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7" r:id="rId1"/>
  </p:sldMasterIdLst>
  <p:sldIdLst>
    <p:sldId id="257" r:id="rId2"/>
    <p:sldId id="260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673E64-BCF7-4082-A75A-BB30DFAB105B}" v="1786" dt="2022-03-04T14:01:06.1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212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925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009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942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673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49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301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816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814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537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423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3/4/2022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672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0" r:id="rId6"/>
    <p:sldLayoutId id="2147483776" r:id="rId7"/>
    <p:sldLayoutId id="2147483777" r:id="rId8"/>
    <p:sldLayoutId id="2147483778" r:id="rId9"/>
    <p:sldLayoutId id="2147483779" r:id="rId10"/>
    <p:sldLayoutId id="2147483781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3.mp3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audio" Target="../media/media4.mp3"/><Relationship Id="rId5" Type="http://schemas.microsoft.com/office/2007/relationships/media" Target="../media/media4.mp3"/><Relationship Id="rId4" Type="http://schemas.openxmlformats.org/officeDocument/2006/relationships/audio" Target="../media/media3.mp3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8.mp3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8.mp3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reflective-cycle.htm" TargetMode="External"/><Relationship Id="rId2" Type="http://schemas.openxmlformats.org/officeDocument/2006/relationships/hyperlink" Target="https://blogs.glowscotland.org.uk/glowblogs/uodsseportfolio/2015/10/25/gibbs-reflective-cycl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524929-325F-4CC4-89F2-74EDDDC6B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0D17641-B7BA-4826-BC7C-92172791C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51FC7BE-4DC6-4061-98EB-C48DCFFF6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D4CA8B8-30A6-49D9-99C0-3ADAF9741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22809AF-EB43-4FA3-93FF-87D535C71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6B562B-87CA-4DC6-B25C-3E245FB855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540" y="593138"/>
            <a:ext cx="12268200" cy="5679095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ea typeface="+mj-lt"/>
                <a:cs typeface="+mj-lt"/>
              </a:rPr>
              <a:t>Jessica Lewis</a:t>
            </a:r>
          </a:p>
          <a:p>
            <a:r>
              <a:rPr lang="en-US" dirty="0">
                <a:solidFill>
                  <a:schemeClr val="bg1"/>
                </a:solidFill>
                <a:ea typeface="+mj-lt"/>
                <a:cs typeface="+mj-lt"/>
              </a:rPr>
              <a:t>The Inter-Cultural Workplace</a:t>
            </a:r>
          </a:p>
          <a:p>
            <a:r>
              <a:rPr lang="en-US" dirty="0">
                <a:solidFill>
                  <a:schemeClr val="bg1"/>
                </a:solidFill>
                <a:ea typeface="+mj-lt"/>
                <a:cs typeface="+mj-lt"/>
              </a:rPr>
              <a:t>BMSP5002</a:t>
            </a:r>
          </a:p>
          <a:p>
            <a:r>
              <a:rPr lang="en-US" dirty="0">
                <a:solidFill>
                  <a:schemeClr val="bg1"/>
                </a:solidFill>
                <a:ea typeface="+mj-lt"/>
                <a:cs typeface="+mj-lt"/>
              </a:rPr>
              <a:t>Glenn Behenna</a:t>
            </a:r>
          </a:p>
          <a:p>
            <a:r>
              <a:rPr lang="en-US" dirty="0">
                <a:solidFill>
                  <a:schemeClr val="bg1"/>
                </a:solidFill>
                <a:ea typeface="+mj-lt"/>
                <a:cs typeface="+mj-lt"/>
              </a:rPr>
              <a:t>Assignment 2 – Presentation</a:t>
            </a:r>
            <a:br>
              <a:rPr lang="en-US" dirty="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US" dirty="0">
                <a:solidFill>
                  <a:schemeClr val="bg1"/>
                </a:solidFill>
                <a:ea typeface="+mj-lt"/>
                <a:cs typeface="+mj-lt"/>
              </a:rPr>
              <a:t>Critical Reflection of the Inter-Cultural Workplace</a:t>
            </a:r>
            <a:endParaRPr lang="en-US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  <a:ea typeface="+mj-lt"/>
                <a:cs typeface="+mj-lt"/>
              </a:rPr>
              <a:t>2012798</a:t>
            </a:r>
          </a:p>
        </p:txBody>
      </p:sp>
      <p:pic>
        <p:nvPicPr>
          <p:cNvPr id="3" name="WELCOME">
            <a:hlinkClick r:id="" action="ppaction://media"/>
            <a:extLst>
              <a:ext uri="{FF2B5EF4-FFF2-40B4-BE49-F238E27FC236}">
                <a16:creationId xmlns:a16="http://schemas.microsoft.com/office/drawing/2014/main" id="{333646B5-1F45-440F-96F9-E362671FDE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4235" y="36131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26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49057-E21A-48D9-9A52-880FA5E79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>
                <a:cs typeface="Angsana New"/>
              </a:rPr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E38C2-8237-4129-9DD7-92AD03BDC6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>
              <a:buClr>
                <a:srgbClr val="E4DEF6"/>
              </a:buClr>
            </a:pPr>
            <a:r>
              <a:rPr lang="en-US" dirty="0">
                <a:solidFill>
                  <a:srgbClr val="201449">
                    <a:alpha val="70000"/>
                  </a:srgbClr>
                </a:solidFill>
              </a:rPr>
              <a:t>Who am I?</a:t>
            </a:r>
            <a:endParaRPr lang="en-US"/>
          </a:p>
          <a:p>
            <a:pPr algn="ctr">
              <a:buClr>
                <a:srgbClr val="E4DEF6"/>
              </a:buClr>
            </a:pPr>
            <a:r>
              <a:rPr lang="en-US" dirty="0">
                <a:ea typeface="+mn-lt"/>
                <a:cs typeface="+mn-lt"/>
              </a:rPr>
              <a:t>What is the purpose of this presentation?</a:t>
            </a:r>
            <a:endParaRPr lang="en-US" dirty="0">
              <a:solidFill>
                <a:srgbClr val="201449">
                  <a:alpha val="70000"/>
                </a:srgbClr>
              </a:solidFill>
              <a:ea typeface="+mn-lt"/>
              <a:cs typeface="+mn-lt"/>
            </a:endParaRPr>
          </a:p>
          <a:p>
            <a:pPr algn="ctr">
              <a:buClr>
                <a:srgbClr val="E4DEF6"/>
              </a:buClr>
            </a:pPr>
            <a:r>
              <a:rPr lang="en-US" dirty="0">
                <a:solidFill>
                  <a:srgbClr val="201449">
                    <a:alpha val="70000"/>
                  </a:srgbClr>
                </a:solidFill>
                <a:ea typeface="+mn-lt"/>
                <a:cs typeface="+mn-lt"/>
              </a:rPr>
              <a:t>What does Inter-cultural workplace mean to me?</a:t>
            </a:r>
          </a:p>
          <a:p>
            <a:pPr algn="ctr">
              <a:buClr>
                <a:srgbClr val="E4DEF6"/>
              </a:buClr>
            </a:pPr>
            <a:r>
              <a:rPr lang="en-US" dirty="0">
                <a:solidFill>
                  <a:srgbClr val="201449">
                    <a:alpha val="70000"/>
                  </a:srgbClr>
                </a:solidFill>
                <a:ea typeface="+mn-lt"/>
                <a:cs typeface="+mn-lt"/>
              </a:rPr>
              <a:t>What model will be used to support my reflection?</a:t>
            </a:r>
          </a:p>
          <a:p>
            <a:pPr>
              <a:buClr>
                <a:srgbClr val="E4DEF6"/>
              </a:buClr>
            </a:pPr>
            <a:endParaRPr lang="en-US" dirty="0">
              <a:solidFill>
                <a:srgbClr val="201449">
                  <a:alpha val="70000"/>
                </a:srgbClr>
              </a:solidFill>
              <a:ea typeface="+mn-lt"/>
              <a:cs typeface="+mn-lt"/>
            </a:endParaRPr>
          </a:p>
        </p:txBody>
      </p:sp>
      <p:pic>
        <p:nvPicPr>
          <p:cNvPr id="4" name="JESSICA LEWIS">
            <a:hlinkClick r:id="" action="ppaction://media"/>
            <a:extLst>
              <a:ext uri="{FF2B5EF4-FFF2-40B4-BE49-F238E27FC236}">
                <a16:creationId xmlns:a16="http://schemas.microsoft.com/office/drawing/2014/main" id="{B72B337B-970C-4B41-9DA6-4889E2D0AF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160635" y="2616835"/>
            <a:ext cx="730250" cy="730250"/>
          </a:xfrm>
          <a:prstGeom prst="rect">
            <a:avLst/>
          </a:prstGeom>
        </p:spPr>
      </p:pic>
      <p:pic>
        <p:nvPicPr>
          <p:cNvPr id="5" name="What is inter cultural workplace">
            <a:hlinkClick r:id="" action="ppaction://media"/>
            <a:extLst>
              <a:ext uri="{FF2B5EF4-FFF2-40B4-BE49-F238E27FC236}">
                <a16:creationId xmlns:a16="http://schemas.microsoft.com/office/drawing/2014/main" id="{B0BFF9AE-966D-4A16-8F07-7B78255774D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597515" y="3815715"/>
            <a:ext cx="730250" cy="730250"/>
          </a:xfrm>
          <a:prstGeom prst="rect">
            <a:avLst/>
          </a:prstGeom>
        </p:spPr>
      </p:pic>
      <p:pic>
        <p:nvPicPr>
          <p:cNvPr id="6" name="Learning cycle 1">
            <a:hlinkClick r:id="" action="ppaction://media"/>
            <a:extLst>
              <a:ext uri="{FF2B5EF4-FFF2-40B4-BE49-F238E27FC236}">
                <a16:creationId xmlns:a16="http://schemas.microsoft.com/office/drawing/2014/main" id="{DD1003F0-5519-4FA7-BF45-B57E1BB377A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597515" y="492315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278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A2477EE-FBE5-4DB7-8438-DE1CAC61A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B0E521E-8528-4E92-8B8C-67ED5C5BD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437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ame 19">
            <a:extLst>
              <a:ext uri="{FF2B5EF4-FFF2-40B4-BE49-F238E27FC236}">
                <a16:creationId xmlns:a16="http://schemas.microsoft.com/office/drawing/2014/main" id="{F097499C-1674-4A33-BAFD-70C190D38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437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3" descr="Diagram&#10;&#10;Description automatically generated">
            <a:extLst>
              <a:ext uri="{FF2B5EF4-FFF2-40B4-BE49-F238E27FC236}">
                <a16:creationId xmlns:a16="http://schemas.microsoft.com/office/drawing/2014/main" id="{6CD31237-0D0F-49AD-8B4E-72AE9DDE4B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8648" y="502244"/>
            <a:ext cx="6244224" cy="5858106"/>
          </a:xfrm>
          <a:prstGeom prst="rect">
            <a:avLst/>
          </a:prstGeom>
        </p:spPr>
      </p:pic>
      <p:pic>
        <p:nvPicPr>
          <p:cNvPr id="3" name="Learning cycle 2">
            <a:hlinkClick r:id="" action="ppaction://media"/>
            <a:extLst>
              <a:ext uri="{FF2B5EF4-FFF2-40B4-BE49-F238E27FC236}">
                <a16:creationId xmlns:a16="http://schemas.microsoft.com/office/drawing/2014/main" id="{7CB2C796-56B4-4929-99F6-E140BDDBF5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4235" y="777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394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2B0D6-65EC-4DBF-BFB8-ECC6D7215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81000" y="498157"/>
            <a:ext cx="12943840" cy="1325563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cs typeface="Angsana New"/>
              </a:rPr>
              <a:t>Relationships between people and departments</a:t>
            </a:r>
            <a:endParaRPr lang="en-US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FFB04E-AFA0-4BF1-BDAD-75679689A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211" y="1403992"/>
            <a:ext cx="6466492" cy="4967681"/>
          </a:xfrm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>
              <a:buChar char="v"/>
            </a:pPr>
            <a:r>
              <a:rPr lang="en-US" dirty="0">
                <a:solidFill>
                  <a:schemeClr val="tx1"/>
                </a:solidFill>
              </a:rPr>
              <a:t>Description</a:t>
            </a:r>
          </a:p>
          <a:p>
            <a:pPr lvl="2">
              <a:buClr>
                <a:srgbClr val="E4DEF6"/>
              </a:buClr>
              <a:buChar char="Ø"/>
            </a:pPr>
            <a:r>
              <a:rPr lang="en-US" dirty="0">
                <a:solidFill>
                  <a:schemeClr val="tx1"/>
                </a:solidFill>
              </a:rPr>
              <a:t>Cultural difference</a:t>
            </a:r>
          </a:p>
          <a:p>
            <a:pPr lvl="2">
              <a:buClr>
                <a:srgbClr val="E4DEF6"/>
              </a:buClr>
              <a:buChar char="Ø"/>
            </a:pPr>
            <a:r>
              <a:rPr lang="en-US" dirty="0">
                <a:solidFill>
                  <a:schemeClr val="tx1"/>
                </a:solidFill>
              </a:rPr>
              <a:t>How to build relationships</a:t>
            </a:r>
          </a:p>
          <a:p>
            <a:pPr lvl="2">
              <a:buClr>
                <a:srgbClr val="E4DEF6"/>
              </a:buClr>
              <a:buChar char="Ø"/>
            </a:pPr>
            <a:r>
              <a:rPr lang="en-US" dirty="0">
                <a:solidFill>
                  <a:schemeClr val="tx1"/>
                </a:solidFill>
              </a:rPr>
              <a:t>Organisational culture – healthy or unhealthy?</a:t>
            </a:r>
          </a:p>
          <a:p>
            <a:pPr lvl="2">
              <a:buClr>
                <a:srgbClr val="E4DEF6"/>
              </a:buClr>
              <a:buChar char="Ø"/>
            </a:pPr>
            <a:r>
              <a:rPr lang="en-US" dirty="0">
                <a:solidFill>
                  <a:schemeClr val="tx1"/>
                </a:solidFill>
              </a:rPr>
              <a:t>4 traits – mission, employee involvement, internal consistency &amp; adaptability</a:t>
            </a:r>
          </a:p>
          <a:p>
            <a:pPr lvl="2">
              <a:buClr>
                <a:srgbClr val="E4DEF6"/>
              </a:buClr>
              <a:buFont typeface="Wingdings" panose="05000000000000000000" pitchFamily="2" charset="2"/>
              <a:buChar char="Ø"/>
            </a:pPr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Feelings </a:t>
            </a:r>
            <a:endParaRPr lang="en-US" dirty="0">
              <a:ea typeface="+mn-lt"/>
              <a:cs typeface="+mn-lt"/>
            </a:endParaRPr>
          </a:p>
          <a:p>
            <a:pPr marL="1200150" lvl="2" indent="-28575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Information is useful for assignment 1 and my life </a:t>
            </a:r>
            <a:endParaRPr lang="en-US" dirty="0">
              <a:ea typeface="+mn-lt"/>
              <a:cs typeface="+mn-lt"/>
            </a:endParaRPr>
          </a:p>
          <a:p>
            <a:pPr marL="1200150" lvl="2" indent="-28575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Reflect on own work relationships </a:t>
            </a:r>
            <a:endParaRPr lang="en-US">
              <a:ea typeface="+mn-lt"/>
              <a:cs typeface="+mn-lt"/>
            </a:endParaRPr>
          </a:p>
          <a:p>
            <a:pPr marL="1200150" lvl="2" indent="-28575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How did I feel?</a:t>
            </a:r>
            <a:endParaRPr lang="en-US" dirty="0"/>
          </a:p>
          <a:p>
            <a:pPr>
              <a:buClr>
                <a:srgbClr val="E4DEF6"/>
              </a:buClr>
            </a:pPr>
            <a:endParaRPr lang="en-US" dirty="0">
              <a:solidFill>
                <a:srgbClr val="201449">
                  <a:alpha val="70000"/>
                </a:srgb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36F56C-EE3D-4886-AEB8-996EF106A00C}"/>
              </a:ext>
            </a:extLst>
          </p:cNvPr>
          <p:cNvSpPr txBox="1"/>
          <p:nvPr/>
        </p:nvSpPr>
        <p:spPr>
          <a:xfrm>
            <a:off x="6943595" y="1483082"/>
            <a:ext cx="4826000" cy="38845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rtl="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Evaluation</a:t>
            </a:r>
            <a:endParaRPr lang="en-US" sz="2400" dirty="0"/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sz="1700" dirty="0">
                <a:ea typeface="+mn-lt"/>
                <a:cs typeface="+mn-lt"/>
              </a:rPr>
              <a:t>Good - Every workplace has relationships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sz="1700" dirty="0">
                <a:ea typeface="+mn-lt"/>
                <a:cs typeface="+mn-lt"/>
              </a:rPr>
              <a:t>This section explains importance and how to build them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sz="1700" dirty="0">
                <a:ea typeface="+mn-lt"/>
                <a:cs typeface="+mn-lt"/>
              </a:rPr>
              <a:t>Nothing bad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Conclusion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sz="1700" dirty="0">
                <a:ea typeface="+mn-lt"/>
                <a:cs typeface="+mn-lt"/>
              </a:rPr>
              <a:t>Researched more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Action plan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sz="1700" dirty="0">
                <a:solidFill>
                  <a:srgbClr val="000000"/>
                </a:solidFill>
                <a:ea typeface="+mn-lt"/>
                <a:cs typeface="+mn-lt"/>
              </a:rPr>
              <a:t>Previous</a:t>
            </a:r>
            <a:endParaRPr lang="en-US" sz="1700" dirty="0">
              <a:solidFill>
                <a:srgbClr val="000000"/>
              </a:solidFill>
            </a:endParaRPr>
          </a:p>
        </p:txBody>
      </p:sp>
      <p:pic>
        <p:nvPicPr>
          <p:cNvPr id="5" name="Relationships between people and departments">
            <a:hlinkClick r:id="" action="ppaction://media"/>
            <a:extLst>
              <a:ext uri="{FF2B5EF4-FFF2-40B4-BE49-F238E27FC236}">
                <a16:creationId xmlns:a16="http://schemas.microsoft.com/office/drawing/2014/main" id="{D36A9FB7-6CD2-4ABE-8769-734DA05841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08395" y="212915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626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A3B91-5191-49AD-8391-5EEE65D6E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>
                <a:cs typeface="Angsana New"/>
              </a:rPr>
              <a:t>Managing people and the HR function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6CB40-D362-49BC-90AF-261E10AAD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2897"/>
            <a:ext cx="6003307" cy="4465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,Sans-Serif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ea typeface="+mn-lt"/>
                <a:cs typeface="+mn-lt"/>
              </a:rPr>
              <a:t>Description</a:t>
            </a: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Areas within HR</a:t>
            </a: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HR evolution</a:t>
            </a: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Industry 4.0</a:t>
            </a: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Value of HR</a:t>
            </a: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Criticisms of HR</a:t>
            </a: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Different HR approaches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ea typeface="+mn-lt"/>
                <a:cs typeface="+mn-lt"/>
              </a:rPr>
              <a:t>Feelings </a:t>
            </a:r>
          </a:p>
          <a:p>
            <a:pPr marL="1200150" lvl="2" indent="-28575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Might be useful in future</a:t>
            </a:r>
          </a:p>
          <a:p>
            <a:pPr marL="1200150" lvl="2" indent="-28575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Past treatment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B640C9-2A4C-489C-8F7C-99952F928B30}"/>
              </a:ext>
            </a:extLst>
          </p:cNvPr>
          <p:cNvSpPr txBox="1"/>
          <p:nvPr/>
        </p:nvSpPr>
        <p:spPr>
          <a:xfrm>
            <a:off x="6837680" y="1717040"/>
            <a:ext cx="4765040" cy="3392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Evaluation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Good to know function of HR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Value of HR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Nothing bad to say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Conclusion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Nothing done differently</a:t>
            </a:r>
            <a:endParaRPr lang="en-US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Action plan</a:t>
            </a:r>
          </a:p>
          <a:p>
            <a:pPr marL="1200150" lvl="2" indent="-285750" algn="l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Previous</a:t>
            </a:r>
            <a:endParaRPr lang="en-US" dirty="0"/>
          </a:p>
        </p:txBody>
      </p:sp>
      <p:pic>
        <p:nvPicPr>
          <p:cNvPr id="5" name="managing people ">
            <a:hlinkClick r:id="" action="ppaction://media"/>
            <a:extLst>
              <a:ext uri="{FF2B5EF4-FFF2-40B4-BE49-F238E27FC236}">
                <a16:creationId xmlns:a16="http://schemas.microsoft.com/office/drawing/2014/main" id="{EB925038-E270-4B5E-B61E-9671A99F92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3915" y="2393315"/>
            <a:ext cx="730250" cy="730250"/>
          </a:xfrm>
          <a:prstGeom prst="rect">
            <a:avLst/>
          </a:prstGeom>
        </p:spPr>
      </p:pic>
      <p:pic>
        <p:nvPicPr>
          <p:cNvPr id="6" name="Managing people pt 2">
            <a:hlinkClick r:id="" action="ppaction://media"/>
            <a:extLst>
              <a:ext uri="{FF2B5EF4-FFF2-40B4-BE49-F238E27FC236}">
                <a16:creationId xmlns:a16="http://schemas.microsoft.com/office/drawing/2014/main" id="{4DFF32E3-209D-4706-9EC9-FEA55ABA2BE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99675" y="475043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815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66BE7-CBAD-4B82-AFD1-AB7B0DEBC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>
                <a:cs typeface="Angsana New"/>
              </a:rPr>
              <a:t>The impact of the internal and external environment on HR strategy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A61DD-9839-44C5-B878-0F8CABD8E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8657"/>
            <a:ext cx="5244231" cy="399830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,Sans-Serif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ea typeface="+mn-lt"/>
                <a:cs typeface="+mn-lt"/>
              </a:rPr>
              <a:t>Description</a:t>
            </a: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Types of organisational culture</a:t>
            </a: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SWOT and PESTLE, VUCA</a:t>
            </a: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Factors that influence management of people</a:t>
            </a: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Handy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ea typeface="+mn-lt"/>
                <a:cs typeface="+mn-lt"/>
              </a:rPr>
              <a:t>Feelings </a:t>
            </a:r>
          </a:p>
          <a:p>
            <a:pPr marL="1200150" lvl="2" indent="-28575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Useful – SWOT, PESTLE, VUCA and Handy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63C5FC-ADE1-4F08-95CC-72639BAFCD6C}"/>
              </a:ext>
            </a:extLst>
          </p:cNvPr>
          <p:cNvSpPr txBox="1"/>
          <p:nvPr/>
        </p:nvSpPr>
        <p:spPr>
          <a:xfrm>
            <a:off x="6102264" y="2010427"/>
            <a:ext cx="5269280" cy="37614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Evaluation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Positive – assignment and life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SWOT, PESTLE, VUCA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Theorists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No negatives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Conclusion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More independent research</a:t>
            </a:r>
            <a:endParaRPr lang="en-US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Action plan</a:t>
            </a:r>
          </a:p>
          <a:p>
            <a:pPr marL="1200150" lvl="2" indent="-285750" algn="l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Previous</a:t>
            </a:r>
            <a:endParaRPr lang="en-US" dirty="0"/>
          </a:p>
        </p:txBody>
      </p:sp>
      <p:pic>
        <p:nvPicPr>
          <p:cNvPr id="5" name="internal and external">
            <a:hlinkClick r:id="" action="ppaction://media"/>
            <a:extLst>
              <a:ext uri="{FF2B5EF4-FFF2-40B4-BE49-F238E27FC236}">
                <a16:creationId xmlns:a16="http://schemas.microsoft.com/office/drawing/2014/main" id="{76B846EE-8163-488C-B734-8F6DBDEF99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30875" y="3063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125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E9272-06B0-4F9C-B4EA-3C741DC13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cs typeface="Angsana New"/>
              </a:rPr>
              <a:t>Organisational Culture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42E64-1DF4-44A7-AF8A-F0163734F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3314"/>
            <a:ext cx="5254669" cy="449934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Char char="v"/>
            </a:pPr>
            <a:r>
              <a:rPr lang="en-US" sz="2400" dirty="0">
                <a:solidFill>
                  <a:schemeClr val="tx1"/>
                </a:solidFill>
                <a:ea typeface="+mn-lt"/>
                <a:cs typeface="+mn-lt"/>
              </a:rPr>
              <a:t>Description</a:t>
            </a:r>
            <a:endParaRPr lang="en-US">
              <a:solidFill>
                <a:srgbClr val="201449">
                  <a:alpha val="70000"/>
                </a:srgbClr>
              </a:solidFill>
            </a:endParaRP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Absent – independent work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ea typeface="+mn-lt"/>
                <a:cs typeface="+mn-lt"/>
              </a:rPr>
              <a:t>Feelings </a:t>
            </a:r>
            <a:endParaRPr lang="en-US" sz="2400">
              <a:solidFill>
                <a:schemeClr val="tx1"/>
              </a:solidFill>
              <a:ea typeface="+mn-lt"/>
              <a:cs typeface="+mn-lt"/>
            </a:endParaRPr>
          </a:p>
          <a:p>
            <a:pPr marL="1200150" lvl="2" indent="-28575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Ill but still got work done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8659B7-F13F-4B3F-9DDD-199F6F12EA5C}"/>
              </a:ext>
            </a:extLst>
          </p:cNvPr>
          <p:cNvSpPr txBox="1"/>
          <p:nvPr/>
        </p:nvSpPr>
        <p:spPr>
          <a:xfrm>
            <a:off x="6102263" y="1812099"/>
            <a:ext cx="5404979" cy="26550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Evaluation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Positive and useful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Conclusion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Not been ill</a:t>
            </a:r>
            <a:endParaRPr lang="en-US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Action plan</a:t>
            </a:r>
          </a:p>
          <a:p>
            <a:pPr marL="1200150" lvl="2" indent="-285750" algn="l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Previous</a:t>
            </a:r>
            <a:endParaRPr lang="en-US" dirty="0"/>
          </a:p>
        </p:txBody>
      </p:sp>
      <p:pic>
        <p:nvPicPr>
          <p:cNvPr id="5" name="Organisational culture">
            <a:hlinkClick r:id="" action="ppaction://media"/>
            <a:extLst>
              <a:ext uri="{FF2B5EF4-FFF2-40B4-BE49-F238E27FC236}">
                <a16:creationId xmlns:a16="http://schemas.microsoft.com/office/drawing/2014/main" id="{2683CB27-17DA-4DAA-943F-06561E7E2A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7915" y="431355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469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A7E18-A377-4631-AD0C-D9C0D023C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cs typeface="Angsana New"/>
              </a:rPr>
              <a:t>Flexibility and agility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D1228-3C3D-4686-91CD-3EABD1C17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8840" y="1802737"/>
            <a:ext cx="5252720" cy="399830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,Sans-Serif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ea typeface="+mn-lt"/>
                <a:cs typeface="+mn-lt"/>
              </a:rPr>
              <a:t>Description</a:t>
            </a:r>
            <a:endParaRPr lang="en-US" sz="2400">
              <a:solidFill>
                <a:schemeClr val="tx1"/>
              </a:solidFill>
              <a:ea typeface="+mn-lt"/>
              <a:cs typeface="+mn-lt"/>
            </a:endParaRP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Differences –flexible working, agile working</a:t>
            </a: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Functional &amp; Numerical flexibility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ea typeface="+mn-lt"/>
                <a:cs typeface="+mn-lt"/>
              </a:rPr>
              <a:t>Feelings </a:t>
            </a:r>
            <a:endParaRPr lang="en-US" sz="2400">
              <a:solidFill>
                <a:schemeClr val="tx1"/>
              </a:solidFill>
              <a:ea typeface="+mn-lt"/>
              <a:cs typeface="+mn-lt"/>
            </a:endParaRPr>
          </a:p>
          <a:p>
            <a:pPr marL="1200150" lvl="2" indent="-28575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Really important</a:t>
            </a:r>
          </a:p>
          <a:p>
            <a:pPr marL="1200150" lvl="2" indent="-28575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Reflect on work-life balance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9446A7-229B-484A-A41B-EDC2ED63C3F1}"/>
              </a:ext>
            </a:extLst>
          </p:cNvPr>
          <p:cNvSpPr txBox="1"/>
          <p:nvPr/>
        </p:nvSpPr>
        <p:spPr>
          <a:xfrm>
            <a:off x="6106160" y="1798320"/>
            <a:ext cx="5242560" cy="36973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Evaluation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Positive and useful for assignment, life and work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No negatives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Conclusion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Use more in assignment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/>
              <a:t>Independent research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Action plan</a:t>
            </a:r>
          </a:p>
          <a:p>
            <a:pPr marL="1200150" lvl="2" indent="-285750" algn="l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Previous</a:t>
            </a:r>
            <a:endParaRPr lang="en-US" dirty="0"/>
          </a:p>
        </p:txBody>
      </p:sp>
      <p:pic>
        <p:nvPicPr>
          <p:cNvPr id="5" name="agility and flexibility">
            <a:hlinkClick r:id="" action="ppaction://media"/>
            <a:extLst>
              <a:ext uri="{FF2B5EF4-FFF2-40B4-BE49-F238E27FC236}">
                <a16:creationId xmlns:a16="http://schemas.microsoft.com/office/drawing/2014/main" id="{E94D3BF1-51FC-4793-A981-F4A8CD4513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6955" y="508571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970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C8AA8-DFA6-4487-8195-925BB99CF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>
                <a:cs typeface="Angsana New"/>
              </a:rPr>
              <a:t>Corporate social and environmental responsibility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AD016-05FF-4805-802E-04B9614081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8657"/>
            <a:ext cx="5242560" cy="399830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,Sans-Serif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ea typeface="+mn-lt"/>
                <a:cs typeface="+mn-lt"/>
              </a:rPr>
              <a:t>Description</a:t>
            </a:r>
            <a:endParaRPr lang="en-US" sz="2400">
              <a:solidFill>
                <a:schemeClr val="tx1"/>
              </a:solidFill>
              <a:ea typeface="+mn-lt"/>
              <a:cs typeface="+mn-lt"/>
            </a:endParaRP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CSR</a:t>
            </a:r>
          </a:p>
          <a:p>
            <a:pPr lvl="2"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Barriers to communication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v"/>
            </a:pPr>
            <a:r>
              <a:rPr lang="en-US" sz="2400" dirty="0">
                <a:solidFill>
                  <a:schemeClr val="tx1"/>
                </a:solidFill>
                <a:ea typeface="+mn-lt"/>
                <a:cs typeface="+mn-lt"/>
              </a:rPr>
              <a:t>Feelings </a:t>
            </a:r>
            <a:endParaRPr lang="en-US" sz="2400">
              <a:solidFill>
                <a:schemeClr val="tx1"/>
              </a:solidFill>
              <a:ea typeface="+mn-lt"/>
              <a:cs typeface="+mn-lt"/>
            </a:endParaRPr>
          </a:p>
          <a:p>
            <a:pPr marL="1200150" lvl="2" indent="-28575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Least </a:t>
            </a:r>
            <a:r>
              <a:rPr lang="en-US" dirty="0" err="1">
                <a:solidFill>
                  <a:schemeClr val="tx1"/>
                </a:solidFill>
                <a:ea typeface="+mn-lt"/>
                <a:cs typeface="+mn-lt"/>
              </a:rPr>
              <a:t>favourite</a:t>
            </a:r>
            <a:r>
              <a:rPr lang="en-US" dirty="0">
                <a:solidFill>
                  <a:schemeClr val="tx1"/>
                </a:solidFill>
                <a:ea typeface="+mn-lt"/>
                <a:cs typeface="+mn-lt"/>
              </a:rPr>
              <a:t> but still important</a:t>
            </a:r>
          </a:p>
          <a:p>
            <a:pPr marL="1200150" lvl="2" indent="-285750">
              <a:lnSpc>
                <a:spcPct val="100000"/>
              </a:lnSpc>
              <a:spcBef>
                <a:spcPts val="0"/>
              </a:spcBef>
              <a:buClr>
                <a:srgbClr val="E4DEF6"/>
              </a:buClr>
              <a:buFont typeface="Wingdings,Sans-Serif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</a:rPr>
              <a:t>Barriers to communication – knew about prior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8468C7-CF0E-4C08-A7EE-DD17AEFCD6FC}"/>
              </a:ext>
            </a:extLst>
          </p:cNvPr>
          <p:cNvSpPr txBox="1"/>
          <p:nvPr/>
        </p:nvSpPr>
        <p:spPr>
          <a:xfrm>
            <a:off x="6146800" y="2174240"/>
            <a:ext cx="5374640" cy="36973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Evaluation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Positive and useful for assignment, life and work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No negatives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Conclusion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More researched</a:t>
            </a:r>
          </a:p>
          <a:p>
            <a:pPr marL="1200150" lvl="2" indent="-285750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Switched on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Wingdings,Sans-Serif"/>
              <a:buChar char="v"/>
            </a:pPr>
            <a:r>
              <a:rPr lang="en-US" sz="2400" dirty="0">
                <a:ea typeface="+mn-lt"/>
                <a:cs typeface="+mn-lt"/>
              </a:rPr>
              <a:t>Action plan</a:t>
            </a:r>
          </a:p>
          <a:p>
            <a:pPr marL="1200150" lvl="2" indent="-285750" algn="l">
              <a:lnSpc>
                <a:spcPct val="110000"/>
              </a:lnSpc>
              <a:spcBef>
                <a:spcPts val="500"/>
              </a:spcBef>
              <a:buFont typeface="Wingdings,Sans-Serif"/>
              <a:buChar char="Ø"/>
            </a:pPr>
            <a:r>
              <a:rPr lang="en-US" dirty="0">
                <a:ea typeface="+mn-lt"/>
                <a:cs typeface="+mn-lt"/>
              </a:rPr>
              <a:t>Previous</a:t>
            </a:r>
            <a:endParaRPr lang="en-US" dirty="0"/>
          </a:p>
        </p:txBody>
      </p:sp>
      <p:pic>
        <p:nvPicPr>
          <p:cNvPr id="5" name="csr">
            <a:hlinkClick r:id="" action="ppaction://media"/>
            <a:extLst>
              <a:ext uri="{FF2B5EF4-FFF2-40B4-BE49-F238E27FC236}">
                <a16:creationId xmlns:a16="http://schemas.microsoft.com/office/drawing/2014/main" id="{442AE1D0-53EA-47B2-A547-E0A37104B8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8075" y="498411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859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ADA1C-20FC-41EB-9A7E-D9380CD26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cs typeface="Angsana New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52536-F110-435F-8577-9149CE8D5D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Char char="ü"/>
            </a:pPr>
            <a:r>
              <a:rPr lang="en-US" dirty="0">
                <a:solidFill>
                  <a:srgbClr val="201449">
                    <a:alpha val="70000"/>
                  </a:srgbClr>
                </a:solidFill>
              </a:rPr>
              <a:t>Very positive and useful</a:t>
            </a:r>
          </a:p>
          <a:p>
            <a:pPr>
              <a:buClr>
                <a:srgbClr val="E4DEF6"/>
              </a:buClr>
              <a:buChar char="ü"/>
            </a:pPr>
            <a:r>
              <a:rPr lang="en-US" dirty="0">
                <a:solidFill>
                  <a:srgbClr val="201449">
                    <a:alpha val="70000"/>
                  </a:srgbClr>
                </a:solidFill>
              </a:rPr>
              <a:t>Helps with not just use but life </a:t>
            </a:r>
            <a:r>
              <a:rPr lang="en-US" dirty="0" err="1">
                <a:solidFill>
                  <a:srgbClr val="201449">
                    <a:alpha val="70000"/>
                  </a:srgbClr>
                </a:solidFill>
              </a:rPr>
              <a:t>aswell</a:t>
            </a:r>
            <a:endParaRPr lang="en-US" dirty="0">
              <a:solidFill>
                <a:srgbClr val="201449">
                  <a:alpha val="70000"/>
                </a:srgbClr>
              </a:solidFill>
            </a:endParaRPr>
          </a:p>
          <a:p>
            <a:pPr>
              <a:buClr>
                <a:srgbClr val="E4DEF6"/>
              </a:buClr>
              <a:buChar char="ü"/>
            </a:pPr>
            <a:r>
              <a:rPr lang="en-US" dirty="0">
                <a:solidFill>
                  <a:srgbClr val="201449">
                    <a:alpha val="70000"/>
                  </a:srgbClr>
                </a:solidFill>
              </a:rPr>
              <a:t>Made me reflect</a:t>
            </a:r>
          </a:p>
          <a:p>
            <a:pPr>
              <a:buClr>
                <a:srgbClr val="E4DEF6"/>
              </a:buClr>
              <a:buChar char="ü"/>
            </a:pPr>
            <a:r>
              <a:rPr lang="en-US" dirty="0">
                <a:solidFill>
                  <a:srgbClr val="201449">
                    <a:alpha val="70000"/>
                  </a:srgbClr>
                </a:solidFill>
              </a:rPr>
              <a:t>Assignment challenging due to previous assignments</a:t>
            </a:r>
          </a:p>
        </p:txBody>
      </p:sp>
      <p:pic>
        <p:nvPicPr>
          <p:cNvPr id="4" name="end">
            <a:hlinkClick r:id="" action="ppaction://media"/>
            <a:extLst>
              <a:ext uri="{FF2B5EF4-FFF2-40B4-BE49-F238E27FC236}">
                <a16:creationId xmlns:a16="http://schemas.microsoft.com/office/drawing/2014/main" id="{85A40EB2-B5D6-4653-9E8C-0556CFF5D1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40315" y="84899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53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AF20A-897F-4ED8-B688-BE0E4FFD6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cs typeface="Angsana New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A8D8D-A1F0-4F45-B32B-9EEEFD1498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685800" indent="-457200">
              <a:buClr>
                <a:srgbClr val="201449">
                  <a:lumMod val="10000"/>
                  <a:lumOff val="90000"/>
                </a:srgbClr>
              </a:buClr>
              <a:buChar char="q"/>
            </a:pPr>
            <a:r>
              <a:rPr lang="en-US" err="1">
                <a:solidFill>
                  <a:srgbClr val="201449">
                    <a:alpha val="70000"/>
                  </a:srgbClr>
                </a:solidFill>
                <a:ea typeface="+mn-lt"/>
                <a:cs typeface="+mn-lt"/>
              </a:rPr>
              <a:t>S.Stewart</a:t>
            </a:r>
            <a:r>
              <a:rPr lang="en-US" dirty="0">
                <a:solidFill>
                  <a:srgbClr val="201449">
                    <a:alpha val="70000"/>
                  </a:srgbClr>
                </a:solidFill>
                <a:ea typeface="+mn-lt"/>
                <a:cs typeface="+mn-lt"/>
              </a:rPr>
              <a:t>. (2015) </a:t>
            </a:r>
            <a:r>
              <a:rPr lang="en-US" i="1">
                <a:solidFill>
                  <a:srgbClr val="201449">
                    <a:alpha val="70000"/>
                  </a:srgbClr>
                </a:solidFill>
                <a:ea typeface="+mn-lt"/>
                <a:cs typeface="+mn-lt"/>
              </a:rPr>
              <a:t>'Sarah Stewarts E-Portfolio' </a:t>
            </a:r>
            <a:r>
              <a:rPr lang="en-US">
                <a:solidFill>
                  <a:srgbClr val="201449">
                    <a:alpha val="70000"/>
                  </a:srgbClr>
                </a:solidFill>
                <a:ea typeface="+mn-lt"/>
                <a:cs typeface="+mn-lt"/>
                <a:hlinkClick r:id="rId2"/>
              </a:rPr>
              <a:t>https</a:t>
            </a:r>
            <a:r>
              <a:rPr lang="en-US">
                <a:ea typeface="+mn-lt"/>
                <a:cs typeface="+mn-lt"/>
                <a:hlinkClick r:id="rId2"/>
              </a:rPr>
              <a:t>://blogs.glowscotland.org.uk/glowblogs/uodsseportfolio/2015/10/25/gibbs-reflective-cycle/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pPr marL="685800" indent="-457200">
              <a:buClr>
                <a:srgbClr val="E4DEF6"/>
              </a:buClr>
              <a:buChar char="q"/>
            </a:pPr>
            <a:r>
              <a:rPr lang="en-US">
                <a:solidFill>
                  <a:srgbClr val="201449">
                    <a:alpha val="70000"/>
                  </a:srgbClr>
                </a:solidFill>
                <a:ea typeface="+mn-lt"/>
                <a:cs typeface="+mn-lt"/>
              </a:rPr>
              <a:t>Mindtools.com. (no date) </a:t>
            </a:r>
            <a:r>
              <a:rPr lang="en-US" i="1">
                <a:solidFill>
                  <a:srgbClr val="201449">
                    <a:alpha val="70000"/>
                  </a:srgbClr>
                </a:solidFill>
                <a:ea typeface="+mn-lt"/>
                <a:cs typeface="+mn-lt"/>
              </a:rPr>
              <a:t>'Gibbs' Reflective Cycle' </a:t>
            </a:r>
            <a:r>
              <a:rPr lang="en-US">
                <a:ea typeface="+mn-lt"/>
                <a:cs typeface="+mn-lt"/>
                <a:hlinkClick r:id="rId3"/>
              </a:rPr>
              <a:t>https://www.mindtools.com/pages/article/reflective-cycle.htm</a:t>
            </a:r>
            <a:r>
              <a:rPr lang="en-US">
                <a:ea typeface="+mn-lt"/>
                <a:cs typeface="+mn-lt"/>
              </a:rPr>
              <a:t> </a:t>
            </a:r>
            <a:endParaRPr lang="en-US" dirty="0">
              <a:solidFill>
                <a:srgbClr val="201449">
                  <a:alpha val="70000"/>
                </a:srgb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44822120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LuminousVTI</vt:lpstr>
      <vt:lpstr>Jessica Lewis The Inter-Cultural Workplace BMSP5002 Glenn Behenna Assignment 2 – Presentation Critical Reflection of the Inter-Cultural Workplace 2012798</vt:lpstr>
      <vt:lpstr>Introduction</vt:lpstr>
      <vt:lpstr>PowerPoint Presentation</vt:lpstr>
      <vt:lpstr>Relationships between people and departments</vt:lpstr>
      <vt:lpstr>Managing people and the HR function</vt:lpstr>
      <vt:lpstr>The impact of the internal and external environment on HR strategy</vt:lpstr>
      <vt:lpstr>Organisational Culture</vt:lpstr>
      <vt:lpstr>Flexibility and agility</vt:lpstr>
      <vt:lpstr>Corporate social and environmental responsibility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594</cp:revision>
  <dcterms:created xsi:type="dcterms:W3CDTF">2022-03-02T19:45:48Z</dcterms:created>
  <dcterms:modified xsi:type="dcterms:W3CDTF">2022-03-04T14:26:55Z</dcterms:modified>
</cp:coreProperties>
</file>