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48" r:id="rId4"/>
    <p:sldMasterId id="2147483660" r:id="rId5"/>
  </p:sldMasterIdLst>
  <p:notesMasterIdLst>
    <p:notesMasterId r:id="rId101"/>
  </p:notesMasterIdLst>
  <p:sldIdLst>
    <p:sldId id="258" r:id="rId6"/>
    <p:sldId id="387" r:id="rId7"/>
    <p:sldId id="266" r:id="rId8"/>
    <p:sldId id="357" r:id="rId9"/>
    <p:sldId id="358" r:id="rId10"/>
    <p:sldId id="359" r:id="rId11"/>
    <p:sldId id="360" r:id="rId12"/>
    <p:sldId id="361" r:id="rId13"/>
    <p:sldId id="362" r:id="rId14"/>
    <p:sldId id="363" r:id="rId15"/>
    <p:sldId id="364" r:id="rId16"/>
    <p:sldId id="365" r:id="rId17"/>
    <p:sldId id="366" r:id="rId18"/>
    <p:sldId id="367" r:id="rId19"/>
    <p:sldId id="368" r:id="rId20"/>
    <p:sldId id="369" r:id="rId21"/>
    <p:sldId id="370" r:id="rId22"/>
    <p:sldId id="371" r:id="rId23"/>
    <p:sldId id="372" r:id="rId24"/>
    <p:sldId id="373" r:id="rId25"/>
    <p:sldId id="374" r:id="rId26"/>
    <p:sldId id="375" r:id="rId27"/>
    <p:sldId id="376" r:id="rId28"/>
    <p:sldId id="377" r:id="rId29"/>
    <p:sldId id="378" r:id="rId30"/>
    <p:sldId id="379" r:id="rId31"/>
    <p:sldId id="380" r:id="rId32"/>
    <p:sldId id="278" r:id="rId33"/>
    <p:sldId id="397" r:id="rId34"/>
    <p:sldId id="275" r:id="rId35"/>
    <p:sldId id="267" r:id="rId36"/>
    <p:sldId id="268" r:id="rId37"/>
    <p:sldId id="270" r:id="rId38"/>
    <p:sldId id="271" r:id="rId39"/>
    <p:sldId id="273" r:id="rId40"/>
    <p:sldId id="274" r:id="rId41"/>
    <p:sldId id="388" r:id="rId42"/>
    <p:sldId id="335" r:id="rId43"/>
    <p:sldId id="338" r:id="rId44"/>
    <p:sldId id="382" r:id="rId45"/>
    <p:sldId id="383" r:id="rId46"/>
    <p:sldId id="384" r:id="rId47"/>
    <p:sldId id="385" r:id="rId48"/>
    <p:sldId id="336" r:id="rId49"/>
    <p:sldId id="334" r:id="rId50"/>
    <p:sldId id="276" r:id="rId51"/>
    <p:sldId id="269" r:id="rId52"/>
    <p:sldId id="272" r:id="rId53"/>
    <p:sldId id="281" r:id="rId54"/>
    <p:sldId id="277" r:id="rId55"/>
    <p:sldId id="280" r:id="rId56"/>
    <p:sldId id="289" r:id="rId57"/>
    <p:sldId id="290" r:id="rId58"/>
    <p:sldId id="291" r:id="rId59"/>
    <p:sldId id="323" r:id="rId60"/>
    <p:sldId id="324" r:id="rId61"/>
    <p:sldId id="292" r:id="rId62"/>
    <p:sldId id="297" r:id="rId63"/>
    <p:sldId id="298" r:id="rId64"/>
    <p:sldId id="300" r:id="rId65"/>
    <p:sldId id="398" r:id="rId66"/>
    <p:sldId id="327" r:id="rId67"/>
    <p:sldId id="325" r:id="rId68"/>
    <p:sldId id="328" r:id="rId69"/>
    <p:sldId id="389" r:id="rId70"/>
    <p:sldId id="303" r:id="rId71"/>
    <p:sldId id="390" r:id="rId72"/>
    <p:sldId id="391" r:id="rId73"/>
    <p:sldId id="392" r:id="rId74"/>
    <p:sldId id="386" r:id="rId75"/>
    <p:sldId id="393" r:id="rId76"/>
    <p:sldId id="394" r:id="rId77"/>
    <p:sldId id="395" r:id="rId78"/>
    <p:sldId id="396" r:id="rId79"/>
    <p:sldId id="330" r:id="rId80"/>
    <p:sldId id="331" r:id="rId81"/>
    <p:sldId id="339" r:id="rId82"/>
    <p:sldId id="340" r:id="rId83"/>
    <p:sldId id="341" r:id="rId84"/>
    <p:sldId id="342" r:id="rId85"/>
    <p:sldId id="343" r:id="rId86"/>
    <p:sldId id="344" r:id="rId87"/>
    <p:sldId id="345" r:id="rId88"/>
    <p:sldId id="346" r:id="rId89"/>
    <p:sldId id="347" r:id="rId90"/>
    <p:sldId id="348" r:id="rId91"/>
    <p:sldId id="349" r:id="rId92"/>
    <p:sldId id="350" r:id="rId93"/>
    <p:sldId id="351" r:id="rId94"/>
    <p:sldId id="352" r:id="rId95"/>
    <p:sldId id="353" r:id="rId96"/>
    <p:sldId id="354" r:id="rId97"/>
    <p:sldId id="355" r:id="rId98"/>
    <p:sldId id="356" r:id="rId99"/>
    <p:sldId id="381" r:id="rId10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4"/>
    <p:restoredTop sz="94694"/>
  </p:normalViewPr>
  <p:slideViewPr>
    <p:cSldViewPr snapToGrid="0">
      <p:cViewPr>
        <p:scale>
          <a:sx n="1" d="2"/>
          <a:sy n="1" d="2"/>
        </p:scale>
        <p:origin x="2000" y="10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01" Type="http://schemas.openxmlformats.org/officeDocument/2006/relationships/notesMaster" Target="notesMasters/notesMaster1.xml"/><Relationship Id="rId102" Type="http://schemas.openxmlformats.org/officeDocument/2006/relationships/presProps" Target="presProps.xml"/><Relationship Id="rId103" Type="http://schemas.openxmlformats.org/officeDocument/2006/relationships/viewProps" Target="viewProps.xml"/><Relationship Id="rId104" Type="http://schemas.openxmlformats.org/officeDocument/2006/relationships/theme" Target="theme/theme1.xml"/><Relationship Id="rId105" Type="http://schemas.openxmlformats.org/officeDocument/2006/relationships/tableStyles" Target="tableStyles.xml"/><Relationship Id="rId106" Type="http://schemas.microsoft.com/office/2015/10/relationships/revisionInfo" Target="revisionInfo.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Master" Target="slideMasters/slideMaster2.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30" Type="http://schemas.openxmlformats.org/officeDocument/2006/relationships/slide" Target="slides/slide25.xml"/><Relationship Id="rId31" Type="http://schemas.openxmlformats.org/officeDocument/2006/relationships/slide" Target="slides/slide26.xml"/><Relationship Id="rId32" Type="http://schemas.openxmlformats.org/officeDocument/2006/relationships/slide" Target="slides/slide27.xml"/><Relationship Id="rId33" Type="http://schemas.openxmlformats.org/officeDocument/2006/relationships/slide" Target="slides/slide28.xml"/><Relationship Id="rId34" Type="http://schemas.openxmlformats.org/officeDocument/2006/relationships/slide" Target="slides/slide29.xml"/><Relationship Id="rId35" Type="http://schemas.openxmlformats.org/officeDocument/2006/relationships/slide" Target="slides/slide30.xml"/><Relationship Id="rId36" Type="http://schemas.openxmlformats.org/officeDocument/2006/relationships/slide" Target="slides/slide31.xml"/><Relationship Id="rId37" Type="http://schemas.openxmlformats.org/officeDocument/2006/relationships/slide" Target="slides/slide32.xml"/><Relationship Id="rId38" Type="http://schemas.openxmlformats.org/officeDocument/2006/relationships/slide" Target="slides/slide33.xml"/><Relationship Id="rId39" Type="http://schemas.openxmlformats.org/officeDocument/2006/relationships/slide" Target="slides/slide34.xml"/><Relationship Id="rId50" Type="http://schemas.openxmlformats.org/officeDocument/2006/relationships/slide" Target="slides/slide45.xml"/><Relationship Id="rId51" Type="http://schemas.openxmlformats.org/officeDocument/2006/relationships/slide" Target="slides/slide46.xml"/><Relationship Id="rId52" Type="http://schemas.openxmlformats.org/officeDocument/2006/relationships/slide" Target="slides/slide47.xml"/><Relationship Id="rId53" Type="http://schemas.openxmlformats.org/officeDocument/2006/relationships/slide" Target="slides/slide48.xml"/><Relationship Id="rId54" Type="http://schemas.openxmlformats.org/officeDocument/2006/relationships/slide" Target="slides/slide49.xml"/><Relationship Id="rId55" Type="http://schemas.openxmlformats.org/officeDocument/2006/relationships/slide" Target="slides/slide50.xml"/><Relationship Id="rId56" Type="http://schemas.openxmlformats.org/officeDocument/2006/relationships/slide" Target="slides/slide51.xml"/><Relationship Id="rId57" Type="http://schemas.openxmlformats.org/officeDocument/2006/relationships/slide" Target="slides/slide52.xml"/><Relationship Id="rId58" Type="http://schemas.openxmlformats.org/officeDocument/2006/relationships/slide" Target="slides/slide53.xml"/><Relationship Id="rId59" Type="http://schemas.openxmlformats.org/officeDocument/2006/relationships/slide" Target="slides/slide54.xml"/><Relationship Id="rId70" Type="http://schemas.openxmlformats.org/officeDocument/2006/relationships/slide" Target="slides/slide65.xml"/><Relationship Id="rId71" Type="http://schemas.openxmlformats.org/officeDocument/2006/relationships/slide" Target="slides/slide66.xml"/><Relationship Id="rId72" Type="http://schemas.openxmlformats.org/officeDocument/2006/relationships/slide" Target="slides/slide67.xml"/><Relationship Id="rId73" Type="http://schemas.openxmlformats.org/officeDocument/2006/relationships/slide" Target="slides/slide68.xml"/><Relationship Id="rId74" Type="http://schemas.openxmlformats.org/officeDocument/2006/relationships/slide" Target="slides/slide69.xml"/><Relationship Id="rId75" Type="http://schemas.openxmlformats.org/officeDocument/2006/relationships/slide" Target="slides/slide70.xml"/><Relationship Id="rId76" Type="http://schemas.openxmlformats.org/officeDocument/2006/relationships/slide" Target="slides/slide71.xml"/><Relationship Id="rId77" Type="http://schemas.openxmlformats.org/officeDocument/2006/relationships/slide" Target="slides/slide72.xml"/><Relationship Id="rId78" Type="http://schemas.openxmlformats.org/officeDocument/2006/relationships/slide" Target="slides/slide73.xml"/><Relationship Id="rId79" Type="http://schemas.openxmlformats.org/officeDocument/2006/relationships/slide" Target="slides/slide74.xml"/><Relationship Id="rId90" Type="http://schemas.openxmlformats.org/officeDocument/2006/relationships/slide" Target="slides/slide85.xml"/><Relationship Id="rId91" Type="http://schemas.openxmlformats.org/officeDocument/2006/relationships/slide" Target="slides/slide86.xml"/><Relationship Id="rId92" Type="http://schemas.openxmlformats.org/officeDocument/2006/relationships/slide" Target="slides/slide87.xml"/><Relationship Id="rId93" Type="http://schemas.openxmlformats.org/officeDocument/2006/relationships/slide" Target="slides/slide88.xml"/><Relationship Id="rId94" Type="http://schemas.openxmlformats.org/officeDocument/2006/relationships/slide" Target="slides/slide89.xml"/><Relationship Id="rId95" Type="http://schemas.openxmlformats.org/officeDocument/2006/relationships/slide" Target="slides/slide90.xml"/><Relationship Id="rId96" Type="http://schemas.openxmlformats.org/officeDocument/2006/relationships/slide" Target="slides/slide91.xml"/><Relationship Id="rId97" Type="http://schemas.openxmlformats.org/officeDocument/2006/relationships/slide" Target="slides/slide92.xml"/><Relationship Id="rId98" Type="http://schemas.openxmlformats.org/officeDocument/2006/relationships/slide" Target="slides/slide93.xml"/><Relationship Id="rId99" Type="http://schemas.openxmlformats.org/officeDocument/2006/relationships/slide" Target="slides/slide9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40" Type="http://schemas.openxmlformats.org/officeDocument/2006/relationships/slide" Target="slides/slide35.xml"/><Relationship Id="rId41" Type="http://schemas.openxmlformats.org/officeDocument/2006/relationships/slide" Target="slides/slide36.xml"/><Relationship Id="rId42" Type="http://schemas.openxmlformats.org/officeDocument/2006/relationships/slide" Target="slides/slide37.xml"/><Relationship Id="rId43" Type="http://schemas.openxmlformats.org/officeDocument/2006/relationships/slide" Target="slides/slide38.xml"/><Relationship Id="rId44" Type="http://schemas.openxmlformats.org/officeDocument/2006/relationships/slide" Target="slides/slide39.xml"/><Relationship Id="rId45" Type="http://schemas.openxmlformats.org/officeDocument/2006/relationships/slide" Target="slides/slide40.xml"/><Relationship Id="rId46" Type="http://schemas.openxmlformats.org/officeDocument/2006/relationships/slide" Target="slides/slide41.xml"/><Relationship Id="rId47" Type="http://schemas.openxmlformats.org/officeDocument/2006/relationships/slide" Target="slides/slide42.xml"/><Relationship Id="rId48" Type="http://schemas.openxmlformats.org/officeDocument/2006/relationships/slide" Target="slides/slide43.xml"/><Relationship Id="rId49" Type="http://schemas.openxmlformats.org/officeDocument/2006/relationships/slide" Target="slides/slide44.xml"/><Relationship Id="rId60" Type="http://schemas.openxmlformats.org/officeDocument/2006/relationships/slide" Target="slides/slide55.xml"/><Relationship Id="rId61" Type="http://schemas.openxmlformats.org/officeDocument/2006/relationships/slide" Target="slides/slide56.xml"/><Relationship Id="rId62" Type="http://schemas.openxmlformats.org/officeDocument/2006/relationships/slide" Target="slides/slide57.xml"/><Relationship Id="rId63" Type="http://schemas.openxmlformats.org/officeDocument/2006/relationships/slide" Target="slides/slide58.xml"/><Relationship Id="rId64" Type="http://schemas.openxmlformats.org/officeDocument/2006/relationships/slide" Target="slides/slide59.xml"/><Relationship Id="rId65" Type="http://schemas.openxmlformats.org/officeDocument/2006/relationships/slide" Target="slides/slide60.xml"/><Relationship Id="rId66" Type="http://schemas.openxmlformats.org/officeDocument/2006/relationships/slide" Target="slides/slide61.xml"/><Relationship Id="rId67" Type="http://schemas.openxmlformats.org/officeDocument/2006/relationships/slide" Target="slides/slide62.xml"/><Relationship Id="rId68" Type="http://schemas.openxmlformats.org/officeDocument/2006/relationships/slide" Target="slides/slide63.xml"/><Relationship Id="rId69" Type="http://schemas.openxmlformats.org/officeDocument/2006/relationships/slide" Target="slides/slide64.xml"/><Relationship Id="rId100" Type="http://schemas.openxmlformats.org/officeDocument/2006/relationships/slide" Target="slides/slide95.xml"/><Relationship Id="rId80" Type="http://schemas.openxmlformats.org/officeDocument/2006/relationships/slide" Target="slides/slide75.xml"/><Relationship Id="rId81" Type="http://schemas.openxmlformats.org/officeDocument/2006/relationships/slide" Target="slides/slide76.xml"/><Relationship Id="rId82" Type="http://schemas.openxmlformats.org/officeDocument/2006/relationships/slide" Target="slides/slide77.xml"/><Relationship Id="rId83" Type="http://schemas.openxmlformats.org/officeDocument/2006/relationships/slide" Target="slides/slide78.xml"/><Relationship Id="rId84" Type="http://schemas.openxmlformats.org/officeDocument/2006/relationships/slide" Target="slides/slide79.xml"/><Relationship Id="rId85" Type="http://schemas.openxmlformats.org/officeDocument/2006/relationships/slide" Target="slides/slide80.xml"/><Relationship Id="rId86" Type="http://schemas.openxmlformats.org/officeDocument/2006/relationships/slide" Target="slides/slide81.xml"/><Relationship Id="rId87" Type="http://schemas.openxmlformats.org/officeDocument/2006/relationships/slide" Target="slides/slide82.xml"/><Relationship Id="rId88" Type="http://schemas.openxmlformats.org/officeDocument/2006/relationships/slide" Target="slides/slide83.xml"/><Relationship Id="rId89" Type="http://schemas.openxmlformats.org/officeDocument/2006/relationships/slide" Target="slides/slide8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EFA967-AA2C-49E8-947D-19C6E131E459}" type="datetimeFigureOut">
              <a:rPr lang="en-US"/>
              <a:t>11/6/17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3150E-0E6C-4538-A479-EA12EA747824}"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t>1</a:t>
            </a:fld>
            <a:endParaRPr lang="en-US"/>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31</a:t>
            </a:fld>
            <a:endParaRPr lang="en-US"/>
          </a:p>
        </p:txBody>
      </p:sp>
    </p:spTree>
    <p:extLst>
      <p:ext uri="{BB962C8B-B14F-4D97-AF65-F5344CB8AC3E}">
        <p14:creationId xmlns:p14="http://schemas.microsoft.com/office/powerpoint/2010/main" val="1056643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32</a:t>
            </a:fld>
            <a:endParaRPr lang="en-US"/>
          </a:p>
        </p:txBody>
      </p:sp>
    </p:spTree>
    <p:extLst>
      <p:ext uri="{BB962C8B-B14F-4D97-AF65-F5344CB8AC3E}">
        <p14:creationId xmlns:p14="http://schemas.microsoft.com/office/powerpoint/2010/main" val="2759448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33</a:t>
            </a:fld>
            <a:endParaRPr lang="en-US"/>
          </a:p>
        </p:txBody>
      </p:sp>
    </p:spTree>
    <p:extLst>
      <p:ext uri="{BB962C8B-B14F-4D97-AF65-F5344CB8AC3E}">
        <p14:creationId xmlns:p14="http://schemas.microsoft.com/office/powerpoint/2010/main" val="1578564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34</a:t>
            </a:fld>
            <a:endParaRPr lang="en-US"/>
          </a:p>
        </p:txBody>
      </p:sp>
    </p:spTree>
    <p:extLst>
      <p:ext uri="{BB962C8B-B14F-4D97-AF65-F5344CB8AC3E}">
        <p14:creationId xmlns:p14="http://schemas.microsoft.com/office/powerpoint/2010/main" val="1207365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35</a:t>
            </a:fld>
            <a:endParaRPr lang="en-US"/>
          </a:p>
        </p:txBody>
      </p:sp>
    </p:spTree>
    <p:extLst>
      <p:ext uri="{BB962C8B-B14F-4D97-AF65-F5344CB8AC3E}">
        <p14:creationId xmlns:p14="http://schemas.microsoft.com/office/powerpoint/2010/main" val="3443934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www.parliament.uk</a:t>
            </a:r>
          </a:p>
        </p:txBody>
      </p:sp>
      <p:sp>
        <p:nvSpPr>
          <p:cNvPr id="4" name="Slide Number Placeholder 3"/>
          <p:cNvSpPr>
            <a:spLocks noGrp="1"/>
          </p:cNvSpPr>
          <p:nvPr>
            <p:ph type="sldNum" sz="quarter" idx="10"/>
          </p:nvPr>
        </p:nvSpPr>
        <p:spPr/>
        <p:txBody>
          <a:bodyPr/>
          <a:lstStyle/>
          <a:p>
            <a:fld id="{2163150E-0E6C-4538-A479-EA12EA747824}" type="slidenum">
              <a:rPr lang="en-US" smtClean="0"/>
              <a:t>36</a:t>
            </a:fld>
            <a:endParaRPr lang="en-US"/>
          </a:p>
        </p:txBody>
      </p:sp>
    </p:spTree>
    <p:extLst>
      <p:ext uri="{BB962C8B-B14F-4D97-AF65-F5344CB8AC3E}">
        <p14:creationId xmlns:p14="http://schemas.microsoft.com/office/powerpoint/2010/main" val="150764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78</a:t>
            </a:fld>
            <a:endParaRPr lang="en-GB"/>
          </a:p>
        </p:txBody>
      </p:sp>
    </p:spTree>
    <p:extLst>
      <p:ext uri="{BB962C8B-B14F-4D97-AF65-F5344CB8AC3E}">
        <p14:creationId xmlns:p14="http://schemas.microsoft.com/office/powerpoint/2010/main" val="1515978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79</a:t>
            </a:fld>
            <a:endParaRPr lang="en-GB"/>
          </a:p>
        </p:txBody>
      </p:sp>
    </p:spTree>
    <p:extLst>
      <p:ext uri="{BB962C8B-B14F-4D97-AF65-F5344CB8AC3E}">
        <p14:creationId xmlns:p14="http://schemas.microsoft.com/office/powerpoint/2010/main" val="667839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80</a:t>
            </a:fld>
            <a:endParaRPr lang="en-GB"/>
          </a:p>
        </p:txBody>
      </p:sp>
    </p:spTree>
    <p:extLst>
      <p:ext uri="{BB962C8B-B14F-4D97-AF65-F5344CB8AC3E}">
        <p14:creationId xmlns:p14="http://schemas.microsoft.com/office/powerpoint/2010/main" val="556362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81</a:t>
            </a:fld>
            <a:endParaRPr lang="en-GB"/>
          </a:p>
        </p:txBody>
      </p:sp>
    </p:spTree>
    <p:extLst>
      <p:ext uri="{BB962C8B-B14F-4D97-AF65-F5344CB8AC3E}">
        <p14:creationId xmlns:p14="http://schemas.microsoft.com/office/powerpoint/2010/main" val="8668856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82</a:t>
            </a:fld>
            <a:endParaRPr lang="en-GB"/>
          </a:p>
        </p:txBody>
      </p:sp>
    </p:spTree>
    <p:extLst>
      <p:ext uri="{BB962C8B-B14F-4D97-AF65-F5344CB8AC3E}">
        <p14:creationId xmlns:p14="http://schemas.microsoft.com/office/powerpoint/2010/main" val="223391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85</a:t>
            </a:fld>
            <a:endParaRPr lang="en-GB"/>
          </a:p>
        </p:txBody>
      </p:sp>
    </p:spTree>
    <p:extLst>
      <p:ext uri="{BB962C8B-B14F-4D97-AF65-F5344CB8AC3E}">
        <p14:creationId xmlns:p14="http://schemas.microsoft.com/office/powerpoint/2010/main" val="220988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86</a:t>
            </a:fld>
            <a:endParaRPr lang="en-GB"/>
          </a:p>
        </p:txBody>
      </p:sp>
    </p:spTree>
    <p:extLst>
      <p:ext uri="{BB962C8B-B14F-4D97-AF65-F5344CB8AC3E}">
        <p14:creationId xmlns:p14="http://schemas.microsoft.com/office/powerpoint/2010/main" val="17613287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a:p>
            <a:r>
              <a:rPr lang="en-GB"/>
              <a:t>This</a:t>
            </a:r>
            <a:r>
              <a:rPr lang="en-GB" baseline="0"/>
              <a:t> is the most common structure- you might find this doesn’t work for you though once you start reading the literature </a:t>
            </a:r>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87</a:t>
            </a:fld>
            <a:endParaRPr lang="en-GB"/>
          </a:p>
        </p:txBody>
      </p:sp>
    </p:spTree>
    <p:extLst>
      <p:ext uri="{BB962C8B-B14F-4D97-AF65-F5344CB8AC3E}">
        <p14:creationId xmlns:p14="http://schemas.microsoft.com/office/powerpoint/2010/main" val="2170454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89</a:t>
            </a:fld>
            <a:endParaRPr lang="en-GB"/>
          </a:p>
        </p:txBody>
      </p:sp>
    </p:spTree>
    <p:extLst>
      <p:ext uri="{BB962C8B-B14F-4D97-AF65-F5344CB8AC3E}">
        <p14:creationId xmlns:p14="http://schemas.microsoft.com/office/powerpoint/2010/main" val="1287934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In your writing you will use different strategies or a combination of strategies that I have outlined</a:t>
            </a:r>
            <a:r>
              <a:rPr lang="en-GB" baseline="0"/>
              <a:t> here. These are really an overview of strategies to get you thinking about what writing critically means. </a:t>
            </a:r>
            <a:endParaRPr lang="en-GB"/>
          </a:p>
          <a:p>
            <a:pPr marL="0" marR="0" indent="0" algn="l" defTabSz="914400" rtl="0" eaLnBrk="1" fontAlgn="auto" latinLnBrk="0" hangingPunct="1">
              <a:lnSpc>
                <a:spcPct val="100000"/>
              </a:lnSpc>
              <a:spcBef>
                <a:spcPts val="0"/>
              </a:spcBef>
              <a:spcAft>
                <a:spcPts val="0"/>
              </a:spcAft>
              <a:buClrTx/>
              <a:buSzTx/>
              <a:buFontTx/>
              <a:buNone/>
              <a:tabLst/>
              <a:defRPr/>
            </a:pPr>
            <a:endParaRPr lang="en-GB"/>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a:p>
          <a:p>
            <a:endParaRPr lang="en-GB"/>
          </a:p>
        </p:txBody>
      </p:sp>
      <p:sp>
        <p:nvSpPr>
          <p:cNvPr id="4" name="Slide Number Placeholder 3"/>
          <p:cNvSpPr>
            <a:spLocks noGrp="1"/>
          </p:cNvSpPr>
          <p:nvPr>
            <p:ph type="sldNum" sz="quarter" idx="10"/>
          </p:nvPr>
        </p:nvSpPr>
        <p:spPr/>
        <p:txBody>
          <a:bodyPr/>
          <a:lstStyle/>
          <a:p>
            <a:fld id="{C6E1BDCB-C195-4A45-974F-E6DDB024ACAF}" type="slidenum">
              <a:rPr lang="en-GB" smtClean="0"/>
              <a:pPr/>
              <a:t>91</a:t>
            </a:fld>
            <a:endParaRPr lang="en-GB"/>
          </a:p>
        </p:txBody>
      </p:sp>
    </p:spTree>
    <p:extLst>
      <p:ext uri="{BB962C8B-B14F-4D97-AF65-F5344CB8AC3E}">
        <p14:creationId xmlns:p14="http://schemas.microsoft.com/office/powerpoint/2010/main" val="134831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15521" y="2718699"/>
            <a:ext cx="2675541" cy="1662642"/>
          </a:xfrm>
        </p:spPr>
        <p:txBody>
          <a:bodyPr lIns="0" tIns="0" rIns="0" bIns="0" anchor="t" anchorCtr="0">
            <a:noAutofit/>
          </a:bodyPr>
          <a:lstStyle>
            <a:lvl1pPr algn="l">
              <a:defRPr sz="2800" baseline="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6115520" y="4624116"/>
            <a:ext cx="2675542" cy="1220571"/>
          </a:xfrm>
        </p:spPr>
        <p:txBody>
          <a:bodyPr lIns="0" tIns="0" rIns="0" bIns="0">
            <a:normAutofit/>
          </a:bodyPr>
          <a:lstStyle>
            <a:lvl1pPr marL="0" indent="0" algn="l">
              <a:buNone/>
              <a:defRPr sz="200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43F856-A049-2E47-956D-5E9F5B4BE13E}" type="datetimeFigureOut">
              <a:rPr lang="en-US" smtClean="0"/>
              <a:t>11/6/17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531BC2-9DD1-A247-957E-4797F21AE5E9}" type="slidenum">
              <a:rPr lang="en-US" smtClean="0"/>
              <a:t>‹#›</a:t>
            </a:fld>
            <a:endParaRPr lang="en-US"/>
          </a:p>
        </p:txBody>
      </p:sp>
      <p:cxnSp>
        <p:nvCxnSpPr>
          <p:cNvPr id="9" name="Straight Connector 8"/>
          <p:cNvCxnSpPr/>
          <p:nvPr userDrawn="1"/>
        </p:nvCxnSpPr>
        <p:spPr bwMode="auto">
          <a:xfrm>
            <a:off x="6115521" y="2621937"/>
            <a:ext cx="2507226" cy="0"/>
          </a:xfrm>
          <a:prstGeom prst="line">
            <a:avLst/>
          </a:prstGeom>
          <a:blipFill dpi="0" rotWithShape="0">
            <a:blip r:embed="rId2"/>
            <a:srcRect/>
            <a:tile tx="0" ty="0" sx="100000" sy="100000" flip="none" algn="tl"/>
          </a:blipFill>
          <a:ln w="6350" cap="flat" cmpd="sng" algn="ctr">
            <a:solidFill>
              <a:srgbClr val="FFFFFF"/>
            </a:solidFill>
            <a:prstDash val="sysDash"/>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597354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0"/>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11/6/17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336806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11/6/17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95819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11/6/17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1055751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11/6/17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46241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11/6/17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97382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D42D83-403C-451F-A563-615ABCC28BE7}"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136F0B-9700-46A7-8E04-7B5760D96D01}" type="slidenum">
              <a:rPr lang="en-GB" smtClean="0"/>
              <a:t>‹#›</a:t>
            </a:fld>
            <a:endParaRPr lang="en-GB"/>
          </a:p>
        </p:txBody>
      </p:sp>
    </p:spTree>
    <p:extLst>
      <p:ext uri="{BB962C8B-B14F-4D97-AF65-F5344CB8AC3E}">
        <p14:creationId xmlns:p14="http://schemas.microsoft.com/office/powerpoint/2010/main" val="26741810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4" Type="http://schemas.openxmlformats.org/officeDocument/2006/relationships/slideLayout" Target="../slideLayouts/slideLayout5.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theme" Target="../theme/theme2.xml"/><Relationship Id="rId8" Type="http://schemas.openxmlformats.org/officeDocument/2006/relationships/image" Target="../media/image1.png"/><Relationship Id="rId1" Type="http://schemas.openxmlformats.org/officeDocument/2006/relationships/slideLayout" Target="../slideLayouts/slideLayout2.xml"/><Relationship Id="rId2"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3F856-A049-2E47-956D-5E9F5B4BE13E}" type="datetimeFigureOut">
              <a:rPr lang="en-US" smtClean="0"/>
              <a:t>11/6/17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31BC2-9DD1-A247-957E-4797F21AE5E9}" type="slidenum">
              <a:rPr lang="en-US" smtClean="0"/>
              <a:t>‹#›</a:t>
            </a:fld>
            <a:endParaRPr lang="en-US"/>
          </a:p>
        </p:txBody>
      </p:sp>
      <p:sp>
        <p:nvSpPr>
          <p:cNvPr id="8" name="Rectangle 7"/>
          <p:cNvSpPr/>
          <p:nvPr/>
        </p:nvSpPr>
        <p:spPr bwMode="auto">
          <a:xfrm>
            <a:off x="0" y="-1"/>
            <a:ext cx="9144000" cy="6980903"/>
          </a:xfrm>
          <a:prstGeom prst="rect">
            <a:avLst/>
          </a:prstGeom>
          <a:solidFill>
            <a:srgbClr val="64B546"/>
          </a:solidFill>
          <a:ln w="25400"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pic>
        <p:nvPicPr>
          <p:cNvPr id="13" name="Picture 12" descr="arrow star crop_left_rev.png"/>
          <p:cNvPicPr>
            <a:picLocks noChangeAspect="1"/>
          </p:cNvPicPr>
          <p:nvPr/>
        </p:nvPicPr>
        <p:blipFill>
          <a:blip r:embed="rId3">
            <a:alphaModFix amt="52000"/>
            <a:extLst>
              <a:ext uri="{28A0092B-C50C-407E-A947-70E740481C1C}">
                <a14:useLocalDpi xmlns:a14="http://schemas.microsoft.com/office/drawing/2010/main" val="0"/>
              </a:ext>
            </a:extLst>
          </a:blip>
          <a:stretch>
            <a:fillRect/>
          </a:stretch>
        </p:blipFill>
        <p:spPr>
          <a:xfrm>
            <a:off x="0" y="3490450"/>
            <a:ext cx="3146323" cy="3491488"/>
          </a:xfrm>
          <a:prstGeom prst="rect">
            <a:avLst/>
          </a:prstGeom>
        </p:spPr>
      </p:pic>
      <p:pic>
        <p:nvPicPr>
          <p:cNvPr id="14" name="Picture 13" descr="EAS_logo_whit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65290" y="323982"/>
            <a:ext cx="3097161" cy="1642468"/>
          </a:xfrm>
          <a:prstGeom prst="rect">
            <a:avLst/>
          </a:prstGeom>
        </p:spPr>
      </p:pic>
    </p:spTree>
    <p:extLst>
      <p:ext uri="{BB962C8B-B14F-4D97-AF65-F5344CB8AC3E}">
        <p14:creationId xmlns:p14="http://schemas.microsoft.com/office/powerpoint/2010/main" val="1223493926"/>
      </p:ext>
    </p:extLst>
  </p:cSld>
  <p:clrMap bg1="lt1" tx1="dk1" bg2="lt2" tx2="dk2" accent1="accent1" accent2="accent2" accent3="accent3" accent4="accent4" accent5="accent5" accent6="accent6" hlink="hlink" folHlink="folHlink"/>
  <p:sldLayoutIdLst>
    <p:sldLayoutId id="2147483649"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AF7FF5-605B-584D-A353-B67D7E109A0B}" type="datetimeFigureOut">
              <a:rPr lang="en-US" smtClean="0"/>
              <a:t>11/6/17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8">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1311017377"/>
      </p:ext>
    </p:extLst>
  </p:cSld>
  <p:clrMap bg1="lt1" tx1="dk1" bg2="lt2" tx2="dk2" accent1="accent1" accent2="accent2" accent3="accent3" accent4="accent4" accent5="accent5" accent6="accent6" hlink="hlink" folHlink="folHlink"/>
  <p:sldLayoutIdLst>
    <p:sldLayoutId id="2147483662" r:id="rId1"/>
    <p:sldLayoutId id="2147483664" r:id="rId2"/>
    <p:sldLayoutId id="2147483666" r:id="rId3"/>
    <p:sldLayoutId id="2147483667" r:id="rId4"/>
    <p:sldLayoutId id="2147483669" r:id="rId5"/>
    <p:sldLayoutId id="2147483670" r:id="rId6"/>
  </p:sldLayoutIdLst>
  <p:txStyles>
    <p:titleStyle>
      <a:lvl1pPr algn="l" defTabSz="457200" rtl="0" eaLnBrk="1" latinLnBrk="0" hangingPunct="1">
        <a:spcBef>
          <a:spcPct val="0"/>
        </a:spcBef>
        <a:buNone/>
        <a:defRPr sz="2800" kern="1200" baseline="0">
          <a:solidFill>
            <a:schemeClr val="bg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tinyurl.com/y7cxnt8w"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edglossary.org/critical-frien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jpeg"/><Relationship Id="rId3"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hyperlink" Target="http://www.parliament.uk/" TargetMode="External"/><Relationship Id="rId4" Type="http://schemas.openxmlformats.org/officeDocument/2006/relationships/image" Target="../media/image4.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33.xml.rels><?xml version="1.0" encoding="UTF-8" standalone="yes"?>
<Relationships xmlns="http://schemas.openxmlformats.org/package/2006/relationships"><Relationship Id="rId3" Type="http://schemas.openxmlformats.org/officeDocument/2006/relationships/hyperlink" Target="../The%20Hadow%20Report.docx" TargetMode="External"/><Relationship Id="rId4" Type="http://schemas.openxmlformats.org/officeDocument/2006/relationships/image" Target="../media/image4.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2.png"/><Relationship Id="rId3" Type="http://schemas.openxmlformats.org/officeDocument/2006/relationships/image" Target="../media/image13.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4.png"/><Relationship Id="rId3" Type="http://schemas.openxmlformats.org/officeDocument/2006/relationships/image" Target="../media/image15.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7.png"/><Relationship Id="rId3" Type="http://schemas.openxmlformats.org/officeDocument/2006/relationships/image" Target="../media/image1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9.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0.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hansard.millbanksystems.com/lords/1870/jul/25/elementary-education-bill#s3v0203p0_18700725_hol_21" TargetMode="External"/><Relationship Id="rId4" Type="http://schemas.openxmlformats.org/officeDocument/2006/relationships/hyperlink" Target="http://hansard.millbanksystems.com/commons/1902/dec/02/education-england-and-wales-bill-2" TargetMode="External"/><Relationship Id="rId5" Type="http://schemas.openxmlformats.org/officeDocument/2006/relationships/hyperlink" Target="http://hansard.millbanksystems.com/commons/1918/mar/13/education-bill" TargetMode="External"/><Relationship Id="rId6" Type="http://schemas.openxmlformats.org/officeDocument/2006/relationships/hyperlink" Target="http://www.educationengland.org.uk/documents/hadow1926/hadow1926.html" TargetMode="External"/><Relationship Id="rId7" Type="http://schemas.openxmlformats.org/officeDocument/2006/relationships/hyperlink" Target="http://gov.wales/docs/dcells/publications/150309-teaching-tomorrows-teachers-final.pdf" TargetMode="External"/><Relationship Id="rId1" Type="http://schemas.openxmlformats.org/officeDocument/2006/relationships/slideLayout" Target="../slideLayouts/slideLayout2.xml"/><Relationship Id="rId2" Type="http://schemas.openxmlformats.org/officeDocument/2006/relationships/hyperlink" Target="http://www.parliament.uk/"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hansard.millbanksystems.com/commons/1944/jan/19/education-bill" TargetMode="External"/><Relationship Id="rId4" Type="http://schemas.openxmlformats.org/officeDocument/2006/relationships/hyperlink" Target="http://www.legislation.gov.uk/ukpga/1988/40/pdfs/ukpga_19880040_en.pdf" TargetMode="External"/><Relationship Id="rId5" Type="http://schemas.openxmlformats.org/officeDocument/2006/relationships/hyperlink" Target="http://www.oecd.org/edu/Improving-schools-in-Wales.pdf" TargetMode="External"/><Relationship Id="rId1" Type="http://schemas.openxmlformats.org/officeDocument/2006/relationships/slideLayout" Target="../slideLayouts/slideLayout2.xml"/><Relationship Id="rId2" Type="http://schemas.openxmlformats.org/officeDocument/2006/relationships/hyperlink" Target="http://www.educationengland.org.uk/documents/spens/spens1938.html"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22.jpg"/><Relationship Id="rId4" Type="http://schemas.openxmlformats.org/officeDocument/2006/relationships/image" Target="../media/image23.jpg"/><Relationship Id="rId5" Type="http://schemas.openxmlformats.org/officeDocument/2006/relationships/image" Target="../media/image24.jpg"/><Relationship Id="rId1" Type="http://schemas.openxmlformats.org/officeDocument/2006/relationships/slideLayout" Target="../slideLayouts/slideLayout3.xml"/><Relationship Id="rId2" Type="http://schemas.openxmlformats.org/officeDocument/2006/relationships/image" Target="../media/image21.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 Id="rId3" Type="http://schemas.openxmlformats.org/officeDocument/2006/relationships/image" Target="../media/image26.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8.jp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 Id="rId3" Type="http://schemas.openxmlformats.org/officeDocument/2006/relationships/image" Target="../media/image29.jp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59.xml.rels><?xml version="1.0" encoding="UTF-8" standalone="yes"?>
<Relationships xmlns="http://schemas.openxmlformats.org/package/2006/relationships"><Relationship Id="rId3" Type="http://schemas.openxmlformats.org/officeDocument/2006/relationships/image" Target="../media/image31.png"/><Relationship Id="rId4" Type="http://schemas.openxmlformats.org/officeDocument/2006/relationships/image" Target="../media/image32.png"/><Relationship Id="rId5" Type="http://schemas.openxmlformats.org/officeDocument/2006/relationships/image" Target="../media/image33.png"/><Relationship Id="rId6" Type="http://schemas.openxmlformats.org/officeDocument/2006/relationships/image" Target="../media/image34.png"/><Relationship Id="rId7" Type="http://schemas.openxmlformats.org/officeDocument/2006/relationships/image" Target="../media/image35.png"/><Relationship Id="rId8" Type="http://schemas.openxmlformats.org/officeDocument/2006/relationships/image" Target="../media/image36.png"/><Relationship Id="rId9" Type="http://schemas.openxmlformats.org/officeDocument/2006/relationships/image" Target="../media/image37.png"/><Relationship Id="rId10" Type="http://schemas.openxmlformats.org/officeDocument/2006/relationships/image" Target="../media/image38.png"/><Relationship Id="rId11" Type="http://schemas.openxmlformats.org/officeDocument/2006/relationships/image" Target="../media/image27.png"/><Relationship Id="rId1" Type="http://schemas.openxmlformats.org/officeDocument/2006/relationships/slideLayout" Target="../slideLayouts/slideLayout7.xml"/><Relationship Id="rId2" Type="http://schemas.openxmlformats.org/officeDocument/2006/relationships/image" Target="../media/image30.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42.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43.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4.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library.leeds.ac.uk/downloads/file/546/workshop_powerpoint" TargetMode="Externa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5.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hyperlink" Target="http://www.scotedreview.org.uk/media/scottish-educational-review/articles/355.pdf" TargetMode="External"/><Relationship Id="rId4" Type="http://schemas.openxmlformats.org/officeDocument/2006/relationships/hyperlink" Target="http://dspace.stir.ac.uk/handle/1893/17866#.WbkvzWWfeOo" TargetMode="External"/><Relationship Id="rId1" Type="http://schemas.openxmlformats.org/officeDocument/2006/relationships/slideLayout" Target="../slideLayouts/slideLayout3.xml"/><Relationship Id="rId2" Type="http://schemas.openxmlformats.org/officeDocument/2006/relationships/hyperlink" Target="http://dspace.stir.ac.uk/handle/1893/2110#.WbkxpmWfeO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2639" y="2718698"/>
            <a:ext cx="7630999" cy="1905417"/>
          </a:xfrm>
        </p:spPr>
        <p:txBody>
          <a:bodyPr/>
          <a:lstStyle/>
          <a:p>
            <a:r>
              <a:rPr lang="x-none" b="1"/>
              <a:t>PG Cert Teaching &amp; Learning</a:t>
            </a:r>
            <a:r>
              <a:rPr lang="en-US">
                <a:solidFill>
                  <a:schemeClr val="tx1"/>
                </a:solidFill>
              </a:rPr>
              <a:t/>
            </a:r>
            <a:br>
              <a:rPr lang="en-US">
                <a:solidFill>
                  <a:schemeClr val="tx1"/>
                </a:solidFill>
              </a:rPr>
            </a:br>
            <a:r>
              <a:rPr lang="x-none" b="1"/>
              <a:t>“Successful Futures”</a:t>
            </a:r>
            <a:r>
              <a:rPr lang="en-US">
                <a:solidFill>
                  <a:schemeClr val="tx1"/>
                </a:solidFill>
              </a:rPr>
              <a:t/>
            </a:r>
            <a:br>
              <a:rPr lang="en-US">
                <a:solidFill>
                  <a:schemeClr val="tx1"/>
                </a:solidFill>
              </a:rPr>
            </a:br>
            <a:r>
              <a:rPr lang="en-US">
                <a:solidFill>
                  <a:schemeClr val="tx1"/>
                </a:solidFill>
              </a:rPr>
              <a:t/>
            </a:r>
            <a:br>
              <a:rPr lang="en-US">
                <a:solidFill>
                  <a:schemeClr val="tx1"/>
                </a:solidFill>
              </a:rPr>
            </a:br>
            <a:r>
              <a:rPr lang="x-none"/>
              <a:t>Day 1 – </a:t>
            </a:r>
            <a:r>
              <a:rPr lang="x-none">
                <a:cs typeface="Arial"/>
              </a:rPr>
              <a:t>Tuesday November 7th 2017</a:t>
            </a:r>
          </a:p>
        </p:txBody>
      </p:sp>
      <p:sp>
        <p:nvSpPr>
          <p:cNvPr id="3" name="Subtitle 2"/>
          <p:cNvSpPr>
            <a:spLocks noGrp="1"/>
          </p:cNvSpPr>
          <p:nvPr>
            <p:ph type="subTitle" idx="1"/>
          </p:nvPr>
        </p:nvSpPr>
        <p:spPr>
          <a:xfrm>
            <a:off x="5938096" y="4624116"/>
            <a:ext cx="2675542" cy="1220571"/>
          </a:xfrm>
        </p:spPr>
        <p:txBody>
          <a:bodyPr vert="horz" lIns="0" tIns="0" rIns="0" bIns="0" rtlCol="0" anchor="t">
            <a:normAutofit/>
          </a:bodyPr>
          <a:lstStyle/>
          <a:p>
            <a:pPr algn="r"/>
            <a:r>
              <a:rPr lang="x-none"/>
              <a:t>Glan Usk Primary</a:t>
            </a:r>
          </a:p>
          <a:p>
            <a:pPr algn="r"/>
            <a:r>
              <a:rPr lang="x-none">
                <a:cs typeface="Arial"/>
              </a:rPr>
              <a:t>Newport</a:t>
            </a:r>
          </a:p>
        </p:txBody>
      </p:sp>
    </p:spTree>
    <p:extLst>
      <p:ext uri="{BB962C8B-B14F-4D97-AF65-F5344CB8AC3E}">
        <p14:creationId xmlns:p14="http://schemas.microsoft.com/office/powerpoint/2010/main" val="2399900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EFBC8E-5E44-46B1-8D00-8B9439E8660D}"/>
              </a:ext>
            </a:extLst>
          </p:cNvPr>
          <p:cNvSpPr>
            <a:spLocks noGrp="1"/>
          </p:cNvSpPr>
          <p:nvPr>
            <p:ph type="title"/>
          </p:nvPr>
        </p:nvSpPr>
        <p:spPr/>
        <p:txBody>
          <a:bodyPr/>
          <a:lstStyle/>
          <a:p>
            <a:r>
              <a:rPr lang="en-US"/>
              <a:t>Dates of the </a:t>
            </a:r>
            <a:r>
              <a:rPr lang="en-US" err="1"/>
              <a:t>programme</a:t>
            </a:r>
          </a:p>
        </p:txBody>
      </p:sp>
      <p:sp>
        <p:nvSpPr>
          <p:cNvPr id="3" name="Content Placeholder 2">
            <a:extLst>
              <a:ext uri="{FF2B5EF4-FFF2-40B4-BE49-F238E27FC236}">
                <a16:creationId xmlns:a16="http://schemas.microsoft.com/office/drawing/2014/main" xmlns="" id="{DB31DDC3-61B2-42D3-AD23-3AA97F09671F}"/>
              </a:ext>
            </a:extLst>
          </p:cNvPr>
          <p:cNvSpPr>
            <a:spLocks noGrp="1"/>
          </p:cNvSpPr>
          <p:nvPr>
            <p:ph idx="1"/>
          </p:nvPr>
        </p:nvSpPr>
        <p:spPr/>
        <p:txBody>
          <a:bodyPr anchor="t"/>
          <a:lstStyle/>
          <a:p>
            <a:r>
              <a:rPr lang="en-US" dirty="0">
                <a:solidFill>
                  <a:srgbClr val="1A1818"/>
                </a:solidFill>
              </a:rPr>
              <a:t>Day 1: - 7th November 2017 – GUPS</a:t>
            </a:r>
          </a:p>
          <a:p>
            <a:r>
              <a:rPr lang="en-US" dirty="0">
                <a:solidFill>
                  <a:srgbClr val="1A1818"/>
                </a:solidFill>
              </a:rPr>
              <a:t>Day 2: - 30th November – Millbrook Primary School</a:t>
            </a:r>
          </a:p>
          <a:p>
            <a:r>
              <a:rPr lang="en-US" dirty="0">
                <a:solidFill>
                  <a:srgbClr val="1A1818"/>
                </a:solidFill>
              </a:rPr>
              <a:t>Day 3: - Learning visit</a:t>
            </a:r>
          </a:p>
          <a:p>
            <a:r>
              <a:rPr lang="en-US" dirty="0">
                <a:solidFill>
                  <a:srgbClr val="1A1818"/>
                </a:solidFill>
              </a:rPr>
              <a:t>Day 4: - </a:t>
            </a:r>
            <a:r>
              <a:rPr lang="en-US" dirty="0" smtClean="0">
                <a:solidFill>
                  <a:srgbClr val="1A1818"/>
                </a:solidFill>
              </a:rPr>
              <a:t> TBC</a:t>
            </a:r>
            <a:endParaRPr lang="en-US" dirty="0">
              <a:solidFill>
                <a:srgbClr val="1A1818"/>
              </a:solidFill>
            </a:endParaRPr>
          </a:p>
          <a:p>
            <a:r>
              <a:rPr lang="en-US" dirty="0">
                <a:solidFill>
                  <a:srgbClr val="1A1818"/>
                </a:solidFill>
              </a:rPr>
              <a:t>Tutorials </a:t>
            </a:r>
          </a:p>
          <a:p>
            <a:r>
              <a:rPr lang="en-US" dirty="0">
                <a:solidFill>
                  <a:srgbClr val="1A1818"/>
                </a:solidFill>
              </a:rPr>
              <a:t>Session materials will be available from:-</a:t>
            </a:r>
            <a:endParaRPr lang="en-US" dirty="0"/>
          </a:p>
          <a:p>
            <a:pPr>
              <a:buNone/>
            </a:pPr>
            <a:r>
              <a:rPr lang="en-US" b="1" dirty="0">
                <a:hlinkClick r:id="rId2"/>
              </a:rPr>
              <a:t>http://tinyurl.com/y7cxnt8w</a:t>
            </a:r>
            <a:r>
              <a:rPr lang="en-US" b="1" dirty="0"/>
              <a:t> </a:t>
            </a:r>
            <a:r>
              <a:rPr lang="en-US" dirty="0">
                <a:solidFill>
                  <a:srgbClr val="1A1818"/>
                </a:solidFill>
              </a:rPr>
              <a:t>a link will be sent to your participant email address </a:t>
            </a:r>
          </a:p>
          <a:p>
            <a:endParaRPr lang="en-US" dirty="0"/>
          </a:p>
        </p:txBody>
      </p:sp>
    </p:spTree>
    <p:extLst>
      <p:ext uri="{BB962C8B-B14F-4D97-AF65-F5344CB8AC3E}">
        <p14:creationId xmlns:p14="http://schemas.microsoft.com/office/powerpoint/2010/main" val="2200159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Rationale and purposes of the curriculum – </a:t>
            </a:r>
            <a:br>
              <a:rPr lang="en-GB"/>
            </a:br>
            <a:r>
              <a:rPr lang="en-GB"/>
              <a:t>A contextualised rationale</a:t>
            </a:r>
          </a:p>
        </p:txBody>
      </p:sp>
      <p:sp>
        <p:nvSpPr>
          <p:cNvPr id="3" name="Content Placeholder 2"/>
          <p:cNvSpPr>
            <a:spLocks noGrp="1"/>
          </p:cNvSpPr>
          <p:nvPr>
            <p:ph idx="1"/>
          </p:nvPr>
        </p:nvSpPr>
        <p:spPr>
          <a:xfrm>
            <a:off x="457200" y="1281738"/>
            <a:ext cx="8229600" cy="4525963"/>
          </a:xfrm>
        </p:spPr>
        <p:txBody>
          <a:bodyPr/>
          <a:lstStyle/>
          <a:p>
            <a:pPr lvl="0"/>
            <a:r>
              <a:rPr lang="en-GB" sz="2400">
                <a:solidFill>
                  <a:srgbClr val="000000"/>
                </a:solidFill>
              </a:rPr>
              <a:t>Understand the expectations in terms of assignment and related expectations such as research.</a:t>
            </a:r>
          </a:p>
          <a:p>
            <a:r>
              <a:rPr lang="en-GB" sz="2400">
                <a:solidFill>
                  <a:schemeClr val="tx2"/>
                </a:solidFill>
              </a:rPr>
              <a:t>Critically reflect on the purposes and rationale of a school curriculum;</a:t>
            </a:r>
          </a:p>
          <a:p>
            <a:r>
              <a:rPr lang="en-GB" sz="2400">
                <a:solidFill>
                  <a:schemeClr val="tx2"/>
                </a:solidFill>
              </a:rPr>
              <a:t>Contextualise curriculum development in Wales through consideration of the development of the curriculum;</a:t>
            </a:r>
          </a:p>
          <a:p>
            <a:pPr lvl="0"/>
            <a:r>
              <a:rPr lang="en-GB" sz="2400">
                <a:solidFill>
                  <a:schemeClr val="tx2"/>
                </a:solidFill>
              </a:rPr>
              <a:t>Consider current practice and evaluate how this could be developed to meet the expectations of Successful Futures;</a:t>
            </a:r>
          </a:p>
          <a:p>
            <a:pPr lvl="0"/>
            <a:r>
              <a:rPr lang="en-GB" sz="2400">
                <a:solidFill>
                  <a:schemeClr val="tx2"/>
                </a:solidFill>
              </a:rPr>
              <a:t>Consider their own role in driving forward curriculum change;</a:t>
            </a:r>
          </a:p>
          <a:p>
            <a:r>
              <a:rPr lang="en-GB" sz="2400">
                <a:solidFill>
                  <a:schemeClr val="tx2"/>
                </a:solidFill>
              </a:rPr>
              <a:t>Understand how to complete a critical literature review</a:t>
            </a:r>
            <a:endParaRPr lang="en-GB" sz="2400">
              <a:solidFill>
                <a:srgbClr val="000000"/>
              </a:solidFill>
            </a:endParaRPr>
          </a:p>
          <a:p>
            <a:pPr marL="0" lvl="0" indent="0">
              <a:buNone/>
            </a:pPr>
            <a:endParaRPr lang="en-GB" sz="2500">
              <a:solidFill>
                <a:schemeClr val="tx2"/>
              </a:solidFill>
            </a:endParaRPr>
          </a:p>
          <a:p>
            <a:endParaRPr lang="en-GB" sz="2500" b="1" u="sng">
              <a:solidFill>
                <a:schemeClr val="tx2"/>
              </a:solidFill>
            </a:endParaRPr>
          </a:p>
          <a:p>
            <a:endParaRPr lang="en-GB" sz="2500">
              <a:solidFill>
                <a:schemeClr val="tx2"/>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3220" cy="545288"/>
          </a:xfrm>
          <a:prstGeom prst="rect">
            <a:avLst/>
          </a:prstGeom>
        </p:spPr>
      </p:pic>
    </p:spTree>
    <p:extLst>
      <p:ext uri="{BB962C8B-B14F-4D97-AF65-F5344CB8AC3E}">
        <p14:creationId xmlns:p14="http://schemas.microsoft.com/office/powerpoint/2010/main" val="1450270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71878" cy="6858000"/>
          </a:xfrm>
          <a:prstGeom prst="rect">
            <a:avLst/>
          </a:prstGeom>
        </p:spPr>
      </p:pic>
    </p:spTree>
    <p:extLst>
      <p:ext uri="{BB962C8B-B14F-4D97-AF65-F5344CB8AC3E}">
        <p14:creationId xmlns:p14="http://schemas.microsoft.com/office/powerpoint/2010/main" val="470106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Role and purpose of intersessional tasks and trust groups/ triads</a:t>
            </a:r>
          </a:p>
        </p:txBody>
      </p:sp>
      <p:sp>
        <p:nvSpPr>
          <p:cNvPr id="3" name="Content Placeholder 2"/>
          <p:cNvSpPr>
            <a:spLocks noGrp="1"/>
          </p:cNvSpPr>
          <p:nvPr>
            <p:ph idx="1"/>
          </p:nvPr>
        </p:nvSpPr>
        <p:spPr/>
        <p:txBody>
          <a:bodyPr/>
          <a:lstStyle/>
          <a:p>
            <a:pPr marL="0" indent="0">
              <a:buNone/>
            </a:pPr>
            <a:r>
              <a:rPr lang="en-GB">
                <a:solidFill>
                  <a:schemeClr val="tx2"/>
                </a:solidFill>
              </a:rPr>
              <a:t>Ways of building thinking – </a:t>
            </a:r>
          </a:p>
          <a:p>
            <a:r>
              <a:rPr lang="en-GB">
                <a:solidFill>
                  <a:schemeClr val="tx2"/>
                </a:solidFill>
              </a:rPr>
              <a:t>Inter-sessional tasks – steps to support the final assessment</a:t>
            </a:r>
          </a:p>
          <a:p>
            <a:r>
              <a:rPr lang="en-GB">
                <a:solidFill>
                  <a:schemeClr val="tx2"/>
                </a:solidFill>
              </a:rPr>
              <a:t>Trust groups – broadening our outlook through discussion; through the valid experiences of others; re-framing our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495104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47602"/>
            <a:ext cx="8229600" cy="5112569"/>
          </a:xfrm>
        </p:spPr>
        <p:txBody>
          <a:bodyPr>
            <a:normAutofit/>
          </a:bodyPr>
          <a:lstStyle/>
          <a:p>
            <a:r>
              <a:rPr lang="en-GB">
                <a:solidFill>
                  <a:schemeClr val="tx2"/>
                </a:solidFill>
              </a:rPr>
              <a:t>A </a:t>
            </a:r>
            <a:r>
              <a:rPr lang="en-GB" b="1">
                <a:solidFill>
                  <a:schemeClr val="tx2"/>
                </a:solidFill>
              </a:rPr>
              <a:t>critical friend</a:t>
            </a:r>
            <a:r>
              <a:rPr lang="en-GB">
                <a:solidFill>
                  <a:schemeClr val="tx2"/>
                </a:solidFill>
              </a:rPr>
              <a:t> is someone who is encouraging and supportive, but who also provides honest and often candid feedback that may be uncomfortable or difficult to hear. In short, a </a:t>
            </a:r>
            <a:r>
              <a:rPr lang="en-GB" b="1">
                <a:solidFill>
                  <a:schemeClr val="tx2"/>
                </a:solidFill>
              </a:rPr>
              <a:t>critical friend</a:t>
            </a:r>
            <a:r>
              <a:rPr lang="en-GB">
                <a:solidFill>
                  <a:schemeClr val="tx2"/>
                </a:solidFill>
              </a:rPr>
              <a:t> is someone who agrees to speak truthfully, but constructively, about weaknesses, problems, and emotionally charged issues. (28 Oct 2013)</a:t>
            </a:r>
          </a:p>
          <a:p>
            <a:r>
              <a:rPr lang="en-GB">
                <a:hlinkClick r:id="rId2"/>
              </a:rPr>
              <a:t>Critical Friend Definition - The Glossary of Education Reform</a:t>
            </a:r>
            <a:endParaRPr lang="en-GB"/>
          </a:p>
          <a:p>
            <a:endParaRPr lang="en-GB"/>
          </a:p>
        </p:txBody>
      </p:sp>
      <p:sp>
        <p:nvSpPr>
          <p:cNvPr id="2" name="Slide Number Placeholder 1"/>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1863111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herald.co.zw/wp-content/uploads/2014/05/Chatham-Hous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aquarianconspiracy.com/chatham%20hou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700808"/>
            <a:ext cx="3048000" cy="36004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AC82685A-BD3A-4230-8D85-804689F67293}" type="slidenum">
              <a:rPr lang="en-GB" smtClean="0"/>
              <a:t>7</a:t>
            </a:fld>
            <a:endParaRPr lang="en-GB"/>
          </a:p>
        </p:txBody>
      </p:sp>
      <p:sp>
        <p:nvSpPr>
          <p:cNvPr id="3" name="TextBox 2"/>
          <p:cNvSpPr txBox="1"/>
          <p:nvPr/>
        </p:nvSpPr>
        <p:spPr>
          <a:xfrm>
            <a:off x="539552" y="4950342"/>
            <a:ext cx="4222631" cy="701731"/>
          </a:xfrm>
          <a:prstGeom prst="rect">
            <a:avLst/>
          </a:prstGeom>
          <a:noFill/>
        </p:spPr>
        <p:txBody>
          <a:bodyPr wrap="none" rtlCol="0">
            <a:spAutoFit/>
          </a:bodyPr>
          <a:lstStyle/>
          <a:p>
            <a:pPr lvl="1" algn="ctr">
              <a:lnSpc>
                <a:spcPct val="90000"/>
              </a:lnSpc>
            </a:pPr>
            <a:r>
              <a:rPr lang="en-US" altLang="en-US" sz="4400">
                <a:solidFill>
                  <a:srgbClr val="0070C0"/>
                </a:solidFill>
              </a:rPr>
              <a:t>Think ethically</a:t>
            </a:r>
          </a:p>
        </p:txBody>
      </p:sp>
    </p:spTree>
    <p:extLst>
      <p:ext uri="{BB962C8B-B14F-4D97-AF65-F5344CB8AC3E}">
        <p14:creationId xmlns:p14="http://schemas.microsoft.com/office/powerpoint/2010/main" val="855671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 Chatham House Rule: Participants are free to use the&#10;information received, but neither the identity nor the&#10;affiliation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 y="0"/>
            <a:ext cx="9180512" cy="688538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AC82685A-BD3A-4230-8D85-804689F67293}" type="slidenum">
              <a:rPr lang="en-GB" smtClean="0"/>
              <a:t>8</a:t>
            </a:fld>
            <a:endParaRPr lang="en-GB"/>
          </a:p>
        </p:txBody>
      </p:sp>
      <p:sp>
        <p:nvSpPr>
          <p:cNvPr id="3" name="Flowchart: Connector 2"/>
          <p:cNvSpPr/>
          <p:nvPr/>
        </p:nvSpPr>
        <p:spPr>
          <a:xfrm>
            <a:off x="8100392" y="188640"/>
            <a:ext cx="516632" cy="648072"/>
          </a:xfrm>
          <a:prstGeom prst="flowChartConnector">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0198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Research expectations</a:t>
            </a:r>
          </a:p>
        </p:txBody>
      </p:sp>
      <p:sp>
        <p:nvSpPr>
          <p:cNvPr id="3" name="Content Placeholder 2"/>
          <p:cNvSpPr>
            <a:spLocks noGrp="1"/>
          </p:cNvSpPr>
          <p:nvPr>
            <p:ph idx="1"/>
          </p:nvPr>
        </p:nvSpPr>
        <p:spPr/>
        <p:txBody>
          <a:bodyPr/>
          <a:lstStyle/>
          <a:p>
            <a:r>
              <a:rPr lang="en-GB">
                <a:solidFill>
                  <a:schemeClr val="tx2"/>
                </a:solidFill>
              </a:rPr>
              <a:t>Read…read…read</a:t>
            </a:r>
          </a:p>
          <a:p>
            <a:r>
              <a:rPr lang="en-GB">
                <a:solidFill>
                  <a:schemeClr val="tx2"/>
                </a:solidFill>
              </a:rPr>
              <a:t>Read widely – text books, technical books, professional magazines, journal articles, government documents, on-line materials from a reliable source</a:t>
            </a:r>
          </a:p>
          <a:p>
            <a:pPr marL="0" indent="0">
              <a:buNone/>
            </a:pPr>
            <a:endParaRPr lang="en-GB">
              <a:solidFill>
                <a:schemeClr val="tx2"/>
              </a:solidFill>
            </a:endParaRPr>
          </a:p>
          <a:p>
            <a:r>
              <a:rPr lang="en-GB">
                <a:solidFill>
                  <a:schemeClr val="tx2"/>
                </a:solidFill>
              </a:rPr>
              <a:t>Read critically – is that true?</a:t>
            </a:r>
          </a:p>
        </p:txBody>
      </p:sp>
      <p:sp>
        <p:nvSpPr>
          <p:cNvPr id="4" name="Slide Number Placeholder 3"/>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951400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a:t>Ways of Knowing</a:t>
            </a:r>
          </a:p>
        </p:txBody>
      </p:sp>
      <p:sp>
        <p:nvSpPr>
          <p:cNvPr id="10243" name="Rectangle 3"/>
          <p:cNvSpPr>
            <a:spLocks noGrp="1" noChangeArrowheads="1"/>
          </p:cNvSpPr>
          <p:nvPr>
            <p:ph type="body" idx="1"/>
          </p:nvPr>
        </p:nvSpPr>
        <p:spPr/>
        <p:txBody>
          <a:bodyPr>
            <a:normAutofit/>
          </a:bodyPr>
          <a:lstStyle/>
          <a:p>
            <a:pPr marL="0" indent="0" eaLnBrk="1" hangingPunct="1">
              <a:buNone/>
            </a:pPr>
            <a:r>
              <a:rPr lang="en-US" altLang="en-US">
                <a:solidFill>
                  <a:schemeClr val="tx2"/>
                </a:solidFill>
              </a:rPr>
              <a:t>Five ways we can </a:t>
            </a:r>
            <a:r>
              <a:rPr lang="en-US" altLang="en-US" i="1">
                <a:solidFill>
                  <a:schemeClr val="tx2"/>
                </a:solidFill>
              </a:rPr>
              <a:t>know</a:t>
            </a:r>
            <a:r>
              <a:rPr lang="en-US" altLang="en-US">
                <a:solidFill>
                  <a:schemeClr val="tx2"/>
                </a:solidFill>
              </a:rPr>
              <a:t> something</a:t>
            </a:r>
          </a:p>
          <a:p>
            <a:pPr marL="914400" lvl="1" indent="-457200" eaLnBrk="1" hangingPunct="1">
              <a:buFont typeface="+mj-lt"/>
              <a:buAutoNum type="arabicPeriod"/>
            </a:pPr>
            <a:r>
              <a:rPr lang="en-US" altLang="en-US">
                <a:solidFill>
                  <a:schemeClr val="tx2"/>
                </a:solidFill>
              </a:rPr>
              <a:t>Personal experience</a:t>
            </a:r>
          </a:p>
          <a:p>
            <a:pPr marL="914400" lvl="1" indent="-457200" eaLnBrk="1" hangingPunct="1">
              <a:buFont typeface="+mj-lt"/>
              <a:buAutoNum type="arabicPeriod"/>
            </a:pPr>
            <a:r>
              <a:rPr lang="en-US" altLang="en-US">
                <a:solidFill>
                  <a:schemeClr val="tx2"/>
                </a:solidFill>
              </a:rPr>
              <a:t>Tradition</a:t>
            </a:r>
          </a:p>
          <a:p>
            <a:pPr marL="914400" lvl="1" indent="-457200" eaLnBrk="1" hangingPunct="1">
              <a:buFont typeface="+mj-lt"/>
              <a:buAutoNum type="arabicPeriod"/>
            </a:pPr>
            <a:r>
              <a:rPr lang="en-US" altLang="en-US">
                <a:solidFill>
                  <a:schemeClr val="tx2"/>
                </a:solidFill>
              </a:rPr>
              <a:t>Experts and authorities</a:t>
            </a:r>
          </a:p>
          <a:p>
            <a:pPr marL="914400" lvl="1" indent="-457200" eaLnBrk="1" hangingPunct="1">
              <a:buFont typeface="+mj-lt"/>
              <a:buAutoNum type="arabicPeriod"/>
            </a:pPr>
            <a:r>
              <a:rPr lang="en-US" altLang="en-US">
                <a:solidFill>
                  <a:schemeClr val="tx2"/>
                </a:solidFill>
              </a:rPr>
              <a:t>Logic</a:t>
            </a:r>
          </a:p>
          <a:p>
            <a:pPr lvl="2"/>
            <a:r>
              <a:rPr lang="en-US" altLang="en-US">
                <a:solidFill>
                  <a:schemeClr val="tx2"/>
                </a:solidFill>
              </a:rPr>
              <a:t>Inductive</a:t>
            </a:r>
          </a:p>
          <a:p>
            <a:pPr lvl="2"/>
            <a:r>
              <a:rPr lang="en-US" altLang="en-US">
                <a:solidFill>
                  <a:schemeClr val="tx2"/>
                </a:solidFill>
              </a:rPr>
              <a:t>Deductive</a:t>
            </a:r>
          </a:p>
          <a:p>
            <a:pPr marL="914400" lvl="1" indent="-457200" eaLnBrk="1" hangingPunct="1">
              <a:buFont typeface="+mj-lt"/>
              <a:buAutoNum type="arabicPeriod"/>
            </a:pPr>
            <a:r>
              <a:rPr lang="en-US" altLang="en-US">
                <a:solidFill>
                  <a:schemeClr val="tx2"/>
                </a:solidFill>
              </a:rPr>
              <a:t>Research</a:t>
            </a:r>
          </a:p>
          <a:p>
            <a:pPr lvl="1" eaLnBrk="1" hangingPunct="1"/>
            <a:endParaRPr lang="en-US" altLang="en-US"/>
          </a:p>
        </p:txBody>
      </p:sp>
      <p:sp>
        <p:nvSpPr>
          <p:cNvPr id="10244" name="Text Box 4"/>
          <p:cNvSpPr txBox="1">
            <a:spLocks noChangeArrowheads="1"/>
          </p:cNvSpPr>
          <p:nvPr/>
        </p:nvSpPr>
        <p:spPr bwMode="auto">
          <a:xfrm>
            <a:off x="7258050" y="6248400"/>
            <a:ext cx="5715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anose="020B0604030504040204" pitchFamily="34" charset="0"/>
              </a:defRPr>
            </a:lvl1pPr>
            <a:lvl2pPr marL="742950" indent="-285750" eaLnBrk="0" hangingPunct="0">
              <a:defRPr sz="2400">
                <a:solidFill>
                  <a:schemeClr val="tx1"/>
                </a:solidFill>
                <a:latin typeface="Tahoma" panose="020B0604030504040204" pitchFamily="34" charset="0"/>
              </a:defRPr>
            </a:lvl2pPr>
            <a:lvl3pPr marL="1143000" indent="-228600" eaLnBrk="0" hangingPunct="0">
              <a:defRPr sz="2400">
                <a:solidFill>
                  <a:schemeClr val="tx1"/>
                </a:solidFill>
                <a:latin typeface="Tahoma" panose="020B0604030504040204" pitchFamily="34" charset="0"/>
              </a:defRPr>
            </a:lvl3pPr>
            <a:lvl4pPr marL="1600200" indent="-228600" eaLnBrk="0" hangingPunct="0">
              <a:defRPr sz="2400">
                <a:solidFill>
                  <a:schemeClr val="tx1"/>
                </a:solidFill>
                <a:latin typeface="Tahoma" panose="020B0604030504040204" pitchFamily="34" charset="0"/>
              </a:defRPr>
            </a:lvl4pPr>
            <a:lvl5pPr marL="2057400" indent="-228600" eaLnBrk="0" hangingPunct="0">
              <a:defRPr sz="2400">
                <a:solidFill>
                  <a:schemeClr val="tx1"/>
                </a:solidFill>
                <a:latin typeface="Tahoma" panose="020B0604030504040204" pitchFamily="34" charset="0"/>
              </a:defRPr>
            </a:lvl5pPr>
            <a:lvl6pPr marL="2514600" indent="-228600" eaLnBrk="0" fontAlgn="base" hangingPunct="0">
              <a:spcBef>
                <a:spcPct val="0"/>
              </a:spcBef>
              <a:spcAft>
                <a:spcPct val="0"/>
              </a:spcAft>
              <a:defRPr sz="2400">
                <a:solidFill>
                  <a:schemeClr val="tx1"/>
                </a:solidFill>
                <a:latin typeface="Tahoma" panose="020B0604030504040204" pitchFamily="34" charset="0"/>
              </a:defRPr>
            </a:lvl6pPr>
            <a:lvl7pPr marL="2971800" indent="-228600" eaLnBrk="0" fontAlgn="base" hangingPunct="0">
              <a:spcBef>
                <a:spcPct val="0"/>
              </a:spcBef>
              <a:spcAft>
                <a:spcPct val="0"/>
              </a:spcAft>
              <a:defRPr sz="2400">
                <a:solidFill>
                  <a:schemeClr val="tx1"/>
                </a:solidFill>
                <a:latin typeface="Tahoma" panose="020B0604030504040204" pitchFamily="34" charset="0"/>
              </a:defRPr>
            </a:lvl7pPr>
            <a:lvl8pPr marL="3429000" indent="-228600" eaLnBrk="0" fontAlgn="base" hangingPunct="0">
              <a:spcBef>
                <a:spcPct val="0"/>
              </a:spcBef>
              <a:spcAft>
                <a:spcPct val="0"/>
              </a:spcAft>
              <a:defRPr sz="2400">
                <a:solidFill>
                  <a:schemeClr val="tx1"/>
                </a:solidFill>
                <a:latin typeface="Tahoma" panose="020B0604030504040204" pitchFamily="34" charset="0"/>
              </a:defRPr>
            </a:lvl8pPr>
            <a:lvl9pPr marL="3886200" indent="-228600" eaLnBrk="0" fontAlgn="base" hangingPunct="0">
              <a:spcBef>
                <a:spcPct val="0"/>
              </a:spcBef>
              <a:spcAft>
                <a:spcPct val="0"/>
              </a:spcAft>
              <a:defRPr sz="2400">
                <a:solidFill>
                  <a:schemeClr val="tx1"/>
                </a:solidFill>
                <a:latin typeface="Tahoma" panose="020B0604030504040204" pitchFamily="34" charset="0"/>
              </a:defRPr>
            </a:lvl9pPr>
          </a:lstStyle>
          <a:p>
            <a:pPr eaLnBrk="1" hangingPunct="1">
              <a:spcBef>
                <a:spcPct val="50000"/>
              </a:spcBef>
            </a:pPr>
            <a:r>
              <a:rPr lang="en-US" altLang="en-US" sz="1200"/>
              <a:t>Obj. 1.2</a:t>
            </a:r>
          </a:p>
        </p:txBody>
      </p:sp>
      <p:sp>
        <p:nvSpPr>
          <p:cNvPr id="3" name="Slide Number Placeholder 2"/>
          <p:cNvSpPr>
            <a:spLocks noGrp="1"/>
          </p:cNvSpPr>
          <p:nvPr>
            <p:ph type="sldNum" sz="quarter" idx="12"/>
          </p:nvPr>
        </p:nvSpPr>
        <p:spPr/>
        <p:txBody>
          <a:bodyPr/>
          <a:lstStyle/>
          <a:p>
            <a:fld id="{6D22F896-40B5-4ADD-8801-0D06FADFA095}" type="slidenum">
              <a:rPr lang="en-US" smtClean="0"/>
              <a:t>10</a:t>
            </a:fld>
            <a:endParaRPr lang="en-US"/>
          </a:p>
        </p:txBody>
      </p:sp>
    </p:spTree>
    <p:extLst>
      <p:ext uri="{BB962C8B-B14F-4D97-AF65-F5344CB8AC3E}">
        <p14:creationId xmlns:p14="http://schemas.microsoft.com/office/powerpoint/2010/main" val="823223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a:t>Ways of Knowing 1</a:t>
            </a:r>
          </a:p>
        </p:txBody>
      </p:sp>
      <p:sp>
        <p:nvSpPr>
          <p:cNvPr id="11267" name="Rectangle 3"/>
          <p:cNvSpPr>
            <a:spLocks noGrp="1" noChangeArrowheads="1"/>
          </p:cNvSpPr>
          <p:nvPr>
            <p:ph type="body" idx="1"/>
          </p:nvPr>
        </p:nvSpPr>
        <p:spPr/>
        <p:txBody>
          <a:bodyPr>
            <a:normAutofit/>
          </a:bodyPr>
          <a:lstStyle/>
          <a:p>
            <a:pPr eaLnBrk="1" hangingPunct="1"/>
            <a:r>
              <a:rPr lang="en-US" altLang="en-US">
                <a:solidFill>
                  <a:schemeClr val="tx2"/>
                </a:solidFill>
              </a:rPr>
              <a:t>Personal experience</a:t>
            </a:r>
          </a:p>
          <a:p>
            <a:pPr lvl="1" eaLnBrk="1" hangingPunct="1"/>
            <a:r>
              <a:rPr lang="en-US" altLang="en-US">
                <a:solidFill>
                  <a:schemeClr val="tx2"/>
                </a:solidFill>
              </a:rPr>
              <a:t>Relying on one’s knowledge of prior experiences</a:t>
            </a:r>
          </a:p>
          <a:p>
            <a:pPr marL="457200" lvl="1" indent="0" eaLnBrk="1" hangingPunct="1">
              <a:buNone/>
            </a:pPr>
            <a:endParaRPr lang="en-US" altLang="en-US">
              <a:solidFill>
                <a:schemeClr val="tx2"/>
              </a:solidFill>
            </a:endParaRPr>
          </a:p>
          <a:p>
            <a:pPr lvl="1" eaLnBrk="1" hangingPunct="1"/>
            <a:r>
              <a:rPr lang="en-US" altLang="en-US">
                <a:solidFill>
                  <a:schemeClr val="tx2"/>
                </a:solidFill>
              </a:rPr>
              <a:t>Limitations</a:t>
            </a:r>
          </a:p>
          <a:p>
            <a:pPr lvl="2" eaLnBrk="1" hangingPunct="1"/>
            <a:r>
              <a:rPr lang="en-US" altLang="en-US">
                <a:solidFill>
                  <a:schemeClr val="tx2"/>
                </a:solidFill>
              </a:rPr>
              <a:t>How one is affected by an event depends on who one is</a:t>
            </a:r>
          </a:p>
          <a:p>
            <a:pPr lvl="2" eaLnBrk="1" hangingPunct="1"/>
            <a:r>
              <a:rPr lang="en-US" altLang="en-US">
                <a:solidFill>
                  <a:schemeClr val="tx2"/>
                </a:solidFill>
              </a:rPr>
              <a:t>One frequently needs to know something that cannot by learned through experience</a:t>
            </a:r>
          </a:p>
        </p:txBody>
      </p:sp>
      <p:sp>
        <p:nvSpPr>
          <p:cNvPr id="3" name="Slide Number Placeholder 2"/>
          <p:cNvSpPr>
            <a:spLocks noGrp="1"/>
          </p:cNvSpPr>
          <p:nvPr>
            <p:ph type="sldNum" sz="quarter" idx="12"/>
          </p:nvPr>
        </p:nvSpPr>
        <p:spPr/>
        <p:txBody>
          <a:bodyPr/>
          <a:lstStyle/>
          <a:p>
            <a:fld id="{6D22F896-40B5-4ADD-8801-0D06FADFA095}" type="slidenum">
              <a:rPr lang="en-US" smtClean="0"/>
              <a:t>11</a:t>
            </a:fld>
            <a:endParaRPr lang="en-US"/>
          </a:p>
        </p:txBody>
      </p:sp>
    </p:spTree>
    <p:extLst>
      <p:ext uri="{BB962C8B-B14F-4D97-AF65-F5344CB8AC3E}">
        <p14:creationId xmlns:p14="http://schemas.microsoft.com/office/powerpoint/2010/main" val="1834668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altLang="en-US"/>
              <a:t>Ways of Knowing 2</a:t>
            </a:r>
          </a:p>
        </p:txBody>
      </p:sp>
      <p:sp>
        <p:nvSpPr>
          <p:cNvPr id="12291" name="Rectangle 3"/>
          <p:cNvSpPr>
            <a:spLocks noGrp="1" noChangeArrowheads="1"/>
          </p:cNvSpPr>
          <p:nvPr>
            <p:ph type="body" idx="1"/>
          </p:nvPr>
        </p:nvSpPr>
        <p:spPr/>
        <p:txBody>
          <a:bodyPr>
            <a:normAutofit/>
          </a:bodyPr>
          <a:lstStyle/>
          <a:p>
            <a:pPr eaLnBrk="1" hangingPunct="1">
              <a:lnSpc>
                <a:spcPct val="90000"/>
              </a:lnSpc>
            </a:pPr>
            <a:r>
              <a:rPr lang="en-US" altLang="en-US" sz="2800">
                <a:solidFill>
                  <a:schemeClr val="tx2"/>
                </a:solidFill>
              </a:rPr>
              <a:t>Tradition</a:t>
            </a:r>
          </a:p>
          <a:p>
            <a:pPr lvl="1" eaLnBrk="1" hangingPunct="1">
              <a:lnSpc>
                <a:spcPct val="90000"/>
              </a:lnSpc>
            </a:pPr>
            <a:r>
              <a:rPr lang="en-US" altLang="en-US" sz="2400">
                <a:solidFill>
                  <a:schemeClr val="tx2"/>
                </a:solidFill>
              </a:rPr>
              <a:t>Doing things as they have always been done</a:t>
            </a:r>
          </a:p>
          <a:p>
            <a:pPr lvl="1" eaLnBrk="1" hangingPunct="1">
              <a:lnSpc>
                <a:spcPct val="90000"/>
              </a:lnSpc>
            </a:pPr>
            <a:endParaRPr lang="en-US" altLang="en-US" sz="2400">
              <a:solidFill>
                <a:schemeClr val="tx2"/>
              </a:solidFill>
            </a:endParaRPr>
          </a:p>
          <a:p>
            <a:pPr lvl="1" eaLnBrk="1" hangingPunct="1">
              <a:lnSpc>
                <a:spcPct val="90000"/>
              </a:lnSpc>
            </a:pPr>
            <a:r>
              <a:rPr lang="en-US" altLang="en-US" sz="2400">
                <a:solidFill>
                  <a:schemeClr val="tx2"/>
                </a:solidFill>
              </a:rPr>
              <a:t>Limitations</a:t>
            </a:r>
          </a:p>
          <a:p>
            <a:pPr lvl="2" eaLnBrk="1" hangingPunct="1">
              <a:lnSpc>
                <a:spcPct val="90000"/>
              </a:lnSpc>
            </a:pPr>
            <a:r>
              <a:rPr lang="en-US" altLang="en-US" sz="2000">
                <a:solidFill>
                  <a:schemeClr val="tx2"/>
                </a:solidFill>
              </a:rPr>
              <a:t>Traditions are often based on an idealized past</a:t>
            </a:r>
          </a:p>
          <a:p>
            <a:pPr lvl="2" eaLnBrk="1" hangingPunct="1">
              <a:lnSpc>
                <a:spcPct val="90000"/>
              </a:lnSpc>
            </a:pPr>
            <a:r>
              <a:rPr lang="en-US" altLang="en-US" sz="2000">
                <a:solidFill>
                  <a:schemeClr val="tx2"/>
                </a:solidFill>
              </a:rPr>
              <a:t>Traditions can be distant from current realities and the complexities associated with them</a:t>
            </a:r>
          </a:p>
        </p:txBody>
      </p:sp>
      <p:sp>
        <p:nvSpPr>
          <p:cNvPr id="3" name="Slide Number Placeholder 2"/>
          <p:cNvSpPr>
            <a:spLocks noGrp="1"/>
          </p:cNvSpPr>
          <p:nvPr>
            <p:ph type="sldNum" sz="quarter" idx="12"/>
          </p:nvPr>
        </p:nvSpPr>
        <p:spPr/>
        <p:txBody>
          <a:bodyPr/>
          <a:lstStyle/>
          <a:p>
            <a:fld id="{6D22F896-40B5-4ADD-8801-0D06FADFA095}" type="slidenum">
              <a:rPr lang="en-US" smtClean="0"/>
              <a:t>12</a:t>
            </a:fld>
            <a:endParaRPr lang="en-US"/>
          </a:p>
        </p:txBody>
      </p:sp>
    </p:spTree>
    <p:extLst>
      <p:ext uri="{BB962C8B-B14F-4D97-AF65-F5344CB8AC3E}">
        <p14:creationId xmlns:p14="http://schemas.microsoft.com/office/powerpoint/2010/main" val="1705359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Ways of knowing 3</a:t>
            </a:r>
          </a:p>
        </p:txBody>
      </p:sp>
      <p:sp>
        <p:nvSpPr>
          <p:cNvPr id="3" name="Content Placeholder 2"/>
          <p:cNvSpPr>
            <a:spLocks noGrp="1"/>
          </p:cNvSpPr>
          <p:nvPr>
            <p:ph idx="1"/>
          </p:nvPr>
        </p:nvSpPr>
        <p:spPr/>
        <p:txBody>
          <a:bodyPr/>
          <a:lstStyle/>
          <a:p>
            <a:pPr>
              <a:lnSpc>
                <a:spcPct val="90000"/>
              </a:lnSpc>
            </a:pPr>
            <a:r>
              <a:rPr lang="en-US" altLang="en-US" sz="2800">
                <a:solidFill>
                  <a:schemeClr val="tx2"/>
                </a:solidFill>
              </a:rPr>
              <a:t>Experts or authorities</a:t>
            </a:r>
          </a:p>
          <a:p>
            <a:pPr marL="0" indent="0">
              <a:lnSpc>
                <a:spcPct val="90000"/>
              </a:lnSpc>
              <a:buNone/>
            </a:pPr>
            <a:endParaRPr lang="en-US" altLang="en-US" sz="2800">
              <a:solidFill>
                <a:schemeClr val="tx2"/>
              </a:solidFill>
            </a:endParaRPr>
          </a:p>
          <a:p>
            <a:pPr lvl="1">
              <a:lnSpc>
                <a:spcPct val="90000"/>
              </a:lnSpc>
            </a:pPr>
            <a:r>
              <a:rPr lang="en-US" altLang="en-US" sz="2400">
                <a:solidFill>
                  <a:schemeClr val="tx2"/>
                </a:solidFill>
              </a:rPr>
              <a:t>Relying on the expertise or authority of others</a:t>
            </a:r>
          </a:p>
          <a:p>
            <a:pPr lvl="1">
              <a:lnSpc>
                <a:spcPct val="90000"/>
              </a:lnSpc>
            </a:pPr>
            <a:endParaRPr lang="en-US" altLang="en-US" sz="2400">
              <a:solidFill>
                <a:schemeClr val="tx2"/>
              </a:solidFill>
            </a:endParaRPr>
          </a:p>
          <a:p>
            <a:pPr lvl="1">
              <a:lnSpc>
                <a:spcPct val="90000"/>
              </a:lnSpc>
            </a:pPr>
            <a:r>
              <a:rPr lang="en-US" altLang="en-US" sz="2400">
                <a:solidFill>
                  <a:schemeClr val="tx2"/>
                </a:solidFill>
              </a:rPr>
              <a:t>Limitations</a:t>
            </a:r>
          </a:p>
          <a:p>
            <a:pPr lvl="2">
              <a:lnSpc>
                <a:spcPct val="90000"/>
              </a:lnSpc>
            </a:pPr>
            <a:r>
              <a:rPr lang="en-US" altLang="en-US" sz="2000">
                <a:solidFill>
                  <a:schemeClr val="tx2"/>
                </a:solidFill>
              </a:rPr>
              <a:t>Experts can be wrong</a:t>
            </a:r>
          </a:p>
          <a:p>
            <a:pPr lvl="2">
              <a:lnSpc>
                <a:spcPct val="90000"/>
              </a:lnSpc>
            </a:pPr>
            <a:r>
              <a:rPr lang="en-US" altLang="en-US" sz="2000">
                <a:solidFill>
                  <a:schemeClr val="tx2"/>
                </a:solidFill>
              </a:rPr>
              <a:t>Experts can disagree among themselves, as in a “second opinion”</a:t>
            </a:r>
          </a:p>
          <a:p>
            <a:endParaRPr lang="en-GB">
              <a:solidFill>
                <a:schemeClr val="tx2"/>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t>13</a:t>
            </a:fld>
            <a:endParaRPr lang="en-US"/>
          </a:p>
        </p:txBody>
      </p:sp>
    </p:spTree>
    <p:extLst>
      <p:ext uri="{BB962C8B-B14F-4D97-AF65-F5344CB8AC3E}">
        <p14:creationId xmlns:p14="http://schemas.microsoft.com/office/powerpoint/2010/main" val="1667792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eaLnBrk="1" hangingPunct="1"/>
            <a:r>
              <a:rPr lang="en-US" altLang="en-US"/>
              <a:t>Ways of Knowing 4: Logic (inductive)</a:t>
            </a:r>
          </a:p>
        </p:txBody>
      </p:sp>
      <p:sp>
        <p:nvSpPr>
          <p:cNvPr id="13315" name="Rectangle 3"/>
          <p:cNvSpPr>
            <a:spLocks noGrp="1" noChangeArrowheads="1"/>
          </p:cNvSpPr>
          <p:nvPr>
            <p:ph type="body" idx="1"/>
          </p:nvPr>
        </p:nvSpPr>
        <p:spPr/>
        <p:txBody>
          <a:bodyPr>
            <a:normAutofit/>
          </a:bodyPr>
          <a:lstStyle/>
          <a:p>
            <a:pPr eaLnBrk="1" hangingPunct="1"/>
            <a:r>
              <a:rPr lang="en-US" altLang="en-US">
                <a:solidFill>
                  <a:schemeClr val="tx2"/>
                </a:solidFill>
              </a:rPr>
              <a:t>Inductive reasoning</a:t>
            </a:r>
          </a:p>
          <a:p>
            <a:pPr lvl="1" eaLnBrk="1" hangingPunct="1"/>
            <a:r>
              <a:rPr lang="en-US" altLang="en-US">
                <a:solidFill>
                  <a:schemeClr val="tx2"/>
                </a:solidFill>
              </a:rPr>
              <a:t>Reasoning from the specific to the general</a:t>
            </a:r>
          </a:p>
          <a:p>
            <a:pPr marL="457200" lvl="1" indent="0" eaLnBrk="1" hangingPunct="1">
              <a:buNone/>
            </a:pPr>
            <a:endParaRPr lang="en-US" altLang="en-US">
              <a:solidFill>
                <a:schemeClr val="tx2"/>
              </a:solidFill>
            </a:endParaRPr>
          </a:p>
          <a:p>
            <a:pPr lvl="1" eaLnBrk="1" hangingPunct="1"/>
            <a:r>
              <a:rPr lang="en-US" altLang="en-US">
                <a:solidFill>
                  <a:schemeClr val="tx2"/>
                </a:solidFill>
              </a:rPr>
              <a:t>Limitations</a:t>
            </a:r>
          </a:p>
          <a:p>
            <a:pPr lvl="2" eaLnBrk="1" hangingPunct="1"/>
            <a:r>
              <a:rPr lang="en-US" altLang="en-US">
                <a:solidFill>
                  <a:schemeClr val="tx2"/>
                </a:solidFill>
              </a:rPr>
              <a:t>In order to be certain of a conclusion one must observe all examples</a:t>
            </a:r>
          </a:p>
          <a:p>
            <a:pPr lvl="2" eaLnBrk="1" hangingPunct="1"/>
            <a:r>
              <a:rPr lang="en-US" altLang="en-US">
                <a:solidFill>
                  <a:schemeClr val="tx2"/>
                </a:solidFill>
              </a:rPr>
              <a:t>All examples can be observed only in very limited situations where there are few members of the group</a:t>
            </a:r>
          </a:p>
        </p:txBody>
      </p:sp>
      <p:sp>
        <p:nvSpPr>
          <p:cNvPr id="3" name="Slide Number Placeholder 2"/>
          <p:cNvSpPr>
            <a:spLocks noGrp="1"/>
          </p:cNvSpPr>
          <p:nvPr>
            <p:ph type="sldNum" sz="quarter" idx="12"/>
          </p:nvPr>
        </p:nvSpPr>
        <p:spPr/>
        <p:txBody>
          <a:bodyPr/>
          <a:lstStyle/>
          <a:p>
            <a:fld id="{6D22F896-40B5-4ADD-8801-0D06FADFA095}" type="slidenum">
              <a:rPr lang="en-US" smtClean="0"/>
              <a:t>14</a:t>
            </a:fld>
            <a:endParaRPr lang="en-US"/>
          </a:p>
        </p:txBody>
      </p:sp>
    </p:spTree>
    <p:extLst>
      <p:ext uri="{BB962C8B-B14F-4D97-AF65-F5344CB8AC3E}">
        <p14:creationId xmlns:p14="http://schemas.microsoft.com/office/powerpoint/2010/main" val="1629163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eaLnBrk="1" hangingPunct="1"/>
            <a:r>
              <a:rPr lang="en-US" altLang="en-US"/>
              <a:t>Ways of Knowing 4: logic (deductive)</a:t>
            </a:r>
          </a:p>
        </p:txBody>
      </p:sp>
      <p:sp>
        <p:nvSpPr>
          <p:cNvPr id="14339" name="Rectangle 3"/>
          <p:cNvSpPr>
            <a:spLocks noGrp="1" noChangeArrowheads="1"/>
          </p:cNvSpPr>
          <p:nvPr>
            <p:ph type="body" idx="1"/>
          </p:nvPr>
        </p:nvSpPr>
        <p:spPr/>
        <p:txBody>
          <a:bodyPr/>
          <a:lstStyle/>
          <a:p>
            <a:pPr eaLnBrk="1" hangingPunct="1"/>
            <a:r>
              <a:rPr lang="en-US" altLang="en-US">
                <a:solidFill>
                  <a:schemeClr val="tx2"/>
                </a:solidFill>
              </a:rPr>
              <a:t>Deductive reasoning</a:t>
            </a:r>
          </a:p>
          <a:p>
            <a:pPr lvl="1" eaLnBrk="1" hangingPunct="1"/>
            <a:r>
              <a:rPr lang="en-US" altLang="en-US">
                <a:solidFill>
                  <a:schemeClr val="tx2"/>
                </a:solidFill>
              </a:rPr>
              <a:t>Reasoning from the general to the specific</a:t>
            </a:r>
          </a:p>
          <a:p>
            <a:pPr marL="457200" lvl="1" indent="0" eaLnBrk="1" hangingPunct="1">
              <a:buNone/>
            </a:pPr>
            <a:endParaRPr lang="en-US" altLang="en-US">
              <a:solidFill>
                <a:schemeClr val="tx2"/>
              </a:solidFill>
            </a:endParaRPr>
          </a:p>
          <a:p>
            <a:pPr lvl="1" eaLnBrk="1" hangingPunct="1"/>
            <a:r>
              <a:rPr lang="en-US" altLang="en-US">
                <a:solidFill>
                  <a:schemeClr val="tx2"/>
                </a:solidFill>
              </a:rPr>
              <a:t>Limitations</a:t>
            </a:r>
          </a:p>
          <a:p>
            <a:pPr lvl="2" eaLnBrk="1" hangingPunct="1"/>
            <a:r>
              <a:rPr lang="en-US" altLang="en-US">
                <a:solidFill>
                  <a:schemeClr val="tx2"/>
                </a:solidFill>
              </a:rPr>
              <a:t>You must begin with true premises in order to arrive at true conclusions</a:t>
            </a:r>
          </a:p>
          <a:p>
            <a:pPr lvl="2" eaLnBrk="1" hangingPunct="1"/>
            <a:r>
              <a:rPr lang="en-US" altLang="en-US">
                <a:solidFill>
                  <a:schemeClr val="tx2"/>
                </a:solidFill>
              </a:rPr>
              <a:t>Deductive reasoning only organizes what is already known</a:t>
            </a:r>
          </a:p>
        </p:txBody>
      </p:sp>
      <p:sp>
        <p:nvSpPr>
          <p:cNvPr id="3" name="Slide Number Placeholder 2"/>
          <p:cNvSpPr>
            <a:spLocks noGrp="1"/>
          </p:cNvSpPr>
          <p:nvPr>
            <p:ph type="sldNum" sz="quarter" idx="12"/>
          </p:nvPr>
        </p:nvSpPr>
        <p:spPr/>
        <p:txBody>
          <a:bodyPr/>
          <a:lstStyle/>
          <a:p>
            <a:fld id="{6D22F896-40B5-4ADD-8801-0D06FADFA095}" type="slidenum">
              <a:rPr lang="en-US" smtClean="0"/>
              <a:t>15</a:t>
            </a:fld>
            <a:endParaRPr lang="en-US"/>
          </a:p>
        </p:txBody>
      </p:sp>
    </p:spTree>
    <p:extLst>
      <p:ext uri="{BB962C8B-B14F-4D97-AF65-F5344CB8AC3E}">
        <p14:creationId xmlns:p14="http://schemas.microsoft.com/office/powerpoint/2010/main" val="930747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p:txBody>
          <a:bodyPr>
            <a:normAutofit/>
          </a:bodyPr>
          <a:lstStyle/>
          <a:p>
            <a:pPr eaLnBrk="1" hangingPunct="1"/>
            <a:r>
              <a:rPr lang="en-US" altLang="en-US"/>
              <a:t>Ways of knowing 5: Research</a:t>
            </a:r>
          </a:p>
        </p:txBody>
      </p:sp>
      <p:sp>
        <p:nvSpPr>
          <p:cNvPr id="15363" name="Rectangle 1027"/>
          <p:cNvSpPr>
            <a:spLocks noGrp="1" noChangeArrowheads="1"/>
          </p:cNvSpPr>
          <p:nvPr>
            <p:ph type="body" idx="1"/>
          </p:nvPr>
        </p:nvSpPr>
        <p:spPr>
          <a:xfrm>
            <a:off x="611560" y="1340768"/>
            <a:ext cx="7632848" cy="4114800"/>
          </a:xfrm>
        </p:spPr>
        <p:txBody>
          <a:bodyPr/>
          <a:lstStyle/>
          <a:p>
            <a:pPr eaLnBrk="1" hangingPunct="1"/>
            <a:r>
              <a:rPr lang="en-US" altLang="en-US" sz="2800">
                <a:solidFill>
                  <a:schemeClr val="tx2"/>
                </a:solidFill>
              </a:rPr>
              <a:t>Purpose of research is to explain, predict, and/or control phenomena</a:t>
            </a:r>
          </a:p>
          <a:p>
            <a:pPr eaLnBrk="1" hangingPunct="1"/>
            <a:r>
              <a:rPr lang="en-US" altLang="en-US" sz="2800">
                <a:solidFill>
                  <a:schemeClr val="tx2"/>
                </a:solidFill>
              </a:rPr>
              <a:t>This involves the acquisition of knowledge and the development and testing of theory</a:t>
            </a:r>
          </a:p>
          <a:p>
            <a:pPr eaLnBrk="1" hangingPunct="1"/>
            <a:r>
              <a:rPr lang="en-US" altLang="en-US" sz="2800">
                <a:solidFill>
                  <a:schemeClr val="tx2"/>
                </a:solidFill>
              </a:rPr>
              <a:t>Several methodologies and method but most are based on ‘the scientific method’</a:t>
            </a:r>
          </a:p>
        </p:txBody>
      </p:sp>
      <p:sp>
        <p:nvSpPr>
          <p:cNvPr id="3" name="Slide Number Placeholder 2"/>
          <p:cNvSpPr>
            <a:spLocks noGrp="1"/>
          </p:cNvSpPr>
          <p:nvPr>
            <p:ph type="sldNum" sz="quarter" idx="12"/>
          </p:nvPr>
        </p:nvSpPr>
        <p:spPr/>
        <p:txBody>
          <a:bodyPr/>
          <a:lstStyle/>
          <a:p>
            <a:fld id="{6D22F896-40B5-4ADD-8801-0D06FADFA095}" type="slidenum">
              <a:rPr lang="en-US" smtClean="0"/>
              <a:t>16</a:t>
            </a:fld>
            <a:endParaRPr lang="en-US"/>
          </a:p>
        </p:txBody>
      </p:sp>
    </p:spTree>
    <p:extLst>
      <p:ext uri="{BB962C8B-B14F-4D97-AF65-F5344CB8AC3E}">
        <p14:creationId xmlns:p14="http://schemas.microsoft.com/office/powerpoint/2010/main" val="805877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a:t>The Scientific Method</a:t>
            </a:r>
          </a:p>
        </p:txBody>
      </p:sp>
      <p:sp>
        <p:nvSpPr>
          <p:cNvPr id="16387" name="Rectangle 3"/>
          <p:cNvSpPr>
            <a:spLocks noGrp="1" noChangeArrowheads="1"/>
          </p:cNvSpPr>
          <p:nvPr>
            <p:ph type="body" idx="1"/>
          </p:nvPr>
        </p:nvSpPr>
        <p:spPr/>
        <p:txBody>
          <a:bodyPr/>
          <a:lstStyle/>
          <a:p>
            <a:pPr eaLnBrk="1" hangingPunct="1"/>
            <a:r>
              <a:rPr lang="en-US" altLang="en-US">
                <a:solidFill>
                  <a:schemeClr val="tx2"/>
                </a:solidFill>
              </a:rPr>
              <a:t>Five steps in the scientific method</a:t>
            </a:r>
          </a:p>
          <a:p>
            <a:pPr lvl="1" eaLnBrk="1" hangingPunct="1"/>
            <a:r>
              <a:rPr lang="en-US" altLang="en-US">
                <a:solidFill>
                  <a:schemeClr val="tx2"/>
                </a:solidFill>
              </a:rPr>
              <a:t>Recognition and definition of the problem</a:t>
            </a:r>
          </a:p>
          <a:p>
            <a:pPr lvl="1" eaLnBrk="1" hangingPunct="1"/>
            <a:r>
              <a:rPr lang="en-US" altLang="en-US">
                <a:solidFill>
                  <a:schemeClr val="tx2"/>
                </a:solidFill>
              </a:rPr>
              <a:t>Formulation of hypotheses</a:t>
            </a:r>
          </a:p>
          <a:p>
            <a:pPr lvl="1" eaLnBrk="1" hangingPunct="1"/>
            <a:r>
              <a:rPr lang="en-US" altLang="en-US">
                <a:solidFill>
                  <a:schemeClr val="tx2"/>
                </a:solidFill>
              </a:rPr>
              <a:t>Collection of data</a:t>
            </a:r>
          </a:p>
          <a:p>
            <a:pPr lvl="1" eaLnBrk="1" hangingPunct="1"/>
            <a:r>
              <a:rPr lang="en-US" altLang="en-US">
                <a:solidFill>
                  <a:schemeClr val="tx2"/>
                </a:solidFill>
              </a:rPr>
              <a:t>Analysis of data</a:t>
            </a:r>
          </a:p>
          <a:p>
            <a:pPr lvl="1" eaLnBrk="1" hangingPunct="1"/>
            <a:r>
              <a:rPr lang="en-US" altLang="en-US">
                <a:solidFill>
                  <a:schemeClr val="tx2"/>
                </a:solidFill>
              </a:rPr>
              <a:t>Stating conclusions</a:t>
            </a:r>
          </a:p>
        </p:txBody>
      </p:sp>
      <p:sp>
        <p:nvSpPr>
          <p:cNvPr id="3" name="Slide Number Placeholder 2"/>
          <p:cNvSpPr>
            <a:spLocks noGrp="1"/>
          </p:cNvSpPr>
          <p:nvPr>
            <p:ph type="sldNum" sz="quarter" idx="12"/>
          </p:nvPr>
        </p:nvSpPr>
        <p:spPr/>
        <p:txBody>
          <a:bodyPr/>
          <a:lstStyle/>
          <a:p>
            <a:fld id="{6D22F896-40B5-4ADD-8801-0D06FADFA095}" type="slidenum">
              <a:rPr lang="en-US" smtClean="0"/>
              <a:t>17</a:t>
            </a:fld>
            <a:endParaRPr lang="en-US"/>
          </a:p>
        </p:txBody>
      </p:sp>
    </p:spTree>
    <p:extLst>
      <p:ext uri="{BB962C8B-B14F-4D97-AF65-F5344CB8AC3E}">
        <p14:creationId xmlns:p14="http://schemas.microsoft.com/office/powerpoint/2010/main" val="199108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a:t>The Scientific Method</a:t>
            </a:r>
          </a:p>
        </p:txBody>
      </p:sp>
      <p:sp>
        <p:nvSpPr>
          <p:cNvPr id="17411" name="Rectangle 3"/>
          <p:cNvSpPr>
            <a:spLocks noGrp="1" noChangeArrowheads="1"/>
          </p:cNvSpPr>
          <p:nvPr>
            <p:ph type="body" idx="1"/>
          </p:nvPr>
        </p:nvSpPr>
        <p:spPr/>
        <p:txBody>
          <a:bodyPr/>
          <a:lstStyle/>
          <a:p>
            <a:pPr eaLnBrk="1" hangingPunct="1"/>
            <a:r>
              <a:rPr lang="en-US" altLang="en-US">
                <a:solidFill>
                  <a:schemeClr val="tx2"/>
                </a:solidFill>
              </a:rPr>
              <a:t>Limitations of the scientific method</a:t>
            </a:r>
          </a:p>
          <a:p>
            <a:pPr lvl="1" eaLnBrk="1" hangingPunct="1"/>
            <a:r>
              <a:rPr lang="en-US" altLang="en-US">
                <a:solidFill>
                  <a:schemeClr val="tx2"/>
                </a:solidFill>
              </a:rPr>
              <a:t>Inability to answer value-based questions involving “should”</a:t>
            </a:r>
          </a:p>
          <a:p>
            <a:pPr lvl="1" eaLnBrk="1" hangingPunct="1"/>
            <a:r>
              <a:rPr lang="en-US" altLang="en-US">
                <a:solidFill>
                  <a:schemeClr val="tx2"/>
                </a:solidFill>
              </a:rPr>
              <a:t>Inability to capture the full richness and complexities of the participants</a:t>
            </a:r>
          </a:p>
          <a:p>
            <a:pPr lvl="1" eaLnBrk="1" hangingPunct="1"/>
            <a:r>
              <a:rPr lang="en-US" altLang="en-US">
                <a:solidFill>
                  <a:schemeClr val="tx2"/>
                </a:solidFill>
              </a:rPr>
              <a:t>Limitations of our measurement instruments</a:t>
            </a:r>
          </a:p>
          <a:p>
            <a:pPr lvl="1" eaLnBrk="1" hangingPunct="1"/>
            <a:r>
              <a:rPr lang="en-US" altLang="en-US">
                <a:solidFill>
                  <a:schemeClr val="tx2"/>
                </a:solidFill>
              </a:rPr>
              <a:t>Ethical and legal responsibilities</a:t>
            </a:r>
          </a:p>
        </p:txBody>
      </p:sp>
      <p:sp>
        <p:nvSpPr>
          <p:cNvPr id="3" name="Slide Number Placeholder 2"/>
          <p:cNvSpPr>
            <a:spLocks noGrp="1"/>
          </p:cNvSpPr>
          <p:nvPr>
            <p:ph type="sldNum" sz="quarter" idx="12"/>
          </p:nvPr>
        </p:nvSpPr>
        <p:spPr/>
        <p:txBody>
          <a:bodyPr/>
          <a:lstStyle/>
          <a:p>
            <a:fld id="{6D22F896-40B5-4ADD-8801-0D06FADFA095}" type="slidenum">
              <a:rPr lang="en-US" smtClean="0"/>
              <a:t>18</a:t>
            </a:fld>
            <a:endParaRPr lang="en-US"/>
          </a:p>
        </p:txBody>
      </p:sp>
    </p:spTree>
    <p:extLst>
      <p:ext uri="{BB962C8B-B14F-4D97-AF65-F5344CB8AC3E}">
        <p14:creationId xmlns:p14="http://schemas.microsoft.com/office/powerpoint/2010/main" val="637457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a:t>Educational Research</a:t>
            </a:r>
          </a:p>
        </p:txBody>
      </p:sp>
      <p:sp>
        <p:nvSpPr>
          <p:cNvPr id="20483" name="Rectangle 3"/>
          <p:cNvSpPr>
            <a:spLocks noGrp="1" noChangeArrowheads="1"/>
          </p:cNvSpPr>
          <p:nvPr>
            <p:ph type="body" idx="1"/>
          </p:nvPr>
        </p:nvSpPr>
        <p:spPr/>
        <p:txBody>
          <a:bodyPr>
            <a:normAutofit/>
          </a:bodyPr>
          <a:lstStyle/>
          <a:p>
            <a:pPr eaLnBrk="1" hangingPunct="1">
              <a:lnSpc>
                <a:spcPct val="90000"/>
              </a:lnSpc>
            </a:pPr>
            <a:r>
              <a:rPr lang="en-US" altLang="en-US" sz="2400">
                <a:solidFill>
                  <a:schemeClr val="tx2"/>
                </a:solidFill>
              </a:rPr>
              <a:t>Difficulties conducting educational research</a:t>
            </a:r>
          </a:p>
          <a:p>
            <a:pPr lvl="1" eaLnBrk="1" hangingPunct="1">
              <a:lnSpc>
                <a:spcPct val="90000"/>
              </a:lnSpc>
            </a:pPr>
            <a:r>
              <a:rPr lang="en-US" altLang="en-US" sz="2400">
                <a:solidFill>
                  <a:schemeClr val="tx2"/>
                </a:solidFill>
              </a:rPr>
              <a:t>Involves human beings and the complexities associated with them</a:t>
            </a:r>
          </a:p>
          <a:p>
            <a:pPr lvl="1" eaLnBrk="1" hangingPunct="1">
              <a:lnSpc>
                <a:spcPct val="90000"/>
              </a:lnSpc>
            </a:pPr>
            <a:r>
              <a:rPr lang="en-US" altLang="en-US" sz="2400">
                <a:solidFill>
                  <a:schemeClr val="tx2"/>
                </a:solidFill>
              </a:rPr>
              <a:t>Difficulties generalizing from specific studies</a:t>
            </a:r>
          </a:p>
          <a:p>
            <a:pPr lvl="1" eaLnBrk="1" hangingPunct="1">
              <a:lnSpc>
                <a:spcPct val="90000"/>
              </a:lnSpc>
            </a:pPr>
            <a:r>
              <a:rPr lang="en-US" altLang="en-US" sz="2400">
                <a:solidFill>
                  <a:schemeClr val="tx2"/>
                </a:solidFill>
              </a:rPr>
              <a:t>Problems when imposing sufficient controls to conduct research in educational settings</a:t>
            </a:r>
          </a:p>
          <a:p>
            <a:pPr lvl="1" eaLnBrk="1" hangingPunct="1">
              <a:lnSpc>
                <a:spcPct val="90000"/>
              </a:lnSpc>
            </a:pPr>
            <a:r>
              <a:rPr lang="en-US" altLang="en-US" sz="2400">
                <a:solidFill>
                  <a:schemeClr val="tx2"/>
                </a:solidFill>
              </a:rPr>
              <a:t>Complications when observing in educational settings</a:t>
            </a:r>
          </a:p>
          <a:p>
            <a:pPr lvl="1" eaLnBrk="1" hangingPunct="1">
              <a:lnSpc>
                <a:spcPct val="90000"/>
              </a:lnSpc>
            </a:pPr>
            <a:r>
              <a:rPr lang="en-US" altLang="en-US" sz="2400">
                <a:solidFill>
                  <a:schemeClr val="tx2"/>
                </a:solidFill>
              </a:rPr>
              <a:t>Indirect measurement of the variables being studied</a:t>
            </a:r>
          </a:p>
          <a:p>
            <a:pPr lvl="1" eaLnBrk="1" hangingPunct="1">
              <a:lnSpc>
                <a:spcPct val="90000"/>
              </a:lnSpc>
            </a:pPr>
            <a:endParaRPr lang="en-US" altLang="en-US" sz="2400">
              <a:solidFill>
                <a:schemeClr val="tx2"/>
              </a:solidFill>
            </a:endParaRPr>
          </a:p>
          <a:p>
            <a:pPr marL="457200" lvl="1" indent="0" algn="ctr" eaLnBrk="1" hangingPunct="1">
              <a:lnSpc>
                <a:spcPct val="90000"/>
              </a:lnSpc>
              <a:buNone/>
            </a:pPr>
            <a:r>
              <a:rPr lang="en-US" altLang="en-US" sz="4400">
                <a:solidFill>
                  <a:schemeClr val="tx2"/>
                </a:solidFill>
              </a:rPr>
              <a:t>Think ethically</a:t>
            </a:r>
          </a:p>
        </p:txBody>
      </p:sp>
      <p:sp>
        <p:nvSpPr>
          <p:cNvPr id="3" name="Slide Number Placeholder 2"/>
          <p:cNvSpPr>
            <a:spLocks noGrp="1"/>
          </p:cNvSpPr>
          <p:nvPr>
            <p:ph type="sldNum" sz="quarter" idx="12"/>
          </p:nvPr>
        </p:nvSpPr>
        <p:spPr/>
        <p:txBody>
          <a:bodyPr/>
          <a:lstStyle/>
          <a:p>
            <a:fld id="{6D22F896-40B5-4ADD-8801-0D06FADFA095}" type="slidenum">
              <a:rPr lang="en-US" smtClean="0"/>
              <a:t>19</a:t>
            </a:fld>
            <a:endParaRPr lang="en-US"/>
          </a:p>
        </p:txBody>
      </p:sp>
    </p:spTree>
    <p:extLst>
      <p:ext uri="{BB962C8B-B14F-4D97-AF65-F5344CB8AC3E}">
        <p14:creationId xmlns:p14="http://schemas.microsoft.com/office/powerpoint/2010/main" val="2102275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en-GB"/>
              <a:t>Human Rights</a:t>
            </a:r>
          </a:p>
        </p:txBody>
      </p:sp>
      <p:sp>
        <p:nvSpPr>
          <p:cNvPr id="3" name="Content Placeholder 2"/>
          <p:cNvSpPr>
            <a:spLocks noGrp="1"/>
          </p:cNvSpPr>
          <p:nvPr>
            <p:ph idx="1"/>
          </p:nvPr>
        </p:nvSpPr>
        <p:spPr>
          <a:xfrm>
            <a:off x="457200" y="1052736"/>
            <a:ext cx="8229600" cy="4464497"/>
          </a:xfrm>
        </p:spPr>
        <p:txBody>
          <a:bodyPr>
            <a:normAutofit fontScale="62500" lnSpcReduction="20000"/>
          </a:bodyPr>
          <a:lstStyle/>
          <a:p>
            <a:pPr marL="0" indent="0">
              <a:buNone/>
            </a:pPr>
            <a:r>
              <a:rPr lang="en-GB">
                <a:solidFill>
                  <a:schemeClr val="tx2"/>
                </a:solidFill>
              </a:rPr>
              <a:t>The instruments of the international human rights framework are the Universal Declaration of Human Rights and the six core human rights treaties: </a:t>
            </a:r>
          </a:p>
          <a:p>
            <a:r>
              <a:rPr lang="en-GB">
                <a:solidFill>
                  <a:schemeClr val="tx2"/>
                </a:solidFill>
              </a:rPr>
              <a:t>the International Covenant on Civil and Political Rights; </a:t>
            </a:r>
          </a:p>
          <a:p>
            <a:r>
              <a:rPr lang="en-GB">
                <a:solidFill>
                  <a:schemeClr val="tx2"/>
                </a:solidFill>
              </a:rPr>
              <a:t>the International Covenant on Economic, Social and Cultural Rights;</a:t>
            </a:r>
          </a:p>
          <a:p>
            <a:r>
              <a:rPr lang="en-GB">
                <a:solidFill>
                  <a:schemeClr val="tx2"/>
                </a:solidFill>
              </a:rPr>
              <a:t>the Convention on the Rights of the Child;</a:t>
            </a:r>
          </a:p>
          <a:p>
            <a:r>
              <a:rPr lang="en-GB">
                <a:solidFill>
                  <a:schemeClr val="tx2"/>
                </a:solidFill>
              </a:rPr>
              <a:t>the Convention against Torture and other Cruel, Inhuman or Degrading Treatment or Punishment;</a:t>
            </a:r>
          </a:p>
          <a:p>
            <a:r>
              <a:rPr lang="en-GB">
                <a:solidFill>
                  <a:schemeClr val="tx2"/>
                </a:solidFill>
              </a:rPr>
              <a:t>the International Convention on the Elimination of All Forms of Racial Discrimination;</a:t>
            </a:r>
          </a:p>
          <a:p>
            <a:r>
              <a:rPr lang="en-GB">
                <a:solidFill>
                  <a:schemeClr val="tx2"/>
                </a:solidFill>
              </a:rPr>
              <a:t>the Convention on the Elimination of All Forms of Discrimination against Women</a:t>
            </a:r>
          </a:p>
          <a:p>
            <a:pPr marL="0" indent="0">
              <a:buNone/>
            </a:pPr>
            <a:r>
              <a:rPr lang="en-GB">
                <a:solidFill>
                  <a:schemeClr val="tx2"/>
                </a:solidFill>
              </a:rPr>
              <a:t>Every country in the world has ratified at least one of these, and many have ratified most of them. These treaties are important tools for holding governments accountable for the respect for, protection of and realization of the rights of individuals in their country.</a:t>
            </a:r>
          </a:p>
        </p:txBody>
      </p:sp>
      <p:sp>
        <p:nvSpPr>
          <p:cNvPr id="4" name="Slide Number Placeholder 3"/>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3960020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Choosing ethically</a:t>
            </a:r>
          </a:p>
        </p:txBody>
      </p:sp>
      <p:sp>
        <p:nvSpPr>
          <p:cNvPr id="3" name="Content Placeholder 2"/>
          <p:cNvSpPr>
            <a:spLocks noGrp="1"/>
          </p:cNvSpPr>
          <p:nvPr>
            <p:ph idx="1"/>
          </p:nvPr>
        </p:nvSpPr>
        <p:spPr/>
        <p:txBody>
          <a:bodyPr/>
          <a:lstStyle/>
          <a:p>
            <a:pPr marL="0" indent="0">
              <a:buNone/>
            </a:pPr>
            <a:r>
              <a:rPr lang="en-GB">
                <a:solidFill>
                  <a:schemeClr val="tx2"/>
                </a:solidFill>
              </a:rPr>
              <a:t>Examples:</a:t>
            </a:r>
          </a:p>
          <a:p>
            <a:r>
              <a:rPr lang="en-GB">
                <a:solidFill>
                  <a:schemeClr val="tx2"/>
                </a:solidFill>
              </a:rPr>
              <a:t>Pupil voice</a:t>
            </a:r>
          </a:p>
          <a:p>
            <a:r>
              <a:rPr lang="en-GB">
                <a:solidFill>
                  <a:schemeClr val="tx2"/>
                </a:solidFill>
              </a:rPr>
              <a:t>Choosing to talk to them in their free time</a:t>
            </a:r>
          </a:p>
          <a:p>
            <a:r>
              <a:rPr lang="en-GB">
                <a:solidFill>
                  <a:schemeClr val="tx2"/>
                </a:solidFill>
              </a:rPr>
              <a:t>Insistence on participation</a:t>
            </a:r>
          </a:p>
          <a:p>
            <a:r>
              <a:rPr lang="en-GB">
                <a:solidFill>
                  <a:schemeClr val="tx2"/>
                </a:solidFill>
              </a:rPr>
              <a:t>Parental consent</a:t>
            </a:r>
          </a:p>
          <a:p>
            <a:r>
              <a:rPr lang="en-GB">
                <a:solidFill>
                  <a:schemeClr val="tx2"/>
                </a:solidFill>
              </a:rPr>
              <a:t>Disadvantage through ‘control’ groups</a:t>
            </a:r>
          </a:p>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554766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sp>
        <p:nvSpPr>
          <p:cNvPr id="5" name="Rectangle 4"/>
          <p:cNvSpPr/>
          <p:nvPr/>
        </p:nvSpPr>
        <p:spPr>
          <a:xfrm>
            <a:off x="0" y="31542"/>
            <a:ext cx="9036496" cy="6324808"/>
          </a:xfrm>
          <a:prstGeom prst="rect">
            <a:avLst/>
          </a:prstGeom>
          <a:solidFill>
            <a:schemeClr val="bg1"/>
          </a:solidFill>
        </p:spPr>
        <p:txBody>
          <a:bodyPr wrap="square">
            <a:spAutoFit/>
          </a:bodyPr>
          <a:lstStyle/>
          <a:p>
            <a:r>
              <a:rPr lang="en-GB" sz="1200">
                <a:solidFill>
                  <a:schemeClr val="tx2"/>
                </a:solidFill>
              </a:rPr>
              <a:t>Article 1 (Definition of the child): The Convention defines a 'child' as a person below the age of 18, unless the laws of a particular country set the legal age for adulthood younger.</a:t>
            </a:r>
          </a:p>
          <a:p>
            <a:endParaRPr lang="en-GB" sz="1200">
              <a:solidFill>
                <a:schemeClr val="tx2"/>
              </a:solidFill>
            </a:endParaRPr>
          </a:p>
          <a:p>
            <a:r>
              <a:rPr lang="en-GB" sz="1200">
                <a:solidFill>
                  <a:schemeClr val="tx2"/>
                </a:solidFill>
              </a:rPr>
              <a:t>Article 2 (Non-discrimination): The Convention applies to all children, whatever their race, religion or abilities; whatever they think or say, whatever type of family they come from. It doesn’t matter where children live, what language they speak, what their parents do, whether they are boys or girls, what their culture is, whether they have a disability or whether they are rich or poor. </a:t>
            </a:r>
            <a:r>
              <a:rPr lang="en-GB" sz="1200" b="1">
                <a:solidFill>
                  <a:schemeClr val="tx2"/>
                </a:solidFill>
              </a:rPr>
              <a:t>No child should be treated unfairly on any basis. </a:t>
            </a:r>
          </a:p>
          <a:p>
            <a:endParaRPr lang="en-GB" sz="1200">
              <a:solidFill>
                <a:schemeClr val="tx2"/>
              </a:solidFill>
            </a:endParaRPr>
          </a:p>
          <a:p>
            <a:r>
              <a:rPr lang="en-GB" sz="1200">
                <a:solidFill>
                  <a:schemeClr val="tx2"/>
                </a:solidFill>
              </a:rPr>
              <a:t>Article 3 (Best interests of the child): The best interests of children must be the primary concern in making decisions that may affect them. All adults should do what is best for children. </a:t>
            </a:r>
            <a:r>
              <a:rPr lang="en-GB" sz="1200" b="1">
                <a:solidFill>
                  <a:schemeClr val="tx2"/>
                </a:solidFill>
              </a:rPr>
              <a:t>When adults make decisions, they should think about how their decisions will affect children</a:t>
            </a:r>
            <a:r>
              <a:rPr lang="en-GB" sz="1200">
                <a:solidFill>
                  <a:schemeClr val="tx2"/>
                </a:solidFill>
              </a:rPr>
              <a:t>. This particularly applies to budget, policy and law makers. </a:t>
            </a:r>
          </a:p>
          <a:p>
            <a:endParaRPr lang="en-GB" sz="1200">
              <a:solidFill>
                <a:schemeClr val="tx2"/>
              </a:solidFill>
            </a:endParaRPr>
          </a:p>
          <a:p>
            <a:r>
              <a:rPr lang="en-GB" sz="1200">
                <a:solidFill>
                  <a:schemeClr val="tx2"/>
                </a:solidFill>
              </a:rPr>
              <a:t>Article 5 (Parental guidance): Governments should respect the rights and responsibilities of families to direct and guide their children so that, as they grow, they learn to use their rights properly. Helping children to understand their rights does not mean pushing them to make choices with consequences that they are too young to handle. Article 5 encourages parents to deal with rights issues "in a manner consistent with the evolving capacities of the child". The Convention does not take responsibility for children away from their parents and give more authority to governments. It does place on governments the responsibility to protect and assist families in fulfilling their essential role as nurturers of children.</a:t>
            </a:r>
          </a:p>
          <a:p>
            <a:endParaRPr lang="en-GB" sz="1200">
              <a:solidFill>
                <a:schemeClr val="tx2"/>
              </a:solidFill>
            </a:endParaRPr>
          </a:p>
          <a:p>
            <a:r>
              <a:rPr lang="en-GB" sz="1200">
                <a:solidFill>
                  <a:schemeClr val="tx2"/>
                </a:solidFill>
              </a:rPr>
              <a:t>Article 12 (Respect for the views of the child): </a:t>
            </a:r>
            <a:r>
              <a:rPr lang="en-GB" sz="1200" b="1">
                <a:solidFill>
                  <a:schemeClr val="tx2"/>
                </a:solidFill>
              </a:rPr>
              <a:t>When adults are making decisions that affect children, children have the right to say what they think should happen and have their opinions taken into account</a:t>
            </a:r>
            <a:r>
              <a:rPr lang="en-GB" sz="1200">
                <a:solidFill>
                  <a:schemeClr val="tx2"/>
                </a:solidFill>
              </a:rPr>
              <a:t>. This does not mean that children can now tell their parents what to do. This Convention encourages adults to listen to the opinions of children and involve them in decision-making -- not give children authority over adults. Article 12 does not interfere with parents' right and responsibility to express their views on matters affecting their children. </a:t>
            </a:r>
            <a:r>
              <a:rPr lang="en-GB" sz="1200" b="1">
                <a:solidFill>
                  <a:schemeClr val="tx2"/>
                </a:solidFill>
              </a:rPr>
              <a:t>Moreover, the Convention recognizes that the level of a child’s participation in decisions must be appropriate to the child's level of maturity</a:t>
            </a:r>
            <a:r>
              <a:rPr lang="en-GB" sz="1200">
                <a:solidFill>
                  <a:schemeClr val="tx2"/>
                </a:solidFill>
              </a:rPr>
              <a:t>. Children's ability to form and express their opinions develops with age and most adults will naturally give the views of teenagers greater weight than those of a pre-schooler, whether in family, legal or administrative decisions.  When adults are making decisions that affect children, children have the right to say what they think should happen and have their opinions taken into account. </a:t>
            </a:r>
          </a:p>
          <a:p>
            <a:endParaRPr lang="en-GB" sz="1200">
              <a:solidFill>
                <a:schemeClr val="tx2"/>
              </a:solidFill>
            </a:endParaRPr>
          </a:p>
          <a:p>
            <a:r>
              <a:rPr lang="en-GB" sz="1200">
                <a:solidFill>
                  <a:schemeClr val="tx2"/>
                </a:solidFill>
              </a:rPr>
              <a:t>Article 16 (Right to privacy): </a:t>
            </a:r>
            <a:r>
              <a:rPr lang="en-GB" sz="1200" b="1">
                <a:solidFill>
                  <a:schemeClr val="tx2"/>
                </a:solidFill>
              </a:rPr>
              <a:t>Children have a right to privacy. </a:t>
            </a:r>
            <a:r>
              <a:rPr lang="en-GB" sz="1200">
                <a:solidFill>
                  <a:schemeClr val="tx2"/>
                </a:solidFill>
              </a:rPr>
              <a:t>The law should protect them from attacks against their way of life, their good name, their families and their homes.</a:t>
            </a:r>
          </a:p>
          <a:p>
            <a:endParaRPr lang="en-GB" sz="1200">
              <a:solidFill>
                <a:schemeClr val="tx2"/>
              </a:solidFill>
            </a:endParaRPr>
          </a:p>
          <a:p>
            <a:r>
              <a:rPr lang="en-GB" sz="1200">
                <a:solidFill>
                  <a:schemeClr val="tx2"/>
                </a:solidFill>
              </a:rPr>
              <a:t>Article 31 (Leisure, play and culture): Children have the right to relax and play, and to join in a wide range of cultural, artistic and other recreational activities.</a:t>
            </a:r>
          </a:p>
          <a:p>
            <a:endParaRPr lang="en-GB" sz="900"/>
          </a:p>
        </p:txBody>
      </p:sp>
    </p:spTree>
    <p:extLst>
      <p:ext uri="{BB962C8B-B14F-4D97-AF65-F5344CB8AC3E}">
        <p14:creationId xmlns:p14="http://schemas.microsoft.com/office/powerpoint/2010/main" val="17383060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899592" y="332656"/>
            <a:ext cx="7772400" cy="1143000"/>
          </a:xfrm>
        </p:spPr>
        <p:txBody>
          <a:bodyPr>
            <a:normAutofit/>
          </a:bodyPr>
          <a:lstStyle/>
          <a:p>
            <a:pPr algn="ctr" fontAlgn="auto">
              <a:spcAft>
                <a:spcPts val="0"/>
              </a:spcAft>
              <a:defRPr/>
            </a:pPr>
            <a:r>
              <a:rPr lang="en-US" altLang="en-US"/>
              <a:t>Critically reviewing education research literature</a:t>
            </a:r>
            <a:endParaRPr lang="cy-GB" altLang="en-US"/>
          </a:p>
        </p:txBody>
      </p:sp>
      <p:sp>
        <p:nvSpPr>
          <p:cNvPr id="7171" name="Rectangle 3"/>
          <p:cNvSpPr>
            <a:spLocks noGrp="1" noChangeArrowheads="1"/>
          </p:cNvSpPr>
          <p:nvPr>
            <p:ph idx="1"/>
          </p:nvPr>
        </p:nvSpPr>
        <p:spPr>
          <a:xfrm>
            <a:off x="684213" y="1700808"/>
            <a:ext cx="7772400" cy="3755430"/>
          </a:xfrm>
        </p:spPr>
        <p:txBody>
          <a:bodyPr>
            <a:normAutofit fontScale="85000" lnSpcReduction="10000"/>
          </a:bodyPr>
          <a:lstStyle/>
          <a:p>
            <a:r>
              <a:rPr lang="en-US" altLang="en-US">
                <a:solidFill>
                  <a:schemeClr val="tx2"/>
                </a:solidFill>
              </a:rPr>
              <a:t>How do we critically evaluate research literature?</a:t>
            </a:r>
          </a:p>
          <a:p>
            <a:r>
              <a:rPr lang="en-US" altLang="en-US">
                <a:solidFill>
                  <a:schemeClr val="tx2"/>
                </a:solidFill>
              </a:rPr>
              <a:t> (government documents, trusted on-line sources, books, journal articles)</a:t>
            </a:r>
          </a:p>
          <a:p>
            <a:pPr lvl="1"/>
            <a:r>
              <a:rPr lang="en-US" altLang="en-US">
                <a:solidFill>
                  <a:schemeClr val="tx2"/>
                </a:solidFill>
              </a:rPr>
              <a:t>At the level of the article</a:t>
            </a:r>
          </a:p>
          <a:p>
            <a:pPr lvl="1"/>
            <a:r>
              <a:rPr lang="en-US" altLang="en-US">
                <a:solidFill>
                  <a:schemeClr val="tx2"/>
                </a:solidFill>
              </a:rPr>
              <a:t>At the level of the field of interest</a:t>
            </a:r>
            <a:endParaRPr lang="en-GB" altLang="en-US">
              <a:solidFill>
                <a:schemeClr val="tx2"/>
              </a:solidFill>
            </a:endParaRPr>
          </a:p>
          <a:p>
            <a:r>
              <a:rPr lang="en-US" altLang="en-US" i="1">
                <a:solidFill>
                  <a:schemeClr val="tx2"/>
                </a:solidFill>
              </a:rPr>
              <a:t>It’s all published so should it be the ‘final word’?</a:t>
            </a:r>
            <a:endParaRPr lang="en-GB" altLang="en-US" i="1">
              <a:solidFill>
                <a:schemeClr val="tx2"/>
              </a:solidFill>
            </a:endParaRPr>
          </a:p>
          <a:p>
            <a:r>
              <a:rPr lang="cy-GB" altLang="en-US">
                <a:solidFill>
                  <a:schemeClr val="tx2"/>
                </a:solidFill>
              </a:rPr>
              <a:t>Be wary of: newspapers, non-academic webpages</a:t>
            </a:r>
          </a:p>
          <a:p>
            <a:endParaRPr lang="cy-GB" altLang="en-US"/>
          </a:p>
        </p:txBody>
      </p:sp>
      <p:sp>
        <p:nvSpPr>
          <p:cNvPr id="2" name="Slide Number Placeholder 1"/>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1342147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b="1"/>
              <a:t>What are sources?</a:t>
            </a:r>
            <a:endParaRPr lang="en-GB"/>
          </a:p>
        </p:txBody>
      </p:sp>
      <p:sp>
        <p:nvSpPr>
          <p:cNvPr id="3" name="Content Placeholder 2"/>
          <p:cNvSpPr>
            <a:spLocks noGrp="1"/>
          </p:cNvSpPr>
          <p:nvPr>
            <p:ph idx="1"/>
          </p:nvPr>
        </p:nvSpPr>
        <p:spPr>
          <a:xfrm>
            <a:off x="457200" y="1124744"/>
            <a:ext cx="8229600" cy="5231606"/>
          </a:xfrm>
        </p:spPr>
        <p:txBody>
          <a:bodyPr>
            <a:normAutofit fontScale="62500" lnSpcReduction="20000"/>
          </a:bodyPr>
          <a:lstStyle/>
          <a:p>
            <a:r>
              <a:rPr lang="en-GB" sz="3800">
                <a:solidFill>
                  <a:schemeClr val="tx2"/>
                </a:solidFill>
              </a:rPr>
              <a:t>The term sources refer to print, electronic or visual materials necessary for your research. Sources are classified into primary, secondary and tertiary.</a:t>
            </a:r>
          </a:p>
          <a:p>
            <a:endParaRPr lang="en-GB" sz="3800">
              <a:solidFill>
                <a:schemeClr val="tx2"/>
              </a:solidFill>
            </a:endParaRPr>
          </a:p>
          <a:p>
            <a:r>
              <a:rPr lang="en-GB" sz="3800">
                <a:solidFill>
                  <a:schemeClr val="tx2"/>
                </a:solidFill>
              </a:rPr>
              <a:t>Examples of </a:t>
            </a:r>
            <a:r>
              <a:rPr lang="en-GB" sz="3800" b="1" i="1">
                <a:solidFill>
                  <a:schemeClr val="tx2"/>
                </a:solidFill>
              </a:rPr>
              <a:t>primary sources</a:t>
            </a:r>
            <a:r>
              <a:rPr lang="en-GB" sz="3800">
                <a:solidFill>
                  <a:schemeClr val="tx2"/>
                </a:solidFill>
              </a:rPr>
              <a:t>: letters/correspondence, diaries, memoirs, autobiographies, official or research reports, patents and designs, and empirical research articles.</a:t>
            </a:r>
          </a:p>
          <a:p>
            <a:endParaRPr lang="en-GB" sz="3800">
              <a:solidFill>
                <a:schemeClr val="tx2"/>
              </a:solidFill>
            </a:endParaRPr>
          </a:p>
          <a:p>
            <a:r>
              <a:rPr lang="en-GB" sz="3800">
                <a:solidFill>
                  <a:schemeClr val="tx2"/>
                </a:solidFill>
              </a:rPr>
              <a:t>Examples of </a:t>
            </a:r>
            <a:r>
              <a:rPr lang="en-GB" sz="3800" b="1" i="1">
                <a:solidFill>
                  <a:schemeClr val="tx2"/>
                </a:solidFill>
              </a:rPr>
              <a:t>secondary sources</a:t>
            </a:r>
            <a:r>
              <a:rPr lang="en-GB" sz="3800">
                <a:solidFill>
                  <a:schemeClr val="tx2"/>
                </a:solidFill>
              </a:rPr>
              <a:t>: academic journal articles (other than empirical research articles or reports), conference proceedings, government documents, books (monographs or chapters’ books), documentaries</a:t>
            </a:r>
          </a:p>
          <a:p>
            <a:endParaRPr lang="en-GB" sz="3800">
              <a:solidFill>
                <a:schemeClr val="tx2"/>
              </a:solidFill>
            </a:endParaRPr>
          </a:p>
          <a:p>
            <a:r>
              <a:rPr lang="en-GB" sz="3800">
                <a:solidFill>
                  <a:schemeClr val="tx2"/>
                </a:solidFill>
              </a:rPr>
              <a:t>Examples of</a:t>
            </a:r>
            <a:r>
              <a:rPr lang="en-GB" sz="3800" b="1">
                <a:solidFill>
                  <a:schemeClr val="tx2"/>
                </a:solidFill>
              </a:rPr>
              <a:t> </a:t>
            </a:r>
            <a:r>
              <a:rPr lang="en-GB" sz="3800" b="1" i="1">
                <a:solidFill>
                  <a:schemeClr val="tx2"/>
                </a:solidFill>
              </a:rPr>
              <a:t>tertiary sources</a:t>
            </a:r>
            <a:r>
              <a:rPr lang="en-GB" sz="3800">
                <a:solidFill>
                  <a:schemeClr val="tx2"/>
                </a:solidFill>
              </a:rPr>
              <a:t>: Encyclopaedias, dictionaries, handbooks, atlas</a:t>
            </a:r>
            <a:endParaRPr lang="en-GB" altLang="en-US" sz="3800">
              <a:solidFill>
                <a:schemeClr val="tx2"/>
              </a:solidFill>
            </a:endParaRPr>
          </a:p>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308501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lgn="ctr" fontAlgn="auto">
              <a:spcAft>
                <a:spcPts val="0"/>
              </a:spcAft>
              <a:defRPr/>
            </a:pPr>
            <a:r>
              <a:rPr lang="en-GB" altLang="en-US"/>
              <a:t>Your ‘voice’</a:t>
            </a:r>
          </a:p>
        </p:txBody>
      </p:sp>
      <p:sp>
        <p:nvSpPr>
          <p:cNvPr id="9219" name="Content Placeholder 2"/>
          <p:cNvSpPr>
            <a:spLocks noGrp="1"/>
          </p:cNvSpPr>
          <p:nvPr>
            <p:ph idx="1"/>
          </p:nvPr>
        </p:nvSpPr>
        <p:spPr>
          <a:xfrm>
            <a:off x="1042988" y="1773238"/>
            <a:ext cx="7643812" cy="3024187"/>
          </a:xfrm>
        </p:spPr>
        <p:txBody>
          <a:bodyPr>
            <a:normAutofit fontScale="77500" lnSpcReduction="20000"/>
          </a:bodyPr>
          <a:lstStyle/>
          <a:p>
            <a:r>
              <a:rPr lang="en-GB" altLang="en-US">
                <a:solidFill>
                  <a:schemeClr val="tx2"/>
                </a:solidFill>
              </a:rPr>
              <a:t>You are the audience for the material you will hear or read</a:t>
            </a:r>
          </a:p>
          <a:p>
            <a:endParaRPr lang="en-GB" altLang="en-US">
              <a:solidFill>
                <a:schemeClr val="tx2"/>
              </a:solidFill>
            </a:endParaRPr>
          </a:p>
          <a:p>
            <a:r>
              <a:rPr lang="en-GB" altLang="en-US">
                <a:solidFill>
                  <a:schemeClr val="tx2"/>
                </a:solidFill>
              </a:rPr>
              <a:t>Therefore, your </a:t>
            </a:r>
            <a:r>
              <a:rPr lang="en-GB" altLang="en-US" i="1">
                <a:solidFill>
                  <a:schemeClr val="tx2"/>
                </a:solidFill>
              </a:rPr>
              <a:t>considered</a:t>
            </a:r>
            <a:r>
              <a:rPr lang="en-GB" altLang="en-US">
                <a:solidFill>
                  <a:schemeClr val="tx2"/>
                </a:solidFill>
              </a:rPr>
              <a:t> opinion is valued in judging any research </a:t>
            </a:r>
          </a:p>
          <a:p>
            <a:endParaRPr lang="en-GB" altLang="en-US">
              <a:solidFill>
                <a:schemeClr val="tx2"/>
              </a:solidFill>
            </a:endParaRPr>
          </a:p>
          <a:p>
            <a:r>
              <a:rPr lang="en-GB" altLang="en-US">
                <a:solidFill>
                  <a:schemeClr val="tx2"/>
                </a:solidFill>
              </a:rPr>
              <a:t>You are able to undertake </a:t>
            </a:r>
            <a:r>
              <a:rPr lang="en-GB" altLang="en-US" i="1">
                <a:solidFill>
                  <a:schemeClr val="tx2"/>
                </a:solidFill>
              </a:rPr>
              <a:t>academically critical</a:t>
            </a:r>
            <a:r>
              <a:rPr lang="en-GB" altLang="en-US">
                <a:solidFill>
                  <a:schemeClr val="tx2"/>
                </a:solidFill>
              </a:rPr>
              <a:t> consideration </a:t>
            </a:r>
          </a:p>
        </p:txBody>
      </p:sp>
      <p:sp>
        <p:nvSpPr>
          <p:cNvPr id="2" name="Slide Number Placeholder 1"/>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966783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algn="ctr" fontAlgn="auto">
              <a:spcAft>
                <a:spcPts val="0"/>
              </a:spcAft>
              <a:defRPr/>
            </a:pPr>
            <a:r>
              <a:rPr lang="en-GB" altLang="en-US"/>
              <a:t>Critical and </a:t>
            </a:r>
            <a:r>
              <a:rPr lang="en-GB" altLang="en-US" i="1"/>
              <a:t>critical </a:t>
            </a:r>
          </a:p>
        </p:txBody>
      </p:sp>
      <p:sp>
        <p:nvSpPr>
          <p:cNvPr id="4099" name="Content Placeholder 2"/>
          <p:cNvSpPr>
            <a:spLocks noGrp="1"/>
          </p:cNvSpPr>
          <p:nvPr>
            <p:ph idx="1"/>
          </p:nvPr>
        </p:nvSpPr>
        <p:spPr>
          <a:xfrm>
            <a:off x="827088" y="1916113"/>
            <a:ext cx="7859712" cy="3529012"/>
          </a:xfrm>
          <a:solidFill>
            <a:schemeClr val="bg1"/>
          </a:solidFill>
        </p:spPr>
        <p:txBody>
          <a:bodyPr rtlCol="0">
            <a:normAutofit fontScale="77500" lnSpcReduction="20000"/>
          </a:bodyPr>
          <a:lstStyle/>
          <a:p>
            <a:pPr marL="182880" indent="-182880" fontAlgn="auto">
              <a:spcAft>
                <a:spcPts val="0"/>
              </a:spcAft>
              <a:buFontTx/>
              <a:buNone/>
              <a:defRPr/>
            </a:pPr>
            <a:endParaRPr lang="en-GB" altLang="en-US" i="1">
              <a:solidFill>
                <a:schemeClr val="tx2"/>
              </a:solidFill>
            </a:endParaRPr>
          </a:p>
          <a:p>
            <a:pPr marL="182880" indent="-182880" fontAlgn="auto">
              <a:spcAft>
                <a:spcPts val="0"/>
              </a:spcAft>
              <a:buFontTx/>
              <a:buNone/>
              <a:defRPr/>
            </a:pPr>
            <a:r>
              <a:rPr lang="en-GB" altLang="en-US" i="1">
                <a:solidFill>
                  <a:schemeClr val="tx2"/>
                </a:solidFill>
              </a:rPr>
              <a:t>‘well, I think it’s rubbish because I don’t agree; my year 3s / year7s would never respond like that’ </a:t>
            </a:r>
          </a:p>
          <a:p>
            <a:pPr marL="182880" indent="-182880" fontAlgn="auto">
              <a:spcAft>
                <a:spcPts val="0"/>
              </a:spcAft>
              <a:buFontTx/>
              <a:buNone/>
              <a:defRPr/>
            </a:pPr>
            <a:endParaRPr lang="en-GB" altLang="en-US" i="1">
              <a:solidFill>
                <a:schemeClr val="tx2"/>
              </a:solidFill>
            </a:endParaRPr>
          </a:p>
          <a:p>
            <a:pPr marL="182880" indent="-182880" fontAlgn="auto">
              <a:spcAft>
                <a:spcPts val="0"/>
              </a:spcAft>
              <a:buFontTx/>
              <a:buNone/>
              <a:defRPr/>
            </a:pPr>
            <a:r>
              <a:rPr lang="en-GB" altLang="en-US" i="1">
                <a:solidFill>
                  <a:schemeClr val="tx2"/>
                </a:solidFill>
              </a:rPr>
              <a:t>‘I like it, I know the author is a professor and I agree that phonics is the way forward; it’s how I learnt after all’ </a:t>
            </a:r>
          </a:p>
          <a:p>
            <a:pPr marL="182880" indent="-182880" fontAlgn="auto">
              <a:spcAft>
                <a:spcPts val="0"/>
              </a:spcAft>
              <a:buFontTx/>
              <a:buNone/>
              <a:defRPr/>
            </a:pPr>
            <a:endParaRPr lang="en-GB" altLang="en-US" i="1">
              <a:solidFill>
                <a:schemeClr val="tx2"/>
              </a:solidFill>
            </a:endParaRPr>
          </a:p>
          <a:p>
            <a:pPr marL="182880" indent="-182880" fontAlgn="auto">
              <a:spcAft>
                <a:spcPts val="0"/>
              </a:spcAft>
              <a:buFontTx/>
              <a:buNone/>
              <a:defRPr/>
            </a:pPr>
            <a:endParaRPr lang="en-GB" altLang="en-US" i="1">
              <a:solidFill>
                <a:schemeClr val="tx2"/>
              </a:solidFill>
            </a:endParaRPr>
          </a:p>
          <a:p>
            <a:pPr marL="182880" indent="-182880" fontAlgn="auto">
              <a:spcAft>
                <a:spcPts val="0"/>
              </a:spcAft>
              <a:defRPr/>
            </a:pPr>
            <a:r>
              <a:rPr lang="en-GB" altLang="en-US">
                <a:solidFill>
                  <a:schemeClr val="tx2"/>
                </a:solidFill>
              </a:rPr>
              <a:t>Being academically critical ... </a:t>
            </a:r>
          </a:p>
        </p:txBody>
      </p:sp>
      <p:sp>
        <p:nvSpPr>
          <p:cNvPr id="2" name="Slide Number Placeholder 1"/>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8674314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Being academically critical</a:t>
            </a:r>
          </a:p>
        </p:txBody>
      </p:sp>
      <p:sp>
        <p:nvSpPr>
          <p:cNvPr id="3" name="Content Placeholder 2"/>
          <p:cNvSpPr>
            <a:spLocks noGrp="1"/>
          </p:cNvSpPr>
          <p:nvPr>
            <p:ph idx="1"/>
          </p:nvPr>
        </p:nvSpPr>
        <p:spPr/>
        <p:txBody>
          <a:bodyPr/>
          <a:lstStyle/>
          <a:p>
            <a:r>
              <a:rPr lang="en-GB">
                <a:solidFill>
                  <a:schemeClr val="tx2"/>
                </a:solidFill>
              </a:rPr>
              <a:t>What you hear: check - Chatham House rules</a:t>
            </a:r>
          </a:p>
          <a:p>
            <a:r>
              <a:rPr lang="en-GB">
                <a:solidFill>
                  <a:schemeClr val="tx2"/>
                </a:solidFill>
              </a:rPr>
              <a:t>What you read: check – other source?</a:t>
            </a:r>
          </a:p>
          <a:p>
            <a:r>
              <a:rPr lang="en-GB">
                <a:solidFill>
                  <a:schemeClr val="tx2"/>
                </a:solidFill>
              </a:rPr>
              <a:t>What you think: check  - is there another viewpoint?</a:t>
            </a:r>
          </a:p>
          <a:p>
            <a:r>
              <a:rPr lang="en-GB">
                <a:solidFill>
                  <a:schemeClr val="tx2"/>
                </a:solidFill>
              </a:rPr>
              <a:t>What you write: check – would someone else follow this?</a:t>
            </a:r>
          </a:p>
        </p:txBody>
      </p:sp>
      <p:sp>
        <p:nvSpPr>
          <p:cNvPr id="4" name="Slide Number Placeholder 3"/>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18012162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Learning outcome….</a:t>
            </a:r>
          </a:p>
        </p:txBody>
      </p:sp>
      <p:sp>
        <p:nvSpPr>
          <p:cNvPr id="3" name="Content Placeholder 2"/>
          <p:cNvSpPr>
            <a:spLocks noGrp="1"/>
          </p:cNvSpPr>
          <p:nvPr>
            <p:ph idx="1"/>
          </p:nvPr>
        </p:nvSpPr>
        <p:spPr>
          <a:xfrm>
            <a:off x="457200" y="1281738"/>
            <a:ext cx="8229600" cy="4525963"/>
          </a:xfrm>
        </p:spPr>
        <p:txBody>
          <a:bodyPr anchor="t"/>
          <a:lstStyle/>
          <a:p>
            <a:r>
              <a:rPr lang="en-GB" sz="2800">
                <a:solidFill>
                  <a:schemeClr val="tx2"/>
                </a:solidFill>
              </a:rPr>
              <a:t>Gap task was to... "</a:t>
            </a:r>
            <a:r>
              <a:rPr lang="en-GB" sz="2800" i="1">
                <a:solidFill>
                  <a:schemeClr val="tx2"/>
                </a:solidFill>
              </a:rPr>
              <a:t>read Successful Futures and generate some 'critical questions' that we can use in the first workshop session</a:t>
            </a:r>
            <a:r>
              <a:rPr lang="en-GB" sz="2800">
                <a:solidFill>
                  <a:schemeClr val="tx2"/>
                </a:solidFill>
              </a:rPr>
              <a:t>"</a:t>
            </a:r>
            <a:endParaRPr lang="en-US" sz="2800">
              <a:solidFill>
                <a:schemeClr val="tx2"/>
              </a:solidFill>
            </a:endParaRPr>
          </a:p>
          <a:p>
            <a:pPr marL="0" indent="0">
              <a:buNone/>
            </a:pPr>
            <a:endParaRPr lang="en-GB" sz="2800">
              <a:solidFill>
                <a:schemeClr val="tx2"/>
              </a:solidFill>
            </a:endParaRPr>
          </a:p>
          <a:p>
            <a:r>
              <a:rPr lang="en-GB" sz="2800">
                <a:solidFill>
                  <a:schemeClr val="tx2"/>
                </a:solidFill>
              </a:rPr>
              <a:t>Critically reflect on the purposes and rationale of a school curriculum</a:t>
            </a:r>
            <a:endParaRPr lang="en-GB"/>
          </a:p>
          <a:p>
            <a:endParaRPr lang="en-GB" sz="2800">
              <a:solidFill>
                <a:schemeClr val="tx2"/>
              </a:solidFill>
            </a:endParaRPr>
          </a:p>
          <a:p>
            <a:r>
              <a:rPr lang="en-GB" sz="2800">
                <a:solidFill>
                  <a:schemeClr val="tx2"/>
                </a:solidFill>
              </a:rPr>
              <a:t>Using the coaching conversation…..</a:t>
            </a:r>
          </a:p>
          <a:p>
            <a:endParaRPr lang="en-GB" sz="2500" b="1" u="sng">
              <a:solidFill>
                <a:schemeClr val="tx2"/>
              </a:solidFill>
            </a:endParaRPr>
          </a:p>
          <a:p>
            <a:endParaRPr lang="en-GB" sz="2500">
              <a:solidFill>
                <a:schemeClr val="tx2"/>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363220" cy="545288"/>
          </a:xfrm>
          <a:prstGeom prst="rect">
            <a:avLst/>
          </a:prstGeom>
        </p:spPr>
      </p:pic>
    </p:spTree>
    <p:extLst>
      <p:ext uri="{BB962C8B-B14F-4D97-AF65-F5344CB8AC3E}">
        <p14:creationId xmlns:p14="http://schemas.microsoft.com/office/powerpoint/2010/main" val="1389950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E7189B-8BBB-4D23-96EF-7BE229823F0A}"/>
              </a:ext>
            </a:extLst>
          </p:cNvPr>
          <p:cNvSpPr>
            <a:spLocks noGrp="1"/>
          </p:cNvSpPr>
          <p:nvPr>
            <p:ph type="title"/>
          </p:nvPr>
        </p:nvSpPr>
        <p:spPr/>
        <p:txBody>
          <a:bodyPr/>
          <a:lstStyle/>
          <a:p>
            <a:r>
              <a:rPr lang="en-US"/>
              <a:t>Coaching conversation triads?</a:t>
            </a:r>
          </a:p>
        </p:txBody>
      </p:sp>
      <p:sp>
        <p:nvSpPr>
          <p:cNvPr id="3" name="Content Placeholder 2">
            <a:extLst>
              <a:ext uri="{FF2B5EF4-FFF2-40B4-BE49-F238E27FC236}">
                <a16:creationId xmlns:a16="http://schemas.microsoft.com/office/drawing/2014/main" xmlns="" id="{A01471AD-3E4D-4715-B0BE-31DF5FBC3584}"/>
              </a:ext>
            </a:extLst>
          </p:cNvPr>
          <p:cNvSpPr>
            <a:spLocks noGrp="1"/>
          </p:cNvSpPr>
          <p:nvPr>
            <p:ph idx="1"/>
          </p:nvPr>
        </p:nvSpPr>
        <p:spPr>
          <a:xfrm>
            <a:off x="143891" y="1243013"/>
            <a:ext cx="8833422" cy="4525962"/>
          </a:xfrm>
        </p:spPr>
        <p:txBody>
          <a:bodyPr anchor="t"/>
          <a:lstStyle/>
          <a:p>
            <a:r>
              <a:rPr lang="en-US" sz="2800">
                <a:solidFill>
                  <a:srgbClr val="1A1818"/>
                </a:solidFill>
              </a:rPr>
              <a:t>Carl Mc Ewan, Jane Thompson, Jane Crawley-Adams</a:t>
            </a:r>
          </a:p>
          <a:p>
            <a:r>
              <a:rPr lang="en-US" sz="2800">
                <a:solidFill>
                  <a:srgbClr val="1A1818"/>
                </a:solidFill>
              </a:rPr>
              <a:t>Sharon Phillips, </a:t>
            </a:r>
            <a:r>
              <a:rPr lang="en-US" sz="2800" err="1">
                <a:solidFill>
                  <a:srgbClr val="1A1818"/>
                </a:solidFill>
              </a:rPr>
              <a:t>Hafina</a:t>
            </a:r>
            <a:r>
              <a:rPr lang="en-US" sz="2800">
                <a:solidFill>
                  <a:srgbClr val="1A1818"/>
                </a:solidFill>
              </a:rPr>
              <a:t> Lewis-Ault, Nicky </a:t>
            </a:r>
            <a:r>
              <a:rPr lang="en-US" sz="2800" err="1">
                <a:solidFill>
                  <a:srgbClr val="1A1818"/>
                </a:solidFill>
              </a:rPr>
              <a:t>Hagendyk</a:t>
            </a:r>
            <a:endParaRPr lang="en-US" sz="2800">
              <a:solidFill>
                <a:srgbClr val="1A1818"/>
              </a:solidFill>
            </a:endParaRPr>
          </a:p>
          <a:p>
            <a:r>
              <a:rPr lang="en-US" sz="2800" err="1">
                <a:solidFill>
                  <a:srgbClr val="1A1818"/>
                </a:solidFill>
              </a:rPr>
              <a:t>Dyfrig</a:t>
            </a:r>
            <a:r>
              <a:rPr lang="en-US" sz="2800">
                <a:solidFill>
                  <a:srgbClr val="1A1818"/>
                </a:solidFill>
              </a:rPr>
              <a:t> Jones, Kirsty Nelson, Dan Davies</a:t>
            </a:r>
          </a:p>
          <a:p>
            <a:r>
              <a:rPr lang="en-US" sz="2800">
                <a:solidFill>
                  <a:srgbClr val="1A1818"/>
                </a:solidFill>
              </a:rPr>
              <a:t>Ben Horne, Nicola Davies, Emma Morrison, Tom Pritchard</a:t>
            </a:r>
          </a:p>
          <a:p>
            <a:r>
              <a:rPr lang="en-US" sz="2800">
                <a:solidFill>
                  <a:srgbClr val="1A1818"/>
                </a:solidFill>
              </a:rPr>
              <a:t>Jamie Oliver, Sarah Giles, Lea Avery, Claire Leclar</a:t>
            </a:r>
            <a:r>
              <a:rPr lang="en-US" sz="2600">
                <a:solidFill>
                  <a:srgbClr val="1A1818"/>
                </a:solidFill>
              </a:rPr>
              <a:t>e</a:t>
            </a:r>
          </a:p>
          <a:p>
            <a:endParaRPr lang="en-US" sz="2600">
              <a:solidFill>
                <a:srgbClr val="1A1818"/>
              </a:solidFill>
            </a:endParaRPr>
          </a:p>
          <a:p>
            <a:pPr marL="0" indent="0">
              <a:buNone/>
            </a:pPr>
            <a:endParaRPr lang="en-US" sz="2600">
              <a:solidFill>
                <a:srgbClr val="1A1818"/>
              </a:solidFill>
            </a:endParaRPr>
          </a:p>
        </p:txBody>
      </p:sp>
    </p:spTree>
    <p:extLst>
      <p:ext uri="{BB962C8B-B14F-4D97-AF65-F5344CB8AC3E}">
        <p14:creationId xmlns:p14="http://schemas.microsoft.com/office/powerpoint/2010/main" val="1234135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Learning outcome</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0970" y="1242660"/>
            <a:ext cx="7985829" cy="5308265"/>
          </a:xfrm>
          <a:prstGeom prst="rect">
            <a:avLst/>
          </a:prstGeom>
        </p:spPr>
      </p:pic>
      <p:sp>
        <p:nvSpPr>
          <p:cNvPr id="6" name="Content Placeholder 5"/>
          <p:cNvSpPr>
            <a:spLocks noGrp="1"/>
          </p:cNvSpPr>
          <p:nvPr>
            <p:ph idx="1"/>
          </p:nvPr>
        </p:nvSpPr>
        <p:spPr/>
        <p:txBody>
          <a:bodyPr anchor="t"/>
          <a:lstStyle/>
          <a:p>
            <a:endParaRPr lang="en-GB">
              <a:solidFill>
                <a:srgbClr val="FFFFFF"/>
              </a:solidFill>
            </a:endParaRPr>
          </a:p>
          <a:p>
            <a:r>
              <a:rPr lang="en-GB">
                <a:solidFill>
                  <a:srgbClr val="FFFFFF"/>
                </a:solidFill>
              </a:rPr>
              <a:t>Contextualise curriculum development in Wales through consideration of the development of the curriculum;</a:t>
            </a:r>
            <a:endParaRPr lang="en-GB"/>
          </a:p>
          <a:p>
            <a:endParaRPr lang="en-GB"/>
          </a:p>
        </p:txBody>
      </p:sp>
    </p:spTree>
    <p:extLst>
      <p:ext uri="{BB962C8B-B14F-4D97-AF65-F5344CB8AC3E}">
        <p14:creationId xmlns:p14="http://schemas.microsoft.com/office/powerpoint/2010/main" val="204886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GB" sz="2800">
                <a:solidFill>
                  <a:schemeClr val="tx2"/>
                </a:solidFill>
              </a:rPr>
              <a:t>Schooling before the 19</a:t>
            </a:r>
            <a:r>
              <a:rPr lang="en-GB" sz="2800" baseline="30000">
                <a:solidFill>
                  <a:schemeClr val="tx2"/>
                </a:solidFill>
              </a:rPr>
              <a:t>th</a:t>
            </a:r>
            <a:r>
              <a:rPr lang="en-GB" sz="2800">
                <a:solidFill>
                  <a:schemeClr val="tx2"/>
                </a:solidFill>
              </a:rPr>
              <a:t> Century was organised by local charities and initiatives and usually on a religious basis. </a:t>
            </a:r>
          </a:p>
          <a:p>
            <a:r>
              <a:rPr lang="en-GB" sz="2800">
                <a:solidFill>
                  <a:schemeClr val="tx2"/>
                </a:solidFill>
              </a:rPr>
              <a:t>Why teach children to read? So they can read the Bible.</a:t>
            </a:r>
          </a:p>
          <a:p>
            <a:r>
              <a:rPr lang="en-GB" sz="2800">
                <a:solidFill>
                  <a:schemeClr val="tx2"/>
                </a:solidFill>
              </a:rPr>
              <a:t>Early on in 19</a:t>
            </a:r>
            <a:r>
              <a:rPr lang="en-GB" sz="2800" baseline="30000">
                <a:solidFill>
                  <a:schemeClr val="tx2"/>
                </a:solidFill>
              </a:rPr>
              <a:t>th</a:t>
            </a:r>
            <a:r>
              <a:rPr lang="en-GB" sz="2800">
                <a:solidFill>
                  <a:schemeClr val="tx2"/>
                </a:solidFill>
              </a:rPr>
              <a:t> Century larger charitable organisations were formed with the aim of developing better schooling.</a:t>
            </a:r>
          </a:p>
          <a:p>
            <a:r>
              <a:rPr lang="en-GB" sz="2800">
                <a:solidFill>
                  <a:schemeClr val="tx2"/>
                </a:solidFill>
              </a:rPr>
              <a:t>Culminating in the </a:t>
            </a:r>
            <a:r>
              <a:rPr lang="en-GB" sz="2800" b="1">
                <a:solidFill>
                  <a:schemeClr val="tx2"/>
                </a:solidFill>
              </a:rPr>
              <a:t>1870 Education Act </a:t>
            </a:r>
            <a:r>
              <a:rPr lang="en-GB" sz="2800">
                <a:solidFill>
                  <a:schemeClr val="tx2"/>
                </a:solidFill>
              </a:rPr>
              <a:t>(Elementary Education Act) – the first parliamentary legislation dealing with education provision. </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67" y="42955"/>
            <a:ext cx="1363220" cy="545288"/>
          </a:xfrm>
          <a:prstGeom prst="rect">
            <a:avLst/>
          </a:prstGeom>
        </p:spPr>
      </p:pic>
    </p:spTree>
    <p:extLst>
      <p:ext uri="{BB962C8B-B14F-4D97-AF65-F5344CB8AC3E}">
        <p14:creationId xmlns:p14="http://schemas.microsoft.com/office/powerpoint/2010/main" val="3482947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US" sz="2800">
                <a:solidFill>
                  <a:schemeClr val="tx2"/>
                </a:solidFill>
              </a:rPr>
              <a:t>“The views expressed by industrialists that mass education was vital to the nation's ability to maintain its lead in manufacture carried considerable weight in Parliament” </a:t>
            </a:r>
            <a:r>
              <a:rPr lang="en-US" sz="2800">
                <a:solidFill>
                  <a:schemeClr val="tx2"/>
                </a:solidFill>
                <a:hlinkClick r:id="rId3"/>
              </a:rPr>
              <a:t>www.parliament.uk</a:t>
            </a:r>
            <a:r>
              <a:rPr lang="en-US" sz="2800">
                <a:solidFill>
                  <a:schemeClr val="tx2"/>
                </a:solidFill>
              </a:rPr>
              <a:t> </a:t>
            </a:r>
          </a:p>
          <a:p>
            <a:r>
              <a:rPr lang="en-US" sz="2800">
                <a:solidFill>
                  <a:schemeClr val="tx2"/>
                </a:solidFill>
              </a:rPr>
              <a:t>Further Act of </a:t>
            </a:r>
            <a:r>
              <a:rPr lang="en-US" sz="2800" b="1">
                <a:solidFill>
                  <a:schemeClr val="tx2"/>
                </a:solidFill>
              </a:rPr>
              <a:t>1880</a:t>
            </a:r>
            <a:r>
              <a:rPr lang="en-US" sz="2800">
                <a:solidFill>
                  <a:schemeClr val="tx2"/>
                </a:solidFill>
              </a:rPr>
              <a:t> to make schooling compulsory (1890 – 82% attendance for 5 to 10 year olds) before the turn of the century it had moved to age 11.</a:t>
            </a:r>
          </a:p>
          <a:p>
            <a:r>
              <a:rPr lang="en-US" sz="2800" b="1">
                <a:solidFill>
                  <a:schemeClr val="tx2"/>
                </a:solidFill>
              </a:rPr>
              <a:t>1902-14</a:t>
            </a:r>
            <a:r>
              <a:rPr lang="en-US" sz="2800">
                <a:solidFill>
                  <a:schemeClr val="tx2"/>
                </a:solidFill>
              </a:rPr>
              <a:t> – Local Authorities were encouraged to provide secondary education, at the heart of these changes were the need to provide better health for children and free school meals were introduced.</a:t>
            </a:r>
          </a:p>
          <a:p>
            <a:endParaRPr lang="en-GB" sz="2800">
              <a:solidFill>
                <a:schemeClr val="tx2"/>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348279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US" sz="2800" b="1">
                <a:solidFill>
                  <a:schemeClr val="tx2"/>
                </a:solidFill>
              </a:rPr>
              <a:t>1914 – 39</a:t>
            </a:r>
            <a:r>
              <a:rPr lang="en-US" sz="2800">
                <a:solidFill>
                  <a:schemeClr val="tx2"/>
                </a:solidFill>
              </a:rPr>
              <a:t> – Education Act of 1918, raised the school leaving age from 12 to 14, with the prospect of ‘continuation classes’ from 14 to 18 </a:t>
            </a:r>
            <a:r>
              <a:rPr lang="en-US" sz="2800" err="1">
                <a:solidFill>
                  <a:schemeClr val="tx2"/>
                </a:solidFill>
              </a:rPr>
              <a:t>yrs</a:t>
            </a:r>
            <a:r>
              <a:rPr lang="en-US" sz="2800">
                <a:solidFill>
                  <a:schemeClr val="tx2"/>
                </a:solidFill>
              </a:rPr>
              <a:t> of age. </a:t>
            </a:r>
          </a:p>
          <a:p>
            <a:r>
              <a:rPr lang="en-US" sz="2800">
                <a:solidFill>
                  <a:schemeClr val="tx2"/>
                </a:solidFill>
              </a:rPr>
              <a:t>60% of funding was now provided by Central Government, however the economic depression of the 1920’s curbed much of the ambitious change that the Act tried to establish.</a:t>
            </a:r>
          </a:p>
          <a:p>
            <a:r>
              <a:rPr lang="en-US" sz="2800">
                <a:solidFill>
                  <a:schemeClr val="tx2"/>
                </a:solidFill>
              </a:rPr>
              <a:t>Sir Williams </a:t>
            </a:r>
            <a:r>
              <a:rPr lang="en-US" sz="2800" err="1">
                <a:solidFill>
                  <a:schemeClr val="tx2"/>
                </a:solidFill>
              </a:rPr>
              <a:t>Spens</a:t>
            </a:r>
            <a:r>
              <a:rPr lang="en-US" sz="2800">
                <a:solidFill>
                  <a:schemeClr val="tx2"/>
                </a:solidFill>
              </a:rPr>
              <a:t> (1938), </a:t>
            </a:r>
            <a:r>
              <a:rPr lang="en-US" sz="2800">
                <a:solidFill>
                  <a:schemeClr val="tx2"/>
                </a:solidFill>
                <a:hlinkClick r:id="rId3" action="ppaction://hlinkfile"/>
              </a:rPr>
              <a:t>The </a:t>
            </a:r>
            <a:r>
              <a:rPr lang="en-US" sz="2800" err="1">
                <a:solidFill>
                  <a:schemeClr val="tx2"/>
                </a:solidFill>
                <a:hlinkClick r:id="rId3" action="ppaction://hlinkfile"/>
              </a:rPr>
              <a:t>Hadow</a:t>
            </a:r>
            <a:r>
              <a:rPr lang="en-US" sz="2800">
                <a:solidFill>
                  <a:schemeClr val="tx2"/>
                </a:solidFill>
                <a:hlinkClick r:id="rId3" action="ppaction://hlinkfile"/>
              </a:rPr>
              <a:t> report </a:t>
            </a:r>
            <a:r>
              <a:rPr lang="en-US" sz="2800">
                <a:solidFill>
                  <a:schemeClr val="tx2"/>
                </a:solidFill>
              </a:rPr>
              <a:t>(1926)</a:t>
            </a:r>
          </a:p>
          <a:p>
            <a:r>
              <a:rPr lang="en-GB" sz="2800" b="1">
                <a:solidFill>
                  <a:schemeClr val="tx2"/>
                </a:solidFill>
              </a:rPr>
              <a:t>Education Act 1944</a:t>
            </a:r>
            <a:r>
              <a:rPr lang="en-GB" sz="2800">
                <a:solidFill>
                  <a:schemeClr val="tx2"/>
                </a:solidFill>
              </a:rPr>
              <a:t> – post war timeframe asked LEA’s to submit plans for secondary schooling. Most went for the following three grades of school;</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125681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GB" sz="2800">
                <a:solidFill>
                  <a:schemeClr val="tx2"/>
                </a:solidFill>
              </a:rPr>
              <a:t>Children were examined at age 11 – to give equal opportunity to all. (11+ exam)</a:t>
            </a:r>
          </a:p>
          <a:p>
            <a:r>
              <a:rPr lang="en-GB" sz="2800">
                <a:solidFill>
                  <a:schemeClr val="tx2"/>
                </a:solidFill>
              </a:rPr>
              <a:t>Grammar – “academically able”</a:t>
            </a:r>
          </a:p>
          <a:p>
            <a:r>
              <a:rPr lang="en-GB" sz="2800">
                <a:solidFill>
                  <a:schemeClr val="tx2"/>
                </a:solidFill>
              </a:rPr>
              <a:t>Technical – “for those with a practical bent”</a:t>
            </a:r>
          </a:p>
          <a:p>
            <a:r>
              <a:rPr lang="en-GB" sz="2800">
                <a:solidFill>
                  <a:schemeClr val="tx2"/>
                </a:solidFill>
              </a:rPr>
              <a:t>Secondary Modern – “for the rest….”</a:t>
            </a:r>
          </a:p>
          <a:p>
            <a:r>
              <a:rPr lang="en-GB" sz="2800">
                <a:solidFill>
                  <a:schemeClr val="tx2"/>
                </a:solidFill>
              </a:rPr>
              <a:t>School leaving age was raised to 15 and then to 16 in 1972.</a:t>
            </a:r>
          </a:p>
          <a:p>
            <a:r>
              <a:rPr lang="en-GB" sz="2800">
                <a:solidFill>
                  <a:schemeClr val="tx2"/>
                </a:solidFill>
              </a:rPr>
              <a:t>There were a number of reports and bills drafted since the 1944 Education Act but a lot of it was political gesturing until….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99489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lstStyle/>
          <a:p>
            <a:r>
              <a:rPr lang="en-GB" sz="2800">
                <a:solidFill>
                  <a:schemeClr val="tx2"/>
                </a:solidFill>
              </a:rPr>
              <a:t>….we reach the </a:t>
            </a:r>
            <a:r>
              <a:rPr lang="en-GB" sz="2800" b="1">
                <a:solidFill>
                  <a:schemeClr val="tx2"/>
                </a:solidFill>
              </a:rPr>
              <a:t>Education Reform Act of 1988 </a:t>
            </a:r>
            <a:r>
              <a:rPr lang="en-GB" sz="2800">
                <a:solidFill>
                  <a:schemeClr val="tx2"/>
                </a:solidFill>
              </a:rPr>
              <a:t>which took power away from LAs and gave it to the Secretary of State.</a:t>
            </a:r>
          </a:p>
          <a:p>
            <a:r>
              <a:rPr lang="en-US" sz="2300">
                <a:solidFill>
                  <a:schemeClr val="tx2"/>
                </a:solidFill>
              </a:rPr>
              <a:t>The Act's major provisions concerned:</a:t>
            </a:r>
          </a:p>
          <a:p>
            <a:r>
              <a:rPr lang="en-US" sz="2300">
                <a:solidFill>
                  <a:schemeClr val="tx2"/>
                </a:solidFill>
              </a:rPr>
              <a:t>the curriculum: </a:t>
            </a:r>
            <a:br>
              <a:rPr lang="en-US" sz="2300">
                <a:solidFill>
                  <a:schemeClr val="tx2"/>
                </a:solidFill>
              </a:rPr>
            </a:br>
            <a:r>
              <a:rPr lang="en-US" sz="2300">
                <a:solidFill>
                  <a:schemeClr val="tx2"/>
                </a:solidFill>
              </a:rPr>
              <a:t>    - the National Curriculum </a:t>
            </a:r>
            <a:br>
              <a:rPr lang="en-US" sz="2300">
                <a:solidFill>
                  <a:schemeClr val="tx2"/>
                </a:solidFill>
              </a:rPr>
            </a:br>
            <a:r>
              <a:rPr lang="en-US" sz="2300">
                <a:solidFill>
                  <a:schemeClr val="tx2"/>
                </a:solidFill>
              </a:rPr>
              <a:t>    - new rules on religious education and collective worship </a:t>
            </a:r>
            <a:br>
              <a:rPr lang="en-US" sz="2300">
                <a:solidFill>
                  <a:schemeClr val="tx2"/>
                </a:solidFill>
              </a:rPr>
            </a:br>
            <a:r>
              <a:rPr lang="en-US" sz="2300">
                <a:solidFill>
                  <a:schemeClr val="tx2"/>
                </a:solidFill>
              </a:rPr>
              <a:t>    - the establishment of curriculum and assessment councils;</a:t>
            </a:r>
          </a:p>
          <a:p>
            <a:r>
              <a:rPr lang="en-US" sz="2300">
                <a:solidFill>
                  <a:schemeClr val="tx2"/>
                </a:solidFill>
              </a:rPr>
              <a:t>admission of pupils to county and voluntary schools;</a:t>
            </a:r>
          </a:p>
          <a:p>
            <a:r>
              <a:rPr lang="en-US" sz="2300">
                <a:solidFill>
                  <a:schemeClr val="tx2"/>
                </a:solidFill>
              </a:rPr>
              <a:t>local management of schools (LMS);</a:t>
            </a:r>
          </a:p>
          <a:p>
            <a:r>
              <a:rPr lang="en-US" sz="2300">
                <a:solidFill>
                  <a:schemeClr val="tx2"/>
                </a:solidFill>
              </a:rPr>
              <a:t>grant maintained (GM) schools; city technology colleges (CTCs);</a:t>
            </a:r>
          </a:p>
          <a:p>
            <a:r>
              <a:rPr lang="en-US" sz="2300">
                <a:solidFill>
                  <a:schemeClr val="tx2"/>
                </a:solidFill>
              </a:rPr>
              <a:t>changes in further and higher education; and the abolition of ILEA.</a:t>
            </a:r>
          </a:p>
          <a:p>
            <a:endParaRPr lang="en-GB" sz="2800" b="1">
              <a:solidFill>
                <a:schemeClr val="tx2"/>
              </a:solidFill>
            </a:endParaRPr>
          </a:p>
          <a:p>
            <a:endParaRPr lang="en-GB" sz="2800">
              <a:solidFill>
                <a:schemeClr val="tx2"/>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106525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The development of the curriculum….</a:t>
            </a:r>
          </a:p>
        </p:txBody>
      </p:sp>
      <p:sp>
        <p:nvSpPr>
          <p:cNvPr id="6" name="Content Placeholder 5"/>
          <p:cNvSpPr>
            <a:spLocks noGrp="1"/>
          </p:cNvSpPr>
          <p:nvPr>
            <p:ph idx="1"/>
          </p:nvPr>
        </p:nvSpPr>
        <p:spPr>
          <a:xfrm>
            <a:off x="457200" y="1242660"/>
            <a:ext cx="8229600" cy="5062606"/>
          </a:xfrm>
        </p:spPr>
        <p:txBody>
          <a:bodyPr anchor="t"/>
          <a:lstStyle/>
          <a:p>
            <a:r>
              <a:rPr lang="x-none" sz="2800">
                <a:solidFill>
                  <a:schemeClr val="tx2"/>
                </a:solidFill>
              </a:rPr>
              <a:t>Wales achieved devolution in 1999 and further legislative powers for the Assembly in 2007 and 2011 which have changed the course of Education.</a:t>
            </a:r>
          </a:p>
          <a:p>
            <a:r>
              <a:rPr lang="x-none" sz="2800">
                <a:solidFill>
                  <a:schemeClr val="tx2"/>
                </a:solidFill>
              </a:rPr>
              <a:t>The most significant changes have been brought about by the PISA test scores </a:t>
            </a:r>
            <a:r>
              <a:rPr lang="en-US" sz="2800">
                <a:solidFill>
                  <a:schemeClr val="tx2"/>
                </a:solidFill>
              </a:rPr>
              <a:t>reported in</a:t>
            </a:r>
            <a:r>
              <a:rPr lang="x-none" sz="2800">
                <a:solidFill>
                  <a:schemeClr val="tx2"/>
                </a:solidFill>
              </a:rPr>
              <a:t> 2009 and 2012 and the OECD report “Improving schools in Wales; An OECD perspective”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5" y="18676"/>
            <a:ext cx="1363220" cy="545288"/>
          </a:xfrm>
          <a:prstGeom prst="rect">
            <a:avLst/>
          </a:prstGeom>
        </p:spPr>
      </p:pic>
    </p:spTree>
    <p:extLst>
      <p:ext uri="{BB962C8B-B14F-4D97-AF65-F5344CB8AC3E}">
        <p14:creationId xmlns:p14="http://schemas.microsoft.com/office/powerpoint/2010/main" val="73856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806512-8FF3-4384-BC93-B923AA80EC13}"/>
              </a:ext>
            </a:extLst>
          </p:cNvPr>
          <p:cNvSpPr>
            <a:spLocks noGrp="1"/>
          </p:cNvSpPr>
          <p:nvPr>
            <p:ph type="title"/>
          </p:nvPr>
        </p:nvSpPr>
        <p:spPr/>
        <p:txBody>
          <a:bodyPr/>
          <a:lstStyle/>
          <a:p>
            <a:r>
              <a:rPr lang="en-US"/>
              <a:t>Strata – and curriculum development (after Priestley 2016 – </a:t>
            </a:r>
            <a:r>
              <a:rPr lang="en-US" i="1"/>
              <a:t>paper commissioned by EAS</a:t>
            </a:r>
            <a:r>
              <a:rPr lang="en-US"/>
              <a:t>) </a:t>
            </a:r>
          </a:p>
        </p:txBody>
      </p:sp>
      <p:pic>
        <p:nvPicPr>
          <p:cNvPr id="5" name="Picture 5" descr="Screen Shot 2017-10-27 at 12.38.23.png">
            <a:extLst>
              <a:ext uri="{FF2B5EF4-FFF2-40B4-BE49-F238E27FC236}">
                <a16:creationId xmlns:a16="http://schemas.microsoft.com/office/drawing/2014/main" xmlns="" id="{603E7142-3543-4981-9E34-77FF14CF2643}"/>
              </a:ext>
            </a:extLst>
          </p:cNvPr>
          <p:cNvPicPr>
            <a:picLocks noChangeAspect="1"/>
          </p:cNvPicPr>
          <p:nvPr/>
        </p:nvPicPr>
        <p:blipFill>
          <a:blip r:embed="rId2"/>
          <a:stretch>
            <a:fillRect/>
          </a:stretch>
        </p:blipFill>
        <p:spPr>
          <a:xfrm>
            <a:off x="2531003" y="1362075"/>
            <a:ext cx="4067671" cy="5117758"/>
          </a:xfrm>
          <a:prstGeom prst="rect">
            <a:avLst/>
          </a:prstGeom>
        </p:spPr>
      </p:pic>
    </p:spTree>
    <p:extLst>
      <p:ext uri="{BB962C8B-B14F-4D97-AF65-F5344CB8AC3E}">
        <p14:creationId xmlns:p14="http://schemas.microsoft.com/office/powerpoint/2010/main" val="1229699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The importance of the supra-national organisations?</a:t>
            </a:r>
          </a:p>
        </p:txBody>
      </p:sp>
      <p:sp>
        <p:nvSpPr>
          <p:cNvPr id="3" name="Content Placeholder 2"/>
          <p:cNvSpPr>
            <a:spLocks noGrp="1"/>
          </p:cNvSpPr>
          <p:nvPr>
            <p:ph sz="half" idx="1"/>
          </p:nvPr>
        </p:nvSpPr>
        <p:spPr>
          <a:xfrm>
            <a:off x="449396" y="1072622"/>
            <a:ext cx="8229600" cy="4525963"/>
          </a:xfrm>
        </p:spPr>
        <p:txBody>
          <a:bodyPr/>
          <a:lstStyle/>
          <a:p>
            <a:r>
              <a:rPr lang="en-US" sz="2000">
                <a:solidFill>
                  <a:schemeClr val="tx2"/>
                </a:solidFill>
              </a:rPr>
              <a:t>Curriculum influenced by supra-national entities e.g. OECD – particularly through PISA and PISA ‘shock’, particularly highlighted by Welsh pupils performance in 2011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316869">
            <a:off x="997664" y="2339709"/>
            <a:ext cx="2846813" cy="4008200"/>
          </a:xfrm>
          <a:prstGeom prst="rect">
            <a:avLst/>
          </a:prstGeom>
        </p:spPr>
      </p:pic>
      <p:sp>
        <p:nvSpPr>
          <p:cNvPr id="6" name="TextBox 5"/>
          <p:cNvSpPr txBox="1"/>
          <p:nvPr/>
        </p:nvSpPr>
        <p:spPr>
          <a:xfrm>
            <a:off x="4392745" y="2229403"/>
            <a:ext cx="4674473" cy="3693319"/>
          </a:xfrm>
          <a:prstGeom prst="rect">
            <a:avLst/>
          </a:prstGeom>
          <a:noFill/>
        </p:spPr>
        <p:txBody>
          <a:bodyPr wrap="square" rtlCol="0">
            <a:spAutoFit/>
          </a:bodyPr>
          <a:lstStyle/>
          <a:p>
            <a:r>
              <a:rPr lang="en-US">
                <a:solidFill>
                  <a:schemeClr val="tx2"/>
                </a:solidFill>
              </a:rPr>
              <a:t>The OECD report suggested 4 key priorities for the Welsh Government:- </a:t>
            </a:r>
          </a:p>
          <a:p>
            <a:r>
              <a:rPr lang="en-US">
                <a:solidFill>
                  <a:schemeClr val="tx2"/>
                </a:solidFill>
              </a:rPr>
              <a:t>  Ensuring that schools meet the learning needs of all their students; </a:t>
            </a:r>
          </a:p>
          <a:p>
            <a:r>
              <a:rPr lang="en-US">
                <a:solidFill>
                  <a:schemeClr val="tx2"/>
                </a:solidFill>
              </a:rPr>
              <a:t>  Building professional capital and collective responsibility throughout the system; </a:t>
            </a:r>
          </a:p>
          <a:p>
            <a:r>
              <a:rPr lang="en-US">
                <a:solidFill>
                  <a:schemeClr val="tx2"/>
                </a:solidFill>
              </a:rPr>
              <a:t>  Developing a coherent assessment and evaluation framework to promote improvement; and </a:t>
            </a:r>
          </a:p>
          <a:p>
            <a:r>
              <a:rPr lang="en-US">
                <a:solidFill>
                  <a:schemeClr val="tx2"/>
                </a:solidFill>
              </a:rPr>
              <a:t>  Defining a long term education strategy that builds on a select number of core priorities, is </a:t>
            </a:r>
          </a:p>
          <a:p>
            <a:r>
              <a:rPr lang="en-US">
                <a:solidFill>
                  <a:schemeClr val="tx2"/>
                </a:solidFill>
              </a:rPr>
              <a:t>adequately designed and resourced and has appropriate governance and support structures. </a:t>
            </a:r>
          </a:p>
        </p:txBody>
      </p:sp>
    </p:spTree>
    <p:extLst>
      <p:ext uri="{BB962C8B-B14F-4D97-AF65-F5344CB8AC3E}">
        <p14:creationId xmlns:p14="http://schemas.microsoft.com/office/powerpoint/2010/main" val="19058004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From this report Welsh Government commissioned two key reports:-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30754">
            <a:off x="4641104" y="1471613"/>
            <a:ext cx="3391643" cy="484663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271892">
            <a:off x="457200" y="1357312"/>
            <a:ext cx="3386138" cy="4681074"/>
          </a:xfrm>
          <a:prstGeom prst="rect">
            <a:avLst/>
          </a:prstGeom>
        </p:spPr>
      </p:pic>
    </p:spTree>
    <p:extLst>
      <p:ext uri="{BB962C8B-B14F-4D97-AF65-F5344CB8AC3E}">
        <p14:creationId xmlns:p14="http://schemas.microsoft.com/office/powerpoint/2010/main" val="1623774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s-IS"/>
              <a:t>…and more recently</a:t>
            </a:r>
            <a:endParaRPr lang="en-US"/>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rot="21407418">
            <a:off x="228600" y="1600199"/>
            <a:ext cx="3231723" cy="4525963"/>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455907" y="2417029"/>
            <a:ext cx="5530286" cy="2669321"/>
          </a:xfrm>
        </p:spPr>
      </p:pic>
    </p:spTree>
    <p:extLst>
      <p:ext uri="{BB962C8B-B14F-4D97-AF65-F5344CB8AC3E}">
        <p14:creationId xmlns:p14="http://schemas.microsoft.com/office/powerpoint/2010/main" val="10337011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 y="0"/>
            <a:ext cx="8229600" cy="859629"/>
          </a:xfrm>
        </p:spPr>
        <p:txBody>
          <a:bodyPr/>
          <a:lstStyle/>
          <a:p>
            <a:r>
              <a:rPr lang="en-US"/>
              <a:t>and</a:t>
            </a:r>
            <a:r>
              <a:rPr lang="is-IS"/>
              <a:t>… A Curriculum for Wales, A Curriculum for Life</a:t>
            </a:r>
            <a:endParaRPr lang="en-US"/>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528763" y="873187"/>
            <a:ext cx="6002494" cy="5984813"/>
          </a:xfrm>
        </p:spPr>
      </p:pic>
    </p:spTree>
    <p:extLst>
      <p:ext uri="{BB962C8B-B14F-4D97-AF65-F5344CB8AC3E}">
        <p14:creationId xmlns:p14="http://schemas.microsoft.com/office/powerpoint/2010/main" val="10384051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s-IS"/>
              <a:t>…and most recently of all...</a:t>
            </a:r>
            <a:endParaRPr lang="en-US"/>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rot="21348543">
            <a:off x="161123" y="1182923"/>
            <a:ext cx="3184195" cy="4525963"/>
          </a:xfrm>
        </p:spPr>
      </p:pic>
      <p:pic>
        <p:nvPicPr>
          <p:cNvPr id="6" name="Content Placeholder 5"/>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7227"/>
          <a:stretch/>
        </p:blipFill>
        <p:spPr>
          <a:xfrm>
            <a:off x="2885263" y="2711877"/>
            <a:ext cx="6258737" cy="4146123"/>
          </a:xfrm>
        </p:spPr>
      </p:pic>
    </p:spTree>
    <p:extLst>
      <p:ext uri="{BB962C8B-B14F-4D97-AF65-F5344CB8AC3E}">
        <p14:creationId xmlns:p14="http://schemas.microsoft.com/office/powerpoint/2010/main" val="9984982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5157" y="156902"/>
            <a:ext cx="8953685" cy="4744770"/>
          </a:xfrm>
        </p:spPr>
      </p:pic>
      <p:sp>
        <p:nvSpPr>
          <p:cNvPr id="6" name="TextBox 5"/>
          <p:cNvSpPr txBox="1"/>
          <p:nvPr/>
        </p:nvSpPr>
        <p:spPr>
          <a:xfrm>
            <a:off x="457200" y="5357813"/>
            <a:ext cx="8229600" cy="707886"/>
          </a:xfrm>
          <a:prstGeom prst="rect">
            <a:avLst/>
          </a:prstGeom>
          <a:noFill/>
        </p:spPr>
        <p:txBody>
          <a:bodyPr wrap="square" rtlCol="0">
            <a:spAutoFit/>
          </a:bodyPr>
          <a:lstStyle/>
          <a:p>
            <a:r>
              <a:rPr lang="en-US" sz="2000" b="1">
                <a:solidFill>
                  <a:schemeClr val="tx2"/>
                </a:solidFill>
              </a:rPr>
              <a:t>Discussion point</a:t>
            </a:r>
          </a:p>
          <a:p>
            <a:r>
              <a:rPr lang="en-US" sz="2000">
                <a:solidFill>
                  <a:schemeClr val="tx2"/>
                </a:solidFill>
              </a:rPr>
              <a:t>What </a:t>
            </a:r>
            <a:r>
              <a:rPr lang="en-US" sz="2000" b="1">
                <a:solidFill>
                  <a:schemeClr val="tx2"/>
                </a:solidFill>
              </a:rPr>
              <a:t>opportunities</a:t>
            </a:r>
            <a:r>
              <a:rPr lang="en-US" sz="2000">
                <a:solidFill>
                  <a:schemeClr val="tx2"/>
                </a:solidFill>
              </a:rPr>
              <a:t> and </a:t>
            </a:r>
            <a:r>
              <a:rPr lang="en-US" sz="2000" b="1">
                <a:solidFill>
                  <a:schemeClr val="tx2"/>
                </a:solidFill>
              </a:rPr>
              <a:t>challenges </a:t>
            </a:r>
            <a:r>
              <a:rPr lang="en-US" sz="2000">
                <a:solidFill>
                  <a:schemeClr val="tx2"/>
                </a:solidFill>
              </a:rPr>
              <a:t>are presented by this timeline?</a:t>
            </a:r>
          </a:p>
        </p:txBody>
      </p:sp>
    </p:spTree>
    <p:extLst>
      <p:ext uri="{BB962C8B-B14F-4D97-AF65-F5344CB8AC3E}">
        <p14:creationId xmlns:p14="http://schemas.microsoft.com/office/powerpoint/2010/main" val="8456052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27268"/>
            <a:ext cx="8686800" cy="859629"/>
          </a:xfrm>
        </p:spPr>
        <p:txBody>
          <a:bodyPr/>
          <a:lstStyle/>
          <a:p>
            <a:r>
              <a:rPr lang="en-US"/>
              <a:t>Three key trends in the development of Curricula (globally) in the 21</a:t>
            </a:r>
            <a:r>
              <a:rPr lang="en-US" baseline="30000"/>
              <a:t>st</a:t>
            </a:r>
            <a:r>
              <a:rPr lang="en-US"/>
              <a:t> Century </a:t>
            </a:r>
            <a:r>
              <a:rPr lang="is-IS"/>
              <a:t>… Some general points (Priestley, 2013)</a:t>
            </a:r>
            <a:endParaRPr lang="en-US"/>
          </a:p>
        </p:txBody>
      </p:sp>
      <p:sp>
        <p:nvSpPr>
          <p:cNvPr id="3" name="Content Placeholder 2"/>
          <p:cNvSpPr>
            <a:spLocks noGrp="1"/>
          </p:cNvSpPr>
          <p:nvPr>
            <p:ph sz="half" idx="1"/>
          </p:nvPr>
        </p:nvSpPr>
        <p:spPr>
          <a:xfrm>
            <a:off x="457200" y="1600200"/>
            <a:ext cx="8229600" cy="4525963"/>
          </a:xfrm>
        </p:spPr>
        <p:txBody>
          <a:bodyPr/>
          <a:lstStyle/>
          <a:p>
            <a:r>
              <a:rPr lang="en-US">
                <a:solidFill>
                  <a:schemeClr val="tx2"/>
                </a:solidFill>
              </a:rPr>
              <a:t>Return to child-centered and student-centered learning approaches (fuelled by constructivism)</a:t>
            </a:r>
          </a:p>
          <a:p>
            <a:r>
              <a:rPr lang="en-US">
                <a:solidFill>
                  <a:schemeClr val="tx2"/>
                </a:solidFill>
              </a:rPr>
              <a:t>Emphasis on teacher as the key ‘agent’ of curriculum development</a:t>
            </a:r>
          </a:p>
          <a:p>
            <a:r>
              <a:rPr lang="en-US">
                <a:solidFill>
                  <a:schemeClr val="tx2"/>
                </a:solidFill>
              </a:rPr>
              <a:t>A tendency to formulate curricula in terms of capacities and competencies (more about what learners ought to become than in terms of what they should be learning). E.g. New Zealand, Singapore, Queensland and Scotland. </a:t>
            </a:r>
          </a:p>
          <a:p>
            <a:endParaRPr lang="en-US"/>
          </a:p>
        </p:txBody>
      </p:sp>
    </p:spTree>
    <p:extLst>
      <p:ext uri="{BB962C8B-B14F-4D97-AF65-F5344CB8AC3E}">
        <p14:creationId xmlns:p14="http://schemas.microsoft.com/office/powerpoint/2010/main" val="2295239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What are the emerging trends in Curriculum Development (from Priestley 2013)</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75576" y="1243013"/>
            <a:ext cx="5453899" cy="5181205"/>
          </a:xfrm>
        </p:spPr>
      </p:pic>
    </p:spTree>
    <p:extLst>
      <p:ext uri="{BB962C8B-B14F-4D97-AF65-F5344CB8AC3E}">
        <p14:creationId xmlns:p14="http://schemas.microsoft.com/office/powerpoint/2010/main" val="20479659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Reflection task…..</a:t>
            </a:r>
          </a:p>
        </p:txBody>
      </p:sp>
      <p:sp>
        <p:nvSpPr>
          <p:cNvPr id="6" name="Content Placeholder 5"/>
          <p:cNvSpPr>
            <a:spLocks noGrp="1"/>
          </p:cNvSpPr>
          <p:nvPr>
            <p:ph idx="1"/>
          </p:nvPr>
        </p:nvSpPr>
        <p:spPr>
          <a:xfrm>
            <a:off x="457200" y="1242660"/>
            <a:ext cx="8229600" cy="5072415"/>
          </a:xfrm>
        </p:spPr>
        <p:txBody>
          <a:bodyPr anchor="t"/>
          <a:lstStyle/>
          <a:p>
            <a:pPr marL="0" indent="0">
              <a:buNone/>
            </a:pPr>
            <a:endParaRPr lang="en-GB" sz="2000">
              <a:solidFill>
                <a:schemeClr val="tx2"/>
              </a:solidFill>
            </a:endParaRPr>
          </a:p>
          <a:p>
            <a:r>
              <a:rPr lang="x-none" sz="2800">
                <a:solidFill>
                  <a:schemeClr val="tx2"/>
                </a:solidFill>
              </a:rPr>
              <a:t>Politicians (constantly) tell us that education needs to change.</a:t>
            </a:r>
          </a:p>
          <a:p>
            <a:r>
              <a:rPr lang="x-none" sz="2800">
                <a:solidFill>
                  <a:schemeClr val="tx2"/>
                </a:solidFill>
              </a:rPr>
              <a:t>You are teachers (or advisory staff) actually engaging in the practice of teaching, does it need to change?</a:t>
            </a:r>
          </a:p>
          <a:p>
            <a:r>
              <a:rPr lang="x-none" sz="2800">
                <a:solidFill>
                  <a:schemeClr val="tx2"/>
                </a:solidFill>
              </a:rPr>
              <a:t>If so, why and how…?</a:t>
            </a:r>
          </a:p>
          <a:p>
            <a:r>
              <a:rPr lang="x-none" sz="2800">
                <a:solidFill>
                  <a:schemeClr val="tx2"/>
                </a:solidFill>
              </a:rPr>
              <a:t>Share your opinion with your triad/trust group.</a:t>
            </a:r>
            <a:endParaRPr lang="en-US" sz="2800">
              <a:solidFill>
                <a:schemeClr val="tx2"/>
              </a:solidFill>
            </a:endParaRPr>
          </a:p>
          <a:p>
            <a:r>
              <a:rPr lang="en-US" sz="2800">
                <a:solidFill>
                  <a:schemeClr val="tx2"/>
                </a:solidFill>
              </a:rPr>
              <a:t>What are the barriers (</a:t>
            </a:r>
            <a:r>
              <a:rPr lang="en-US" sz="2800" i="1">
                <a:solidFill>
                  <a:schemeClr val="tx2"/>
                </a:solidFill>
              </a:rPr>
              <a:t>contained within the present system</a:t>
            </a:r>
            <a:r>
              <a:rPr lang="en-US" sz="2800">
                <a:solidFill>
                  <a:schemeClr val="tx2"/>
                </a:solidFill>
              </a:rPr>
              <a:t>) to teachers and school presented by </a:t>
            </a:r>
            <a:r>
              <a:rPr lang="en-US" sz="2800" i="1">
                <a:solidFill>
                  <a:schemeClr val="tx2"/>
                </a:solidFill>
              </a:rPr>
              <a:t>Successful Futures</a:t>
            </a:r>
            <a:r>
              <a:rPr lang="en-US" sz="2800">
                <a:solidFill>
                  <a:schemeClr val="tx2"/>
                </a:solidFill>
              </a:rPr>
              <a:t>?</a:t>
            </a:r>
            <a:endParaRPr lang="x-none" sz="2800">
              <a:solidFill>
                <a:schemeClr val="tx2"/>
              </a:solidFill>
            </a:endParaRPr>
          </a:p>
        </p:txBody>
      </p:sp>
    </p:spTree>
    <p:extLst>
      <p:ext uri="{BB962C8B-B14F-4D97-AF65-F5344CB8AC3E}">
        <p14:creationId xmlns:p14="http://schemas.microsoft.com/office/powerpoint/2010/main" val="24887754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Referencing to documents</a:t>
            </a:r>
          </a:p>
        </p:txBody>
      </p:sp>
      <p:sp>
        <p:nvSpPr>
          <p:cNvPr id="6" name="Content Placeholder 5"/>
          <p:cNvSpPr>
            <a:spLocks noGrp="1"/>
          </p:cNvSpPr>
          <p:nvPr>
            <p:ph idx="1"/>
          </p:nvPr>
        </p:nvSpPr>
        <p:spPr/>
        <p:txBody>
          <a:bodyPr/>
          <a:lstStyle/>
          <a:p>
            <a:r>
              <a:rPr lang="en-GB" sz="2000">
                <a:solidFill>
                  <a:schemeClr val="tx2"/>
                </a:solidFill>
              </a:rPr>
              <a:t>Website – </a:t>
            </a:r>
            <a:r>
              <a:rPr lang="en-GB" sz="2000">
                <a:solidFill>
                  <a:schemeClr val="tx2"/>
                </a:solidFill>
                <a:hlinkClick r:id="rId2"/>
              </a:rPr>
              <a:t>www.parliament.uk</a:t>
            </a:r>
            <a:r>
              <a:rPr lang="en-GB" sz="2000">
                <a:solidFill>
                  <a:schemeClr val="tx2"/>
                </a:solidFill>
              </a:rPr>
              <a:t>  – Living Heritage</a:t>
            </a:r>
          </a:p>
          <a:p>
            <a:r>
              <a:rPr lang="en-GB" sz="2000">
                <a:solidFill>
                  <a:schemeClr val="tx2"/>
                </a:solidFill>
              </a:rPr>
              <a:t>Elementary Education Bill 1870 -  </a:t>
            </a:r>
            <a:r>
              <a:rPr lang="en-GB" sz="2000">
                <a:solidFill>
                  <a:schemeClr val="tx2"/>
                </a:solidFill>
                <a:hlinkClick r:id="rId3"/>
              </a:rPr>
              <a:t>http://hansard.millbanksystems.com/lords/1870/jul/25/elementary-education-bill#s3v0203p0_18700725_hol_21</a:t>
            </a:r>
            <a:endParaRPr lang="en-GB" sz="2000">
              <a:solidFill>
                <a:schemeClr val="tx2"/>
              </a:solidFill>
            </a:endParaRPr>
          </a:p>
          <a:p>
            <a:r>
              <a:rPr lang="en-GB" sz="2000">
                <a:solidFill>
                  <a:schemeClr val="tx2"/>
                </a:solidFill>
              </a:rPr>
              <a:t>Education Bill 1902 – </a:t>
            </a:r>
            <a:r>
              <a:rPr lang="en-GB" sz="2000">
                <a:solidFill>
                  <a:schemeClr val="tx2"/>
                </a:solidFill>
                <a:hlinkClick r:id="rId4"/>
              </a:rPr>
              <a:t>http://hansard.millbanksystems.com/commons/1902/dec/02/education-england-and-wales-bill-2</a:t>
            </a:r>
            <a:endParaRPr lang="en-GB" sz="2000">
              <a:solidFill>
                <a:schemeClr val="tx2"/>
              </a:solidFill>
            </a:endParaRPr>
          </a:p>
          <a:p>
            <a:r>
              <a:rPr lang="en-GB" sz="2000">
                <a:solidFill>
                  <a:schemeClr val="tx2"/>
                </a:solidFill>
              </a:rPr>
              <a:t>Education Bill 1918 - </a:t>
            </a:r>
            <a:r>
              <a:rPr lang="en-GB" sz="2000">
                <a:solidFill>
                  <a:schemeClr val="tx2"/>
                </a:solidFill>
                <a:hlinkClick r:id="rId5"/>
              </a:rPr>
              <a:t>http://hansard.millbanksystems.com/commons/1918/mar/13/education-bill</a:t>
            </a:r>
            <a:endParaRPr lang="en-GB" sz="2000">
              <a:solidFill>
                <a:schemeClr val="tx2"/>
              </a:solidFill>
            </a:endParaRPr>
          </a:p>
          <a:p>
            <a:r>
              <a:rPr lang="en-US" sz="2000">
                <a:solidFill>
                  <a:schemeClr val="tx2"/>
                </a:solidFill>
              </a:rPr>
              <a:t>The </a:t>
            </a:r>
            <a:r>
              <a:rPr lang="en-US" sz="2000" err="1">
                <a:solidFill>
                  <a:schemeClr val="tx2"/>
                </a:solidFill>
              </a:rPr>
              <a:t>Hadow</a:t>
            </a:r>
            <a:r>
              <a:rPr lang="en-US" sz="2000">
                <a:solidFill>
                  <a:schemeClr val="tx2"/>
                </a:solidFill>
              </a:rPr>
              <a:t> Report (1926) - The Education of the Adolescent - </a:t>
            </a:r>
            <a:r>
              <a:rPr lang="en-US" sz="2000">
                <a:solidFill>
                  <a:schemeClr val="tx2"/>
                </a:solidFill>
                <a:hlinkClick r:id="rId6"/>
              </a:rPr>
              <a:t>http://www.educationengland.org.uk/documents/hadow1926/hadow1926.html</a:t>
            </a:r>
            <a:endParaRPr lang="en-US" sz="2000">
              <a:solidFill>
                <a:schemeClr val="tx2"/>
              </a:solidFill>
            </a:endParaRPr>
          </a:p>
          <a:p>
            <a:r>
              <a:rPr lang="en-US" sz="2000">
                <a:solidFill>
                  <a:schemeClr val="tx2"/>
                </a:solidFill>
              </a:rPr>
              <a:t>Teaching Tomorrow’s Teachers – </a:t>
            </a:r>
            <a:r>
              <a:rPr lang="en-US" sz="2000">
                <a:solidFill>
                  <a:schemeClr val="tx2"/>
                </a:solidFill>
                <a:hlinkClick r:id="rId7"/>
              </a:rPr>
              <a:t>http://gov.wales/docs/dcells/publications/150309-teaching-tomorrows-teachers-final.pdf</a:t>
            </a:r>
            <a:r>
              <a:rPr lang="en-US" sz="2000">
                <a:solidFill>
                  <a:schemeClr val="tx2"/>
                </a:solidFill>
              </a:rPr>
              <a:t> </a:t>
            </a:r>
          </a:p>
          <a:p>
            <a:pPr marL="0" indent="0">
              <a:buNone/>
            </a:pPr>
            <a:endParaRPr lang="en-GB" sz="2000">
              <a:solidFill>
                <a:schemeClr val="tx2"/>
              </a:solidFill>
            </a:endParaRPr>
          </a:p>
          <a:p>
            <a:endParaRPr lang="en-GB" sz="2000">
              <a:solidFill>
                <a:schemeClr val="tx2"/>
              </a:solidFill>
            </a:endParaRPr>
          </a:p>
          <a:p>
            <a:endParaRPr lang="en-GB" sz="2000">
              <a:solidFill>
                <a:schemeClr val="tx2"/>
              </a:solidFill>
            </a:endParaRPr>
          </a:p>
          <a:p>
            <a:endParaRPr lang="en-GB" sz="2000">
              <a:solidFill>
                <a:schemeClr val="tx2"/>
              </a:solidFill>
            </a:endParaRPr>
          </a:p>
        </p:txBody>
      </p:sp>
    </p:spTree>
    <p:extLst>
      <p:ext uri="{BB962C8B-B14F-4D97-AF65-F5344CB8AC3E}">
        <p14:creationId xmlns:p14="http://schemas.microsoft.com/office/powerpoint/2010/main" val="7892478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Referencing to documents</a:t>
            </a:r>
          </a:p>
        </p:txBody>
      </p:sp>
      <p:sp>
        <p:nvSpPr>
          <p:cNvPr id="6" name="Content Placeholder 5"/>
          <p:cNvSpPr>
            <a:spLocks noGrp="1"/>
          </p:cNvSpPr>
          <p:nvPr>
            <p:ph idx="1"/>
          </p:nvPr>
        </p:nvSpPr>
        <p:spPr/>
        <p:txBody>
          <a:bodyPr/>
          <a:lstStyle/>
          <a:p>
            <a:endParaRPr lang="en-GB" sz="2000">
              <a:solidFill>
                <a:schemeClr val="tx2"/>
              </a:solidFill>
            </a:endParaRPr>
          </a:p>
          <a:p>
            <a:r>
              <a:rPr lang="en-GB" sz="2000">
                <a:solidFill>
                  <a:schemeClr val="tx2"/>
                </a:solidFill>
              </a:rPr>
              <a:t>William </a:t>
            </a:r>
            <a:r>
              <a:rPr lang="en-GB" sz="2000" err="1">
                <a:solidFill>
                  <a:schemeClr val="tx2"/>
                </a:solidFill>
              </a:rPr>
              <a:t>Spens</a:t>
            </a:r>
            <a:r>
              <a:rPr lang="en-GB" sz="2000">
                <a:solidFill>
                  <a:schemeClr val="tx2"/>
                </a:solidFill>
              </a:rPr>
              <a:t> report (1938) – </a:t>
            </a:r>
            <a:r>
              <a:rPr lang="en-US" sz="2000">
                <a:solidFill>
                  <a:schemeClr val="tx2"/>
                </a:solidFill>
              </a:rPr>
              <a:t>The Consultative Committee on Secondary Education with special reference to Grammar schools and Technical High schools </a:t>
            </a:r>
            <a:r>
              <a:rPr lang="en-GB" sz="2000">
                <a:solidFill>
                  <a:schemeClr val="tx2"/>
                </a:solidFill>
                <a:hlinkClick r:id="rId2"/>
              </a:rPr>
              <a:t>http://www.educationengland.org.uk/documents/spens/spens1938.html</a:t>
            </a:r>
            <a:endParaRPr lang="en-GB" sz="2000">
              <a:solidFill>
                <a:schemeClr val="tx2"/>
              </a:solidFill>
            </a:endParaRPr>
          </a:p>
          <a:p>
            <a:r>
              <a:rPr lang="en-GB" sz="2000">
                <a:solidFill>
                  <a:schemeClr val="tx2"/>
                </a:solidFill>
              </a:rPr>
              <a:t>Education Act 1944 – </a:t>
            </a:r>
            <a:r>
              <a:rPr lang="en-GB" sz="2000">
                <a:solidFill>
                  <a:schemeClr val="tx2"/>
                </a:solidFill>
                <a:hlinkClick r:id="rId3"/>
              </a:rPr>
              <a:t>http://hansard.millbanksystems.com/commons/1944/jan/19/education-bill</a:t>
            </a:r>
            <a:endParaRPr lang="en-GB" sz="2000">
              <a:solidFill>
                <a:schemeClr val="tx2"/>
              </a:solidFill>
            </a:endParaRPr>
          </a:p>
          <a:p>
            <a:r>
              <a:rPr lang="en-GB" sz="2000">
                <a:solidFill>
                  <a:schemeClr val="tx2"/>
                </a:solidFill>
              </a:rPr>
              <a:t>Education reform Act 1988 - </a:t>
            </a:r>
            <a:r>
              <a:rPr lang="en-GB" sz="2000">
                <a:solidFill>
                  <a:schemeClr val="tx2"/>
                </a:solidFill>
                <a:hlinkClick r:id="rId4"/>
              </a:rPr>
              <a:t>http://www.legislation.gov.uk/ukpga/1988/40/pdfs/ukpga_19880040_en.pdf</a:t>
            </a:r>
            <a:endParaRPr lang="en-GB" sz="2000">
              <a:solidFill>
                <a:schemeClr val="tx2"/>
              </a:solidFill>
            </a:endParaRPr>
          </a:p>
          <a:p>
            <a:r>
              <a:rPr lang="en-GB" sz="2000">
                <a:solidFill>
                  <a:schemeClr val="tx2"/>
                </a:solidFill>
              </a:rPr>
              <a:t>OECD report “Improving Schools in Wales” </a:t>
            </a:r>
            <a:r>
              <a:rPr lang="en-US" sz="2000">
                <a:solidFill>
                  <a:schemeClr val="tx2"/>
                </a:solidFill>
              </a:rPr>
              <a:t>- </a:t>
            </a:r>
            <a:r>
              <a:rPr lang="en-US" sz="2000">
                <a:solidFill>
                  <a:schemeClr val="tx2"/>
                </a:solidFill>
                <a:hlinkClick r:id="rId5"/>
              </a:rPr>
              <a:t>http://www.oecd.org/edu/Improving-schools-in-Wales.pdf</a:t>
            </a:r>
            <a:endParaRPr lang="en-US" sz="2000">
              <a:solidFill>
                <a:schemeClr val="tx2"/>
              </a:solidFill>
            </a:endParaRPr>
          </a:p>
          <a:p>
            <a:r>
              <a:rPr lang="en-US" sz="2000">
                <a:solidFill>
                  <a:schemeClr val="tx2"/>
                </a:solidFill>
              </a:rPr>
              <a:t>Priestley, M and </a:t>
            </a:r>
            <a:r>
              <a:rPr lang="en-US" sz="2000" err="1">
                <a:solidFill>
                  <a:schemeClr val="tx2"/>
                </a:solidFill>
              </a:rPr>
              <a:t>Biesta</a:t>
            </a:r>
            <a:r>
              <a:rPr lang="en-US" sz="2000">
                <a:solidFill>
                  <a:schemeClr val="tx2"/>
                </a:solidFill>
              </a:rPr>
              <a:t> G. (2013) Re-inventing the Curriculum:- </a:t>
            </a:r>
            <a:r>
              <a:rPr lang="en-US" sz="2000" i="1">
                <a:solidFill>
                  <a:schemeClr val="tx2"/>
                </a:solidFill>
              </a:rPr>
              <a:t>New Trends in Curriculum Policy and Practice</a:t>
            </a:r>
            <a:r>
              <a:rPr lang="en-US" sz="2000">
                <a:solidFill>
                  <a:schemeClr val="tx2"/>
                </a:solidFill>
              </a:rPr>
              <a:t>. London: Bloomsbury </a:t>
            </a:r>
          </a:p>
          <a:p>
            <a:endParaRPr lang="en-GB" sz="2000">
              <a:solidFill>
                <a:schemeClr val="tx2"/>
              </a:solidFill>
            </a:endParaRPr>
          </a:p>
          <a:p>
            <a:pPr marL="0" indent="0">
              <a:buNone/>
            </a:pPr>
            <a:endParaRPr lang="en-GB" sz="2000">
              <a:solidFill>
                <a:schemeClr val="tx2"/>
              </a:solidFill>
            </a:endParaRPr>
          </a:p>
          <a:p>
            <a:endParaRPr lang="en-GB" sz="2000">
              <a:solidFill>
                <a:schemeClr val="tx2"/>
              </a:solidFill>
            </a:endParaRPr>
          </a:p>
          <a:p>
            <a:endParaRPr lang="en-GB" sz="2000">
              <a:solidFill>
                <a:schemeClr val="tx2"/>
              </a:solidFill>
            </a:endParaRPr>
          </a:p>
          <a:p>
            <a:endParaRPr lang="en-GB" sz="2000">
              <a:solidFill>
                <a:schemeClr val="tx2"/>
              </a:solidFill>
            </a:endParaRPr>
          </a:p>
        </p:txBody>
      </p:sp>
    </p:spTree>
    <p:extLst>
      <p:ext uri="{BB962C8B-B14F-4D97-AF65-F5344CB8AC3E}">
        <p14:creationId xmlns:p14="http://schemas.microsoft.com/office/powerpoint/2010/main" val="14694114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Amser</a:t>
            </a:r>
            <a:r>
              <a:rPr lang="en-GB"/>
              <a:t> </a:t>
            </a:r>
            <a:r>
              <a:rPr lang="en-GB" err="1"/>
              <a:t>brek</a:t>
            </a:r>
            <a:endParaRPr lang="en-GB"/>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072622"/>
            <a:ext cx="3227696" cy="2875091"/>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71357" y="1118669"/>
            <a:ext cx="3715443" cy="2782996"/>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2489" y="4172776"/>
            <a:ext cx="3517118" cy="2632926"/>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04013" y="3901665"/>
            <a:ext cx="3882788" cy="3099635"/>
          </a:xfrm>
          <a:prstGeom prst="rect">
            <a:avLst/>
          </a:prstGeom>
        </p:spPr>
      </p:pic>
    </p:spTree>
    <p:extLst>
      <p:ext uri="{BB962C8B-B14F-4D97-AF65-F5344CB8AC3E}">
        <p14:creationId xmlns:p14="http://schemas.microsoft.com/office/powerpoint/2010/main" val="26953760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000"/>
              <a:t>Learning outcome…..</a:t>
            </a:r>
          </a:p>
        </p:txBody>
      </p:sp>
      <p:sp>
        <p:nvSpPr>
          <p:cNvPr id="6" name="Content Placeholder 5"/>
          <p:cNvSpPr>
            <a:spLocks noGrp="1"/>
          </p:cNvSpPr>
          <p:nvPr>
            <p:ph idx="1"/>
          </p:nvPr>
        </p:nvSpPr>
        <p:spPr/>
        <p:txBody>
          <a:bodyPr/>
          <a:lstStyle/>
          <a:p>
            <a:pPr marL="0" indent="0">
              <a:buNone/>
            </a:pPr>
            <a:r>
              <a:rPr lang="en-GB" sz="2800">
                <a:solidFill>
                  <a:schemeClr val="tx2"/>
                </a:solidFill>
              </a:rPr>
              <a:t>Consider current practice and evaluate how this could be developed to meet the expectations of Successful Futures….</a:t>
            </a:r>
          </a:p>
          <a:p>
            <a:pPr marL="0" indent="0">
              <a:buNone/>
            </a:pPr>
            <a:endParaRPr lang="en-GB" sz="2800">
              <a:solidFill>
                <a:schemeClr val="tx2"/>
              </a:solidFill>
            </a:endParaRPr>
          </a:p>
        </p:txBody>
      </p:sp>
    </p:spTree>
    <p:extLst>
      <p:ext uri="{BB962C8B-B14F-4D97-AF65-F5344CB8AC3E}">
        <p14:creationId xmlns:p14="http://schemas.microsoft.com/office/powerpoint/2010/main" val="28440596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Successful Futures……</a:t>
            </a:r>
          </a:p>
        </p:txBody>
      </p:sp>
      <p:pic>
        <p:nvPicPr>
          <p:cNvPr id="2"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365843"/>
            <a:ext cx="3891269" cy="4525962"/>
          </a:xfr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0800" y="3188458"/>
            <a:ext cx="6096000" cy="3429000"/>
          </a:xfrm>
          <a:prstGeom prst="rect">
            <a:avLst/>
          </a:prstGeom>
        </p:spPr>
      </p:pic>
    </p:spTree>
    <p:extLst>
      <p:ext uri="{BB962C8B-B14F-4D97-AF65-F5344CB8AC3E}">
        <p14:creationId xmlns:p14="http://schemas.microsoft.com/office/powerpoint/2010/main" val="204673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140" y="795805"/>
            <a:ext cx="7414612" cy="1200329"/>
          </a:xfrm>
          <a:prstGeom prst="rect">
            <a:avLst/>
          </a:prstGeom>
          <a:solidFill>
            <a:schemeClr val="accent6">
              <a:lumMod val="20000"/>
              <a:lumOff val="80000"/>
            </a:schemeClr>
          </a:solidFill>
        </p:spPr>
        <p:txBody>
          <a:bodyPr wrap="square">
            <a:spAutoFit/>
          </a:bodyPr>
          <a:lstStyle/>
          <a:p>
            <a:r>
              <a:rPr lang="en-GB" sz="2400">
                <a:solidFill>
                  <a:srgbClr val="000000"/>
                </a:solidFill>
              </a:rPr>
              <a:t>My proposals are radical and wide-ranging. They are interrelated and should be seen as an integrated set and not separately. </a:t>
            </a:r>
            <a:endParaRPr lang="en-GB" sz="2400"/>
          </a:p>
        </p:txBody>
      </p:sp>
      <p:sp>
        <p:nvSpPr>
          <p:cNvPr id="5" name="Rectangle 4"/>
          <p:cNvSpPr/>
          <p:nvPr/>
        </p:nvSpPr>
        <p:spPr>
          <a:xfrm>
            <a:off x="1520942" y="2195686"/>
            <a:ext cx="7410085" cy="1938992"/>
          </a:xfrm>
          <a:prstGeom prst="rect">
            <a:avLst/>
          </a:prstGeom>
          <a:solidFill>
            <a:schemeClr val="accent6">
              <a:lumMod val="20000"/>
              <a:lumOff val="80000"/>
            </a:schemeClr>
          </a:solidFill>
        </p:spPr>
        <p:txBody>
          <a:bodyPr wrap="square">
            <a:spAutoFit/>
          </a:bodyPr>
          <a:lstStyle/>
          <a:p>
            <a:r>
              <a:rPr lang="en-GB" sz="2400">
                <a:solidFill>
                  <a:srgbClr val="000000"/>
                </a:solidFill>
              </a:rPr>
              <a:t>… </a:t>
            </a:r>
            <a:r>
              <a:rPr lang="en-GB" sz="2400"/>
              <a:t>learning is shaped by much more than individual subjects and syllabuses, and that fulfilment of the purposes of the curriculum requires approaches which are more directly relevant to emerging personal, social and economic needs </a:t>
            </a:r>
          </a:p>
        </p:txBody>
      </p:sp>
      <p:sp>
        <p:nvSpPr>
          <p:cNvPr id="6" name="Rectangle 5"/>
          <p:cNvSpPr/>
          <p:nvPr/>
        </p:nvSpPr>
        <p:spPr>
          <a:xfrm>
            <a:off x="331322" y="4333085"/>
            <a:ext cx="7408439" cy="2308324"/>
          </a:xfrm>
          <a:prstGeom prst="rect">
            <a:avLst/>
          </a:prstGeom>
          <a:solidFill>
            <a:schemeClr val="accent6">
              <a:lumMod val="20000"/>
              <a:lumOff val="80000"/>
            </a:schemeClr>
          </a:solidFill>
        </p:spPr>
        <p:txBody>
          <a:bodyPr wrap="square">
            <a:spAutoFit/>
          </a:bodyPr>
          <a:lstStyle/>
          <a:p>
            <a:r>
              <a:rPr lang="en-GB" sz="2400">
                <a:solidFill>
                  <a:srgbClr val="000000"/>
                </a:solidFill>
              </a:rPr>
              <a:t>It is essential that the curriculum is designed in ways that will engage the interest of all children and young people and enable them to achieve. A curriculum that promotes high expectations for all can help schools to defeat the circumstances that condemn so many to educational underachievement. </a:t>
            </a:r>
            <a:endParaRPr lang="en-GB" sz="2400"/>
          </a:p>
        </p:txBody>
      </p:sp>
      <p:pic>
        <p:nvPicPr>
          <p:cNvPr id="10" name="Picture 9" descr="cid:image001.png@01CDF3E7.B497BAD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3807" y="885959"/>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95259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05434" y="2494021"/>
            <a:ext cx="7256941" cy="1938992"/>
          </a:xfrm>
          <a:prstGeom prst="rect">
            <a:avLst/>
          </a:prstGeom>
          <a:solidFill>
            <a:schemeClr val="accent6">
              <a:lumMod val="20000"/>
              <a:lumOff val="80000"/>
            </a:schemeClr>
          </a:solidFill>
        </p:spPr>
        <p:txBody>
          <a:bodyPr wrap="square">
            <a:spAutoFit/>
          </a:bodyPr>
          <a:lstStyle/>
          <a:p>
            <a:r>
              <a:rPr lang="en-GB" sz="2400">
                <a:solidFill>
                  <a:srgbClr val="000000"/>
                </a:solidFill>
              </a:rPr>
              <a:t>The school curriculum should be designed to help all children and young people to develop in relation to clear and agreed purposes. The purposes should be constructed so that they can directly influence decisions about curriculum, pedagogy and assessment.</a:t>
            </a:r>
            <a:endParaRPr lang="en-GB" sz="2400"/>
          </a:p>
        </p:txBody>
      </p:sp>
      <p:sp>
        <p:nvSpPr>
          <p:cNvPr id="8" name="Rectangle 7"/>
          <p:cNvSpPr/>
          <p:nvPr/>
        </p:nvSpPr>
        <p:spPr>
          <a:xfrm>
            <a:off x="458253" y="4672414"/>
            <a:ext cx="7256940" cy="1631216"/>
          </a:xfrm>
          <a:prstGeom prst="rect">
            <a:avLst/>
          </a:prstGeom>
          <a:solidFill>
            <a:schemeClr val="accent6">
              <a:lumMod val="20000"/>
              <a:lumOff val="80000"/>
            </a:schemeClr>
          </a:solidFill>
        </p:spPr>
        <p:txBody>
          <a:bodyPr wrap="square">
            <a:spAutoFit/>
          </a:bodyPr>
          <a:lstStyle/>
          <a:p>
            <a:r>
              <a:rPr lang="en-GB" sz="2000">
                <a:solidFill>
                  <a:srgbClr val="000000"/>
                </a:solidFill>
              </a:rPr>
              <a:t>There was a recurring view that the curriculum had become unwieldy, overcrowded and atomistic, and that it was inhibiting opportunities to apply learning more holistically in ‘real life’ situations, or to use that learning creatively to address issues that cross subject boundaries. </a:t>
            </a:r>
            <a:endParaRPr lang="en-GB" sz="2000"/>
          </a:p>
        </p:txBody>
      </p:sp>
      <p:sp>
        <p:nvSpPr>
          <p:cNvPr id="13" name="Rectangle 12"/>
          <p:cNvSpPr/>
          <p:nvPr/>
        </p:nvSpPr>
        <p:spPr>
          <a:xfrm>
            <a:off x="302824" y="604000"/>
            <a:ext cx="7242182" cy="1631216"/>
          </a:xfrm>
          <a:prstGeom prst="rect">
            <a:avLst/>
          </a:prstGeom>
          <a:solidFill>
            <a:schemeClr val="accent6">
              <a:lumMod val="20000"/>
              <a:lumOff val="80000"/>
            </a:schemeClr>
          </a:solidFill>
        </p:spPr>
        <p:txBody>
          <a:bodyPr wrap="square">
            <a:spAutoFit/>
          </a:bodyPr>
          <a:lstStyle/>
          <a:p>
            <a:r>
              <a:rPr lang="en-GB" sz="2000"/>
              <a:t>In its recent review of school education in Wales</a:t>
            </a:r>
            <a:r>
              <a:rPr lang="en-GB" sz="2000">
                <a:solidFill>
                  <a:srgbClr val="000000"/>
                </a:solidFill>
              </a:rPr>
              <a:t>, the OECD found that Wales lacked a convincing overall set of aims and purposes and recommended that the Welsh Government should ‘develop a shared vision of the Welsh learner, reflecting the government’s commitment to quality and equity’. </a:t>
            </a:r>
            <a:endParaRPr lang="en-GB" sz="2000"/>
          </a:p>
        </p:txBody>
      </p:sp>
      <p:pic>
        <p:nvPicPr>
          <p:cNvPr id="19" name="Picture 18" descr="cid:image001.png@01CDF3E7.B497BAD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3807" y="885959"/>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69470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23411" y="739973"/>
            <a:ext cx="6958087" cy="1631216"/>
          </a:xfrm>
          <a:prstGeom prst="rect">
            <a:avLst/>
          </a:prstGeom>
          <a:solidFill>
            <a:schemeClr val="accent6">
              <a:lumMod val="20000"/>
              <a:lumOff val="80000"/>
            </a:schemeClr>
          </a:solidFill>
        </p:spPr>
        <p:txBody>
          <a:bodyPr wrap="square">
            <a:spAutoFit/>
          </a:bodyPr>
          <a:lstStyle/>
          <a:p>
            <a:r>
              <a:rPr lang="en-GB" sz="2000">
                <a:solidFill>
                  <a:srgbClr val="000000"/>
                </a:solidFill>
              </a:rPr>
              <a:t>The structure of the curriculum should therefore ensure that the vital contribution of disciplinary learning is preserved but is supplemented by other aspects that relate directly to the needs of today and provide sound preparation for the challenges of tomorrow. </a:t>
            </a:r>
            <a:endParaRPr lang="en-GB" sz="2000"/>
          </a:p>
        </p:txBody>
      </p:sp>
      <p:sp>
        <p:nvSpPr>
          <p:cNvPr id="10" name="Rectangle 9"/>
          <p:cNvSpPr/>
          <p:nvPr/>
        </p:nvSpPr>
        <p:spPr>
          <a:xfrm>
            <a:off x="1474898" y="2847729"/>
            <a:ext cx="6953011" cy="1200329"/>
          </a:xfrm>
          <a:prstGeom prst="rect">
            <a:avLst/>
          </a:prstGeom>
          <a:solidFill>
            <a:schemeClr val="accent6">
              <a:lumMod val="20000"/>
              <a:lumOff val="80000"/>
            </a:schemeClr>
          </a:solidFill>
        </p:spPr>
        <p:txBody>
          <a:bodyPr wrap="square">
            <a:spAutoFit/>
          </a:bodyPr>
          <a:lstStyle/>
          <a:p>
            <a:r>
              <a:rPr lang="en-GB" sz="2400">
                <a:solidFill>
                  <a:srgbClr val="000000"/>
                </a:solidFill>
              </a:rPr>
              <a:t>Phases and key stages should be removed in order to improve progression and be replaced by progression steps </a:t>
            </a:r>
          </a:p>
        </p:txBody>
      </p:sp>
      <p:sp>
        <p:nvSpPr>
          <p:cNvPr id="11" name="Rectangle 10"/>
          <p:cNvSpPr/>
          <p:nvPr/>
        </p:nvSpPr>
        <p:spPr>
          <a:xfrm>
            <a:off x="323411" y="4524599"/>
            <a:ext cx="8301974" cy="1631216"/>
          </a:xfrm>
          <a:prstGeom prst="rect">
            <a:avLst/>
          </a:prstGeom>
          <a:solidFill>
            <a:schemeClr val="accent6">
              <a:lumMod val="20000"/>
              <a:lumOff val="80000"/>
            </a:schemeClr>
          </a:solidFill>
        </p:spPr>
        <p:txBody>
          <a:bodyPr wrap="square">
            <a:spAutoFit/>
          </a:bodyPr>
          <a:lstStyle/>
          <a:p>
            <a:r>
              <a:rPr lang="en-GB" sz="1500">
                <a:solidFill>
                  <a:srgbClr val="000000"/>
                </a:solidFill>
              </a:rPr>
              <a:t>…</a:t>
            </a:r>
            <a:r>
              <a:rPr lang="en-GB" sz="2000">
                <a:solidFill>
                  <a:srgbClr val="000000"/>
                </a:solidFill>
              </a:rPr>
              <a:t>based on a well-grounded, nationally described continuum of learning that flows from when a child enters education through to the end of statutory schooling at 16 and beyond. Learning will be less fragmented because all teachers will understand how their input contributes ultimately to the end point in the continuum of learning </a:t>
            </a:r>
          </a:p>
        </p:txBody>
      </p:sp>
      <p:pic>
        <p:nvPicPr>
          <p:cNvPr id="18" name="Picture 17" descr="cid:image001.png@01CDF3E7.B497BAD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3807" y="885959"/>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0616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a:t>Diamond 9 activity.</a:t>
            </a:r>
          </a:p>
        </p:txBody>
      </p:sp>
      <p:sp>
        <p:nvSpPr>
          <p:cNvPr id="5" name="Content Placeholder 4"/>
          <p:cNvSpPr>
            <a:spLocks noGrp="1"/>
          </p:cNvSpPr>
          <p:nvPr>
            <p:ph idx="1"/>
          </p:nvPr>
        </p:nvSpPr>
        <p:spPr/>
        <p:txBody>
          <a:bodyPr/>
          <a:lstStyle/>
          <a:p>
            <a:r>
              <a:rPr lang="en-GB">
                <a:solidFill>
                  <a:schemeClr val="tx2"/>
                </a:solidFill>
              </a:rPr>
              <a:t>Using the 9 summarised aspects of the curriculum section place the statements in order of importance….</a:t>
            </a:r>
          </a:p>
          <a:p>
            <a:r>
              <a:rPr lang="en-GB">
                <a:solidFill>
                  <a:schemeClr val="tx2"/>
                </a:solidFill>
              </a:rPr>
              <a:t>Are there any statements that you disagree with?</a:t>
            </a:r>
          </a:p>
          <a:p>
            <a:r>
              <a:rPr lang="en-GB">
                <a:solidFill>
                  <a:schemeClr val="tx2"/>
                </a:solidFill>
              </a:rPr>
              <a:t>What does a curriculum start to look like in your eyes having completed that task?</a:t>
            </a:r>
          </a:p>
          <a:p>
            <a:r>
              <a:rPr lang="en-GB">
                <a:solidFill>
                  <a:schemeClr val="tx2"/>
                </a:solidFill>
              </a:rPr>
              <a:t>What’s missing from this summary?</a:t>
            </a:r>
          </a:p>
          <a:p>
            <a:endParaRPr lang="en-GB">
              <a:solidFill>
                <a:schemeClr val="tx2"/>
              </a:solidFill>
            </a:endParaRPr>
          </a:p>
        </p:txBody>
      </p:sp>
    </p:spTree>
    <p:extLst>
      <p:ext uri="{BB962C8B-B14F-4D97-AF65-F5344CB8AC3E}">
        <p14:creationId xmlns:p14="http://schemas.microsoft.com/office/powerpoint/2010/main" val="3738120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014" y="1242660"/>
            <a:ext cx="9043986" cy="5458178"/>
          </a:xfrm>
          <a:prstGeom prst="rect">
            <a:avLst/>
          </a:prstGeom>
        </p:spPr>
      </p:pic>
    </p:spTree>
    <p:extLst>
      <p:ext uri="{BB962C8B-B14F-4D97-AF65-F5344CB8AC3E}">
        <p14:creationId xmlns:p14="http://schemas.microsoft.com/office/powerpoint/2010/main" val="881105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id:image001.png@01CDF3E7.B497BAD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52795" y="661306"/>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00176"/>
            <a:ext cx="5735174" cy="4886325"/>
          </a:xfrm>
          <a:prstGeom prst="rect">
            <a:avLst/>
          </a:prstGeom>
        </p:spPr>
      </p:pic>
      <p:sp>
        <p:nvSpPr>
          <p:cNvPr id="2" name="TextBox 1"/>
          <p:cNvSpPr txBox="1"/>
          <p:nvPr/>
        </p:nvSpPr>
        <p:spPr>
          <a:xfrm>
            <a:off x="471488" y="371475"/>
            <a:ext cx="7743825" cy="461665"/>
          </a:xfrm>
          <a:prstGeom prst="rect">
            <a:avLst/>
          </a:prstGeom>
          <a:noFill/>
        </p:spPr>
        <p:txBody>
          <a:bodyPr wrap="square" rtlCol="0">
            <a:spAutoFit/>
          </a:bodyPr>
          <a:lstStyle/>
          <a:p>
            <a:r>
              <a:rPr lang="en-US" sz="2400">
                <a:solidFill>
                  <a:schemeClr val="tx2"/>
                </a:solidFill>
              </a:rPr>
              <a:t>The Centrality of the four Purposes</a:t>
            </a:r>
          </a:p>
        </p:txBody>
      </p:sp>
      <p:sp>
        <p:nvSpPr>
          <p:cNvPr id="3" name="TextBox 2"/>
          <p:cNvSpPr txBox="1"/>
          <p:nvPr/>
        </p:nvSpPr>
        <p:spPr>
          <a:xfrm>
            <a:off x="5872163" y="1996678"/>
            <a:ext cx="3114675" cy="3693319"/>
          </a:xfrm>
          <a:prstGeom prst="rect">
            <a:avLst/>
          </a:prstGeom>
          <a:noFill/>
        </p:spPr>
        <p:txBody>
          <a:bodyPr wrap="square" rtlCol="0">
            <a:spAutoFit/>
          </a:bodyPr>
          <a:lstStyle/>
          <a:p>
            <a:pPr algn="ctr"/>
            <a:r>
              <a:rPr lang="en-GB" altLang="en-US" i="1">
                <a:solidFill>
                  <a:schemeClr val="tx2"/>
                </a:solidFill>
              </a:rPr>
              <a:t>‘The starting point for educational planning is not a consideration of the nature of knowledge and/or the culture to be transmitted or a statement of the ends to be achieved, whether these be economic or behavioural, but from a concern with the nature of the child and with his or her development as a human being’</a:t>
            </a:r>
            <a:r>
              <a:rPr lang="en-GB" altLang="en-US">
                <a:solidFill>
                  <a:schemeClr val="tx2"/>
                </a:solidFill>
              </a:rPr>
              <a:t> (Kelly, 1999).</a:t>
            </a:r>
          </a:p>
          <a:p>
            <a:endParaRPr lang="en-US"/>
          </a:p>
        </p:txBody>
      </p:sp>
    </p:spTree>
    <p:extLst>
      <p:ext uri="{BB962C8B-B14F-4D97-AF65-F5344CB8AC3E}">
        <p14:creationId xmlns:p14="http://schemas.microsoft.com/office/powerpoint/2010/main" val="20075121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14024" y="819263"/>
            <a:ext cx="8196763" cy="6001643"/>
          </a:xfrm>
          <a:prstGeom prst="rect">
            <a:avLst/>
          </a:prstGeom>
        </p:spPr>
        <p:txBody>
          <a:bodyPr wrap="square">
            <a:spAutoFit/>
          </a:bodyPr>
          <a:lstStyle/>
          <a:p>
            <a:endParaRPr lang="en-GB" sz="1600">
              <a:solidFill>
                <a:srgbClr val="000000"/>
              </a:solidFill>
            </a:endParaRPr>
          </a:p>
          <a:p>
            <a:pPr marL="257175" indent="-257175">
              <a:buFont typeface="+mj-lt"/>
              <a:buAutoNum type="arabicPeriod"/>
            </a:pPr>
            <a:r>
              <a:rPr lang="en-GB" sz="1600" b="1">
                <a:solidFill>
                  <a:srgbClr val="000000"/>
                </a:solidFill>
              </a:rPr>
              <a:t>Authentic</a:t>
            </a:r>
            <a:r>
              <a:rPr lang="en-GB" sz="1600">
                <a:solidFill>
                  <a:srgbClr val="000000"/>
                </a:solidFill>
              </a:rPr>
              <a:t>: rooted in Welsh values and culture and aligned with an agreed set of stated purposes </a:t>
            </a:r>
            <a:endParaRPr lang="en-GB" sz="1600" b="1">
              <a:solidFill>
                <a:srgbClr val="000000"/>
              </a:solidFill>
            </a:endParaRPr>
          </a:p>
          <a:p>
            <a:pPr marL="257175" indent="-257175">
              <a:buFont typeface="+mj-lt"/>
              <a:buAutoNum type="arabicPeriod"/>
            </a:pPr>
            <a:r>
              <a:rPr lang="en-GB" sz="1600" b="1">
                <a:solidFill>
                  <a:srgbClr val="000000"/>
                </a:solidFill>
              </a:rPr>
              <a:t>Evidence-based</a:t>
            </a:r>
            <a:r>
              <a:rPr lang="en-GB" sz="1600">
                <a:solidFill>
                  <a:srgbClr val="000000"/>
                </a:solidFill>
              </a:rPr>
              <a:t>: drawing on the best of existing practice within Wales and from elsewhere, and on sound research </a:t>
            </a:r>
            <a:endParaRPr lang="en-GB" sz="1600" b="1">
              <a:solidFill>
                <a:srgbClr val="000000"/>
              </a:solidFill>
            </a:endParaRPr>
          </a:p>
          <a:p>
            <a:pPr marL="257175" indent="-257175">
              <a:buFont typeface="+mj-lt"/>
              <a:buAutoNum type="arabicPeriod"/>
            </a:pPr>
            <a:r>
              <a:rPr lang="en-GB" sz="1600" b="1">
                <a:solidFill>
                  <a:srgbClr val="000000"/>
                </a:solidFill>
              </a:rPr>
              <a:t>Responsive</a:t>
            </a:r>
            <a:r>
              <a:rPr lang="en-GB" sz="1600">
                <a:solidFill>
                  <a:srgbClr val="000000"/>
                </a:solidFill>
              </a:rPr>
              <a:t>: relevant to the needs of today (individual, local and national) but also equipping all young people with the knowledge, skills and dispositions for future challenges as lifelong learners </a:t>
            </a:r>
            <a:endParaRPr lang="en-GB" sz="1600" b="1">
              <a:solidFill>
                <a:srgbClr val="000000"/>
              </a:solidFill>
            </a:endParaRPr>
          </a:p>
          <a:p>
            <a:pPr marL="257175" indent="-257175">
              <a:buFont typeface="+mj-lt"/>
              <a:buAutoNum type="arabicPeriod"/>
            </a:pPr>
            <a:r>
              <a:rPr lang="en-GB" sz="1600" b="1">
                <a:solidFill>
                  <a:srgbClr val="000000"/>
                </a:solidFill>
              </a:rPr>
              <a:t>Inclusive</a:t>
            </a:r>
            <a:r>
              <a:rPr lang="en-GB" sz="1600">
                <a:solidFill>
                  <a:srgbClr val="000000"/>
                </a:solidFill>
              </a:rPr>
              <a:t>: easily understood by all, encompassing an entitlement to high-quality education for every child and young person and taking account of their views in the context of the United Nations Convention on the Rights of the Child (UNCRC), and those of parents, carers and wider society </a:t>
            </a:r>
            <a:endParaRPr lang="en-GB" sz="1600" b="1">
              <a:solidFill>
                <a:srgbClr val="000000"/>
              </a:solidFill>
            </a:endParaRPr>
          </a:p>
          <a:p>
            <a:pPr marL="257175" indent="-257175">
              <a:buFont typeface="+mj-lt"/>
              <a:buAutoNum type="arabicPeriod"/>
            </a:pPr>
            <a:r>
              <a:rPr lang="en-GB" sz="1600" b="1">
                <a:solidFill>
                  <a:srgbClr val="000000"/>
                </a:solidFill>
              </a:rPr>
              <a:t>Ambitious</a:t>
            </a:r>
            <a:r>
              <a:rPr lang="en-GB" sz="1600">
                <a:solidFill>
                  <a:srgbClr val="000000"/>
                </a:solidFill>
              </a:rPr>
              <a:t>: embodying high expectations and setting no artificial limits on achievement and challenge for each individual child and young person </a:t>
            </a:r>
            <a:endParaRPr lang="en-GB" sz="1600" b="1">
              <a:solidFill>
                <a:srgbClr val="000000"/>
              </a:solidFill>
            </a:endParaRPr>
          </a:p>
          <a:p>
            <a:pPr marL="257175" indent="-257175">
              <a:buFont typeface="+mj-lt"/>
              <a:buAutoNum type="arabicPeriod"/>
            </a:pPr>
            <a:r>
              <a:rPr lang="en-GB" sz="1600" b="1">
                <a:solidFill>
                  <a:srgbClr val="000000"/>
                </a:solidFill>
              </a:rPr>
              <a:t>Empowering</a:t>
            </a:r>
            <a:r>
              <a:rPr lang="en-GB" sz="1600">
                <a:solidFill>
                  <a:srgbClr val="000000"/>
                </a:solidFill>
              </a:rPr>
              <a:t>: developing competences which will allow young people to engage confidently with the challenges of their future lives </a:t>
            </a:r>
            <a:endParaRPr lang="en-GB" sz="1600" b="1">
              <a:solidFill>
                <a:srgbClr val="000000"/>
              </a:solidFill>
            </a:endParaRPr>
          </a:p>
          <a:p>
            <a:pPr marL="257175" indent="-257175">
              <a:buFont typeface="+mj-lt"/>
              <a:buAutoNum type="arabicPeriod"/>
            </a:pPr>
            <a:r>
              <a:rPr lang="en-GB" sz="1600" b="1">
                <a:solidFill>
                  <a:srgbClr val="000000"/>
                </a:solidFill>
              </a:rPr>
              <a:t>Unified</a:t>
            </a:r>
            <a:r>
              <a:rPr lang="en-GB" sz="1600">
                <a:solidFill>
                  <a:srgbClr val="000000"/>
                </a:solidFill>
              </a:rPr>
              <a:t>: enabling continuity and flow with components which combine and build progressively </a:t>
            </a:r>
            <a:endParaRPr lang="en-GB" sz="1600" b="1">
              <a:solidFill>
                <a:srgbClr val="000000"/>
              </a:solidFill>
            </a:endParaRPr>
          </a:p>
          <a:p>
            <a:pPr marL="257175" indent="-257175">
              <a:buFont typeface="+mj-lt"/>
              <a:buAutoNum type="arabicPeriod"/>
            </a:pPr>
            <a:r>
              <a:rPr lang="en-GB" sz="1600" b="1">
                <a:solidFill>
                  <a:srgbClr val="000000"/>
                </a:solidFill>
              </a:rPr>
              <a:t>Engaging</a:t>
            </a:r>
            <a:r>
              <a:rPr lang="en-GB" sz="1600">
                <a:solidFill>
                  <a:srgbClr val="000000"/>
                </a:solidFill>
              </a:rPr>
              <a:t>: encouraging enjoyment from learning and satisfaction in mastering challenging subject matter </a:t>
            </a:r>
            <a:endParaRPr lang="en-GB" sz="1600" b="1">
              <a:solidFill>
                <a:srgbClr val="000000"/>
              </a:solidFill>
            </a:endParaRPr>
          </a:p>
          <a:p>
            <a:pPr marL="257175" indent="-257175">
              <a:buFont typeface="+mj-lt"/>
              <a:buAutoNum type="arabicPeriod"/>
            </a:pPr>
            <a:r>
              <a:rPr lang="en-GB" sz="1600" b="1">
                <a:solidFill>
                  <a:srgbClr val="000000"/>
                </a:solidFill>
              </a:rPr>
              <a:t>Based on subsidiarity</a:t>
            </a:r>
            <a:r>
              <a:rPr lang="en-GB" sz="1600">
                <a:solidFill>
                  <a:srgbClr val="000000"/>
                </a:solidFill>
              </a:rPr>
              <a:t>: commanding the confidence of all, while encouraging appropriate ownership and decision making by those closest to the teaching and learning process </a:t>
            </a:r>
            <a:endParaRPr lang="en-GB" sz="1600" b="1">
              <a:solidFill>
                <a:srgbClr val="000000"/>
              </a:solidFill>
            </a:endParaRPr>
          </a:p>
          <a:p>
            <a:pPr marL="257175" indent="-257175">
              <a:buFont typeface="+mj-lt"/>
              <a:buAutoNum type="arabicPeriod"/>
            </a:pPr>
            <a:r>
              <a:rPr lang="en-GB" sz="1600" b="1">
                <a:solidFill>
                  <a:srgbClr val="000000"/>
                </a:solidFill>
              </a:rPr>
              <a:t>Manageable</a:t>
            </a:r>
            <a:r>
              <a:rPr lang="en-GB" sz="1600">
                <a:solidFill>
                  <a:srgbClr val="000000"/>
                </a:solidFill>
              </a:rPr>
              <a:t>: recognising the implications for and supported by appropriate assessment and accountability arrangements</a:t>
            </a:r>
          </a:p>
        </p:txBody>
      </p:sp>
      <p:pic>
        <p:nvPicPr>
          <p:cNvPr id="8" name="Picture 7" descr="cid:image001.png@01CDF3E7.B497BAD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3807" y="575715"/>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212993"/>
            <a:ext cx="8229600" cy="587375"/>
          </a:xfrm>
        </p:spPr>
        <p:txBody>
          <a:bodyPr/>
          <a:lstStyle/>
          <a:p>
            <a:r>
              <a:rPr lang="en-GB" b="1"/>
              <a:t>The curriculum should be: </a:t>
            </a:r>
            <a:endParaRPr lang="en-GB"/>
          </a:p>
        </p:txBody>
      </p:sp>
    </p:spTree>
    <p:extLst>
      <p:ext uri="{BB962C8B-B14F-4D97-AF65-F5344CB8AC3E}">
        <p14:creationId xmlns:p14="http://schemas.microsoft.com/office/powerpoint/2010/main" val="32000511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1208367" y="5231572"/>
            <a:ext cx="6021107" cy="108059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ectangle 12"/>
          <p:cNvSpPr/>
          <p:nvPr/>
        </p:nvSpPr>
        <p:spPr>
          <a:xfrm>
            <a:off x="7091498" y="1218916"/>
            <a:ext cx="1733270" cy="3785652"/>
          </a:xfrm>
          <a:prstGeom prst="rect">
            <a:avLst/>
          </a:prstGeom>
        </p:spPr>
        <p:txBody>
          <a:bodyPr wrap="square">
            <a:spAutoFit/>
          </a:bodyPr>
          <a:lstStyle/>
          <a:p>
            <a:r>
              <a:rPr lang="en-GB" sz="2400" b="1">
                <a:solidFill>
                  <a:schemeClr val="tx2"/>
                </a:solidFill>
                <a:cs typeface="Arial" panose="020B0604020202020204" pitchFamily="34" charset="0"/>
              </a:rPr>
              <a:t>Progression Steps at five points in the learning continuum: </a:t>
            </a:r>
          </a:p>
          <a:p>
            <a:pPr marL="342900" indent="-342900">
              <a:buFont typeface="Arial" panose="020B0604020202020204" pitchFamily="34" charset="0"/>
              <a:buChar char="•"/>
            </a:pPr>
            <a:r>
              <a:rPr lang="en-GB" sz="2400" b="1">
                <a:solidFill>
                  <a:schemeClr val="tx2"/>
                </a:solidFill>
                <a:cs typeface="Arial" panose="020B0604020202020204" pitchFamily="34" charset="0"/>
              </a:rPr>
              <a:t>5</a:t>
            </a:r>
          </a:p>
          <a:p>
            <a:pPr marL="342900" indent="-342900">
              <a:buFont typeface="Arial" panose="020B0604020202020204" pitchFamily="34" charset="0"/>
              <a:buChar char="•"/>
            </a:pPr>
            <a:r>
              <a:rPr lang="en-GB" sz="2400" b="1">
                <a:solidFill>
                  <a:schemeClr val="tx2"/>
                </a:solidFill>
                <a:cs typeface="Arial" panose="020B0604020202020204" pitchFamily="34" charset="0"/>
              </a:rPr>
              <a:t>8</a:t>
            </a:r>
          </a:p>
          <a:p>
            <a:pPr marL="342900" indent="-342900">
              <a:buFont typeface="Arial" panose="020B0604020202020204" pitchFamily="34" charset="0"/>
              <a:buChar char="•"/>
            </a:pPr>
            <a:r>
              <a:rPr lang="en-GB" sz="2400" b="1">
                <a:solidFill>
                  <a:schemeClr val="tx2"/>
                </a:solidFill>
                <a:cs typeface="Arial" panose="020B0604020202020204" pitchFamily="34" charset="0"/>
              </a:rPr>
              <a:t>11</a:t>
            </a:r>
          </a:p>
          <a:p>
            <a:pPr marL="342900" indent="-342900">
              <a:buFont typeface="Arial" panose="020B0604020202020204" pitchFamily="34" charset="0"/>
              <a:buChar char="•"/>
            </a:pPr>
            <a:r>
              <a:rPr lang="en-GB" sz="2400" b="1">
                <a:solidFill>
                  <a:schemeClr val="tx2"/>
                </a:solidFill>
                <a:cs typeface="Arial" panose="020B0604020202020204" pitchFamily="34" charset="0"/>
              </a:rPr>
              <a:t>14</a:t>
            </a:r>
          </a:p>
          <a:p>
            <a:pPr marL="342900" indent="-342900">
              <a:buFont typeface="Arial" panose="020B0604020202020204" pitchFamily="34" charset="0"/>
              <a:buChar char="•"/>
            </a:pPr>
            <a:r>
              <a:rPr lang="en-GB" sz="2400" b="1">
                <a:solidFill>
                  <a:schemeClr val="tx2"/>
                </a:solidFill>
                <a:cs typeface="Arial" panose="020B0604020202020204" pitchFamily="34" charset="0"/>
              </a:rPr>
              <a:t>16</a:t>
            </a:r>
            <a:endParaRPr lang="en-GB" sz="2400" b="1">
              <a:solidFill>
                <a:schemeClr val="tx2"/>
              </a:solidFill>
            </a:endParaRPr>
          </a:p>
        </p:txBody>
      </p:sp>
      <p:sp>
        <p:nvSpPr>
          <p:cNvPr id="14" name="Oval 13"/>
          <p:cNvSpPr/>
          <p:nvPr/>
        </p:nvSpPr>
        <p:spPr>
          <a:xfrm>
            <a:off x="757238" y="1218916"/>
            <a:ext cx="5939838" cy="3329783"/>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56351" y="3341122"/>
            <a:ext cx="1242443" cy="660415"/>
          </a:xfrm>
          <a:prstGeom prst="rect">
            <a:avLst/>
          </a:prstGeom>
          <a:noFill/>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66031" y="3249796"/>
            <a:ext cx="1205484" cy="693935"/>
          </a:xfrm>
          <a:prstGeom prst="rect">
            <a:avLst/>
          </a:prstGeom>
          <a:noFill/>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1839" y="2577241"/>
            <a:ext cx="1272462" cy="656445"/>
          </a:xfrm>
          <a:prstGeom prst="rect">
            <a:avLst/>
          </a:prstGeom>
          <a:noFill/>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29328" y="1667063"/>
            <a:ext cx="1204185" cy="763540"/>
          </a:xfrm>
          <a:prstGeom prst="rect">
            <a:avLst/>
          </a:prstGeom>
          <a:noFill/>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88696" y="2497538"/>
            <a:ext cx="1381918" cy="650897"/>
          </a:xfrm>
          <a:prstGeom prst="rect">
            <a:avLst/>
          </a:prstGeom>
          <a:noFill/>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049843" y="1667063"/>
            <a:ext cx="1405993" cy="790254"/>
          </a:xfrm>
          <a:prstGeom prst="rect">
            <a:avLst/>
          </a:prstGeom>
          <a:noFill/>
        </p:spPr>
      </p:pic>
      <p:sp>
        <p:nvSpPr>
          <p:cNvPr id="15" name="Rectangle 14"/>
          <p:cNvSpPr/>
          <p:nvPr/>
        </p:nvSpPr>
        <p:spPr>
          <a:xfrm>
            <a:off x="2904858" y="2418740"/>
            <a:ext cx="1744968" cy="923330"/>
          </a:xfrm>
          <a:prstGeom prst="rect">
            <a:avLst/>
          </a:prstGeom>
        </p:spPr>
        <p:txBody>
          <a:bodyPr wrap="square">
            <a:spAutoFit/>
          </a:bodyPr>
          <a:lstStyle/>
          <a:p>
            <a:pPr algn="ctr"/>
            <a:r>
              <a:rPr lang="en-GB" b="1">
                <a:solidFill>
                  <a:schemeClr val="tx2"/>
                </a:solidFill>
                <a:cs typeface="Arial" panose="020B0604020202020204" pitchFamily="34" charset="0"/>
              </a:rPr>
              <a:t>Six Areas of Learning and Experience</a:t>
            </a:r>
            <a:endParaRPr lang="en-GB" b="1">
              <a:solidFill>
                <a:schemeClr val="tx2"/>
              </a:solidFill>
            </a:endParaRPr>
          </a:p>
        </p:txBody>
      </p:sp>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488697" y="5417054"/>
            <a:ext cx="1882818" cy="623090"/>
          </a:xfrm>
          <a:prstGeom prst="rect">
            <a:avLst/>
          </a:prstGeom>
          <a:noFill/>
        </p:spPr>
      </p:pic>
      <p:pic>
        <p:nvPicPr>
          <p:cNvPr id="11" name="Picture 10"/>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582092" y="5431746"/>
            <a:ext cx="1515400" cy="608397"/>
          </a:xfrm>
          <a:prstGeom prst="rect">
            <a:avLst/>
          </a:prstGeom>
          <a:noFill/>
        </p:spPr>
      </p:pic>
      <p:pic>
        <p:nvPicPr>
          <p:cNvPr id="12" name="Picture 11"/>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308070" y="5431747"/>
            <a:ext cx="1389006" cy="608397"/>
          </a:xfrm>
          <a:prstGeom prst="rect">
            <a:avLst/>
          </a:prstGeom>
          <a:noFill/>
        </p:spPr>
      </p:pic>
      <p:sp>
        <p:nvSpPr>
          <p:cNvPr id="16" name="Rectangle 15"/>
          <p:cNvSpPr/>
          <p:nvPr/>
        </p:nvSpPr>
        <p:spPr>
          <a:xfrm>
            <a:off x="1948974" y="4725724"/>
            <a:ext cx="4748102" cy="400110"/>
          </a:xfrm>
          <a:prstGeom prst="rect">
            <a:avLst/>
          </a:prstGeom>
        </p:spPr>
        <p:txBody>
          <a:bodyPr wrap="square">
            <a:spAutoFit/>
          </a:bodyPr>
          <a:lstStyle/>
          <a:p>
            <a:r>
              <a:rPr lang="en-GB" sz="2000" b="1">
                <a:solidFill>
                  <a:schemeClr val="tx2"/>
                </a:solidFill>
                <a:cs typeface="Arial" panose="020B0604020202020204" pitchFamily="34" charset="0"/>
              </a:rPr>
              <a:t>Three Cross Curriculum Responsibilities</a:t>
            </a:r>
            <a:endParaRPr lang="en-GB" sz="2000" b="1">
              <a:solidFill>
                <a:schemeClr val="tx2"/>
              </a:solidFill>
            </a:endParaRPr>
          </a:p>
        </p:txBody>
      </p:sp>
      <p:pic>
        <p:nvPicPr>
          <p:cNvPr id="24" name="Picture 23" descr="cid:image001.png@01CDF3E7.B497BAD0"/>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233807" y="471621"/>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767391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4953" y="1084282"/>
            <a:ext cx="8726074" cy="5509200"/>
          </a:xfrm>
          <a:prstGeom prst="rect">
            <a:avLst/>
          </a:prstGeom>
        </p:spPr>
        <p:txBody>
          <a:bodyPr wrap="square">
            <a:spAutoFit/>
          </a:bodyPr>
          <a:lstStyle/>
          <a:p>
            <a:pPr marL="257175" indent="-257175">
              <a:buFont typeface="+mj-lt"/>
              <a:buAutoNum type="arabicPeriod"/>
            </a:pPr>
            <a:r>
              <a:rPr lang="en-GB" sz="1600" b="1">
                <a:solidFill>
                  <a:srgbClr val="000000"/>
                </a:solidFill>
              </a:rPr>
              <a:t>Authentic</a:t>
            </a:r>
            <a:r>
              <a:rPr lang="en-GB" sz="1600">
                <a:solidFill>
                  <a:srgbClr val="000000"/>
                </a:solidFill>
              </a:rPr>
              <a:t>: how rooted in Welsh values and culture and aligned with an agreed set of stated purposes is our curriculum?</a:t>
            </a:r>
            <a:endParaRPr lang="en-GB" sz="1600" b="1">
              <a:solidFill>
                <a:srgbClr val="000000"/>
              </a:solidFill>
            </a:endParaRPr>
          </a:p>
          <a:p>
            <a:pPr marL="257175" indent="-257175">
              <a:buFont typeface="+mj-lt"/>
              <a:buAutoNum type="arabicPeriod"/>
            </a:pPr>
            <a:r>
              <a:rPr lang="en-GB" sz="1600" b="1">
                <a:solidFill>
                  <a:srgbClr val="000000"/>
                </a:solidFill>
              </a:rPr>
              <a:t>Evidence-based</a:t>
            </a:r>
            <a:r>
              <a:rPr lang="en-GB" sz="1600">
                <a:solidFill>
                  <a:srgbClr val="000000"/>
                </a:solidFill>
              </a:rPr>
              <a:t>: how does our curriculum draw on best practice in Wales and elsewhere, and on sound research?</a:t>
            </a:r>
            <a:endParaRPr lang="en-GB" sz="1600" b="1">
              <a:solidFill>
                <a:srgbClr val="000000"/>
              </a:solidFill>
            </a:endParaRPr>
          </a:p>
          <a:p>
            <a:pPr marL="257175" indent="-257175">
              <a:buFont typeface="+mj-lt"/>
              <a:buAutoNum type="arabicPeriod"/>
            </a:pPr>
            <a:r>
              <a:rPr lang="en-GB" sz="1600" b="1">
                <a:solidFill>
                  <a:srgbClr val="000000"/>
                </a:solidFill>
              </a:rPr>
              <a:t>Responsive</a:t>
            </a:r>
            <a:r>
              <a:rPr lang="en-GB" sz="1600">
                <a:solidFill>
                  <a:srgbClr val="000000"/>
                </a:solidFill>
              </a:rPr>
              <a:t>: how relevant is our curriculum to the needs of today and to the knowledge, skills and dispositions for future challenges of lifelong learning?</a:t>
            </a:r>
            <a:endParaRPr lang="en-GB" sz="1600" b="1">
              <a:solidFill>
                <a:srgbClr val="000000"/>
              </a:solidFill>
            </a:endParaRPr>
          </a:p>
          <a:p>
            <a:pPr marL="257175" indent="-257175">
              <a:buFont typeface="+mj-lt"/>
              <a:buAutoNum type="arabicPeriod"/>
            </a:pPr>
            <a:r>
              <a:rPr lang="en-GB" sz="1600" b="1">
                <a:solidFill>
                  <a:srgbClr val="000000"/>
                </a:solidFill>
              </a:rPr>
              <a:t>Inclusive - how</a:t>
            </a:r>
            <a:r>
              <a:rPr lang="en-GB" sz="1600">
                <a:solidFill>
                  <a:srgbClr val="000000"/>
                </a:solidFill>
              </a:rPr>
              <a:t>: </a:t>
            </a:r>
          </a:p>
          <a:p>
            <a:pPr marL="600075" lvl="1" indent="-257175">
              <a:buFont typeface="+mj-lt"/>
              <a:buAutoNum type="alphaLcParenR"/>
            </a:pPr>
            <a:r>
              <a:rPr lang="en-GB" sz="1600">
                <a:solidFill>
                  <a:srgbClr val="000000"/>
                </a:solidFill>
              </a:rPr>
              <a:t>easily understood is our curriculum for your learners, their families and wider community?</a:t>
            </a:r>
          </a:p>
          <a:p>
            <a:pPr marL="600075" lvl="1" indent="-257175">
              <a:buFont typeface="+mj-lt"/>
              <a:buAutoNum type="alphaLcParenR"/>
            </a:pPr>
            <a:r>
              <a:rPr lang="en-GB" sz="1600">
                <a:solidFill>
                  <a:srgbClr val="000000"/>
                </a:solidFill>
              </a:rPr>
              <a:t>does it encompass an entitlement to high-quality education for every child and young person?</a:t>
            </a:r>
          </a:p>
          <a:p>
            <a:pPr marL="600075" lvl="1" indent="-257175">
              <a:buFont typeface="+mj-lt"/>
              <a:buAutoNum type="alphaLcParenR"/>
            </a:pPr>
            <a:r>
              <a:rPr lang="en-GB" sz="1600">
                <a:solidFill>
                  <a:srgbClr val="000000"/>
                </a:solidFill>
              </a:rPr>
              <a:t>does it take account of learners’ views in the context of the UNCRC?</a:t>
            </a:r>
            <a:endParaRPr lang="en-GB" sz="1600" b="1">
              <a:solidFill>
                <a:srgbClr val="000000"/>
              </a:solidFill>
            </a:endParaRPr>
          </a:p>
          <a:p>
            <a:pPr marL="257175" indent="-257175">
              <a:buFont typeface="+mj-lt"/>
              <a:buAutoNum type="arabicPeriod"/>
            </a:pPr>
            <a:r>
              <a:rPr lang="en-GB" sz="1600" b="1">
                <a:solidFill>
                  <a:srgbClr val="000000"/>
                </a:solidFill>
              </a:rPr>
              <a:t>Ambitious</a:t>
            </a:r>
            <a:r>
              <a:rPr lang="en-GB" sz="1600">
                <a:solidFill>
                  <a:srgbClr val="000000"/>
                </a:solidFill>
              </a:rPr>
              <a:t>: how does it embody high expectations and set no artificial limits on achievement and challenge for each individual child and young person?</a:t>
            </a:r>
            <a:endParaRPr lang="en-GB" sz="1600" b="1">
              <a:solidFill>
                <a:srgbClr val="000000"/>
              </a:solidFill>
            </a:endParaRPr>
          </a:p>
          <a:p>
            <a:pPr marL="257175" indent="-257175">
              <a:buFont typeface="+mj-lt"/>
              <a:buAutoNum type="arabicPeriod"/>
            </a:pPr>
            <a:r>
              <a:rPr lang="en-GB" sz="1600" b="1">
                <a:solidFill>
                  <a:srgbClr val="000000"/>
                </a:solidFill>
              </a:rPr>
              <a:t>Empowering</a:t>
            </a:r>
            <a:r>
              <a:rPr lang="en-GB" sz="1600">
                <a:solidFill>
                  <a:srgbClr val="000000"/>
                </a:solidFill>
              </a:rPr>
              <a:t>: how does it develop competences which will allow young people to engage confidently with the challenges of future lives?</a:t>
            </a:r>
            <a:endParaRPr lang="en-GB" sz="1600" b="1">
              <a:solidFill>
                <a:srgbClr val="000000"/>
              </a:solidFill>
            </a:endParaRPr>
          </a:p>
          <a:p>
            <a:pPr marL="257175" indent="-257175">
              <a:buFont typeface="+mj-lt"/>
              <a:buAutoNum type="arabicPeriod"/>
            </a:pPr>
            <a:r>
              <a:rPr lang="en-GB" sz="1600" b="1">
                <a:solidFill>
                  <a:srgbClr val="000000"/>
                </a:solidFill>
              </a:rPr>
              <a:t>Unified</a:t>
            </a:r>
            <a:r>
              <a:rPr lang="en-GB" sz="1600">
                <a:solidFill>
                  <a:srgbClr val="000000"/>
                </a:solidFill>
              </a:rPr>
              <a:t>: how does it enable continuity and flow with components which combine and build progressively?</a:t>
            </a:r>
            <a:endParaRPr lang="en-GB" sz="1600" b="1">
              <a:solidFill>
                <a:srgbClr val="000000"/>
              </a:solidFill>
            </a:endParaRPr>
          </a:p>
          <a:p>
            <a:pPr marL="257175" indent="-257175">
              <a:buFont typeface="+mj-lt"/>
              <a:buAutoNum type="arabicPeriod"/>
            </a:pPr>
            <a:r>
              <a:rPr lang="en-GB" sz="1600" b="1">
                <a:solidFill>
                  <a:srgbClr val="000000"/>
                </a:solidFill>
              </a:rPr>
              <a:t>Engaging</a:t>
            </a:r>
            <a:r>
              <a:rPr lang="en-GB" sz="1600">
                <a:solidFill>
                  <a:srgbClr val="000000"/>
                </a:solidFill>
              </a:rPr>
              <a:t>: how does it encourage enjoyment from learning and satisfaction in mastering challenging subject matter?</a:t>
            </a:r>
            <a:endParaRPr lang="en-GB" sz="1600" b="1">
              <a:solidFill>
                <a:srgbClr val="000000"/>
              </a:solidFill>
            </a:endParaRPr>
          </a:p>
          <a:p>
            <a:pPr marL="257175" indent="-257175">
              <a:buFont typeface="+mj-lt"/>
              <a:buAutoNum type="arabicPeriod"/>
            </a:pPr>
            <a:r>
              <a:rPr lang="en-GB" sz="1600" b="1">
                <a:solidFill>
                  <a:srgbClr val="000000"/>
                </a:solidFill>
              </a:rPr>
              <a:t>Based on subsidiarity</a:t>
            </a:r>
            <a:r>
              <a:rPr lang="en-GB" sz="1600">
                <a:solidFill>
                  <a:srgbClr val="000000"/>
                </a:solidFill>
              </a:rPr>
              <a:t>: how does it command the confidence of all, while encouraging appropriate ownership and decision making by those closest to the teaching and learning process ?</a:t>
            </a:r>
            <a:endParaRPr lang="en-GB" sz="1600" b="1">
              <a:solidFill>
                <a:srgbClr val="000000"/>
              </a:solidFill>
            </a:endParaRPr>
          </a:p>
          <a:p>
            <a:pPr marL="257175" indent="-257175">
              <a:buFont typeface="+mj-lt"/>
              <a:buAutoNum type="arabicPeriod"/>
            </a:pPr>
            <a:r>
              <a:rPr lang="en-GB" sz="1600" b="1">
                <a:solidFill>
                  <a:srgbClr val="000000"/>
                </a:solidFill>
              </a:rPr>
              <a:t>Manageable</a:t>
            </a:r>
            <a:r>
              <a:rPr lang="en-GB" sz="1600">
                <a:solidFill>
                  <a:srgbClr val="000000"/>
                </a:solidFill>
              </a:rPr>
              <a:t>: how does it recognise the implications for and support by appropriate assessment and accountability arrangements?</a:t>
            </a:r>
          </a:p>
        </p:txBody>
      </p:sp>
      <p:pic>
        <p:nvPicPr>
          <p:cNvPr id="10" name="Picture 9" descr="cid:image001.png@01CDF3E7.B497BAD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3807" y="224653"/>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b="1">
                <a:solidFill>
                  <a:srgbClr val="000000"/>
                </a:solidFill>
              </a:rPr>
              <a:t/>
            </a:r>
            <a:br>
              <a:rPr lang="en-GB" b="1">
                <a:solidFill>
                  <a:srgbClr val="000000"/>
                </a:solidFill>
              </a:rPr>
            </a:br>
            <a:r>
              <a:rPr lang="en-GB" b="1">
                <a:solidFill>
                  <a:srgbClr val="000000"/>
                </a:solidFill>
              </a:rPr>
              <a:t/>
            </a:r>
            <a:br>
              <a:rPr lang="en-GB" b="1">
                <a:solidFill>
                  <a:srgbClr val="000000"/>
                </a:solidFill>
              </a:rPr>
            </a:br>
            <a:r>
              <a:rPr lang="en-GB" b="1">
                <a:solidFill>
                  <a:srgbClr val="000000"/>
                </a:solidFill>
              </a:rPr>
              <a:t>Ask yourself 10 questions surrounding curriculum design</a:t>
            </a:r>
            <a:r>
              <a:rPr lang="en-GB">
                <a:solidFill>
                  <a:srgbClr val="000000"/>
                </a:solidFill>
              </a:rPr>
              <a:t> – Donaldson report p.14</a:t>
            </a:r>
            <a:endParaRPr lang="en-GB"/>
          </a:p>
        </p:txBody>
      </p:sp>
    </p:spTree>
    <p:extLst>
      <p:ext uri="{BB962C8B-B14F-4D97-AF65-F5344CB8AC3E}">
        <p14:creationId xmlns:p14="http://schemas.microsoft.com/office/powerpoint/2010/main" val="37652998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AD7FE1-F611-4632-976F-9D012A88F3E8}"/>
              </a:ext>
            </a:extLst>
          </p:cNvPr>
          <p:cNvSpPr>
            <a:spLocks noGrp="1"/>
          </p:cNvSpPr>
          <p:nvPr>
            <p:ph type="title"/>
          </p:nvPr>
        </p:nvSpPr>
        <p:spPr>
          <a:xfrm>
            <a:off x="228488" y="114300"/>
            <a:ext cx="8979693" cy="858837"/>
          </a:xfrm>
        </p:spPr>
        <p:txBody>
          <a:bodyPr/>
          <a:lstStyle/>
          <a:p>
            <a:r>
              <a:rPr lang="en-US" b="1">
                <a:solidFill>
                  <a:srgbClr val="1A1818"/>
                </a:solidFill>
              </a:rPr>
              <a:t>Task 2</a:t>
            </a:r>
            <a:r>
              <a:rPr lang="en-US">
                <a:solidFill>
                  <a:srgbClr val="1A1818"/>
                </a:solidFill>
              </a:rPr>
              <a:t>:-To what extent does your existing curriculum meet the design principles outlined in Successful Futures?  </a:t>
            </a:r>
          </a:p>
        </p:txBody>
      </p:sp>
      <p:pic>
        <p:nvPicPr>
          <p:cNvPr id="4" name="Picture 4" descr="DesignPrinciples.png">
            <a:extLst>
              <a:ext uri="{FF2B5EF4-FFF2-40B4-BE49-F238E27FC236}">
                <a16:creationId xmlns:a16="http://schemas.microsoft.com/office/drawing/2014/main" xmlns="" id="{810AC872-1262-4CA8-A668-DB573B0ABA94}"/>
              </a:ext>
            </a:extLst>
          </p:cNvPr>
          <p:cNvPicPr>
            <a:picLocks noGrp="1" noChangeAspect="1"/>
          </p:cNvPicPr>
          <p:nvPr>
            <p:ph idx="1"/>
          </p:nvPr>
        </p:nvPicPr>
        <p:blipFill>
          <a:blip r:embed="rId2"/>
          <a:stretch>
            <a:fillRect/>
          </a:stretch>
        </p:blipFill>
        <p:spPr>
          <a:xfrm>
            <a:off x="228488" y="1409700"/>
            <a:ext cx="8700342" cy="5110146"/>
          </a:xfrm>
          <a:prstGeom prst="rect">
            <a:avLst/>
          </a:prstGeom>
        </p:spPr>
      </p:pic>
    </p:spTree>
    <p:extLst>
      <p:ext uri="{BB962C8B-B14F-4D97-AF65-F5344CB8AC3E}">
        <p14:creationId xmlns:p14="http://schemas.microsoft.com/office/powerpoint/2010/main" val="312411766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000"/>
              <a:t>Personal Reflection task…..</a:t>
            </a:r>
          </a:p>
        </p:txBody>
      </p:sp>
      <p:sp>
        <p:nvSpPr>
          <p:cNvPr id="6" name="Content Placeholder 5"/>
          <p:cNvSpPr>
            <a:spLocks noGrp="1"/>
          </p:cNvSpPr>
          <p:nvPr>
            <p:ph idx="1"/>
          </p:nvPr>
        </p:nvSpPr>
        <p:spPr/>
        <p:txBody>
          <a:bodyPr anchor="t"/>
          <a:lstStyle/>
          <a:p>
            <a:pPr marL="0" indent="0">
              <a:buNone/>
            </a:pPr>
            <a:r>
              <a:rPr lang="en-GB">
                <a:solidFill>
                  <a:schemeClr val="tx2"/>
                </a:solidFill>
              </a:rPr>
              <a:t>How will you develop your current practice to meet the expectations of Successful Futures?</a:t>
            </a:r>
          </a:p>
          <a:p>
            <a:pPr marL="0" indent="0">
              <a:buNone/>
            </a:pPr>
            <a:endParaRPr lang="en-GB">
              <a:solidFill>
                <a:schemeClr val="tx2"/>
              </a:solidFill>
            </a:endParaRPr>
          </a:p>
          <a:p>
            <a:pPr marL="0" indent="0">
              <a:buNone/>
            </a:pPr>
            <a:r>
              <a:rPr lang="en-GB">
                <a:solidFill>
                  <a:schemeClr val="tx2"/>
                </a:solidFill>
              </a:rPr>
              <a:t>How are you currently engaging in the emerging thinking coming from pioneer schools? </a:t>
            </a:r>
          </a:p>
          <a:p>
            <a:pPr marL="0" indent="0">
              <a:buNone/>
            </a:pPr>
            <a:endParaRPr lang="en-GB">
              <a:solidFill>
                <a:schemeClr val="tx2"/>
              </a:solidFill>
            </a:endParaRPr>
          </a:p>
          <a:p>
            <a:pPr marL="0" indent="0">
              <a:buNone/>
            </a:pPr>
            <a:r>
              <a:rPr lang="en-GB">
                <a:solidFill>
                  <a:schemeClr val="tx2"/>
                </a:solidFill>
              </a:rPr>
              <a:t>What role are you currently taking in driving forward curriculum change?</a:t>
            </a:r>
          </a:p>
          <a:p>
            <a:endParaRPr lang="en-GB"/>
          </a:p>
        </p:txBody>
      </p:sp>
    </p:spTree>
    <p:extLst>
      <p:ext uri="{BB962C8B-B14F-4D97-AF65-F5344CB8AC3E}">
        <p14:creationId xmlns:p14="http://schemas.microsoft.com/office/powerpoint/2010/main" val="31948683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Amser</a:t>
            </a:r>
            <a:r>
              <a:rPr lang="en-GB"/>
              <a:t> </a:t>
            </a:r>
            <a:r>
              <a:rPr lang="en-GB" err="1"/>
              <a:t>cinio</a:t>
            </a:r>
            <a:endParaRPr lang="en-GB"/>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2938" y="1443038"/>
            <a:ext cx="8043862" cy="4414837"/>
          </a:xfrm>
        </p:spPr>
      </p:pic>
    </p:spTree>
    <p:extLst>
      <p:ext uri="{BB962C8B-B14F-4D97-AF65-F5344CB8AC3E}">
        <p14:creationId xmlns:p14="http://schemas.microsoft.com/office/powerpoint/2010/main" val="25914630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000"/>
              <a:t>Learning outcome…..</a:t>
            </a:r>
          </a:p>
        </p:txBody>
      </p:sp>
      <p:sp>
        <p:nvSpPr>
          <p:cNvPr id="6" name="Content Placeholder 5"/>
          <p:cNvSpPr>
            <a:spLocks noGrp="1"/>
          </p:cNvSpPr>
          <p:nvPr>
            <p:ph idx="1"/>
          </p:nvPr>
        </p:nvSpPr>
        <p:spPr/>
        <p:txBody>
          <a:bodyPr/>
          <a:lstStyle/>
          <a:p>
            <a:r>
              <a:rPr lang="en-GB">
                <a:solidFill>
                  <a:schemeClr val="tx2"/>
                </a:solidFill>
              </a:rPr>
              <a:t>Consider your own role in driving forward curriculum change…..</a:t>
            </a:r>
          </a:p>
          <a:p>
            <a:endParaRPr lang="en-GB"/>
          </a:p>
        </p:txBody>
      </p:sp>
    </p:spTree>
    <p:extLst>
      <p:ext uri="{BB962C8B-B14F-4D97-AF65-F5344CB8AC3E}">
        <p14:creationId xmlns:p14="http://schemas.microsoft.com/office/powerpoint/2010/main" val="24059563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3C0531-1EBF-4FDA-8714-A00BA3613B80}"/>
              </a:ext>
            </a:extLst>
          </p:cNvPr>
          <p:cNvSpPr>
            <a:spLocks noGrp="1"/>
          </p:cNvSpPr>
          <p:nvPr>
            <p:ph type="title"/>
          </p:nvPr>
        </p:nvSpPr>
        <p:spPr/>
        <p:txBody>
          <a:bodyPr/>
          <a:lstStyle/>
          <a:p>
            <a:r>
              <a:rPr lang="en-US"/>
              <a:t>A Curriculum for Wales – the story so far...</a:t>
            </a:r>
          </a:p>
        </p:txBody>
      </p:sp>
      <p:pic>
        <p:nvPicPr>
          <p:cNvPr id="4" name="Picture 4" descr="CfW.png">
            <a:extLst>
              <a:ext uri="{FF2B5EF4-FFF2-40B4-BE49-F238E27FC236}">
                <a16:creationId xmlns:a16="http://schemas.microsoft.com/office/drawing/2014/main" xmlns="" id="{E7147323-E9EE-40EB-B89C-845E0E88DB90}"/>
              </a:ext>
            </a:extLst>
          </p:cNvPr>
          <p:cNvPicPr>
            <a:picLocks noGrp="1" noChangeAspect="1"/>
          </p:cNvPicPr>
          <p:nvPr>
            <p:ph idx="1"/>
          </p:nvPr>
        </p:nvPicPr>
        <p:blipFill>
          <a:blip r:embed="rId2"/>
          <a:stretch>
            <a:fillRect/>
          </a:stretch>
        </p:blipFill>
        <p:spPr>
          <a:xfrm>
            <a:off x="638175" y="1075634"/>
            <a:ext cx="7807410" cy="5597875"/>
          </a:xfrm>
          <a:prstGeom prst="rect">
            <a:avLst/>
          </a:prstGeom>
        </p:spPr>
      </p:pic>
    </p:spTree>
    <p:extLst>
      <p:ext uri="{BB962C8B-B14F-4D97-AF65-F5344CB8AC3E}">
        <p14:creationId xmlns:p14="http://schemas.microsoft.com/office/powerpoint/2010/main" val="3336732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id:image001.png@01CDF3E7.B497BAD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9599" y="323307"/>
            <a:ext cx="697220" cy="22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a:t>The story so far</a:t>
            </a:r>
            <a:r>
              <a:rPr lang="is-IS"/>
              <a:t>…</a:t>
            </a:r>
            <a:endParaRPr lang="en-GB"/>
          </a:p>
        </p:txBody>
      </p:sp>
      <p:sp>
        <p:nvSpPr>
          <p:cNvPr id="13" name="Content Placeholder 12"/>
          <p:cNvSpPr>
            <a:spLocks noGrp="1"/>
          </p:cNvSpPr>
          <p:nvPr>
            <p:ph idx="1"/>
          </p:nvPr>
        </p:nvSpPr>
        <p:spPr>
          <a:xfrm>
            <a:off x="457200" y="1242660"/>
            <a:ext cx="8229600" cy="5129565"/>
          </a:xfrm>
        </p:spPr>
        <p:txBody>
          <a:bodyPr anchor="t"/>
          <a:lstStyle/>
          <a:p>
            <a:r>
              <a:rPr lang="en-GB" sz="2800">
                <a:solidFill>
                  <a:schemeClr val="tx2"/>
                </a:solidFill>
              </a:rPr>
              <a:t>During strand 1, groups developed recommendations focussing on some ‘strategic design elements’, focussing on:-</a:t>
            </a:r>
            <a:endParaRPr lang="en-US"/>
          </a:p>
          <a:p>
            <a:pPr marL="0" indent="0">
              <a:buNone/>
            </a:pPr>
            <a:r>
              <a:rPr lang="en-GB" sz="2800">
                <a:solidFill>
                  <a:schemeClr val="tx2"/>
                </a:solidFill>
              </a:rPr>
              <a:t>- Cross-curricular responsibilities</a:t>
            </a:r>
            <a:endParaRPr lang="en-GB" sz="2800">
              <a:solidFill>
                <a:srgbClr val="1A1818"/>
              </a:solidFill>
            </a:endParaRPr>
          </a:p>
          <a:p>
            <a:pPr marL="0" indent="0">
              <a:buNone/>
            </a:pPr>
            <a:r>
              <a:rPr lang="en-GB" sz="2800">
                <a:solidFill>
                  <a:schemeClr val="tx2"/>
                </a:solidFill>
              </a:rPr>
              <a:t>- Wider skills, Welsh and International Perspectives</a:t>
            </a:r>
            <a:endParaRPr lang="en-GB" sz="2800">
              <a:solidFill>
                <a:srgbClr val="1A1818"/>
              </a:solidFill>
            </a:endParaRPr>
          </a:p>
          <a:p>
            <a:pPr marL="0" indent="0">
              <a:buNone/>
            </a:pPr>
            <a:r>
              <a:rPr lang="en-GB" sz="2800">
                <a:solidFill>
                  <a:schemeClr val="tx2"/>
                </a:solidFill>
              </a:rPr>
              <a:t>- Assessment and Progression</a:t>
            </a:r>
          </a:p>
          <a:p>
            <a:pPr marL="0" indent="0">
              <a:buNone/>
            </a:pPr>
            <a:r>
              <a:rPr lang="en-GB" sz="2800">
                <a:solidFill>
                  <a:schemeClr val="tx2"/>
                </a:solidFill>
              </a:rPr>
              <a:t>- Enrichment and Experiences</a:t>
            </a:r>
          </a:p>
          <a:p>
            <a:r>
              <a:rPr lang="en-GB" sz="2800" b="1">
                <a:solidFill>
                  <a:schemeClr val="tx2"/>
                </a:solidFill>
              </a:rPr>
              <a:t>The full papers for these can be downloaded from the PG Cert Microsoft site (see slide 1)</a:t>
            </a:r>
          </a:p>
          <a:p>
            <a:r>
              <a:rPr lang="en-GB" sz="2800">
                <a:solidFill>
                  <a:schemeClr val="tx2"/>
                </a:solidFill>
              </a:rPr>
              <a:t>We're going to focus on an element from two reports and the implications for schools (and the wider system)...</a:t>
            </a:r>
          </a:p>
          <a:p>
            <a:pPr marL="0" indent="0">
              <a:buNone/>
            </a:pPr>
            <a:r>
              <a:rPr lang="en-GB" sz="2800">
                <a:solidFill>
                  <a:schemeClr val="tx2"/>
                </a:solidFill>
              </a:rPr>
              <a:t> </a:t>
            </a:r>
            <a:r>
              <a:rPr lang="en-GB" sz="2800">
                <a:solidFill>
                  <a:srgbClr val="1A1818"/>
                </a:solidFill>
              </a:rPr>
              <a:t> </a:t>
            </a:r>
            <a:endParaRPr lang="en-GB" sz="2800"/>
          </a:p>
          <a:p>
            <a:endParaRPr lang="en-GB" sz="2800">
              <a:solidFill>
                <a:schemeClr val="tx2"/>
              </a:solidFill>
            </a:endParaRPr>
          </a:p>
        </p:txBody>
      </p:sp>
    </p:spTree>
    <p:extLst>
      <p:ext uri="{BB962C8B-B14F-4D97-AF65-F5344CB8AC3E}">
        <p14:creationId xmlns:p14="http://schemas.microsoft.com/office/powerpoint/2010/main" val="97489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5EEC2E-6F8F-466B-975B-F0459BCC3A3C}"/>
              </a:ext>
            </a:extLst>
          </p:cNvPr>
          <p:cNvSpPr>
            <a:spLocks noGrp="1"/>
          </p:cNvSpPr>
          <p:nvPr>
            <p:ph type="title"/>
          </p:nvPr>
        </p:nvSpPr>
        <p:spPr/>
        <p:txBody>
          <a:bodyPr/>
          <a:lstStyle/>
          <a:p>
            <a:r>
              <a:rPr lang="en-US"/>
              <a:t>Enrichment and Experiences</a:t>
            </a:r>
          </a:p>
        </p:txBody>
      </p:sp>
      <p:pic>
        <p:nvPicPr>
          <p:cNvPr id="5" name="Picture 5" descr="EandE.png">
            <a:extLst>
              <a:ext uri="{FF2B5EF4-FFF2-40B4-BE49-F238E27FC236}">
                <a16:creationId xmlns:a16="http://schemas.microsoft.com/office/drawing/2014/main" xmlns="" id="{4D728AB2-B80E-449A-B6C2-12C1FBC7A2D3}"/>
              </a:ext>
            </a:extLst>
          </p:cNvPr>
          <p:cNvPicPr>
            <a:picLocks noGrp="1" noChangeAspect="1"/>
          </p:cNvPicPr>
          <p:nvPr>
            <p:ph sz="half" idx="1"/>
          </p:nvPr>
        </p:nvPicPr>
        <p:blipFill>
          <a:blip r:embed="rId2"/>
          <a:stretch>
            <a:fillRect/>
          </a:stretch>
        </p:blipFill>
        <p:spPr>
          <a:xfrm>
            <a:off x="162466" y="1009650"/>
            <a:ext cx="4488077" cy="5591611"/>
          </a:xfrm>
          <a:prstGeom prst="rect">
            <a:avLst/>
          </a:prstGeom>
        </p:spPr>
      </p:pic>
      <p:sp>
        <p:nvSpPr>
          <p:cNvPr id="4" name="Content Placeholder 3">
            <a:extLst>
              <a:ext uri="{FF2B5EF4-FFF2-40B4-BE49-F238E27FC236}">
                <a16:creationId xmlns:a16="http://schemas.microsoft.com/office/drawing/2014/main" xmlns="" id="{8A082E24-4F6B-49BD-A0D1-D90C66685847}"/>
              </a:ext>
            </a:extLst>
          </p:cNvPr>
          <p:cNvSpPr>
            <a:spLocks noGrp="1"/>
          </p:cNvSpPr>
          <p:nvPr>
            <p:ph sz="half" idx="2"/>
          </p:nvPr>
        </p:nvSpPr>
        <p:spPr/>
        <p:txBody>
          <a:bodyPr anchor="t"/>
          <a:lstStyle/>
          <a:p>
            <a:r>
              <a:rPr lang="en-US" sz="1800">
                <a:solidFill>
                  <a:srgbClr val="1A1818"/>
                </a:solidFill>
              </a:rPr>
              <a:t>The Strand 1 Enrichment and Experiences group produced the graphic to the left to </a:t>
            </a:r>
            <a:r>
              <a:rPr lang="en-US" sz="1800" err="1">
                <a:solidFill>
                  <a:srgbClr val="1A1818"/>
                </a:solidFill>
              </a:rPr>
              <a:t>summarise</a:t>
            </a:r>
            <a:r>
              <a:rPr lang="en-US" sz="1800">
                <a:solidFill>
                  <a:srgbClr val="1A1818"/>
                </a:solidFill>
              </a:rPr>
              <a:t> their recommendations about how the </a:t>
            </a:r>
            <a:r>
              <a:rPr lang="en-US" sz="1800" err="1">
                <a:solidFill>
                  <a:srgbClr val="1A1818"/>
                </a:solidFill>
              </a:rPr>
              <a:t>AoLEs</a:t>
            </a:r>
            <a:r>
              <a:rPr lang="en-US" sz="1800">
                <a:solidFill>
                  <a:srgbClr val="1A1818"/>
                </a:solidFill>
              </a:rPr>
              <a:t> (Areas of Learning and Experience) should develop to take account of the key principles set out in the five boxes to the left.</a:t>
            </a:r>
          </a:p>
          <a:p>
            <a:r>
              <a:rPr lang="en-US" sz="1800">
                <a:solidFill>
                  <a:srgbClr val="1A1818"/>
                </a:solidFill>
              </a:rPr>
              <a:t>Rather than being seen as ‘</a:t>
            </a:r>
            <a:r>
              <a:rPr lang="en-US" sz="1800" i="1">
                <a:solidFill>
                  <a:srgbClr val="1A1818"/>
                </a:solidFill>
              </a:rPr>
              <a:t>add-ons</a:t>
            </a:r>
            <a:r>
              <a:rPr lang="en-US" sz="1800">
                <a:solidFill>
                  <a:srgbClr val="1A1818"/>
                </a:solidFill>
              </a:rPr>
              <a:t>’ to the curriculum these principles will now be taken and </a:t>
            </a:r>
            <a:r>
              <a:rPr lang="en-US" sz="1800" err="1">
                <a:solidFill>
                  <a:srgbClr val="1A1818"/>
                </a:solidFill>
              </a:rPr>
              <a:t>utilised</a:t>
            </a:r>
            <a:r>
              <a:rPr lang="en-US" sz="1800">
                <a:solidFill>
                  <a:srgbClr val="1A1818"/>
                </a:solidFill>
              </a:rPr>
              <a:t> as core principles by the </a:t>
            </a:r>
            <a:r>
              <a:rPr lang="en-US" sz="1800" err="1">
                <a:solidFill>
                  <a:srgbClr val="1A1818"/>
                </a:solidFill>
              </a:rPr>
              <a:t>AoLE</a:t>
            </a:r>
            <a:r>
              <a:rPr lang="en-US" sz="1800">
                <a:solidFill>
                  <a:srgbClr val="1A1818"/>
                </a:solidFill>
              </a:rPr>
              <a:t> groups and should manifest themselves in school-based curriculum development too.</a:t>
            </a:r>
          </a:p>
          <a:p>
            <a:r>
              <a:rPr lang="en-US" sz="1800">
                <a:solidFill>
                  <a:srgbClr val="1A1818"/>
                </a:solidFill>
              </a:rPr>
              <a:t>Some of the principles will be investigated in greater depth. </a:t>
            </a:r>
          </a:p>
          <a:p>
            <a:endParaRPr lang="en-US" sz="1800">
              <a:solidFill>
                <a:srgbClr val="1A1818"/>
              </a:solidFill>
            </a:endParaRPr>
          </a:p>
        </p:txBody>
      </p:sp>
    </p:spTree>
    <p:extLst>
      <p:ext uri="{BB962C8B-B14F-4D97-AF65-F5344CB8AC3E}">
        <p14:creationId xmlns:p14="http://schemas.microsoft.com/office/powerpoint/2010/main" val="13197860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8625B5-F59B-4F9B-AE4B-0B3C6C14A4D0}"/>
              </a:ext>
            </a:extLst>
          </p:cNvPr>
          <p:cNvSpPr>
            <a:spLocks noGrp="1"/>
          </p:cNvSpPr>
          <p:nvPr>
            <p:ph type="title"/>
          </p:nvPr>
        </p:nvSpPr>
        <p:spPr/>
        <p:txBody>
          <a:bodyPr/>
          <a:lstStyle/>
          <a:p>
            <a:r>
              <a:rPr lang="en-US"/>
              <a:t>The Learning Environment</a:t>
            </a:r>
          </a:p>
        </p:txBody>
      </p:sp>
      <p:pic>
        <p:nvPicPr>
          <p:cNvPr id="5" name="Picture 5" descr="e2.png">
            <a:extLst>
              <a:ext uri="{FF2B5EF4-FFF2-40B4-BE49-F238E27FC236}">
                <a16:creationId xmlns:a16="http://schemas.microsoft.com/office/drawing/2014/main" xmlns="" id="{7BA1985C-BE49-4701-A785-3C2A0442C8B3}"/>
              </a:ext>
            </a:extLst>
          </p:cNvPr>
          <p:cNvPicPr>
            <a:picLocks noGrp="1" noChangeAspect="1"/>
          </p:cNvPicPr>
          <p:nvPr>
            <p:ph sz="half" idx="1"/>
          </p:nvPr>
        </p:nvPicPr>
        <p:blipFill>
          <a:blip r:embed="rId2"/>
          <a:stretch>
            <a:fillRect/>
          </a:stretch>
        </p:blipFill>
        <p:spPr>
          <a:xfrm>
            <a:off x="247650" y="1323975"/>
            <a:ext cx="8789243" cy="2471909"/>
          </a:xfrm>
          <a:prstGeom prst="rect">
            <a:avLst/>
          </a:prstGeom>
        </p:spPr>
      </p:pic>
      <p:sp>
        <p:nvSpPr>
          <p:cNvPr id="4" name="Content Placeholder 3">
            <a:extLst>
              <a:ext uri="{FF2B5EF4-FFF2-40B4-BE49-F238E27FC236}">
                <a16:creationId xmlns:a16="http://schemas.microsoft.com/office/drawing/2014/main" xmlns="" id="{2400F1C9-79A2-4B11-8CE8-80563297F900}"/>
              </a:ext>
            </a:extLst>
          </p:cNvPr>
          <p:cNvSpPr>
            <a:spLocks noGrp="1"/>
          </p:cNvSpPr>
          <p:nvPr>
            <p:ph sz="half" idx="2"/>
          </p:nvPr>
        </p:nvSpPr>
        <p:spPr>
          <a:xfrm>
            <a:off x="457200" y="4143375"/>
            <a:ext cx="8162667" cy="1158875"/>
          </a:xfrm>
        </p:spPr>
        <p:txBody>
          <a:bodyPr anchor="t"/>
          <a:lstStyle/>
          <a:p>
            <a:pPr marL="0" indent="0">
              <a:buNone/>
            </a:pPr>
            <a:r>
              <a:rPr lang="en-US" sz="2000">
                <a:solidFill>
                  <a:srgbClr val="1A1818"/>
                </a:solidFill>
              </a:rPr>
              <a:t>key questions for consideration: -</a:t>
            </a:r>
          </a:p>
          <a:p>
            <a:pPr marL="0"/>
            <a:r>
              <a:rPr lang="en-US" sz="2000" err="1">
                <a:solidFill>
                  <a:srgbClr val="1A1818"/>
                </a:solidFill>
              </a:rPr>
              <a:t>i</a:t>
            </a:r>
            <a:r>
              <a:rPr lang="en-US" sz="2000">
                <a:solidFill>
                  <a:srgbClr val="1A1818"/>
                </a:solidFill>
              </a:rPr>
              <a:t>) What is your/your learners’ vision for the learning environment in your school?</a:t>
            </a:r>
          </a:p>
          <a:p>
            <a:pPr marL="0"/>
            <a:r>
              <a:rPr lang="en-US" sz="2000">
                <a:solidFill>
                  <a:srgbClr val="1A1818"/>
                </a:solidFill>
              </a:rPr>
              <a:t>ii) How will/can your existing learning environments be modified/re-imagined to allow for more authentic learning experiences? </a:t>
            </a:r>
          </a:p>
          <a:p>
            <a:pPr marL="0"/>
            <a:r>
              <a:rPr lang="en-US" sz="2000">
                <a:solidFill>
                  <a:srgbClr val="1A1818"/>
                </a:solidFill>
              </a:rPr>
              <a:t>iii) Are there resource/planning implications? How can these be built in to the SDP/DIP? </a:t>
            </a:r>
          </a:p>
          <a:p>
            <a:endParaRPr lang="en-US"/>
          </a:p>
        </p:txBody>
      </p:sp>
    </p:spTree>
    <p:extLst>
      <p:ext uri="{BB962C8B-B14F-4D97-AF65-F5344CB8AC3E}">
        <p14:creationId xmlns:p14="http://schemas.microsoft.com/office/powerpoint/2010/main" val="13127783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C2EB1C-9082-4037-AF38-B2702C3C6004}"/>
              </a:ext>
            </a:extLst>
          </p:cNvPr>
          <p:cNvSpPr>
            <a:spLocks noGrp="1"/>
          </p:cNvSpPr>
          <p:nvPr>
            <p:ph type="title"/>
          </p:nvPr>
        </p:nvSpPr>
        <p:spPr/>
        <p:txBody>
          <a:bodyPr/>
          <a:lstStyle/>
          <a:p>
            <a:r>
              <a:rPr lang="en-US"/>
              <a:t>Wider Skills, Welsh and International Perspectives</a:t>
            </a:r>
          </a:p>
        </p:txBody>
      </p:sp>
      <p:pic>
        <p:nvPicPr>
          <p:cNvPr id="4" name="Picture 4" descr="WSWI.png">
            <a:extLst>
              <a:ext uri="{FF2B5EF4-FFF2-40B4-BE49-F238E27FC236}">
                <a16:creationId xmlns:a16="http://schemas.microsoft.com/office/drawing/2014/main" xmlns="" id="{22A82397-0C2C-47BB-9BB9-A23E471AF4A3}"/>
              </a:ext>
            </a:extLst>
          </p:cNvPr>
          <p:cNvPicPr>
            <a:picLocks noGrp="1" noChangeAspect="1"/>
          </p:cNvPicPr>
          <p:nvPr>
            <p:ph idx="1"/>
          </p:nvPr>
        </p:nvPicPr>
        <p:blipFill>
          <a:blip r:embed="rId2"/>
          <a:stretch>
            <a:fillRect/>
          </a:stretch>
        </p:blipFill>
        <p:spPr>
          <a:xfrm>
            <a:off x="140898" y="1295400"/>
            <a:ext cx="8873824" cy="3878477"/>
          </a:xfrm>
          <a:prstGeom prst="rect">
            <a:avLst/>
          </a:prstGeom>
        </p:spPr>
      </p:pic>
      <p:sp>
        <p:nvSpPr>
          <p:cNvPr id="7" name="TextBox 6">
            <a:extLst>
              <a:ext uri="{FF2B5EF4-FFF2-40B4-BE49-F238E27FC236}">
                <a16:creationId xmlns:a16="http://schemas.microsoft.com/office/drawing/2014/main" xmlns="" id="{C5ABE3ED-6F68-44BF-8EE1-910D495757DB}"/>
              </a:ext>
            </a:extLst>
          </p:cNvPr>
          <p:cNvSpPr txBox="1"/>
          <p:nvPr/>
        </p:nvSpPr>
        <p:spPr>
          <a:xfrm>
            <a:off x="628650" y="5000625"/>
            <a:ext cx="8217243"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tx2"/>
                </a:solidFill>
              </a:rPr>
              <a:t>Key Question</a:t>
            </a:r>
          </a:p>
          <a:p>
            <a:r>
              <a:rPr lang="en-US" err="1">
                <a:solidFill>
                  <a:srgbClr val="1A1818"/>
                </a:solidFill>
              </a:rPr>
              <a:t>i</a:t>
            </a:r>
            <a:r>
              <a:rPr lang="en-US">
                <a:solidFill>
                  <a:srgbClr val="1A1818"/>
                </a:solidFill>
              </a:rPr>
              <a:t>)</a:t>
            </a:r>
            <a:r>
              <a:rPr lang="en-US">
                <a:solidFill>
                  <a:schemeClr val="tx2"/>
                </a:solidFill>
              </a:rPr>
              <a:t> To what extent do pupils currently have the opportunity to ‘develop and justify their responses to local, national and global matters’? What issues does this present from a teaching/learning and curriculum planning perspective?  </a:t>
            </a:r>
          </a:p>
        </p:txBody>
      </p:sp>
    </p:spTree>
    <p:extLst>
      <p:ext uri="{BB962C8B-B14F-4D97-AF65-F5344CB8AC3E}">
        <p14:creationId xmlns:p14="http://schemas.microsoft.com/office/powerpoint/2010/main" val="1486091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Strand 2 – January 2017  - July 2017</a:t>
            </a:r>
          </a:p>
        </p:txBody>
      </p:sp>
      <p:sp>
        <p:nvSpPr>
          <p:cNvPr id="3" name="Content Placeholder 2"/>
          <p:cNvSpPr>
            <a:spLocks noGrp="1"/>
          </p:cNvSpPr>
          <p:nvPr>
            <p:ph sz="half" idx="1"/>
          </p:nvPr>
        </p:nvSpPr>
        <p:spPr>
          <a:xfrm>
            <a:off x="457200" y="1600200"/>
            <a:ext cx="8209005" cy="4525963"/>
          </a:xfrm>
        </p:spPr>
        <p:txBody>
          <a:bodyPr anchor="t"/>
          <a:lstStyle/>
          <a:p>
            <a:pPr marL="0" indent="0">
              <a:buNone/>
            </a:pPr>
            <a:r>
              <a:rPr lang="en-US">
                <a:solidFill>
                  <a:srgbClr val="1A1818"/>
                </a:solidFill>
              </a:rPr>
              <a:t>Here are some of the key recommendations for a selection of the </a:t>
            </a:r>
            <a:r>
              <a:rPr lang="en-US" err="1">
                <a:solidFill>
                  <a:srgbClr val="1A1818"/>
                </a:solidFill>
              </a:rPr>
              <a:t>AoLE</a:t>
            </a:r>
            <a:r>
              <a:rPr lang="en-US">
                <a:solidFill>
                  <a:srgbClr val="1A1818"/>
                </a:solidFill>
              </a:rPr>
              <a:t> reports from Strand 2...</a:t>
            </a:r>
          </a:p>
          <a:p>
            <a:pPr marL="0" indent="0">
              <a:buNone/>
            </a:pPr>
            <a:endParaRPr lang="en-US">
              <a:solidFill>
                <a:srgbClr val="1A1818"/>
              </a:solidFill>
            </a:endParaRPr>
          </a:p>
          <a:p>
            <a:pPr marL="0" indent="0">
              <a:buNone/>
            </a:pPr>
            <a:endParaRPr lang="en-US">
              <a:solidFill>
                <a:srgbClr val="1A1818"/>
              </a:solidFill>
            </a:endParaRPr>
          </a:p>
          <a:p>
            <a:pPr marL="0" indent="0">
              <a:buNone/>
            </a:pPr>
            <a:endParaRPr lang="en-US">
              <a:solidFill>
                <a:srgbClr val="1A1818"/>
              </a:solidFill>
            </a:endParaRPr>
          </a:p>
          <a:p>
            <a:pPr marL="0" indent="0">
              <a:buNone/>
            </a:pPr>
            <a:r>
              <a:rPr lang="en-US">
                <a:solidFill>
                  <a:srgbClr val="1A1818"/>
                </a:solidFill>
              </a:rPr>
              <a:t>Again, what are the implications of the following recommendations for schools and the wider education system?</a:t>
            </a:r>
          </a:p>
        </p:txBody>
      </p:sp>
    </p:spTree>
    <p:extLst>
      <p:ext uri="{BB962C8B-B14F-4D97-AF65-F5344CB8AC3E}">
        <p14:creationId xmlns:p14="http://schemas.microsoft.com/office/powerpoint/2010/main" val="207204973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1FDD7F-D3F3-488E-BCC3-87E412050974}"/>
              </a:ext>
            </a:extLst>
          </p:cNvPr>
          <p:cNvSpPr>
            <a:spLocks noGrp="1"/>
          </p:cNvSpPr>
          <p:nvPr>
            <p:ph type="title"/>
          </p:nvPr>
        </p:nvSpPr>
        <p:spPr/>
        <p:txBody>
          <a:bodyPr/>
          <a:lstStyle/>
          <a:p>
            <a:r>
              <a:rPr lang="en-US"/>
              <a:t>Health and Wellbeing</a:t>
            </a:r>
          </a:p>
        </p:txBody>
      </p:sp>
      <p:sp>
        <p:nvSpPr>
          <p:cNvPr id="3" name="Content Placeholder 2">
            <a:extLst>
              <a:ext uri="{FF2B5EF4-FFF2-40B4-BE49-F238E27FC236}">
                <a16:creationId xmlns:a16="http://schemas.microsoft.com/office/drawing/2014/main" xmlns="" id="{C8045D29-C5A7-420D-9A18-495C49F5D68D}"/>
              </a:ext>
            </a:extLst>
          </p:cNvPr>
          <p:cNvSpPr>
            <a:spLocks noGrp="1"/>
          </p:cNvSpPr>
          <p:nvPr>
            <p:ph idx="1"/>
          </p:nvPr>
        </p:nvSpPr>
        <p:spPr/>
        <p:txBody>
          <a:bodyPr anchor="t"/>
          <a:lstStyle/>
          <a:p>
            <a:r>
              <a:rPr lang="en-US" sz="2000" i="1">
                <a:solidFill>
                  <a:srgbClr val="1A1818"/>
                </a:solidFill>
              </a:rPr>
              <a:t>“For those topics which fit within the </a:t>
            </a:r>
            <a:r>
              <a:rPr lang="en-US" sz="2000" i="1" err="1">
                <a:solidFill>
                  <a:srgbClr val="1A1818"/>
                </a:solidFill>
              </a:rPr>
              <a:t>AoLE’s</a:t>
            </a:r>
            <a:r>
              <a:rPr lang="en-US" sz="2000" i="1">
                <a:solidFill>
                  <a:srgbClr val="1A1818"/>
                </a:solidFill>
              </a:rPr>
              <a:t> boundaries, the </a:t>
            </a:r>
            <a:r>
              <a:rPr lang="en-US" sz="2000" i="1" err="1">
                <a:solidFill>
                  <a:srgbClr val="1A1818"/>
                </a:solidFill>
              </a:rPr>
              <a:t>H&amp;Wb</a:t>
            </a:r>
            <a:r>
              <a:rPr lang="en-US" sz="2000" i="1">
                <a:solidFill>
                  <a:srgbClr val="1A1818"/>
                </a:solidFill>
              </a:rPr>
              <a:t> Pioneers were anxious to resist formulating a list of ‘Content’, as this would lead to a tick-box approach and would be unlikely to lead to successful whole school delivery. However, it was acknowledged that a set of key ‘Themes’ was required for the </a:t>
            </a:r>
            <a:r>
              <a:rPr lang="en-US" sz="2000" i="1" err="1">
                <a:solidFill>
                  <a:srgbClr val="1A1818"/>
                </a:solidFill>
              </a:rPr>
              <a:t>AoLE</a:t>
            </a:r>
            <a:r>
              <a:rPr lang="en-US" sz="2000" i="1">
                <a:solidFill>
                  <a:srgbClr val="1A1818"/>
                </a:solidFill>
              </a:rPr>
              <a:t> in order to </a:t>
            </a:r>
            <a:r>
              <a:rPr lang="en-US" sz="2000" i="1" err="1">
                <a:solidFill>
                  <a:srgbClr val="1A1818"/>
                </a:solidFill>
              </a:rPr>
              <a:t>organise</a:t>
            </a:r>
            <a:r>
              <a:rPr lang="en-US" sz="2000" i="1">
                <a:solidFill>
                  <a:srgbClr val="1A1818"/>
                </a:solidFill>
              </a:rPr>
              <a:t> the broad range of aspects of Health and Well-being” </a:t>
            </a:r>
            <a:endParaRPr lang="en-US" sz="2000">
              <a:solidFill>
                <a:srgbClr val="1A1818"/>
              </a:solidFill>
            </a:endParaRPr>
          </a:p>
          <a:p>
            <a:endParaRPr lang="en-US" sz="1800" i="1">
              <a:solidFill>
                <a:srgbClr val="1A1818"/>
              </a:solidFill>
            </a:endParaRPr>
          </a:p>
          <a:p>
            <a:pPr marL="0" indent="0">
              <a:buNone/>
            </a:pPr>
            <a:r>
              <a:rPr lang="en-US" sz="1800" i="1">
                <a:solidFill>
                  <a:srgbClr val="1A1818"/>
                </a:solidFill>
              </a:rPr>
              <a:t>As a result the following 6 indicative Thematic areas were defined by the group: </a:t>
            </a:r>
            <a:endParaRPr lang="en-US" sz="1800">
              <a:solidFill>
                <a:srgbClr val="1A1818"/>
              </a:solidFill>
            </a:endParaRPr>
          </a:p>
          <a:p>
            <a:r>
              <a:rPr lang="en-US" sz="1800" i="1">
                <a:solidFill>
                  <a:srgbClr val="1A1818"/>
                </a:solidFill>
              </a:rPr>
              <a:t>Personal Care and Development</a:t>
            </a:r>
            <a:endParaRPr lang="en-US" sz="1800">
              <a:solidFill>
                <a:srgbClr val="1A1818"/>
              </a:solidFill>
            </a:endParaRPr>
          </a:p>
          <a:p>
            <a:r>
              <a:rPr lang="en-US" sz="1800" i="1">
                <a:solidFill>
                  <a:srgbClr val="1A1818"/>
                </a:solidFill>
              </a:rPr>
              <a:t>Healthy Choices</a:t>
            </a:r>
            <a:endParaRPr lang="en-US" sz="1800">
              <a:solidFill>
                <a:srgbClr val="1A1818"/>
              </a:solidFill>
            </a:endParaRPr>
          </a:p>
          <a:p>
            <a:r>
              <a:rPr lang="en-US" sz="1800" i="1">
                <a:solidFill>
                  <a:srgbClr val="1A1818"/>
                </a:solidFill>
              </a:rPr>
              <a:t>Learning to Learn</a:t>
            </a:r>
            <a:endParaRPr lang="en-US" sz="1800">
              <a:solidFill>
                <a:srgbClr val="1A1818"/>
              </a:solidFill>
            </a:endParaRPr>
          </a:p>
          <a:p>
            <a:r>
              <a:rPr lang="en-US" sz="1800" i="1">
                <a:solidFill>
                  <a:srgbClr val="1A1818"/>
                </a:solidFill>
              </a:rPr>
              <a:t>Relationships and Emotions </a:t>
            </a:r>
            <a:endParaRPr lang="en-US" sz="1800">
              <a:solidFill>
                <a:srgbClr val="1A1818"/>
              </a:solidFill>
            </a:endParaRPr>
          </a:p>
          <a:p>
            <a:r>
              <a:rPr lang="en-US" sz="1800" i="1">
                <a:solidFill>
                  <a:srgbClr val="1A1818"/>
                </a:solidFill>
              </a:rPr>
              <a:t>Keeping Safe </a:t>
            </a:r>
            <a:endParaRPr lang="en-US" sz="1800">
              <a:solidFill>
                <a:srgbClr val="1A1818"/>
              </a:solidFill>
            </a:endParaRPr>
          </a:p>
          <a:p>
            <a:r>
              <a:rPr lang="en-US" sz="1800" i="1">
                <a:solidFill>
                  <a:srgbClr val="1A1818"/>
                </a:solidFill>
              </a:rPr>
              <a:t>Physical Activity </a:t>
            </a:r>
            <a:endParaRPr lang="en-US" sz="1800">
              <a:solidFill>
                <a:srgbClr val="1A1818"/>
              </a:solidFill>
            </a:endParaRPr>
          </a:p>
          <a:p>
            <a:endParaRPr lang="en-US" sz="1800"/>
          </a:p>
          <a:p>
            <a:endParaRPr lang="en-US" sz="1800"/>
          </a:p>
        </p:txBody>
      </p:sp>
      <p:sp>
        <p:nvSpPr>
          <p:cNvPr id="4" name="TextBox 3">
            <a:extLst>
              <a:ext uri="{FF2B5EF4-FFF2-40B4-BE49-F238E27FC236}">
                <a16:creationId xmlns:a16="http://schemas.microsoft.com/office/drawing/2014/main" xmlns="" id="{83FE698B-4623-4DE9-9BBB-0D197E5312EF}"/>
              </a:ext>
            </a:extLst>
          </p:cNvPr>
          <p:cNvSpPr txBox="1"/>
          <p:nvPr/>
        </p:nvSpPr>
        <p:spPr>
          <a:xfrm>
            <a:off x="4967587" y="3981450"/>
            <a:ext cx="4181176" cy="258603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a:solidFill>
                  <a:srgbClr val="1A1818"/>
                </a:solidFill>
              </a:rPr>
              <a:t>Click to </a:t>
            </a:r>
            <a:r>
              <a:rPr lang="en-US" b="1">
                <a:solidFill>
                  <a:srgbClr val="1A1818"/>
                </a:solidFill>
              </a:rPr>
              <a:t>Key Question</a:t>
            </a:r>
            <a:r>
              <a:rPr lang="en-US">
                <a:solidFill>
                  <a:srgbClr val="1A1818"/>
                </a:solidFill>
              </a:rPr>
              <a:t>:-</a:t>
            </a:r>
            <a:endParaRPr lang="en-US"/>
          </a:p>
          <a:p>
            <a:pPr algn="just"/>
            <a:endParaRPr lang="en-US">
              <a:solidFill>
                <a:srgbClr val="1A1818"/>
              </a:solidFill>
            </a:endParaRPr>
          </a:p>
          <a:p>
            <a:pPr algn="just"/>
            <a:r>
              <a:rPr lang="en-US">
                <a:solidFill>
                  <a:srgbClr val="1A1818"/>
                </a:solidFill>
              </a:rPr>
              <a:t>What are the likely implications of teaching through a broader set of themes, rather than a prescribed list of content?</a:t>
            </a:r>
          </a:p>
          <a:p>
            <a:pPr algn="just"/>
            <a:endParaRPr lang="en-US">
              <a:solidFill>
                <a:srgbClr val="1A1818"/>
              </a:solidFill>
            </a:endParaRPr>
          </a:p>
          <a:p>
            <a:pPr algn="just"/>
            <a:r>
              <a:rPr lang="en-US">
                <a:solidFill>
                  <a:srgbClr val="1A1818"/>
                </a:solidFill>
              </a:rPr>
              <a:t>For example:-</a:t>
            </a:r>
          </a:p>
          <a:p>
            <a:pPr marL="285750" indent="-285750" algn="just">
              <a:buChar char="•"/>
            </a:pPr>
            <a:r>
              <a:rPr lang="en-US">
                <a:solidFill>
                  <a:srgbClr val="1A1818"/>
                </a:solidFill>
              </a:rPr>
              <a:t>Cross-curricular planning?</a:t>
            </a:r>
          </a:p>
          <a:p>
            <a:pPr marL="285750" indent="-285750" algn="just">
              <a:buChar char="•"/>
            </a:pPr>
            <a:r>
              <a:rPr lang="en-US">
                <a:solidFill>
                  <a:srgbClr val="1A1818"/>
                </a:solidFill>
              </a:rPr>
              <a:t>Staff skills?</a:t>
            </a:r>
          </a:p>
        </p:txBody>
      </p:sp>
    </p:spTree>
    <p:extLst>
      <p:ext uri="{BB962C8B-B14F-4D97-AF65-F5344CB8AC3E}">
        <p14:creationId xmlns:p14="http://schemas.microsoft.com/office/powerpoint/2010/main" val="192264561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F9BFD8-0BFB-4C75-8B00-FAE8C8AFF0DF}"/>
              </a:ext>
            </a:extLst>
          </p:cNvPr>
          <p:cNvSpPr>
            <a:spLocks noGrp="1"/>
          </p:cNvSpPr>
          <p:nvPr>
            <p:ph type="title"/>
          </p:nvPr>
        </p:nvSpPr>
        <p:spPr/>
        <p:txBody>
          <a:bodyPr/>
          <a:lstStyle/>
          <a:p>
            <a:r>
              <a:rPr lang="en-US"/>
              <a:t>Humanities</a:t>
            </a:r>
          </a:p>
        </p:txBody>
      </p:sp>
      <p:sp>
        <p:nvSpPr>
          <p:cNvPr id="3" name="Content Placeholder 2">
            <a:extLst>
              <a:ext uri="{FF2B5EF4-FFF2-40B4-BE49-F238E27FC236}">
                <a16:creationId xmlns:a16="http://schemas.microsoft.com/office/drawing/2014/main" xmlns="" id="{568426A2-4680-4E71-BBB2-4336CBD3325E}"/>
              </a:ext>
            </a:extLst>
          </p:cNvPr>
          <p:cNvSpPr>
            <a:spLocks noGrp="1"/>
          </p:cNvSpPr>
          <p:nvPr>
            <p:ph idx="1"/>
          </p:nvPr>
        </p:nvSpPr>
        <p:spPr/>
        <p:txBody>
          <a:bodyPr anchor="t"/>
          <a:lstStyle/>
          <a:p>
            <a:r>
              <a:rPr lang="en-US" sz="2000" i="1">
                <a:solidFill>
                  <a:srgbClr val="1A1818"/>
                </a:solidFill>
              </a:rPr>
              <a:t>“As outlined in Successful Futures, the Humanities </a:t>
            </a:r>
            <a:r>
              <a:rPr lang="en-US" sz="2000" i="1" err="1">
                <a:solidFill>
                  <a:srgbClr val="1A1818"/>
                </a:solidFill>
              </a:rPr>
              <a:t>AoLE</a:t>
            </a:r>
            <a:r>
              <a:rPr lang="en-US" sz="2000" i="1">
                <a:solidFill>
                  <a:srgbClr val="1A1818"/>
                </a:solidFill>
              </a:rPr>
              <a:t> will include the study of history, geography, Religious Education, business and social studies. The group proposes that through exploring big ideas and key concepts in the humanities, learners will also be able to </a:t>
            </a:r>
            <a:r>
              <a:rPr lang="en-US" sz="2000" b="1" i="1">
                <a:solidFill>
                  <a:srgbClr val="1A1818"/>
                </a:solidFill>
              </a:rPr>
              <a:t>draw on opportunities to explore elements of citizenship, classics, economics, law, philosophy, politics, psychology and sociology</a:t>
            </a:r>
            <a:r>
              <a:rPr lang="en-US" sz="2000" i="1">
                <a:solidFill>
                  <a:srgbClr val="1A1818"/>
                </a:solidFill>
              </a:rPr>
              <a:t>. The importance of learners acquiring knowledge about, exploring, experiencing and contributing to aspects of society at a local, national and global level will be reflected in the content of the </a:t>
            </a:r>
            <a:r>
              <a:rPr lang="en-US" sz="2000" i="1" err="1">
                <a:solidFill>
                  <a:srgbClr val="1A1818"/>
                </a:solidFill>
              </a:rPr>
              <a:t>AoLE</a:t>
            </a:r>
            <a:r>
              <a:rPr lang="en-US" sz="2000" i="1">
                <a:solidFill>
                  <a:srgbClr val="1A1818"/>
                </a:solidFill>
              </a:rPr>
              <a:t> going forward” </a:t>
            </a:r>
          </a:p>
          <a:p>
            <a:endParaRPr lang="en-US" sz="2000" i="1">
              <a:solidFill>
                <a:srgbClr val="1A1818"/>
              </a:solidFill>
            </a:endParaRPr>
          </a:p>
          <a:p>
            <a:pPr marL="0" indent="0">
              <a:buNone/>
            </a:pPr>
            <a:r>
              <a:rPr lang="en-US" sz="2000" b="1">
                <a:solidFill>
                  <a:srgbClr val="1A1818"/>
                </a:solidFill>
              </a:rPr>
              <a:t>Key Questions: -</a:t>
            </a:r>
            <a:endParaRPr lang="en-US" sz="2000">
              <a:solidFill>
                <a:srgbClr val="1A1818"/>
              </a:solidFill>
            </a:endParaRPr>
          </a:p>
          <a:p>
            <a:r>
              <a:rPr lang="en-US" sz="2000">
                <a:solidFill>
                  <a:srgbClr val="1A1818"/>
                </a:solidFill>
              </a:rPr>
              <a:t>What challenges are presented by the scope of the Humanities </a:t>
            </a:r>
            <a:r>
              <a:rPr lang="en-US" sz="2000" err="1">
                <a:solidFill>
                  <a:srgbClr val="1A1818"/>
                </a:solidFill>
              </a:rPr>
              <a:t>AoLE</a:t>
            </a:r>
            <a:r>
              <a:rPr lang="en-US" sz="2000">
                <a:solidFill>
                  <a:srgbClr val="1A1818"/>
                </a:solidFill>
              </a:rPr>
              <a:t>?</a:t>
            </a:r>
          </a:p>
          <a:p>
            <a:r>
              <a:rPr lang="en-US" sz="2000">
                <a:solidFill>
                  <a:srgbClr val="1A1818"/>
                </a:solidFill>
              </a:rPr>
              <a:t>Will the inclusion of ‘business studies’ in the Humanities </a:t>
            </a:r>
            <a:r>
              <a:rPr lang="en-US" sz="2000" err="1">
                <a:solidFill>
                  <a:srgbClr val="1A1818"/>
                </a:solidFill>
              </a:rPr>
              <a:t>AoLE</a:t>
            </a:r>
            <a:r>
              <a:rPr lang="en-US" sz="2000">
                <a:solidFill>
                  <a:srgbClr val="1A1818"/>
                </a:solidFill>
              </a:rPr>
              <a:t> present any challenges for curriculum planning?</a:t>
            </a:r>
          </a:p>
          <a:p>
            <a:endParaRPr lang="en-US" sz="2000" i="1">
              <a:solidFill>
                <a:srgbClr val="1A1818"/>
              </a:solidFill>
            </a:endParaRPr>
          </a:p>
          <a:p>
            <a:endParaRPr lang="en-US" sz="2000" i="1"/>
          </a:p>
          <a:p>
            <a:endParaRPr lang="en-US" sz="2000" i="1"/>
          </a:p>
        </p:txBody>
      </p:sp>
    </p:spTree>
    <p:extLst>
      <p:ext uri="{BB962C8B-B14F-4D97-AF65-F5344CB8AC3E}">
        <p14:creationId xmlns:p14="http://schemas.microsoft.com/office/powerpoint/2010/main" val="125924031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DDDC36-4CB0-4D1A-97BF-5BA4139D745D}"/>
              </a:ext>
            </a:extLst>
          </p:cNvPr>
          <p:cNvSpPr>
            <a:spLocks noGrp="1"/>
          </p:cNvSpPr>
          <p:nvPr>
            <p:ph type="title"/>
          </p:nvPr>
        </p:nvSpPr>
        <p:spPr/>
        <p:txBody>
          <a:bodyPr/>
          <a:lstStyle/>
          <a:p>
            <a:r>
              <a:rPr lang="en-US"/>
              <a:t>Languages, Literacy and Communication</a:t>
            </a:r>
          </a:p>
        </p:txBody>
      </p:sp>
      <p:sp>
        <p:nvSpPr>
          <p:cNvPr id="3" name="Content Placeholder 2">
            <a:extLst>
              <a:ext uri="{FF2B5EF4-FFF2-40B4-BE49-F238E27FC236}">
                <a16:creationId xmlns:a16="http://schemas.microsoft.com/office/drawing/2014/main" xmlns="" id="{968D7DB3-128A-4576-BB05-1EBFAC782ADC}"/>
              </a:ext>
            </a:extLst>
          </p:cNvPr>
          <p:cNvSpPr>
            <a:spLocks noGrp="1"/>
          </p:cNvSpPr>
          <p:nvPr>
            <p:ph idx="1"/>
          </p:nvPr>
        </p:nvSpPr>
        <p:spPr>
          <a:xfrm>
            <a:off x="457200" y="942975"/>
            <a:ext cx="4213525" cy="3228975"/>
          </a:xfrm>
        </p:spPr>
        <p:txBody>
          <a:bodyPr anchor="t"/>
          <a:lstStyle/>
          <a:p>
            <a:pPr marL="0" indent="0">
              <a:buNone/>
            </a:pPr>
            <a:r>
              <a:rPr lang="en-US" sz="1800">
                <a:solidFill>
                  <a:srgbClr val="1A1818"/>
                </a:solidFill>
              </a:rPr>
              <a:t>The LLC group are proposing the development of a common framework for the learning of all languages:-</a:t>
            </a:r>
            <a:endParaRPr lang="en-US" sz="1800"/>
          </a:p>
          <a:p>
            <a:pPr marL="0" indent="0">
              <a:buNone/>
            </a:pPr>
            <a:r>
              <a:rPr lang="en-US" sz="1800" i="1">
                <a:solidFill>
                  <a:srgbClr val="1A1818"/>
                </a:solidFill>
              </a:rPr>
              <a:t>The continuum will encompass productive/expressive skills (speaking, presenting and writing) and receptive skills (listening, viewing and reading). It will encompass Welsh (for Welsh medium, bilingual and English medium settings and schools) English and EAL, international languages and non-verbal communication. The progression steps will include early language acquisition and will be inclusive for all stages/ages (including those starting a new language later in their school career). Equity of support and provision are fundamental principles including for BSL, Makaton, Braille etc. </a:t>
            </a:r>
            <a:endParaRPr lang="en-US" sz="1800">
              <a:solidFill>
                <a:srgbClr val="1A1818"/>
              </a:solidFill>
            </a:endParaRPr>
          </a:p>
          <a:p>
            <a:pPr marL="0" indent="0">
              <a:buNone/>
            </a:pPr>
            <a:endParaRPr lang="en-US" sz="1800">
              <a:solidFill>
                <a:srgbClr val="1A1818"/>
              </a:solidFill>
            </a:endParaRPr>
          </a:p>
          <a:p>
            <a:endParaRPr lang="en-US" sz="2000">
              <a:solidFill>
                <a:srgbClr val="1A1818"/>
              </a:solidFill>
            </a:endParaRPr>
          </a:p>
        </p:txBody>
      </p:sp>
      <p:sp>
        <p:nvSpPr>
          <p:cNvPr id="4" name="TextBox 3">
            <a:extLst>
              <a:ext uri="{FF2B5EF4-FFF2-40B4-BE49-F238E27FC236}">
                <a16:creationId xmlns:a16="http://schemas.microsoft.com/office/drawing/2014/main" xmlns="" id="{CD57A6F6-5A1D-41FC-8ABA-F1F8B4E5CFC2}"/>
              </a:ext>
            </a:extLst>
          </p:cNvPr>
          <p:cNvSpPr txBox="1"/>
          <p:nvPr/>
        </p:nvSpPr>
        <p:spPr>
          <a:xfrm>
            <a:off x="4803174" y="1428750"/>
            <a:ext cx="4093176" cy="397033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A1818"/>
                </a:solidFill>
                <a:cs typeface="Arial"/>
              </a:rPr>
              <a:t>Key questions:-</a:t>
            </a:r>
            <a:r>
              <a:rPr lang="en-US">
                <a:cs typeface="Arial"/>
              </a:rPr>
              <a:t>​</a:t>
            </a:r>
          </a:p>
          <a:p>
            <a:pPr>
              <a:buAutoNum type="arabicPeriod"/>
            </a:pPr>
            <a:r>
              <a:rPr lang="en-US">
                <a:solidFill>
                  <a:srgbClr val="1A1818"/>
                </a:solidFill>
                <a:cs typeface="Arial"/>
              </a:rPr>
              <a:t>What opportunities for collaborative working would a common framework for language development provide for teachers/schools? (e.g. external agencies, collaborative working between subject </a:t>
            </a:r>
            <a:r>
              <a:rPr lang="en-US" err="1">
                <a:solidFill>
                  <a:srgbClr val="1A1818"/>
                </a:solidFill>
                <a:cs typeface="Arial"/>
              </a:rPr>
              <a:t>specilaists</a:t>
            </a:r>
            <a:r>
              <a:rPr lang="en-US">
                <a:solidFill>
                  <a:srgbClr val="1A1818"/>
                </a:solidFill>
                <a:cs typeface="Arial"/>
              </a:rPr>
              <a:t> – English, Welsh, MFL). </a:t>
            </a:r>
            <a:r>
              <a:rPr lang="en-US">
                <a:cs typeface="Arial"/>
              </a:rPr>
              <a:t>​</a:t>
            </a:r>
            <a:endParaRPr lang="en-US">
              <a:latin typeface="Arial"/>
              <a:cs typeface="Arial"/>
            </a:endParaRPr>
          </a:p>
          <a:p>
            <a:endParaRPr lang="en-US">
              <a:latin typeface="Arial"/>
              <a:cs typeface="Arial"/>
            </a:endParaRPr>
          </a:p>
          <a:p>
            <a:pPr>
              <a:buAutoNum type="arabicPeriod" startAt="2"/>
            </a:pPr>
            <a:r>
              <a:rPr lang="en-US">
                <a:solidFill>
                  <a:srgbClr val="1A1818"/>
                </a:solidFill>
                <a:cs typeface="Arial"/>
              </a:rPr>
              <a:t>What expertise may schools need to engage in order to </a:t>
            </a:r>
            <a:r>
              <a:rPr lang="en-US" err="1">
                <a:solidFill>
                  <a:srgbClr val="1A1818"/>
                </a:solidFill>
                <a:cs typeface="Arial"/>
              </a:rPr>
              <a:t>realise</a:t>
            </a:r>
            <a:r>
              <a:rPr lang="en-US">
                <a:solidFill>
                  <a:srgbClr val="1A1818"/>
                </a:solidFill>
                <a:cs typeface="Arial"/>
              </a:rPr>
              <a:t> the vision of the </a:t>
            </a:r>
            <a:r>
              <a:rPr lang="en-US" err="1">
                <a:solidFill>
                  <a:srgbClr val="1A1818"/>
                </a:solidFill>
                <a:cs typeface="Arial"/>
              </a:rPr>
              <a:t>AoLE</a:t>
            </a:r>
            <a:r>
              <a:rPr lang="en-US">
                <a:solidFill>
                  <a:srgbClr val="1A1818"/>
                </a:solidFill>
                <a:cs typeface="Arial"/>
              </a:rPr>
              <a:t> group? Are there currently skills gaps in the workforce? How could these be addressed? </a:t>
            </a:r>
            <a:r>
              <a:rPr lang="en-US">
                <a:cs typeface="Arial"/>
              </a:rPr>
              <a:t>​</a:t>
            </a:r>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255518742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038AC0-8C9E-4783-A413-9B90F2F6FBED}"/>
              </a:ext>
            </a:extLst>
          </p:cNvPr>
          <p:cNvSpPr>
            <a:spLocks noGrp="1"/>
          </p:cNvSpPr>
          <p:nvPr>
            <p:ph type="title"/>
          </p:nvPr>
        </p:nvSpPr>
        <p:spPr/>
        <p:txBody>
          <a:bodyPr/>
          <a:lstStyle/>
          <a:p>
            <a:r>
              <a:rPr lang="en-US"/>
              <a:t>Mathematics and Numeracy</a:t>
            </a:r>
          </a:p>
        </p:txBody>
      </p:sp>
      <p:sp>
        <p:nvSpPr>
          <p:cNvPr id="3" name="Content Placeholder 2">
            <a:extLst>
              <a:ext uri="{FF2B5EF4-FFF2-40B4-BE49-F238E27FC236}">
                <a16:creationId xmlns:a16="http://schemas.microsoft.com/office/drawing/2014/main" xmlns="" id="{CDD8E8FF-3795-4157-BFE9-BE77733AB89F}"/>
              </a:ext>
            </a:extLst>
          </p:cNvPr>
          <p:cNvSpPr>
            <a:spLocks noGrp="1"/>
          </p:cNvSpPr>
          <p:nvPr>
            <p:ph idx="1"/>
          </p:nvPr>
        </p:nvSpPr>
        <p:spPr/>
        <p:txBody>
          <a:bodyPr anchor="t"/>
          <a:lstStyle/>
          <a:p>
            <a:pPr marL="0" indent="0">
              <a:buNone/>
            </a:pPr>
            <a:r>
              <a:rPr lang="en-US" sz="2400" i="1">
                <a:solidFill>
                  <a:srgbClr val="1A1818"/>
                </a:solidFill>
              </a:rPr>
              <a:t>The aim is to develop </a:t>
            </a:r>
            <a:r>
              <a:rPr lang="en-US" sz="2400" b="1" i="1">
                <a:solidFill>
                  <a:srgbClr val="1A1818"/>
                </a:solidFill>
              </a:rPr>
              <a:t>mastery approaches </a:t>
            </a:r>
            <a:r>
              <a:rPr lang="en-US" sz="2400" i="1">
                <a:solidFill>
                  <a:srgbClr val="1A1818"/>
                </a:solidFill>
              </a:rPr>
              <a:t>that allow pupils to acquire deep learning and conceptual understanding through problem solving. </a:t>
            </a:r>
            <a:endParaRPr lang="en-US" sz="2400">
              <a:solidFill>
                <a:srgbClr val="1A1818"/>
              </a:solidFill>
            </a:endParaRPr>
          </a:p>
          <a:p>
            <a:pPr marL="0" indent="0">
              <a:buNone/>
            </a:pPr>
            <a:r>
              <a:rPr lang="en-US" sz="2400" b="1">
                <a:solidFill>
                  <a:srgbClr val="1A1818"/>
                </a:solidFill>
              </a:rPr>
              <a:t>Key questions:-</a:t>
            </a:r>
            <a:endParaRPr lang="en-US" sz="2400">
              <a:solidFill>
                <a:srgbClr val="1A1818"/>
              </a:solidFill>
            </a:endParaRPr>
          </a:p>
          <a:p>
            <a:r>
              <a:rPr lang="en-US" sz="2400">
                <a:solidFill>
                  <a:srgbClr val="1A1818"/>
                </a:solidFill>
              </a:rPr>
              <a:t>The </a:t>
            </a:r>
            <a:r>
              <a:rPr lang="en-US" sz="2400" err="1">
                <a:solidFill>
                  <a:srgbClr val="1A1818"/>
                </a:solidFill>
              </a:rPr>
              <a:t>AoLE</a:t>
            </a:r>
            <a:r>
              <a:rPr lang="en-US" sz="2400">
                <a:solidFill>
                  <a:srgbClr val="1A1818"/>
                </a:solidFill>
              </a:rPr>
              <a:t> group are suggesting a particular pedagogic approach to mathematics teaching in the </a:t>
            </a:r>
            <a:r>
              <a:rPr lang="en-US" sz="2400" err="1">
                <a:solidFill>
                  <a:srgbClr val="1A1818"/>
                </a:solidFill>
              </a:rPr>
              <a:t>AoLE</a:t>
            </a:r>
            <a:r>
              <a:rPr lang="en-US" sz="2400">
                <a:solidFill>
                  <a:srgbClr val="1A1818"/>
                </a:solidFill>
              </a:rPr>
              <a:t> report. This is an approach that is encouraging </a:t>
            </a:r>
            <a:r>
              <a:rPr lang="en-US" sz="2400" b="1">
                <a:solidFill>
                  <a:srgbClr val="1A1818"/>
                </a:solidFill>
              </a:rPr>
              <a:t>mastery</a:t>
            </a:r>
            <a:r>
              <a:rPr lang="en-US" sz="2400">
                <a:solidFill>
                  <a:srgbClr val="1A1818"/>
                </a:solidFill>
              </a:rPr>
              <a:t>. </a:t>
            </a:r>
          </a:p>
          <a:p>
            <a:r>
              <a:rPr lang="en-US" sz="2400">
                <a:solidFill>
                  <a:srgbClr val="1A1818"/>
                </a:solidFill>
              </a:rPr>
              <a:t>What do you already know about mastery approaches to teaching </a:t>
            </a:r>
            <a:r>
              <a:rPr lang="en-US" sz="2400" err="1">
                <a:solidFill>
                  <a:srgbClr val="1A1818"/>
                </a:solidFill>
              </a:rPr>
              <a:t>maths</a:t>
            </a:r>
            <a:r>
              <a:rPr lang="en-US" sz="2400">
                <a:solidFill>
                  <a:srgbClr val="1A1818"/>
                </a:solidFill>
              </a:rPr>
              <a:t>?</a:t>
            </a:r>
          </a:p>
          <a:p>
            <a:r>
              <a:rPr lang="en-US" sz="2400">
                <a:solidFill>
                  <a:srgbClr val="1A1818"/>
                </a:solidFill>
              </a:rPr>
              <a:t>What are the likely implications for </a:t>
            </a:r>
            <a:r>
              <a:rPr lang="en-US" sz="2400" err="1">
                <a:solidFill>
                  <a:srgbClr val="1A1818"/>
                </a:solidFill>
              </a:rPr>
              <a:t>Maths</a:t>
            </a:r>
            <a:r>
              <a:rPr lang="en-US" sz="2400">
                <a:solidFill>
                  <a:srgbClr val="1A1818"/>
                </a:solidFill>
              </a:rPr>
              <a:t> teaching in your school (all schools)?</a:t>
            </a:r>
          </a:p>
          <a:p>
            <a:r>
              <a:rPr lang="en-US" sz="2400">
                <a:solidFill>
                  <a:srgbClr val="1A1818"/>
                </a:solidFill>
              </a:rPr>
              <a:t>What practical actions are likely to be required across the system to accommodate these changes?</a:t>
            </a:r>
          </a:p>
          <a:p>
            <a:endParaRPr lang="en-US" sz="2400">
              <a:solidFill>
                <a:srgbClr val="1A1818"/>
              </a:solidFill>
            </a:endParaRPr>
          </a:p>
        </p:txBody>
      </p:sp>
    </p:spTree>
    <p:extLst>
      <p:ext uri="{BB962C8B-B14F-4D97-AF65-F5344CB8AC3E}">
        <p14:creationId xmlns:p14="http://schemas.microsoft.com/office/powerpoint/2010/main" val="113310893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000"/>
              <a:t>Personal Reflection task…..</a:t>
            </a:r>
          </a:p>
        </p:txBody>
      </p:sp>
      <p:sp>
        <p:nvSpPr>
          <p:cNvPr id="6" name="Content Placeholder 5"/>
          <p:cNvSpPr>
            <a:spLocks noGrp="1"/>
          </p:cNvSpPr>
          <p:nvPr>
            <p:ph idx="1"/>
          </p:nvPr>
        </p:nvSpPr>
        <p:spPr/>
        <p:txBody>
          <a:bodyPr/>
          <a:lstStyle/>
          <a:p>
            <a:pPr marL="0" indent="0">
              <a:buNone/>
            </a:pPr>
            <a:endParaRPr lang="en-GB">
              <a:solidFill>
                <a:schemeClr val="tx2"/>
              </a:solidFill>
            </a:endParaRPr>
          </a:p>
          <a:p>
            <a:pPr marL="0" indent="0">
              <a:buNone/>
            </a:pPr>
            <a:r>
              <a:rPr lang="en-GB">
                <a:solidFill>
                  <a:schemeClr val="tx2"/>
                </a:solidFill>
              </a:rPr>
              <a:t>What role will you take in driving forward curriculum change?</a:t>
            </a:r>
          </a:p>
          <a:p>
            <a:endParaRPr lang="en-GB"/>
          </a:p>
        </p:txBody>
      </p:sp>
    </p:spTree>
    <p:extLst>
      <p:ext uri="{BB962C8B-B14F-4D97-AF65-F5344CB8AC3E}">
        <p14:creationId xmlns:p14="http://schemas.microsoft.com/office/powerpoint/2010/main" val="388679444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000"/>
              <a:t>Learning outcome…..</a:t>
            </a:r>
          </a:p>
        </p:txBody>
      </p:sp>
      <p:sp>
        <p:nvSpPr>
          <p:cNvPr id="6" name="Content Placeholder 5"/>
          <p:cNvSpPr>
            <a:spLocks noGrp="1"/>
          </p:cNvSpPr>
          <p:nvPr>
            <p:ph idx="1"/>
          </p:nvPr>
        </p:nvSpPr>
        <p:spPr/>
        <p:txBody>
          <a:bodyPr/>
          <a:lstStyle/>
          <a:p>
            <a:r>
              <a:rPr lang="en-GB">
                <a:solidFill>
                  <a:schemeClr val="tx2"/>
                </a:solidFill>
              </a:rPr>
              <a:t>Understand how to complete a critical literature review</a:t>
            </a:r>
          </a:p>
        </p:txBody>
      </p:sp>
    </p:spTree>
    <p:extLst>
      <p:ext uri="{BB962C8B-B14F-4D97-AF65-F5344CB8AC3E}">
        <p14:creationId xmlns:p14="http://schemas.microsoft.com/office/powerpoint/2010/main" val="204381756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Aims for this part of today</a:t>
            </a:r>
          </a:p>
        </p:txBody>
      </p:sp>
      <p:sp>
        <p:nvSpPr>
          <p:cNvPr id="3" name="Content Placeholder 2"/>
          <p:cNvSpPr>
            <a:spLocks noGrp="1"/>
          </p:cNvSpPr>
          <p:nvPr>
            <p:ph idx="1"/>
          </p:nvPr>
        </p:nvSpPr>
        <p:spPr/>
        <p:txBody>
          <a:bodyPr anchor="t">
            <a:normAutofit fontScale="77500" lnSpcReduction="20000"/>
          </a:bodyPr>
          <a:lstStyle/>
          <a:p>
            <a:r>
              <a:rPr lang="en-GB">
                <a:solidFill>
                  <a:schemeClr val="tx2"/>
                </a:solidFill>
              </a:rPr>
              <a:t>Explore what a literature review is and the purpose of it</a:t>
            </a:r>
          </a:p>
          <a:p>
            <a:r>
              <a:rPr lang="en-GB">
                <a:solidFill>
                  <a:schemeClr val="tx2"/>
                </a:solidFill>
              </a:rPr>
              <a:t>Consider the critical review of a key text</a:t>
            </a:r>
          </a:p>
          <a:p>
            <a:r>
              <a:rPr lang="en-GB">
                <a:solidFill>
                  <a:schemeClr val="tx2"/>
                </a:solidFill>
              </a:rPr>
              <a:t>Writing the review: </a:t>
            </a:r>
          </a:p>
          <a:p>
            <a:r>
              <a:rPr lang="en-GB">
                <a:solidFill>
                  <a:schemeClr val="tx2"/>
                </a:solidFill>
              </a:rPr>
              <a:t>Structure </a:t>
            </a:r>
          </a:p>
          <a:p>
            <a:pPr lvl="1"/>
            <a:r>
              <a:rPr lang="en-GB">
                <a:solidFill>
                  <a:schemeClr val="tx2"/>
                </a:solidFill>
              </a:rPr>
              <a:t>Introduction</a:t>
            </a:r>
          </a:p>
          <a:p>
            <a:pPr lvl="1"/>
            <a:r>
              <a:rPr lang="en-GB">
                <a:solidFill>
                  <a:schemeClr val="tx2"/>
                </a:solidFill>
              </a:rPr>
              <a:t>Conclusion </a:t>
            </a:r>
          </a:p>
          <a:p>
            <a:pPr lvl="1"/>
            <a:r>
              <a:rPr lang="en-GB">
                <a:solidFill>
                  <a:schemeClr val="tx2"/>
                </a:solidFill>
              </a:rPr>
              <a:t>Critical approaches to writing </a:t>
            </a:r>
          </a:p>
          <a:p>
            <a:pPr lvl="1"/>
            <a:endParaRPr lang="en-GB">
              <a:solidFill>
                <a:schemeClr val="tx2"/>
              </a:solidFill>
            </a:endParaRPr>
          </a:p>
          <a:p>
            <a:pPr lvl="1"/>
            <a:r>
              <a:rPr lang="en-GB">
                <a:solidFill>
                  <a:schemeClr val="tx2"/>
                </a:solidFill>
              </a:rPr>
              <a:t>This presentation has been adapted from an original from Leeds University Library:</a:t>
            </a:r>
          </a:p>
          <a:p>
            <a:pPr lvl="1"/>
            <a:r>
              <a:rPr lang="en-US">
                <a:solidFill>
                  <a:schemeClr val="tx2"/>
                </a:solidFill>
                <a:hlinkClick r:id="rId2"/>
              </a:rPr>
              <a:t>https://library.leeds.ac.uk/downloads/file/546/workshop_powerpoint</a:t>
            </a:r>
            <a:r>
              <a:rPr lang="en-US">
                <a:solidFill>
                  <a:schemeClr val="tx2"/>
                </a:solidFill>
              </a:rPr>
              <a:t> </a:t>
            </a:r>
            <a:endParaRPr lang="en-GB">
              <a:solidFill>
                <a:schemeClr val="tx2"/>
              </a:solidFill>
            </a:endParaRPr>
          </a:p>
        </p:txBody>
      </p:sp>
    </p:spTree>
    <p:extLst>
      <p:ext uri="{BB962C8B-B14F-4D97-AF65-F5344CB8AC3E}">
        <p14:creationId xmlns:p14="http://schemas.microsoft.com/office/powerpoint/2010/main" val="195896172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a Literature Review?</a:t>
            </a:r>
          </a:p>
        </p:txBody>
      </p:sp>
      <p:sp>
        <p:nvSpPr>
          <p:cNvPr id="3" name="Content Placeholder 2"/>
          <p:cNvSpPr>
            <a:spLocks noGrp="1"/>
          </p:cNvSpPr>
          <p:nvPr>
            <p:ph idx="1"/>
          </p:nvPr>
        </p:nvSpPr>
        <p:spPr/>
        <p:txBody>
          <a:bodyPr/>
          <a:lstStyle/>
          <a:p>
            <a:r>
              <a:rPr lang="en-GB">
                <a:solidFill>
                  <a:schemeClr val="tx2"/>
                </a:solidFill>
                <a:latin typeface="Frutiger 55 Roman" pitchFamily="34" charset="0"/>
              </a:rPr>
              <a:t>A literature review summarises, critically analyses and evaluates previous writing and ideas available on the subject, presenting this in an organised way. </a:t>
            </a:r>
            <a:endParaRPr lang="en-GB">
              <a:solidFill>
                <a:schemeClr val="tx2"/>
              </a:solidFill>
            </a:endParaRPr>
          </a:p>
          <a:p>
            <a:r>
              <a:rPr lang="en-GB">
                <a:solidFill>
                  <a:schemeClr val="tx2"/>
                </a:solidFill>
              </a:rPr>
              <a:t>It is NOT:</a:t>
            </a:r>
          </a:p>
          <a:p>
            <a:endParaRPr lang="en-GB">
              <a:solidFill>
                <a:schemeClr val="tx2"/>
              </a:solidFill>
            </a:endParaRPr>
          </a:p>
          <a:p>
            <a:pPr lvl="1"/>
            <a:r>
              <a:rPr lang="en-GB">
                <a:solidFill>
                  <a:schemeClr val="tx2"/>
                </a:solidFill>
              </a:rPr>
              <a:t>A descriptive list or summaries of books/articles </a:t>
            </a:r>
            <a:r>
              <a:rPr lang="en-GB" err="1">
                <a:solidFill>
                  <a:schemeClr val="tx2"/>
                </a:solidFill>
              </a:rPr>
              <a:t>etc</a:t>
            </a:r>
            <a:endParaRPr lang="en-GB">
              <a:solidFill>
                <a:schemeClr val="tx2"/>
              </a:solidFill>
            </a:endParaRPr>
          </a:p>
          <a:p>
            <a:pPr lvl="1"/>
            <a:r>
              <a:rPr lang="en-GB">
                <a:solidFill>
                  <a:schemeClr val="tx2"/>
                </a:solidFill>
              </a:rPr>
              <a:t>An exhaustive bibliography on everything ever written on the topic - you need to make a decision about what to include</a:t>
            </a:r>
          </a:p>
          <a:p>
            <a:pPr lvl="1">
              <a:buNone/>
            </a:pPr>
            <a:endParaRPr lang="en-GB"/>
          </a:p>
          <a:p>
            <a:endParaRPr lang="en-GB"/>
          </a:p>
        </p:txBody>
      </p:sp>
    </p:spTree>
    <p:extLst>
      <p:ext uri="{BB962C8B-B14F-4D97-AF65-F5344CB8AC3E}">
        <p14:creationId xmlns:p14="http://schemas.microsoft.com/office/powerpoint/2010/main" val="119783588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Why do we write a literature review?</a:t>
            </a:r>
          </a:p>
        </p:txBody>
      </p:sp>
      <p:sp>
        <p:nvSpPr>
          <p:cNvPr id="3" name="Content Placeholder 2"/>
          <p:cNvSpPr>
            <a:spLocks noGrp="1"/>
          </p:cNvSpPr>
          <p:nvPr>
            <p:ph idx="1"/>
          </p:nvPr>
        </p:nvSpPr>
        <p:spPr/>
        <p:txBody>
          <a:bodyPr>
            <a:normAutofit fontScale="70000" lnSpcReduction="20000"/>
          </a:bodyPr>
          <a:lstStyle/>
          <a:p>
            <a:r>
              <a:rPr lang="en-GB" sz="4200">
                <a:solidFill>
                  <a:schemeClr val="tx2"/>
                </a:solidFill>
              </a:rPr>
              <a:t>Demonstrate an in-depth understanding of your topic area including key concepts, terminology, theories and definitions</a:t>
            </a:r>
          </a:p>
          <a:p>
            <a:r>
              <a:rPr lang="en-GB" sz="4200">
                <a:solidFill>
                  <a:schemeClr val="tx2"/>
                </a:solidFill>
              </a:rPr>
              <a:t>Identify who the major influencers are</a:t>
            </a:r>
          </a:p>
          <a:p>
            <a:r>
              <a:rPr lang="en-GB" sz="4200">
                <a:solidFill>
                  <a:schemeClr val="tx2"/>
                </a:solidFill>
              </a:rPr>
              <a:t>Find gaps in the theory/practice/research or current areas of interest to help you formulate your own responses to what you have read</a:t>
            </a:r>
          </a:p>
          <a:p>
            <a:r>
              <a:rPr lang="en-GB" sz="4200">
                <a:solidFill>
                  <a:schemeClr val="tx2"/>
                </a:solidFill>
              </a:rPr>
              <a:t>Identify main areas of agreement or controversy</a:t>
            </a:r>
          </a:p>
          <a:p>
            <a:r>
              <a:rPr lang="en-US" sz="4200">
                <a:solidFill>
                  <a:schemeClr val="tx2"/>
                </a:solidFill>
              </a:rPr>
              <a:t>convince the reader that your own questions are significant, important and interesting</a:t>
            </a:r>
          </a:p>
          <a:p>
            <a:endParaRPr lang="en-GB">
              <a:solidFill>
                <a:schemeClr val="tx2"/>
              </a:solidFill>
            </a:endParaRPr>
          </a:p>
          <a:p>
            <a:pPr>
              <a:buNone/>
            </a:pPr>
            <a:endParaRPr lang="en-GB"/>
          </a:p>
          <a:p>
            <a:endParaRPr lang="en-GB"/>
          </a:p>
          <a:p>
            <a:endParaRPr lang="en-GB"/>
          </a:p>
        </p:txBody>
      </p:sp>
    </p:spTree>
    <p:extLst>
      <p:ext uri="{BB962C8B-B14F-4D97-AF65-F5344CB8AC3E}">
        <p14:creationId xmlns:p14="http://schemas.microsoft.com/office/powerpoint/2010/main" val="130639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07046"/>
            <a:ext cx="7772400" cy="4572000"/>
          </a:xfrm>
        </p:spPr>
        <p:txBody>
          <a:bodyPr>
            <a:normAutofit/>
          </a:bodyPr>
          <a:lstStyle/>
          <a:p>
            <a:pPr marL="457200" indent="-457200">
              <a:lnSpc>
                <a:spcPct val="90000"/>
              </a:lnSpc>
              <a:buFont typeface="+mj-lt"/>
              <a:buAutoNum type="arabicPeriod"/>
            </a:pPr>
            <a:r>
              <a:rPr lang="en-GB" sz="2000">
                <a:solidFill>
                  <a:schemeClr val="tx2"/>
                </a:solidFill>
              </a:rPr>
              <a:t>Find relevant literature on your topic and follow trails of references</a:t>
            </a:r>
          </a:p>
          <a:p>
            <a:pPr marL="457200" indent="-457200">
              <a:lnSpc>
                <a:spcPct val="90000"/>
              </a:lnSpc>
              <a:buFont typeface="+mj-lt"/>
              <a:buAutoNum type="arabicPeriod"/>
            </a:pPr>
            <a:endParaRPr lang="en-GB" sz="2000">
              <a:solidFill>
                <a:schemeClr val="tx2"/>
              </a:solidFill>
              <a:latin typeface="Frutiger 55 Roman" pitchFamily="34" charset="0"/>
            </a:endParaRPr>
          </a:p>
          <a:p>
            <a:pPr marL="457200" indent="-457200">
              <a:lnSpc>
                <a:spcPct val="90000"/>
              </a:lnSpc>
              <a:buFont typeface="+mj-lt"/>
              <a:buAutoNum type="arabicPeriod"/>
            </a:pPr>
            <a:r>
              <a:rPr lang="en-GB" sz="2000">
                <a:solidFill>
                  <a:schemeClr val="tx2"/>
                </a:solidFill>
                <a:latin typeface="Frutiger 55 Roman" pitchFamily="34" charset="0"/>
              </a:rPr>
              <a:t>Identify themes</a:t>
            </a:r>
            <a:r>
              <a:rPr lang="en-GB" sz="2000">
                <a:solidFill>
                  <a:schemeClr val="tx2"/>
                </a:solidFill>
              </a:rPr>
              <a:t>/ideas/theories/approaches to the topic</a:t>
            </a:r>
            <a:r>
              <a:rPr lang="en-GB" sz="2000">
                <a:solidFill>
                  <a:schemeClr val="tx2"/>
                </a:solidFill>
                <a:latin typeface="Frutiger 55 Roman" pitchFamily="34" charset="0"/>
              </a:rPr>
              <a:t> that have emerged from reading</a:t>
            </a:r>
          </a:p>
          <a:p>
            <a:pPr marL="457200" indent="-457200">
              <a:lnSpc>
                <a:spcPct val="90000"/>
              </a:lnSpc>
              <a:buFont typeface="+mj-lt"/>
              <a:buAutoNum type="arabicPeriod"/>
            </a:pPr>
            <a:endParaRPr lang="en-GB" sz="2000">
              <a:solidFill>
                <a:schemeClr val="tx2"/>
              </a:solidFill>
              <a:latin typeface="Frutiger 55 Roman" pitchFamily="34" charset="0"/>
            </a:endParaRPr>
          </a:p>
          <a:p>
            <a:pPr marL="457200" indent="-457200">
              <a:lnSpc>
                <a:spcPct val="90000"/>
              </a:lnSpc>
              <a:buFont typeface="+mj-lt"/>
              <a:buAutoNum type="arabicPeriod"/>
            </a:pPr>
            <a:r>
              <a:rPr lang="en-GB" sz="2000">
                <a:solidFill>
                  <a:schemeClr val="tx2"/>
                </a:solidFill>
                <a:latin typeface="Frutiger 55 Roman" pitchFamily="34" charset="0"/>
              </a:rPr>
              <a:t>Introduce and explain each theme (or theory/approach), present evidence from readings (agreements/ disagreements), critically commentate and relate to your own experience and ways you might change your practice.</a:t>
            </a:r>
          </a:p>
          <a:p>
            <a:pPr marL="582613" indent="-514350" eaLnBrk="1" hangingPunct="1">
              <a:buFont typeface="Calibri" pitchFamily="34" charset="0"/>
              <a:buAutoNum type="arabicPeriod"/>
            </a:pPr>
            <a:endParaRPr lang="en-GB"/>
          </a:p>
        </p:txBody>
      </p:sp>
      <p:sp>
        <p:nvSpPr>
          <p:cNvPr id="4" name="Title 3"/>
          <p:cNvSpPr>
            <a:spLocks noGrp="1"/>
          </p:cNvSpPr>
          <p:nvPr>
            <p:ph type="title"/>
          </p:nvPr>
        </p:nvSpPr>
        <p:spPr/>
        <p:txBody>
          <a:bodyPr/>
          <a:lstStyle/>
          <a:p>
            <a:endParaRPr lang="en-US"/>
          </a:p>
        </p:txBody>
      </p:sp>
    </p:spTree>
    <p:extLst>
      <p:ext uri="{BB962C8B-B14F-4D97-AF65-F5344CB8AC3E}">
        <p14:creationId xmlns:p14="http://schemas.microsoft.com/office/powerpoint/2010/main" val="163335751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79712" y="3212976"/>
            <a:ext cx="4824536" cy="769441"/>
          </a:xfrm>
          <a:prstGeom prst="rect">
            <a:avLst/>
          </a:prstGeom>
          <a:noFill/>
        </p:spPr>
        <p:txBody>
          <a:bodyPr wrap="square" rtlCol="0">
            <a:spAutoFit/>
          </a:bodyPr>
          <a:lstStyle/>
          <a:p>
            <a:pPr algn="ctr"/>
            <a:r>
              <a:rPr lang="en-GB" sz="4400">
                <a:solidFill>
                  <a:schemeClr val="accent1">
                    <a:lumMod val="50000"/>
                  </a:schemeClr>
                </a:solidFill>
              </a:rPr>
              <a:t>Critical Review</a:t>
            </a:r>
          </a:p>
        </p:txBody>
      </p:sp>
    </p:spTree>
    <p:extLst>
      <p:ext uri="{BB962C8B-B14F-4D97-AF65-F5344CB8AC3E}">
        <p14:creationId xmlns:p14="http://schemas.microsoft.com/office/powerpoint/2010/main" val="63623418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importance of critical reading</a:t>
            </a:r>
          </a:p>
        </p:txBody>
      </p:sp>
      <p:sp>
        <p:nvSpPr>
          <p:cNvPr id="3" name="Content Placeholder 2"/>
          <p:cNvSpPr>
            <a:spLocks noGrp="1"/>
          </p:cNvSpPr>
          <p:nvPr>
            <p:ph idx="1"/>
          </p:nvPr>
        </p:nvSpPr>
        <p:spPr>
          <a:xfrm>
            <a:off x="471239" y="2986782"/>
            <a:ext cx="8277225" cy="3682578"/>
          </a:xfrm>
        </p:spPr>
        <p:txBody>
          <a:bodyPr/>
          <a:lstStyle/>
          <a:p>
            <a:r>
              <a:rPr lang="en-GB">
                <a:solidFill>
                  <a:schemeClr val="tx2"/>
                </a:solidFill>
              </a:rPr>
              <a:t>Come up with at least 3 questions that you would ask yourself when critically analysing a text for your review</a:t>
            </a:r>
          </a:p>
        </p:txBody>
      </p:sp>
    </p:spTree>
    <p:extLst>
      <p:ext uri="{BB962C8B-B14F-4D97-AF65-F5344CB8AC3E}">
        <p14:creationId xmlns:p14="http://schemas.microsoft.com/office/powerpoint/2010/main" val="121871377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799" y="290513"/>
            <a:ext cx="8277225" cy="576263"/>
          </a:xfrm>
        </p:spPr>
        <p:txBody>
          <a:bodyPr/>
          <a:lstStyle/>
          <a:p>
            <a:r>
              <a:rPr lang="en-GB"/>
              <a:t>Critical questioning when reading</a:t>
            </a:r>
          </a:p>
        </p:txBody>
      </p:sp>
      <p:sp>
        <p:nvSpPr>
          <p:cNvPr id="3" name="Content Placeholder 2"/>
          <p:cNvSpPr>
            <a:spLocks noGrp="1"/>
          </p:cNvSpPr>
          <p:nvPr>
            <p:ph idx="1"/>
          </p:nvPr>
        </p:nvSpPr>
        <p:spPr>
          <a:xfrm>
            <a:off x="431800" y="1828800"/>
            <a:ext cx="8277225" cy="3986634"/>
          </a:xfrm>
        </p:spPr>
        <p:txBody>
          <a:bodyPr>
            <a:noAutofit/>
          </a:bodyPr>
          <a:lstStyle/>
          <a:p>
            <a:pPr marL="457200" indent="-457200">
              <a:buFont typeface="+mj-lt"/>
              <a:buAutoNum type="arabicPeriod"/>
            </a:pPr>
            <a:r>
              <a:rPr lang="en-GB" sz="1800">
                <a:solidFill>
                  <a:schemeClr val="tx2"/>
                </a:solidFill>
              </a:rPr>
              <a:t>Who is the author?</a:t>
            </a:r>
          </a:p>
          <a:p>
            <a:pPr marL="457200" indent="-457200">
              <a:buFont typeface="+mj-lt"/>
              <a:buAutoNum type="arabicPeriod"/>
            </a:pPr>
            <a:r>
              <a:rPr lang="en-GB" sz="1800">
                <a:solidFill>
                  <a:schemeClr val="tx2"/>
                </a:solidFill>
              </a:rPr>
              <a:t>What is the authors central point or main argument?</a:t>
            </a:r>
          </a:p>
          <a:p>
            <a:pPr marL="457200" indent="-457200">
              <a:buFont typeface="+mj-lt"/>
              <a:buAutoNum type="arabicPeriod"/>
            </a:pPr>
            <a:r>
              <a:rPr lang="en-GB" sz="1800">
                <a:solidFill>
                  <a:schemeClr val="tx2"/>
                </a:solidFill>
              </a:rPr>
              <a:t>What findings and conclusions are made?</a:t>
            </a:r>
          </a:p>
          <a:p>
            <a:pPr marL="457200" indent="-457200">
              <a:buFont typeface="+mj-lt"/>
              <a:buAutoNum type="arabicPeriod"/>
            </a:pPr>
            <a:r>
              <a:rPr lang="en-GB" sz="1800">
                <a:solidFill>
                  <a:schemeClr val="tx2"/>
                </a:solidFill>
              </a:rPr>
              <a:t>What evidence is used to support the conclusions? </a:t>
            </a:r>
          </a:p>
          <a:p>
            <a:pPr marL="457200" indent="-457200">
              <a:buFont typeface="+mj-lt"/>
              <a:buAutoNum type="arabicPeriod"/>
            </a:pPr>
            <a:r>
              <a:rPr lang="en-GB" sz="1800">
                <a:solidFill>
                  <a:schemeClr val="tx2"/>
                </a:solidFill>
              </a:rPr>
              <a:t>Is the evidence relevant? What methodology has the author used? What are the strengths and limitations?</a:t>
            </a:r>
          </a:p>
          <a:p>
            <a:pPr marL="457200" indent="-457200">
              <a:buFont typeface="+mj-lt"/>
              <a:buAutoNum type="arabicPeriod"/>
            </a:pPr>
            <a:r>
              <a:rPr lang="en-GB" sz="1800">
                <a:solidFill>
                  <a:schemeClr val="tx2"/>
                </a:solidFill>
              </a:rPr>
              <a:t>Does the author make any assumptions?</a:t>
            </a:r>
          </a:p>
          <a:p>
            <a:pPr marL="457200" indent="-457200">
              <a:buFont typeface="+mj-lt"/>
              <a:buAutoNum type="arabicPeriod"/>
            </a:pPr>
            <a:r>
              <a:rPr lang="en-GB" sz="1800">
                <a:solidFill>
                  <a:schemeClr val="tx2"/>
                </a:solidFill>
              </a:rPr>
              <a:t>What is not being said?</a:t>
            </a:r>
          </a:p>
          <a:p>
            <a:pPr marL="457200" indent="-457200">
              <a:buFont typeface="+mj-lt"/>
              <a:buAutoNum type="arabicPeriod"/>
            </a:pPr>
            <a:r>
              <a:rPr lang="en-GB" sz="1800">
                <a:solidFill>
                  <a:schemeClr val="tx2"/>
                </a:solidFill>
              </a:rPr>
              <a:t>Is there any explicit or hidden bias?</a:t>
            </a:r>
          </a:p>
          <a:p>
            <a:pPr marL="457200" indent="-457200">
              <a:buFont typeface="+mj-lt"/>
              <a:buAutoNum type="arabicPeriod"/>
            </a:pPr>
            <a:r>
              <a:rPr lang="en-GB" sz="1800">
                <a:solidFill>
                  <a:schemeClr val="tx2"/>
                </a:solidFill>
              </a:rPr>
              <a:t>How is the text relevant to YOUR assignment?</a:t>
            </a:r>
          </a:p>
          <a:p>
            <a:pPr marL="457200" indent="-457200">
              <a:buFont typeface="+mj-lt"/>
              <a:buAutoNum type="arabicPeriod"/>
            </a:pPr>
            <a:r>
              <a:rPr lang="en-GB" sz="1800">
                <a:solidFill>
                  <a:schemeClr val="tx2"/>
                </a:solidFill>
              </a:rPr>
              <a:t>How does this link with other texts that you have read?</a:t>
            </a:r>
          </a:p>
        </p:txBody>
      </p:sp>
    </p:spTree>
    <p:extLst>
      <p:ext uri="{BB962C8B-B14F-4D97-AF65-F5344CB8AC3E}">
        <p14:creationId xmlns:p14="http://schemas.microsoft.com/office/powerpoint/2010/main" val="73681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the big picture?</a:t>
            </a:r>
          </a:p>
        </p:txBody>
      </p:sp>
      <p:sp>
        <p:nvSpPr>
          <p:cNvPr id="3" name="Content Placeholder 2"/>
          <p:cNvSpPr>
            <a:spLocks noGrp="1"/>
          </p:cNvSpPr>
          <p:nvPr>
            <p:ph idx="1"/>
          </p:nvPr>
        </p:nvSpPr>
        <p:spPr/>
        <p:txBody>
          <a:bodyPr/>
          <a:lstStyle/>
          <a:p>
            <a:r>
              <a:rPr lang="en-GB" sz="2400">
                <a:solidFill>
                  <a:schemeClr val="tx2"/>
                </a:solidFill>
              </a:rPr>
              <a:t>You might “read around” sources informally first during which time you start to develop ideas for themes. </a:t>
            </a:r>
          </a:p>
          <a:p>
            <a:r>
              <a:rPr lang="en-GB" sz="2400">
                <a:solidFill>
                  <a:schemeClr val="tx2"/>
                </a:solidFill>
              </a:rPr>
              <a:t>Ask yourself:</a:t>
            </a:r>
          </a:p>
          <a:p>
            <a:pPr lvl="1"/>
            <a:r>
              <a:rPr lang="en-GB" sz="2400">
                <a:solidFill>
                  <a:schemeClr val="tx2"/>
                </a:solidFill>
              </a:rPr>
              <a:t> What ideas seem to come up in several articles?</a:t>
            </a:r>
          </a:p>
          <a:p>
            <a:pPr lvl="1"/>
            <a:r>
              <a:rPr lang="en-GB" sz="2400">
                <a:solidFill>
                  <a:schemeClr val="tx2"/>
                </a:solidFill>
              </a:rPr>
              <a:t>Are the same ideas presented from the same or different perspectives?</a:t>
            </a:r>
          </a:p>
          <a:p>
            <a:pPr lvl="1"/>
            <a:r>
              <a:rPr lang="en-GB" sz="2400">
                <a:solidFill>
                  <a:schemeClr val="tx2"/>
                </a:solidFill>
              </a:rPr>
              <a:t>Are there any major debates that need addressing</a:t>
            </a:r>
          </a:p>
          <a:p>
            <a:pPr lvl="1"/>
            <a:r>
              <a:rPr lang="en-GB" sz="2400">
                <a:solidFill>
                  <a:schemeClr val="tx2"/>
                </a:solidFill>
              </a:rPr>
              <a:t>Does there seem to be a change in thought over time?</a:t>
            </a:r>
          </a:p>
          <a:p>
            <a:pPr lvl="1"/>
            <a:r>
              <a:rPr lang="en-GB" sz="2400">
                <a:solidFill>
                  <a:schemeClr val="tx2"/>
                </a:solidFill>
              </a:rPr>
              <a:t>What ideas/themes are relevant to answer my question(s)</a:t>
            </a:r>
          </a:p>
          <a:p>
            <a:pPr lvl="1"/>
            <a:r>
              <a:rPr lang="en-GB" sz="2400">
                <a:solidFill>
                  <a:schemeClr val="tx2"/>
                </a:solidFill>
              </a:rPr>
              <a:t>Are there different methodology being applied? (a review might evaluate different methods) </a:t>
            </a:r>
          </a:p>
          <a:p>
            <a:endParaRPr lang="en-GB"/>
          </a:p>
        </p:txBody>
      </p:sp>
    </p:spTree>
    <p:extLst>
      <p:ext uri="{BB962C8B-B14F-4D97-AF65-F5344CB8AC3E}">
        <p14:creationId xmlns:p14="http://schemas.microsoft.com/office/powerpoint/2010/main" val="133659431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the big picture – and WHY are we doing this before we visit schools?</a:t>
            </a:r>
          </a:p>
        </p:txBody>
      </p:sp>
      <p:sp>
        <p:nvSpPr>
          <p:cNvPr id="3" name="Content Placeholder 2"/>
          <p:cNvSpPr>
            <a:spLocks noGrp="1"/>
          </p:cNvSpPr>
          <p:nvPr>
            <p:ph idx="1"/>
          </p:nvPr>
        </p:nvSpPr>
        <p:spPr>
          <a:xfrm>
            <a:off x="793843" y="1409700"/>
            <a:ext cx="7556313" cy="4144963"/>
          </a:xfrm>
        </p:spPr>
        <p:txBody>
          <a:bodyPr/>
          <a:lstStyle/>
          <a:p>
            <a:pPr marL="0" indent="0">
              <a:buNone/>
            </a:pPr>
            <a:r>
              <a:rPr lang="en-GB">
                <a:solidFill>
                  <a:schemeClr val="tx2"/>
                </a:solidFill>
                <a:latin typeface="Arial" charset="0"/>
              </a:rPr>
              <a:t>You might already have a “big picture” idea. Your reading of the literature may either:</a:t>
            </a:r>
          </a:p>
          <a:p>
            <a:pPr marL="0" indent="0"/>
            <a:r>
              <a:rPr lang="en-GB">
                <a:solidFill>
                  <a:schemeClr val="tx2"/>
                </a:solidFill>
                <a:latin typeface="Arial" charset="0"/>
              </a:rPr>
              <a:t> Confirm and support the structure of your initial ideas and ways in which you might change your own practice</a:t>
            </a:r>
          </a:p>
          <a:p>
            <a:pPr marL="0" indent="0"/>
            <a:r>
              <a:rPr lang="en-GB">
                <a:solidFill>
                  <a:schemeClr val="tx2"/>
                </a:solidFill>
                <a:latin typeface="Arial" charset="0"/>
              </a:rPr>
              <a:t> OR</a:t>
            </a:r>
          </a:p>
          <a:p>
            <a:pPr marL="0" indent="0"/>
            <a:r>
              <a:rPr lang="en-GB">
                <a:solidFill>
                  <a:schemeClr val="tx2"/>
                </a:solidFill>
                <a:latin typeface="Arial" charset="0"/>
              </a:rPr>
              <a:t> Lead you to change your approach to Successful Futures</a:t>
            </a:r>
            <a:endParaRPr lang="en-GB">
              <a:solidFill>
                <a:schemeClr val="tx2"/>
              </a:solidFill>
            </a:endParaRPr>
          </a:p>
        </p:txBody>
      </p:sp>
    </p:spTree>
    <p:extLst>
      <p:ext uri="{BB962C8B-B14F-4D97-AF65-F5344CB8AC3E}">
        <p14:creationId xmlns:p14="http://schemas.microsoft.com/office/powerpoint/2010/main" val="146173819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79712" y="3212976"/>
            <a:ext cx="4824536" cy="1446550"/>
          </a:xfrm>
          <a:prstGeom prst="rect">
            <a:avLst/>
          </a:prstGeom>
          <a:noFill/>
        </p:spPr>
        <p:txBody>
          <a:bodyPr wrap="square" rtlCol="0">
            <a:spAutoFit/>
          </a:bodyPr>
          <a:lstStyle/>
          <a:p>
            <a:pPr algn="ctr"/>
            <a:r>
              <a:rPr lang="en-GB" sz="4400">
                <a:solidFill>
                  <a:schemeClr val="accent1">
                    <a:lumMod val="50000"/>
                  </a:schemeClr>
                </a:solidFill>
              </a:rPr>
              <a:t>Writing the review: The structure</a:t>
            </a:r>
          </a:p>
        </p:txBody>
      </p:sp>
    </p:spTree>
    <p:extLst>
      <p:ext uri="{BB962C8B-B14F-4D97-AF65-F5344CB8AC3E}">
        <p14:creationId xmlns:p14="http://schemas.microsoft.com/office/powerpoint/2010/main" val="116143512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556313" cy="1116106"/>
          </a:xfrm>
        </p:spPr>
        <p:txBody>
          <a:bodyPr/>
          <a:lstStyle/>
          <a:p>
            <a:r>
              <a:rPr lang="en-GB"/>
              <a:t>A generic overview of ways to structure your literature review and critical response to a key text</a:t>
            </a:r>
          </a:p>
        </p:txBody>
      </p:sp>
      <p:grpSp>
        <p:nvGrpSpPr>
          <p:cNvPr id="14" name="Group 13"/>
          <p:cNvGrpSpPr/>
          <p:nvPr/>
        </p:nvGrpSpPr>
        <p:grpSpPr>
          <a:xfrm>
            <a:off x="2857475" y="2446705"/>
            <a:ext cx="3456384" cy="3672408"/>
            <a:chOff x="3275856" y="3212976"/>
            <a:chExt cx="2448272" cy="2952328"/>
          </a:xfrm>
        </p:grpSpPr>
        <p:sp>
          <p:nvSpPr>
            <p:cNvPr id="5" name="Oval 4"/>
            <p:cNvSpPr/>
            <p:nvPr/>
          </p:nvSpPr>
          <p:spPr bwMode="auto">
            <a:xfrm>
              <a:off x="3275856" y="3212976"/>
              <a:ext cx="2448272" cy="504056"/>
            </a:xfrm>
            <a:prstGeom prst="ellipse">
              <a:avLst/>
            </a:prstGeom>
            <a:no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cxnSp>
          <p:nvCxnSpPr>
            <p:cNvPr id="7" name="Straight Connector 6"/>
            <p:cNvCxnSpPr>
              <a:stCxn id="5" idx="2"/>
            </p:cNvCxnSpPr>
            <p:nvPr/>
          </p:nvCxnSpPr>
          <p:spPr bwMode="auto">
            <a:xfrm rot="10800000" flipH="1" flipV="1">
              <a:off x="3275856" y="3465004"/>
              <a:ext cx="1152128" cy="2700300"/>
            </a:xfrm>
            <a:prstGeom prst="line">
              <a:avLst/>
            </a:prstGeom>
            <a:noFill/>
            <a:ln w="9525" cap="flat" cmpd="sng" algn="ctr">
              <a:solidFill>
                <a:schemeClr val="tx2"/>
              </a:solidFill>
              <a:prstDash val="solid"/>
              <a:round/>
              <a:headEnd type="none" w="med" len="med"/>
              <a:tailEnd type="none" w="med" len="med"/>
            </a:ln>
            <a:effectLst/>
          </p:spPr>
        </p:cxnSp>
        <p:cxnSp>
          <p:nvCxnSpPr>
            <p:cNvPr id="8" name="Straight Connector 7"/>
            <p:cNvCxnSpPr>
              <a:stCxn id="5" idx="6"/>
            </p:cNvCxnSpPr>
            <p:nvPr/>
          </p:nvCxnSpPr>
          <p:spPr bwMode="auto">
            <a:xfrm flipH="1">
              <a:off x="4427984" y="3465004"/>
              <a:ext cx="1296144" cy="2700300"/>
            </a:xfrm>
            <a:prstGeom prst="line">
              <a:avLst/>
            </a:prstGeom>
            <a:noFill/>
            <a:ln w="9525" cap="flat" cmpd="sng" algn="ctr">
              <a:solidFill>
                <a:schemeClr val="tx2"/>
              </a:solidFill>
              <a:prstDash val="solid"/>
              <a:round/>
              <a:headEnd type="none" w="med" len="med"/>
              <a:tailEnd type="none" w="med" len="med"/>
            </a:ln>
            <a:effectLst/>
          </p:spPr>
        </p:cxnSp>
      </p:grpSp>
      <p:sp>
        <p:nvSpPr>
          <p:cNvPr id="15" name="TextBox 14"/>
          <p:cNvSpPr txBox="1"/>
          <p:nvPr/>
        </p:nvSpPr>
        <p:spPr>
          <a:xfrm>
            <a:off x="3145507" y="2501874"/>
            <a:ext cx="2880320" cy="584775"/>
          </a:xfrm>
          <a:prstGeom prst="rect">
            <a:avLst/>
          </a:prstGeom>
          <a:noFill/>
        </p:spPr>
        <p:txBody>
          <a:bodyPr wrap="square" rtlCol="0">
            <a:spAutoFit/>
          </a:bodyPr>
          <a:lstStyle/>
          <a:p>
            <a:pPr algn="ctr"/>
            <a:r>
              <a:rPr lang="en-GB" sz="1600">
                <a:solidFill>
                  <a:schemeClr val="tx2"/>
                </a:solidFill>
              </a:rPr>
              <a:t>Introduction (scope and structure)</a:t>
            </a:r>
          </a:p>
        </p:txBody>
      </p:sp>
      <p:cxnSp>
        <p:nvCxnSpPr>
          <p:cNvPr id="17" name="Straight Arrow Connector 16"/>
          <p:cNvCxnSpPr/>
          <p:nvPr/>
        </p:nvCxnSpPr>
        <p:spPr bwMode="auto">
          <a:xfrm rot="16200000" flipH="1">
            <a:off x="3080338" y="4617133"/>
            <a:ext cx="2736304" cy="72008"/>
          </a:xfrm>
          <a:prstGeom prst="straightConnector1">
            <a:avLst/>
          </a:prstGeom>
          <a:noFill/>
          <a:ln w="9525" cap="flat" cmpd="sng" algn="ctr">
            <a:solidFill>
              <a:schemeClr val="tx2"/>
            </a:solidFill>
            <a:prstDash val="solid"/>
            <a:round/>
            <a:headEnd type="none" w="med" len="med"/>
            <a:tailEnd type="arrow"/>
          </a:ln>
          <a:effectLst/>
        </p:spPr>
      </p:cxnSp>
      <p:sp>
        <p:nvSpPr>
          <p:cNvPr id="18" name="Rectangle 17"/>
          <p:cNvSpPr/>
          <p:nvPr/>
        </p:nvSpPr>
        <p:spPr bwMode="auto">
          <a:xfrm>
            <a:off x="2533439" y="6188260"/>
            <a:ext cx="4104456" cy="639866"/>
          </a:xfrm>
          <a:prstGeom prst="rect">
            <a:avLst/>
          </a:prstGeom>
          <a:no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r>
              <a:rPr kumimoji="0" lang="en-GB" sz="1600" b="0" i="0" u="none" strike="noStrike" cap="none" normalizeH="0" baseline="0">
                <a:ln>
                  <a:noFill/>
                </a:ln>
                <a:solidFill>
                  <a:schemeClr val="tx2"/>
                </a:solidFill>
                <a:effectLst/>
                <a:latin typeface="Arial" charset="0"/>
              </a:rPr>
              <a:t>Issues related to changing practice</a:t>
            </a:r>
            <a:r>
              <a:rPr kumimoji="0" lang="en-GB" sz="1600" b="0" i="0" u="none" strike="noStrike" cap="none" normalizeH="0">
                <a:ln>
                  <a:noFill/>
                </a:ln>
                <a:solidFill>
                  <a:schemeClr val="tx2"/>
                </a:solidFill>
                <a:effectLst/>
                <a:latin typeface="Arial" charset="0"/>
              </a:rPr>
              <a:t> in line with Successful Futures etc</a:t>
            </a:r>
            <a:endParaRPr kumimoji="0" lang="en-GB" sz="1600" b="0" i="0" u="none" strike="noStrike" cap="none" normalizeH="0" baseline="0">
              <a:ln>
                <a:noFill/>
              </a:ln>
              <a:solidFill>
                <a:schemeClr val="tx2"/>
              </a:solidFill>
              <a:effectLst/>
              <a:latin typeface="Arial" charset="0"/>
            </a:endParaRPr>
          </a:p>
        </p:txBody>
      </p:sp>
      <p:cxnSp>
        <p:nvCxnSpPr>
          <p:cNvPr id="11" name="Straight Arrow Connector 10"/>
          <p:cNvCxnSpPr/>
          <p:nvPr/>
        </p:nvCxnSpPr>
        <p:spPr bwMode="auto">
          <a:xfrm>
            <a:off x="1763688" y="3356992"/>
            <a:ext cx="1224136" cy="1588"/>
          </a:xfrm>
          <a:prstGeom prst="straightConnector1">
            <a:avLst/>
          </a:prstGeom>
          <a:noFill/>
          <a:ln w="9525" cap="flat" cmpd="sng" algn="ctr">
            <a:solidFill>
              <a:schemeClr val="tx2"/>
            </a:solidFill>
            <a:prstDash val="solid"/>
            <a:round/>
            <a:headEnd type="none" w="med" len="med"/>
            <a:tailEnd type="arrow"/>
          </a:ln>
          <a:effectLst/>
        </p:spPr>
      </p:cxnSp>
      <p:sp>
        <p:nvSpPr>
          <p:cNvPr id="13" name="TextBox 12"/>
          <p:cNvSpPr txBox="1"/>
          <p:nvPr/>
        </p:nvSpPr>
        <p:spPr>
          <a:xfrm>
            <a:off x="251520" y="2924944"/>
            <a:ext cx="2376264" cy="646331"/>
          </a:xfrm>
          <a:prstGeom prst="rect">
            <a:avLst/>
          </a:prstGeom>
          <a:noFill/>
          <a:ln>
            <a:solidFill>
              <a:schemeClr val="bg1"/>
            </a:solidFill>
          </a:ln>
        </p:spPr>
        <p:txBody>
          <a:bodyPr wrap="square" rtlCol="0">
            <a:spAutoFit/>
          </a:bodyPr>
          <a:lstStyle/>
          <a:p>
            <a:r>
              <a:rPr lang="en-GB">
                <a:solidFill>
                  <a:schemeClr val="tx2"/>
                </a:solidFill>
              </a:rPr>
              <a:t>Distantly related to your work</a:t>
            </a:r>
          </a:p>
        </p:txBody>
      </p:sp>
      <p:cxnSp>
        <p:nvCxnSpPr>
          <p:cNvPr id="19" name="Straight Arrow Connector 18"/>
          <p:cNvCxnSpPr/>
          <p:nvPr/>
        </p:nvCxnSpPr>
        <p:spPr bwMode="auto">
          <a:xfrm>
            <a:off x="2339752" y="4363516"/>
            <a:ext cx="1224136" cy="1588"/>
          </a:xfrm>
          <a:prstGeom prst="straightConnector1">
            <a:avLst/>
          </a:prstGeom>
          <a:noFill/>
          <a:ln w="9525" cap="flat" cmpd="sng" algn="ctr">
            <a:solidFill>
              <a:schemeClr val="tx2"/>
            </a:solidFill>
            <a:prstDash val="solid"/>
            <a:round/>
            <a:headEnd type="none" w="med" len="med"/>
            <a:tailEnd type="arrow"/>
          </a:ln>
          <a:effectLst/>
        </p:spPr>
      </p:cxnSp>
      <p:cxnSp>
        <p:nvCxnSpPr>
          <p:cNvPr id="20" name="Straight Arrow Connector 19"/>
          <p:cNvCxnSpPr/>
          <p:nvPr/>
        </p:nvCxnSpPr>
        <p:spPr bwMode="auto">
          <a:xfrm>
            <a:off x="2771800" y="5445224"/>
            <a:ext cx="1224136" cy="1588"/>
          </a:xfrm>
          <a:prstGeom prst="straightConnector1">
            <a:avLst/>
          </a:prstGeom>
          <a:noFill/>
          <a:ln w="9525" cap="flat" cmpd="sng" algn="ctr">
            <a:solidFill>
              <a:schemeClr val="tx2"/>
            </a:solidFill>
            <a:prstDash val="solid"/>
            <a:round/>
            <a:headEnd type="none" w="med" len="med"/>
            <a:tailEnd type="arrow"/>
          </a:ln>
          <a:effectLst/>
        </p:spPr>
      </p:cxnSp>
      <p:sp>
        <p:nvSpPr>
          <p:cNvPr id="21" name="TextBox 20"/>
          <p:cNvSpPr txBox="1"/>
          <p:nvPr/>
        </p:nvSpPr>
        <p:spPr>
          <a:xfrm>
            <a:off x="611560" y="5229200"/>
            <a:ext cx="1921878" cy="1200329"/>
          </a:xfrm>
          <a:prstGeom prst="rect">
            <a:avLst/>
          </a:prstGeom>
          <a:noFill/>
        </p:spPr>
        <p:txBody>
          <a:bodyPr wrap="square" rtlCol="0">
            <a:spAutoFit/>
          </a:bodyPr>
          <a:lstStyle/>
          <a:p>
            <a:r>
              <a:rPr lang="en-GB">
                <a:solidFill>
                  <a:schemeClr val="tx2"/>
                </a:solidFill>
              </a:rPr>
              <a:t>Research that is particularly pertinent to your choice of text</a:t>
            </a:r>
          </a:p>
        </p:txBody>
      </p:sp>
      <p:sp>
        <p:nvSpPr>
          <p:cNvPr id="22" name="TextBox 21"/>
          <p:cNvSpPr txBox="1"/>
          <p:nvPr/>
        </p:nvSpPr>
        <p:spPr>
          <a:xfrm>
            <a:off x="6729923" y="3038265"/>
            <a:ext cx="2376264" cy="646331"/>
          </a:xfrm>
          <a:prstGeom prst="rect">
            <a:avLst/>
          </a:prstGeom>
          <a:noFill/>
        </p:spPr>
        <p:txBody>
          <a:bodyPr wrap="square" rtlCol="0">
            <a:spAutoFit/>
          </a:bodyPr>
          <a:lstStyle/>
          <a:p>
            <a:pPr algn="r"/>
            <a:r>
              <a:rPr lang="en-GB">
                <a:solidFill>
                  <a:schemeClr val="tx2"/>
                </a:solidFill>
              </a:rPr>
              <a:t>Background, more to do with your topic</a:t>
            </a:r>
          </a:p>
        </p:txBody>
      </p:sp>
      <p:cxnSp>
        <p:nvCxnSpPr>
          <p:cNvPr id="30" name="Straight Arrow Connector 29"/>
          <p:cNvCxnSpPr/>
          <p:nvPr/>
        </p:nvCxnSpPr>
        <p:spPr bwMode="auto">
          <a:xfrm rot="10800000">
            <a:off x="6156264" y="3444498"/>
            <a:ext cx="792000" cy="1588"/>
          </a:xfrm>
          <a:prstGeom prst="straightConnector1">
            <a:avLst/>
          </a:prstGeom>
          <a:noFill/>
          <a:ln w="9525" cap="flat" cmpd="sng" algn="ctr">
            <a:solidFill>
              <a:schemeClr val="tx2"/>
            </a:solidFill>
            <a:prstDash val="solid"/>
            <a:round/>
            <a:headEnd type="none" w="med" len="med"/>
            <a:tailEnd type="arrow"/>
          </a:ln>
          <a:effectLst/>
        </p:spPr>
      </p:cxnSp>
      <p:sp>
        <p:nvSpPr>
          <p:cNvPr id="32" name="TextBox 31"/>
          <p:cNvSpPr txBox="1"/>
          <p:nvPr/>
        </p:nvSpPr>
        <p:spPr>
          <a:xfrm>
            <a:off x="251520" y="4005064"/>
            <a:ext cx="2376264" cy="923330"/>
          </a:xfrm>
          <a:prstGeom prst="rect">
            <a:avLst/>
          </a:prstGeom>
          <a:noFill/>
        </p:spPr>
        <p:txBody>
          <a:bodyPr wrap="square" rtlCol="0">
            <a:spAutoFit/>
          </a:bodyPr>
          <a:lstStyle/>
          <a:p>
            <a:r>
              <a:rPr lang="en-GB">
                <a:solidFill>
                  <a:schemeClr val="tx2"/>
                </a:solidFill>
              </a:rPr>
              <a:t>Closer to what you’re doing but not match directly</a:t>
            </a:r>
          </a:p>
        </p:txBody>
      </p:sp>
      <p:sp>
        <p:nvSpPr>
          <p:cNvPr id="33" name="TextBox 32"/>
          <p:cNvSpPr txBox="1"/>
          <p:nvPr/>
        </p:nvSpPr>
        <p:spPr>
          <a:xfrm>
            <a:off x="6516216" y="3945830"/>
            <a:ext cx="2376264" cy="923330"/>
          </a:xfrm>
          <a:prstGeom prst="rect">
            <a:avLst/>
          </a:prstGeom>
          <a:noFill/>
        </p:spPr>
        <p:txBody>
          <a:bodyPr wrap="square" rtlCol="0">
            <a:spAutoFit/>
          </a:bodyPr>
          <a:lstStyle/>
          <a:p>
            <a:pPr algn="r"/>
            <a:r>
              <a:rPr lang="en-GB">
                <a:solidFill>
                  <a:schemeClr val="tx2"/>
                </a:solidFill>
              </a:rPr>
              <a:t>Narrow categories you may deal with sources in more detail</a:t>
            </a:r>
          </a:p>
        </p:txBody>
      </p:sp>
      <p:cxnSp>
        <p:nvCxnSpPr>
          <p:cNvPr id="34" name="Straight Arrow Connector 33"/>
          <p:cNvCxnSpPr/>
          <p:nvPr/>
        </p:nvCxnSpPr>
        <p:spPr bwMode="auto">
          <a:xfrm rot="10800000">
            <a:off x="5580112" y="4437112"/>
            <a:ext cx="1080120" cy="1588"/>
          </a:xfrm>
          <a:prstGeom prst="straightConnector1">
            <a:avLst/>
          </a:prstGeom>
          <a:noFill/>
          <a:ln w="9525" cap="flat" cmpd="sng" algn="ctr">
            <a:solidFill>
              <a:schemeClr val="tx2"/>
            </a:solidFill>
            <a:prstDash val="solid"/>
            <a:round/>
            <a:headEnd type="none" w="med" len="med"/>
            <a:tailEnd type="arrow"/>
          </a:ln>
          <a:effectLst/>
        </p:spPr>
      </p:cxnSp>
      <p:sp>
        <p:nvSpPr>
          <p:cNvPr id="36" name="TextBox 35"/>
          <p:cNvSpPr txBox="1"/>
          <p:nvPr/>
        </p:nvSpPr>
        <p:spPr>
          <a:xfrm>
            <a:off x="6767736" y="5103673"/>
            <a:ext cx="2376264" cy="1477328"/>
          </a:xfrm>
          <a:prstGeom prst="rect">
            <a:avLst/>
          </a:prstGeom>
          <a:noFill/>
        </p:spPr>
        <p:txBody>
          <a:bodyPr wrap="square" rtlCol="0">
            <a:spAutoFit/>
          </a:bodyPr>
          <a:lstStyle/>
          <a:p>
            <a:pPr algn="r"/>
            <a:r>
              <a:rPr lang="en-GB">
                <a:solidFill>
                  <a:schemeClr val="tx2"/>
                </a:solidFill>
              </a:rPr>
              <a:t>Categories close to your interest  and you may find you are looking at a few key texts/sources in detail</a:t>
            </a:r>
          </a:p>
        </p:txBody>
      </p:sp>
      <p:cxnSp>
        <p:nvCxnSpPr>
          <p:cNvPr id="38" name="Straight Arrow Connector 37"/>
          <p:cNvCxnSpPr/>
          <p:nvPr/>
        </p:nvCxnSpPr>
        <p:spPr bwMode="auto">
          <a:xfrm rot="10800000">
            <a:off x="5004048" y="5589240"/>
            <a:ext cx="1728192" cy="1588"/>
          </a:xfrm>
          <a:prstGeom prst="straightConnector1">
            <a:avLst/>
          </a:prstGeom>
          <a:noFill/>
          <a:ln w="9525" cap="flat" cmpd="sng" algn="ctr">
            <a:solidFill>
              <a:schemeClr val="tx2"/>
            </a:solidFill>
            <a:prstDash val="solid"/>
            <a:round/>
            <a:headEnd type="none" w="med" len="med"/>
            <a:tailEnd type="arrow"/>
          </a:ln>
          <a:effectLst/>
        </p:spPr>
      </p:cxnSp>
    </p:spTree>
    <p:extLst>
      <p:ext uri="{BB962C8B-B14F-4D97-AF65-F5344CB8AC3E}">
        <p14:creationId xmlns:p14="http://schemas.microsoft.com/office/powerpoint/2010/main" val="173708914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An example</a:t>
            </a:r>
          </a:p>
        </p:txBody>
      </p:sp>
      <p:sp>
        <p:nvSpPr>
          <p:cNvPr id="3" name="Content Placeholder 2"/>
          <p:cNvSpPr>
            <a:spLocks noGrp="1"/>
          </p:cNvSpPr>
          <p:nvPr>
            <p:ph idx="1"/>
          </p:nvPr>
        </p:nvSpPr>
        <p:spPr/>
        <p:txBody>
          <a:bodyPr/>
          <a:lstStyle/>
          <a:p>
            <a:r>
              <a:rPr lang="en-GB">
                <a:solidFill>
                  <a:schemeClr val="tx2"/>
                </a:solidFill>
              </a:rPr>
              <a:t>Let’s consider the handout “Critical Thinking and Writing: Evaluation” together….</a:t>
            </a:r>
          </a:p>
        </p:txBody>
      </p:sp>
    </p:spTree>
    <p:extLst>
      <p:ext uri="{BB962C8B-B14F-4D97-AF65-F5344CB8AC3E}">
        <p14:creationId xmlns:p14="http://schemas.microsoft.com/office/powerpoint/2010/main" val="145541024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chemeClr val="tx2"/>
                </a:solidFill>
              </a:rPr>
              <a:t>Writing the literature review: the introduction</a:t>
            </a:r>
          </a:p>
        </p:txBody>
      </p:sp>
      <p:sp>
        <p:nvSpPr>
          <p:cNvPr id="3" name="Content Placeholder 2"/>
          <p:cNvSpPr>
            <a:spLocks noGrp="1"/>
          </p:cNvSpPr>
          <p:nvPr>
            <p:ph idx="1"/>
          </p:nvPr>
        </p:nvSpPr>
        <p:spPr/>
        <p:txBody>
          <a:bodyPr>
            <a:normAutofit fontScale="85000" lnSpcReduction="10000"/>
          </a:bodyPr>
          <a:lstStyle/>
          <a:p>
            <a:pPr>
              <a:buNone/>
            </a:pPr>
            <a:r>
              <a:rPr lang="en-GB">
                <a:solidFill>
                  <a:schemeClr val="tx2"/>
                </a:solidFill>
              </a:rPr>
              <a:t>Could include:</a:t>
            </a:r>
          </a:p>
          <a:p>
            <a:r>
              <a:rPr lang="en-GB">
                <a:solidFill>
                  <a:schemeClr val="tx2"/>
                </a:solidFill>
              </a:rPr>
              <a:t>Why the topic is important- because it is topical and hugely important in Wales – any other reasons?</a:t>
            </a:r>
          </a:p>
          <a:p>
            <a:r>
              <a:rPr lang="en-GB">
                <a:solidFill>
                  <a:schemeClr val="tx2"/>
                </a:solidFill>
              </a:rPr>
              <a:t>The scope of the review- the aspects of the topic that will be covered</a:t>
            </a:r>
          </a:p>
          <a:p>
            <a:r>
              <a:rPr lang="en-GB">
                <a:solidFill>
                  <a:schemeClr val="tx2"/>
                </a:solidFill>
              </a:rPr>
              <a:t>How the review is organised</a:t>
            </a:r>
          </a:p>
          <a:p>
            <a:r>
              <a:rPr lang="en-GB">
                <a:solidFill>
                  <a:schemeClr val="tx2"/>
                </a:solidFill>
              </a:rPr>
              <a:t>Has the topic been widely researched? Or not? </a:t>
            </a:r>
          </a:p>
          <a:p>
            <a:r>
              <a:rPr lang="en-GB">
                <a:solidFill>
                  <a:schemeClr val="tx2"/>
                </a:solidFill>
              </a:rPr>
              <a:t>Significant gaps in the research into your topic</a:t>
            </a:r>
          </a:p>
          <a:p>
            <a:r>
              <a:rPr lang="en-GB">
                <a:solidFill>
                  <a:schemeClr val="tx2"/>
                </a:solidFill>
              </a:rPr>
              <a:t>Is there debate and controversy about the topic or a consensus?  </a:t>
            </a:r>
          </a:p>
          <a:p>
            <a:pPr>
              <a:buNone/>
            </a:pPr>
            <a:endParaRPr lang="en-GB"/>
          </a:p>
          <a:p>
            <a:pPr>
              <a:buNone/>
            </a:pPr>
            <a:endParaRPr lang="en-GB"/>
          </a:p>
          <a:p>
            <a:pPr>
              <a:buNone/>
            </a:pPr>
            <a:endParaRPr lang="en-GB"/>
          </a:p>
          <a:p>
            <a:endParaRPr lang="en-GB"/>
          </a:p>
        </p:txBody>
      </p:sp>
    </p:spTree>
    <p:extLst>
      <p:ext uri="{BB962C8B-B14F-4D97-AF65-F5344CB8AC3E}">
        <p14:creationId xmlns:p14="http://schemas.microsoft.com/office/powerpoint/2010/main" val="124126519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Main body: General writing advice</a:t>
            </a:r>
          </a:p>
        </p:txBody>
      </p:sp>
      <p:sp>
        <p:nvSpPr>
          <p:cNvPr id="3" name="Content Placeholder 2"/>
          <p:cNvSpPr>
            <a:spLocks noGrp="1"/>
          </p:cNvSpPr>
          <p:nvPr>
            <p:ph idx="1"/>
          </p:nvPr>
        </p:nvSpPr>
        <p:spPr/>
        <p:txBody>
          <a:bodyPr/>
          <a:lstStyle/>
          <a:p>
            <a:pPr>
              <a:buNone/>
            </a:pPr>
            <a:r>
              <a:rPr lang="en-GB">
                <a:solidFill>
                  <a:schemeClr val="tx2"/>
                </a:solidFill>
              </a:rPr>
              <a:t>“</a:t>
            </a:r>
            <a:r>
              <a:rPr lang="en-GB" sz="2400">
                <a:solidFill>
                  <a:schemeClr val="tx2"/>
                </a:solidFill>
              </a:rPr>
              <a:t>Provide the reader with </a:t>
            </a:r>
            <a:r>
              <a:rPr lang="en-GB" sz="2400">
                <a:solidFill>
                  <a:srgbClr val="FF0000"/>
                </a:solidFill>
              </a:rPr>
              <a:t>strong "umbrella" sentences </a:t>
            </a:r>
            <a:r>
              <a:rPr lang="en-GB" sz="2400">
                <a:solidFill>
                  <a:schemeClr val="tx2"/>
                </a:solidFill>
              </a:rPr>
              <a:t>at beginnings of paragraphs, </a:t>
            </a:r>
            <a:r>
              <a:rPr lang="en-GB" sz="2400">
                <a:solidFill>
                  <a:srgbClr val="FF0000"/>
                </a:solidFill>
              </a:rPr>
              <a:t>"signposts" throughout</a:t>
            </a:r>
            <a:r>
              <a:rPr lang="en-GB" sz="2400">
                <a:solidFill>
                  <a:schemeClr val="tx2"/>
                </a:solidFill>
              </a:rPr>
              <a:t>, and brief </a:t>
            </a:r>
            <a:r>
              <a:rPr lang="en-GB" sz="2400">
                <a:solidFill>
                  <a:srgbClr val="FF0000"/>
                </a:solidFill>
              </a:rPr>
              <a:t>"so what" summary sentences </a:t>
            </a:r>
            <a:r>
              <a:rPr lang="en-GB" sz="2400">
                <a:solidFill>
                  <a:schemeClr val="tx2"/>
                </a:solidFill>
              </a:rPr>
              <a:t>at intermediate points in the review to aid in understanding comparisons and analyses”. </a:t>
            </a:r>
          </a:p>
          <a:p>
            <a:pPr>
              <a:buNone/>
            </a:pPr>
            <a:endParaRPr lang="en-GB" sz="2400"/>
          </a:p>
          <a:p>
            <a:r>
              <a:rPr lang="en-GB" sz="2400">
                <a:solidFill>
                  <a:schemeClr val="tx2"/>
                </a:solidFill>
              </a:rPr>
              <a:t>Use language to show confidence/caution: </a:t>
            </a:r>
          </a:p>
          <a:p>
            <a:pPr>
              <a:buNone/>
            </a:pPr>
            <a:r>
              <a:rPr lang="en-GB" sz="2400">
                <a:solidFill>
                  <a:schemeClr val="tx2"/>
                </a:solidFill>
              </a:rPr>
              <a:t>e.g. There is </a:t>
            </a:r>
            <a:r>
              <a:rPr lang="en-GB" sz="2400" b="1">
                <a:solidFill>
                  <a:schemeClr val="tx2"/>
                </a:solidFill>
              </a:rPr>
              <a:t>clearly</a:t>
            </a:r>
            <a:r>
              <a:rPr lang="en-GB" sz="2400">
                <a:solidFill>
                  <a:schemeClr val="tx2"/>
                </a:solidFill>
              </a:rPr>
              <a:t> a link.../This </a:t>
            </a:r>
            <a:r>
              <a:rPr lang="en-GB" sz="2400" b="1">
                <a:solidFill>
                  <a:schemeClr val="tx2"/>
                </a:solidFill>
              </a:rPr>
              <a:t>suggests</a:t>
            </a:r>
            <a:r>
              <a:rPr lang="en-GB" sz="2400">
                <a:solidFill>
                  <a:schemeClr val="tx2"/>
                </a:solidFill>
              </a:rPr>
              <a:t> a </a:t>
            </a:r>
            <a:r>
              <a:rPr lang="en-GB" sz="2400" b="1">
                <a:solidFill>
                  <a:schemeClr val="tx2"/>
                </a:solidFill>
              </a:rPr>
              <a:t>possible</a:t>
            </a:r>
            <a:r>
              <a:rPr lang="en-GB" sz="2400">
                <a:solidFill>
                  <a:schemeClr val="tx2"/>
                </a:solidFill>
              </a:rPr>
              <a:t> link...</a:t>
            </a:r>
          </a:p>
          <a:p>
            <a:r>
              <a:rPr lang="en-GB" sz="2400">
                <a:solidFill>
                  <a:schemeClr val="tx2"/>
                </a:solidFill>
              </a:rPr>
              <a:t>Use you own voice to comment on the literature</a:t>
            </a:r>
          </a:p>
          <a:p>
            <a:pPr>
              <a:buNone/>
            </a:pPr>
            <a:endParaRPr lang="en-GB"/>
          </a:p>
          <a:p>
            <a:endParaRPr lang="en-GB"/>
          </a:p>
        </p:txBody>
      </p:sp>
    </p:spTree>
    <p:extLst>
      <p:ext uri="{BB962C8B-B14F-4D97-AF65-F5344CB8AC3E}">
        <p14:creationId xmlns:p14="http://schemas.microsoft.com/office/powerpoint/2010/main" val="183563158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0" y="404664"/>
            <a:ext cx="8277225" cy="576263"/>
          </a:xfrm>
        </p:spPr>
        <p:txBody>
          <a:bodyPr/>
          <a:lstStyle/>
          <a:p>
            <a:r>
              <a:rPr lang="en-GB"/>
              <a:t>Critical writing in a literature review can include…</a:t>
            </a:r>
          </a:p>
        </p:txBody>
      </p:sp>
      <p:sp>
        <p:nvSpPr>
          <p:cNvPr id="3" name="Content Placeholder 2"/>
          <p:cNvSpPr>
            <a:spLocks noGrp="1"/>
          </p:cNvSpPr>
          <p:nvPr>
            <p:ph idx="1"/>
          </p:nvPr>
        </p:nvSpPr>
        <p:spPr>
          <a:xfrm>
            <a:off x="381000" y="1428750"/>
            <a:ext cx="8277225" cy="4872038"/>
          </a:xfrm>
        </p:spPr>
        <p:txBody>
          <a:bodyPr>
            <a:normAutofit fontScale="92500"/>
          </a:bodyPr>
          <a:lstStyle/>
          <a:p>
            <a:pPr marL="457200" indent="-457200">
              <a:buFont typeface="+mj-lt"/>
              <a:buAutoNum type="arabicPeriod"/>
            </a:pPr>
            <a:r>
              <a:rPr lang="en-GB" sz="2200">
                <a:solidFill>
                  <a:schemeClr val="tx2"/>
                </a:solidFill>
              </a:rPr>
              <a:t>Comparing and contrasting different theories, concepts etc and indicating the position you are taking for your own work</a:t>
            </a:r>
          </a:p>
          <a:p>
            <a:pPr marL="457200" indent="-457200">
              <a:buFont typeface="+mj-lt"/>
              <a:buAutoNum type="arabicPeriod"/>
            </a:pPr>
            <a:r>
              <a:rPr lang="en-GB" sz="2200">
                <a:solidFill>
                  <a:schemeClr val="tx2"/>
                </a:solidFill>
              </a:rPr>
              <a:t>Showing how limitations in others work creates a research gap for you. </a:t>
            </a:r>
          </a:p>
          <a:p>
            <a:pPr marL="457200" indent="-457200">
              <a:buFont typeface="+mj-lt"/>
              <a:buAutoNum type="arabicPeriod"/>
            </a:pPr>
            <a:r>
              <a:rPr lang="en-GB" sz="2200">
                <a:solidFill>
                  <a:schemeClr val="tx2"/>
                </a:solidFill>
              </a:rPr>
              <a:t>Strategic and selective referencing to support the underpinning arguments which form the basis of your research</a:t>
            </a:r>
          </a:p>
          <a:p>
            <a:pPr marL="457200" indent="-457200">
              <a:buFont typeface="+mj-lt"/>
              <a:buAutoNum type="arabicPeriod"/>
            </a:pPr>
            <a:r>
              <a:rPr lang="en-GB" sz="2200">
                <a:solidFill>
                  <a:schemeClr val="tx2"/>
                </a:solidFill>
              </a:rPr>
              <a:t>Synthesising and reformulating arguments from various sources to create new/more developed point of view</a:t>
            </a:r>
          </a:p>
          <a:p>
            <a:pPr marL="457200" indent="-457200">
              <a:buFont typeface="+mj-lt"/>
              <a:buAutoNum type="arabicPeriod"/>
            </a:pPr>
            <a:r>
              <a:rPr lang="en-GB" sz="2200">
                <a:solidFill>
                  <a:schemeClr val="tx2"/>
                </a:solidFill>
              </a:rPr>
              <a:t>Agreeing with/defending a point of view or finding</a:t>
            </a:r>
          </a:p>
          <a:p>
            <a:pPr marL="457200" indent="-457200">
              <a:buFont typeface="+mj-lt"/>
              <a:buAutoNum type="arabicPeriod"/>
            </a:pPr>
            <a:r>
              <a:rPr lang="en-GB" sz="2200">
                <a:solidFill>
                  <a:schemeClr val="tx2"/>
                </a:solidFill>
              </a:rPr>
              <a:t>Accepting current viewpoints have some strengths but qualifying your position by highlighting weaknesses</a:t>
            </a:r>
          </a:p>
          <a:p>
            <a:pPr marL="457200" indent="-457200">
              <a:buFont typeface="+mj-lt"/>
              <a:buAutoNum type="arabicPeriod"/>
            </a:pPr>
            <a:r>
              <a:rPr lang="en-GB" sz="2200">
                <a:solidFill>
                  <a:schemeClr val="tx2"/>
                </a:solidFill>
              </a:rPr>
              <a:t>Rejecting a point of view with reasons (e.g. Lack of evidence)</a:t>
            </a:r>
          </a:p>
          <a:p>
            <a:pPr marL="457200" indent="-457200">
              <a:buFont typeface="+mj-lt"/>
              <a:buAutoNum type="arabicPeriod"/>
            </a:pPr>
            <a:r>
              <a:rPr lang="en-GB" sz="2200">
                <a:solidFill>
                  <a:schemeClr val="tx2"/>
                </a:solidFill>
              </a:rPr>
              <a:t>Making connections between sources</a:t>
            </a:r>
          </a:p>
          <a:p>
            <a:pPr>
              <a:buNone/>
            </a:pPr>
            <a:r>
              <a:rPr lang="en-GB" sz="1400">
                <a:solidFill>
                  <a:schemeClr val="tx2"/>
                </a:solidFill>
              </a:rPr>
              <a:t/>
            </a:r>
            <a:br>
              <a:rPr lang="en-GB" sz="1400">
                <a:solidFill>
                  <a:schemeClr val="tx2"/>
                </a:solidFill>
              </a:rPr>
            </a:br>
            <a:r>
              <a:rPr lang="en-GB" sz="1400">
                <a:solidFill>
                  <a:schemeClr val="tx2"/>
                </a:solidFill>
              </a:rPr>
              <a:t>Adapted from RIDLEY, D 2008. </a:t>
            </a:r>
            <a:r>
              <a:rPr lang="en-GB" sz="1400" i="1">
                <a:solidFill>
                  <a:schemeClr val="tx2"/>
                </a:solidFill>
              </a:rPr>
              <a:t>The literature review: a step-by- step guide for students</a:t>
            </a:r>
            <a:r>
              <a:rPr lang="en-GB" sz="1400">
                <a:solidFill>
                  <a:schemeClr val="tx2"/>
                </a:solidFill>
              </a:rPr>
              <a:t>.  London: Sage</a:t>
            </a:r>
          </a:p>
        </p:txBody>
      </p:sp>
    </p:spTree>
    <p:extLst>
      <p:ext uri="{BB962C8B-B14F-4D97-AF65-F5344CB8AC3E}">
        <p14:creationId xmlns:p14="http://schemas.microsoft.com/office/powerpoint/2010/main" val="71004352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Don’t forget about the referencing!</a:t>
            </a:r>
          </a:p>
        </p:txBody>
      </p:sp>
      <p:sp>
        <p:nvSpPr>
          <p:cNvPr id="3" name="Content Placeholder 2"/>
          <p:cNvSpPr>
            <a:spLocks noGrp="1"/>
          </p:cNvSpPr>
          <p:nvPr>
            <p:ph idx="1"/>
          </p:nvPr>
        </p:nvSpPr>
        <p:spPr/>
        <p:txBody>
          <a:bodyPr/>
          <a:lstStyle/>
          <a:p>
            <a:r>
              <a:rPr lang="en-GB">
                <a:solidFill>
                  <a:schemeClr val="tx2"/>
                </a:solidFill>
              </a:rPr>
              <a:t>Keep a record of all the sources that you use!</a:t>
            </a:r>
          </a:p>
          <a:p>
            <a:r>
              <a:rPr lang="en-GB">
                <a:solidFill>
                  <a:schemeClr val="tx2"/>
                </a:solidFill>
              </a:rPr>
              <a:t>Use the referencing style recommended in the referencing handbook you have been given!</a:t>
            </a:r>
          </a:p>
        </p:txBody>
      </p:sp>
    </p:spTree>
    <p:extLst>
      <p:ext uri="{BB962C8B-B14F-4D97-AF65-F5344CB8AC3E}">
        <p14:creationId xmlns:p14="http://schemas.microsoft.com/office/powerpoint/2010/main" val="51051229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Grammar, spelling and punctuation</a:t>
            </a:r>
          </a:p>
        </p:txBody>
      </p:sp>
      <p:sp>
        <p:nvSpPr>
          <p:cNvPr id="3" name="Content Placeholder 2"/>
          <p:cNvSpPr>
            <a:spLocks noGrp="1"/>
          </p:cNvSpPr>
          <p:nvPr>
            <p:ph idx="1"/>
          </p:nvPr>
        </p:nvSpPr>
        <p:spPr/>
        <p:txBody>
          <a:bodyPr/>
          <a:lstStyle/>
          <a:p>
            <a:pPr>
              <a:buNone/>
            </a:pPr>
            <a:r>
              <a:rPr lang="en-GB">
                <a:solidFill>
                  <a:schemeClr val="tx2"/>
                </a:solidFill>
              </a:rPr>
              <a:t>ENSURE that you have checked everything – remember that this is writing at a Masters Level – and as such there should be no typos – nor problems with written language!</a:t>
            </a:r>
          </a:p>
          <a:p>
            <a:pPr>
              <a:buNone/>
            </a:pPr>
            <a:endParaRPr lang="en-GB"/>
          </a:p>
          <a:p>
            <a:pPr>
              <a:buNone/>
            </a:pPr>
            <a:endParaRPr lang="en-GB"/>
          </a:p>
          <a:p>
            <a:pPr>
              <a:buNone/>
            </a:pPr>
            <a:endParaRPr lang="en-GB"/>
          </a:p>
        </p:txBody>
      </p:sp>
      <p:pic>
        <p:nvPicPr>
          <p:cNvPr id="4" name="Picture 3"/>
          <p:cNvPicPr>
            <a:picLocks noChangeAspect="1"/>
          </p:cNvPicPr>
          <p:nvPr/>
        </p:nvPicPr>
        <p:blipFill>
          <a:blip r:embed="rId2"/>
          <a:stretch>
            <a:fillRect/>
          </a:stretch>
        </p:blipFill>
        <p:spPr>
          <a:xfrm>
            <a:off x="2819400" y="3124200"/>
            <a:ext cx="2807895" cy="3733800"/>
          </a:xfrm>
          <a:prstGeom prst="rect">
            <a:avLst/>
          </a:prstGeom>
        </p:spPr>
      </p:pic>
    </p:spTree>
    <p:extLst>
      <p:ext uri="{BB962C8B-B14F-4D97-AF65-F5344CB8AC3E}">
        <p14:creationId xmlns:p14="http://schemas.microsoft.com/office/powerpoint/2010/main" val="98290507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Beware!!</a:t>
            </a:r>
          </a:p>
        </p:txBody>
      </p:sp>
      <p:sp>
        <p:nvSpPr>
          <p:cNvPr id="3" name="Content Placeholder 2"/>
          <p:cNvSpPr>
            <a:spLocks noGrp="1"/>
          </p:cNvSpPr>
          <p:nvPr>
            <p:ph idx="1"/>
          </p:nvPr>
        </p:nvSpPr>
        <p:spPr/>
        <p:txBody>
          <a:bodyPr>
            <a:normAutofit fontScale="70000" lnSpcReduction="20000"/>
          </a:bodyPr>
          <a:lstStyle/>
          <a:p>
            <a:r>
              <a:rPr lang="en-GB">
                <a:solidFill>
                  <a:schemeClr val="tx2"/>
                </a:solidFill>
              </a:rPr>
              <a:t>As I try not to PLAGIARISE I will tell you that I have adapted much of what is in my section of the presentation from information on the Leeds University study skills web resource – accessed October 2016</a:t>
            </a:r>
          </a:p>
          <a:p>
            <a:r>
              <a:rPr lang="en-GB">
                <a:solidFill>
                  <a:schemeClr val="tx2"/>
                </a:solidFill>
              </a:rPr>
              <a:t>Be UPFRONT when you are using the ideas of others</a:t>
            </a:r>
          </a:p>
          <a:p>
            <a:r>
              <a:rPr lang="en-GB">
                <a:solidFill>
                  <a:schemeClr val="tx2"/>
                </a:solidFill>
              </a:rPr>
              <a:t>ENSURE that you always acknowledge the ideas and the work of other people – make sure the reader/marker knows which are your words and ideas – and which are the thoughts and words of others – there will be plenty of REFERENCE in a critical review or a literature review</a:t>
            </a:r>
          </a:p>
          <a:p>
            <a:endParaRPr lang="en-GB">
              <a:solidFill>
                <a:schemeClr val="tx2"/>
              </a:solidFill>
            </a:endParaRPr>
          </a:p>
          <a:p>
            <a:r>
              <a:rPr lang="en-US">
                <a:solidFill>
                  <a:schemeClr val="tx2"/>
                </a:solidFill>
              </a:rPr>
              <a:t>https://s-media-cache-ak0.pinimg.com/originals/4b/7a/08/4b7a087d8f84b1fc0e09a82477e42466.jpg</a:t>
            </a:r>
            <a:endParaRPr lang="en-GB">
              <a:solidFill>
                <a:schemeClr val="tx2"/>
              </a:solidFill>
            </a:endParaRPr>
          </a:p>
          <a:p>
            <a:endParaRPr lang="en-GB">
              <a:solidFill>
                <a:schemeClr val="tx2"/>
              </a:solidFill>
            </a:endParaRPr>
          </a:p>
          <a:p>
            <a:endParaRPr lang="en-GB"/>
          </a:p>
          <a:p>
            <a:endParaRPr lang="en-GB"/>
          </a:p>
        </p:txBody>
      </p:sp>
    </p:spTree>
    <p:extLst>
      <p:ext uri="{BB962C8B-B14F-4D97-AF65-F5344CB8AC3E}">
        <p14:creationId xmlns:p14="http://schemas.microsoft.com/office/powerpoint/2010/main" val="124133238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Intersessional Task </a:t>
            </a:r>
          </a:p>
        </p:txBody>
      </p:sp>
      <p:sp>
        <p:nvSpPr>
          <p:cNvPr id="3" name="Content Placeholder 2"/>
          <p:cNvSpPr>
            <a:spLocks noGrp="1"/>
          </p:cNvSpPr>
          <p:nvPr>
            <p:ph sz="half" idx="1"/>
          </p:nvPr>
        </p:nvSpPr>
        <p:spPr>
          <a:xfrm>
            <a:off x="428625" y="1047750"/>
            <a:ext cx="8229600" cy="4783138"/>
          </a:xfrm>
        </p:spPr>
        <p:txBody>
          <a:bodyPr anchor="t"/>
          <a:lstStyle/>
          <a:p>
            <a:pPr marL="0" indent="0">
              <a:buNone/>
            </a:pPr>
            <a:r>
              <a:rPr lang="en-GB" sz="1800" b="1">
                <a:solidFill>
                  <a:schemeClr val="tx2"/>
                </a:solidFill>
              </a:rPr>
              <a:t>I</a:t>
            </a:r>
            <a:r>
              <a:rPr lang="en-GB" sz="1600" b="1">
                <a:solidFill>
                  <a:schemeClr val="tx2"/>
                </a:solidFill>
              </a:rPr>
              <a:t>ntersessional Tasks in preparation for Day 2:-</a:t>
            </a:r>
            <a:endParaRPr lang="en-US" sz="1600">
              <a:solidFill>
                <a:schemeClr val="tx2"/>
              </a:solidFill>
            </a:endParaRPr>
          </a:p>
          <a:p>
            <a:pPr marL="0" indent="0">
              <a:buNone/>
            </a:pPr>
            <a:r>
              <a:rPr lang="en-GB" sz="1600" b="1">
                <a:solidFill>
                  <a:schemeClr val="tx2"/>
                </a:solidFill>
              </a:rPr>
              <a:t>Reading task:-</a:t>
            </a:r>
            <a:endParaRPr lang="en-US" sz="1600">
              <a:solidFill>
                <a:schemeClr val="tx2"/>
              </a:solidFill>
            </a:endParaRPr>
          </a:p>
          <a:p>
            <a:pPr marL="0" indent="0">
              <a:buNone/>
            </a:pPr>
            <a:r>
              <a:rPr lang="en-GB" sz="1600">
                <a:solidFill>
                  <a:schemeClr val="tx2"/>
                </a:solidFill>
              </a:rPr>
              <a:t>Reading of the following articles:-</a:t>
            </a:r>
            <a:endParaRPr lang="en-US" sz="1600">
              <a:solidFill>
                <a:schemeClr val="tx2"/>
              </a:solidFill>
            </a:endParaRPr>
          </a:p>
          <a:p>
            <a:r>
              <a:rPr lang="en-GB" sz="1600">
                <a:solidFill>
                  <a:schemeClr val="tx2"/>
                </a:solidFill>
              </a:rPr>
              <a:t>Priestley M &amp; Humes W (2010) The development of Scotland’s Curriculum for Excellence: Amnesia and Déjà Vu, Oxford Review of Education, 36 (3), pp. 345-361.</a:t>
            </a:r>
            <a:r>
              <a:rPr lang="en-GB" sz="1600">
                <a:solidFill>
                  <a:schemeClr val="tx2"/>
                </a:solidFill>
                <a:hlinkClick r:id="rId2"/>
              </a:rPr>
              <a:t>http://dspace.stir.ac.uk/handle/1893/2110#.WbkxpmWfeOo</a:t>
            </a:r>
            <a:r>
              <a:rPr lang="en-GB" sz="1600">
                <a:solidFill>
                  <a:schemeClr val="tx2"/>
                </a:solidFill>
              </a:rPr>
              <a:t> </a:t>
            </a:r>
            <a:endParaRPr lang="en-GB" sz="1600"/>
          </a:p>
          <a:p>
            <a:pPr marL="0"/>
            <a:r>
              <a:rPr lang="en-GB" sz="1600">
                <a:solidFill>
                  <a:schemeClr val="tx2"/>
                </a:solidFill>
              </a:rPr>
              <a:t>Priestley, M and Minty, S (2013) Curriculum for Excellence: ‘A brilliant idea, but...’ </a:t>
            </a:r>
            <a:r>
              <a:rPr lang="en-GB" sz="1600">
                <a:solidFill>
                  <a:schemeClr val="tx2"/>
                </a:solidFill>
                <a:hlinkClick r:id="rId3"/>
              </a:rPr>
              <a:t>http://www.scotedreview.org.uk/media/scottish-educational-review/articles/355.pdf</a:t>
            </a:r>
            <a:r>
              <a:rPr lang="en-GB" sz="1600">
                <a:solidFill>
                  <a:schemeClr val="tx2"/>
                </a:solidFill>
              </a:rPr>
              <a:t> </a:t>
            </a:r>
            <a:endParaRPr lang="en-GB" sz="1600"/>
          </a:p>
          <a:p>
            <a:r>
              <a:rPr lang="en-GB" sz="1600">
                <a:solidFill>
                  <a:schemeClr val="tx2"/>
                </a:solidFill>
              </a:rPr>
              <a:t>Priestley M and </a:t>
            </a:r>
            <a:r>
              <a:rPr lang="en-GB" sz="1600" err="1">
                <a:solidFill>
                  <a:schemeClr val="tx2"/>
                </a:solidFill>
              </a:rPr>
              <a:t>Sinnema</a:t>
            </a:r>
            <a:r>
              <a:rPr lang="en-GB" sz="1600">
                <a:solidFill>
                  <a:schemeClr val="tx2"/>
                </a:solidFill>
              </a:rPr>
              <a:t> C (2014) </a:t>
            </a:r>
            <a:r>
              <a:rPr lang="en-GB" sz="1600" i="1">
                <a:solidFill>
                  <a:schemeClr val="tx2"/>
                </a:solidFill>
              </a:rPr>
              <a:t>Downgraded curriculum? An analysis of knowledge in new curricula in Scotland and New Zealand: -</a:t>
            </a:r>
            <a:r>
              <a:rPr lang="en-GB" sz="1600">
                <a:solidFill>
                  <a:schemeClr val="tx2"/>
                </a:solidFill>
              </a:rPr>
              <a:t> </a:t>
            </a:r>
            <a:r>
              <a:rPr lang="en-GB" sz="1600">
                <a:solidFill>
                  <a:schemeClr val="tx2"/>
                </a:solidFill>
                <a:hlinkClick r:id="rId4"/>
              </a:rPr>
              <a:t>http://dspace.stir.ac.uk/handle/1893/17866#.WbkvzWWfeOo</a:t>
            </a:r>
            <a:r>
              <a:rPr lang="en-GB" sz="1600">
                <a:solidFill>
                  <a:schemeClr val="tx2"/>
                </a:solidFill>
              </a:rPr>
              <a:t> </a:t>
            </a:r>
            <a:endParaRPr lang="en-GB" sz="1600"/>
          </a:p>
          <a:p>
            <a:r>
              <a:rPr lang="en-GB" sz="1600">
                <a:solidFill>
                  <a:schemeClr val="tx2"/>
                </a:solidFill>
              </a:rPr>
              <a:t>Develop 3-4 Critical questions regarding the implementation of the Curriculum for Excellence in Scotland  </a:t>
            </a:r>
            <a:endParaRPr lang="en-US" sz="1600">
              <a:solidFill>
                <a:schemeClr val="tx2"/>
              </a:solidFill>
            </a:endParaRPr>
          </a:p>
          <a:p>
            <a:pPr marL="0" indent="0">
              <a:buNone/>
            </a:pPr>
            <a:r>
              <a:rPr lang="en-GB" sz="1600" b="1">
                <a:solidFill>
                  <a:schemeClr val="tx2"/>
                </a:solidFill>
              </a:rPr>
              <a:t>Writing task:-</a:t>
            </a:r>
            <a:endParaRPr lang="en-US" sz="1600">
              <a:solidFill>
                <a:schemeClr val="tx2"/>
              </a:solidFill>
            </a:endParaRPr>
          </a:p>
          <a:p>
            <a:pPr marL="0" indent="0">
              <a:buNone/>
            </a:pPr>
            <a:r>
              <a:rPr lang="en-GB" sz="1600">
                <a:solidFill>
                  <a:schemeClr val="tx2"/>
                </a:solidFill>
              </a:rPr>
              <a:t>Focus on one Area of Learning and Experience from Successful Futures and consider (and with reference to the Strand 2 reports):-</a:t>
            </a:r>
            <a:endParaRPr lang="en-US" sz="1600">
              <a:solidFill>
                <a:schemeClr val="tx2"/>
              </a:solidFill>
            </a:endParaRPr>
          </a:p>
          <a:p>
            <a:r>
              <a:rPr lang="en-GB" sz="1600">
                <a:solidFill>
                  <a:schemeClr val="tx2"/>
                </a:solidFill>
              </a:rPr>
              <a:t>What do we do in our schools/organisation at the present time?</a:t>
            </a:r>
            <a:endParaRPr lang="en-US" sz="1600">
              <a:solidFill>
                <a:schemeClr val="tx2"/>
              </a:solidFill>
            </a:endParaRPr>
          </a:p>
          <a:p>
            <a:r>
              <a:rPr lang="en-GB" sz="1600">
                <a:solidFill>
                  <a:schemeClr val="tx2"/>
                </a:solidFill>
              </a:rPr>
              <a:t>What would need to change in the current system in order to develop effective learning opportunities for our learners in school/region?</a:t>
            </a:r>
            <a:endParaRPr lang="en-US" sz="1600">
              <a:solidFill>
                <a:schemeClr val="tx2"/>
              </a:solidFill>
            </a:endParaRPr>
          </a:p>
          <a:p>
            <a:r>
              <a:rPr lang="en-GB" sz="1600">
                <a:solidFill>
                  <a:schemeClr val="tx2"/>
                </a:solidFill>
              </a:rPr>
              <a:t>How can we achieve this; what action would need to be taken/what support would be required?</a:t>
            </a:r>
            <a:r>
              <a:rPr lang="en-US" sz="1600">
                <a:solidFill>
                  <a:schemeClr val="tx2"/>
                </a:solidFill>
              </a:rPr>
              <a:t> </a:t>
            </a:r>
          </a:p>
        </p:txBody>
      </p:sp>
    </p:spTree>
    <p:extLst>
      <p:ext uri="{BB962C8B-B14F-4D97-AF65-F5344CB8AC3E}">
        <p14:creationId xmlns:p14="http://schemas.microsoft.com/office/powerpoint/2010/main" val="1134114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EC19EA20C0F9B4FA868ACD3FF698817" ma:contentTypeVersion="3" ma:contentTypeDescription="Create a new document." ma:contentTypeScope="" ma:versionID="97e10f6dfc8cdf26b46d6470008f653d">
  <xsd:schema xmlns:xsd="http://www.w3.org/2001/XMLSchema" xmlns:xs="http://www.w3.org/2001/XMLSchema" xmlns:p="http://schemas.microsoft.com/office/2006/metadata/properties" xmlns:ns2="678e83f9-efd1-41e5-af60-bba8f56bda52" targetNamespace="http://schemas.microsoft.com/office/2006/metadata/properties" ma:root="true" ma:fieldsID="0715f9b0bf31e119017a332b3c9089db" ns2:_="">
    <xsd:import namespace="678e83f9-efd1-41e5-af60-bba8f56bda52"/>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8e83f9-efd1-41e5-af60-bba8f56bda5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66B8EF2-8432-4599-A6E7-99735FE728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8e83f9-efd1-41e5-af60-bba8f56bda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3310999-E977-4461-A44C-D2038BDE7684}">
  <ds:schemaRefs>
    <ds:schemaRef ds:uri="http://schemas.microsoft.com/sharepoint/v3/contenttype/forms"/>
  </ds:schemaRefs>
</ds:datastoreItem>
</file>

<file path=customXml/itemProps3.xml><?xml version="1.0" encoding="utf-8"?>
<ds:datastoreItem xmlns:ds="http://schemas.openxmlformats.org/officeDocument/2006/customXml" ds:itemID="{66601142-847B-4940-9B03-FF7250B3DE6A}">
  <ds:schemaRefs>
    <ds:schemaRef ds:uri="http://purl.org/dc/elements/1.1/"/>
    <ds:schemaRef ds:uri="678e83f9-efd1-41e5-af60-bba8f56bda52"/>
    <ds:schemaRef ds:uri="http://schemas.microsoft.com/office/infopath/2007/PartnerControls"/>
    <ds:schemaRef ds:uri="http://schemas.microsoft.com/office/2006/documentManagement/types"/>
    <ds:schemaRef ds:uri="http://www.w3.org/XML/1998/namespace"/>
    <ds:schemaRef ds:uri="http://purl.org/dc/dcmitype/"/>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291</TotalTime>
  <Words>5137</Words>
  <Application>Microsoft Macintosh PowerPoint</Application>
  <PresentationFormat>On-screen Show (4:3)</PresentationFormat>
  <Paragraphs>568</Paragraphs>
  <Slides>95</Slides>
  <Notes>17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95</vt:i4>
      </vt:variant>
    </vt:vector>
  </HeadingPairs>
  <TitlesOfParts>
    <vt:vector size="103" baseType="lpstr">
      <vt:lpstr>Calibri</vt:lpstr>
      <vt:lpstr>Frutiger 55 Roman</vt:lpstr>
      <vt:lpstr>GillSans</vt:lpstr>
      <vt:lpstr>Tahoma</vt:lpstr>
      <vt:lpstr>ヒラギノ角ゴ ProN W3</vt:lpstr>
      <vt:lpstr>Arial</vt:lpstr>
      <vt:lpstr>Office Theme</vt:lpstr>
      <vt:lpstr>Custom Design</vt:lpstr>
      <vt:lpstr>PG Cert Teaching &amp; Learning “Successful Futures”  Day 1 – Tuesday November 7th 2017</vt:lpstr>
      <vt:lpstr>Dates of the programme</vt:lpstr>
      <vt:lpstr>Rationale and purposes of the curriculum –  A contextualised rationale</vt:lpstr>
      <vt:lpstr>PowerPoint Presentation</vt:lpstr>
      <vt:lpstr>Role and purpose of intersessional tasks and trust groups/ triads</vt:lpstr>
      <vt:lpstr>PowerPoint Presentation</vt:lpstr>
      <vt:lpstr>PowerPoint Presentation</vt:lpstr>
      <vt:lpstr>PowerPoint Presentation</vt:lpstr>
      <vt:lpstr>Research expectations</vt:lpstr>
      <vt:lpstr>Ways of Knowing</vt:lpstr>
      <vt:lpstr>Ways of Knowing 1</vt:lpstr>
      <vt:lpstr>Ways of Knowing 2</vt:lpstr>
      <vt:lpstr>Ways of knowing 3</vt:lpstr>
      <vt:lpstr>Ways of Knowing 4: Logic (inductive)</vt:lpstr>
      <vt:lpstr>Ways of Knowing 4: logic (deductive)</vt:lpstr>
      <vt:lpstr>Ways of knowing 5: Research</vt:lpstr>
      <vt:lpstr>The Scientific Method</vt:lpstr>
      <vt:lpstr>The Scientific Method</vt:lpstr>
      <vt:lpstr>Educational Research</vt:lpstr>
      <vt:lpstr>Human Rights</vt:lpstr>
      <vt:lpstr>Choosing ethically</vt:lpstr>
      <vt:lpstr>PowerPoint Presentation</vt:lpstr>
      <vt:lpstr>Critically reviewing education research literature</vt:lpstr>
      <vt:lpstr>What are sources?</vt:lpstr>
      <vt:lpstr>Your ‘voice’</vt:lpstr>
      <vt:lpstr>Critical and critical </vt:lpstr>
      <vt:lpstr>Being academically critical</vt:lpstr>
      <vt:lpstr>Learning outcome….</vt:lpstr>
      <vt:lpstr>Coaching conversation triads?</vt:lpstr>
      <vt:lpstr>Learning outcome</vt:lpstr>
      <vt:lpstr>The development of the curriculum….</vt:lpstr>
      <vt:lpstr>The development of the curriculum….</vt:lpstr>
      <vt:lpstr>The development of the curriculum….</vt:lpstr>
      <vt:lpstr>The development of the curriculum….</vt:lpstr>
      <vt:lpstr>The development of the curriculum….</vt:lpstr>
      <vt:lpstr>The development of the curriculum….</vt:lpstr>
      <vt:lpstr>Strata – and curriculum development (after Priestley 2016 – paper commissioned by EAS) </vt:lpstr>
      <vt:lpstr>The importance of the supra-national organisations?</vt:lpstr>
      <vt:lpstr>From this report Welsh Government commissioned two key reports:-</vt:lpstr>
      <vt:lpstr>…and more recently</vt:lpstr>
      <vt:lpstr>and… A Curriculum for Wales, A Curriculum for Life</vt:lpstr>
      <vt:lpstr>…and most recently of all...</vt:lpstr>
      <vt:lpstr>PowerPoint Presentation</vt:lpstr>
      <vt:lpstr>Three key trends in the development of Curricula (globally) in the 21st Century … Some general points (Priestley, 2013)</vt:lpstr>
      <vt:lpstr>What are the emerging trends in Curriculum Development (from Priestley 2013)</vt:lpstr>
      <vt:lpstr>Reflection task…..</vt:lpstr>
      <vt:lpstr>Referencing to documents</vt:lpstr>
      <vt:lpstr>Referencing to documents</vt:lpstr>
      <vt:lpstr>Amser brek</vt:lpstr>
      <vt:lpstr>Learning outcome…..</vt:lpstr>
      <vt:lpstr>Successful Futures……</vt:lpstr>
      <vt:lpstr>PowerPoint Presentation</vt:lpstr>
      <vt:lpstr>PowerPoint Presentation</vt:lpstr>
      <vt:lpstr>PowerPoint Presentation</vt:lpstr>
      <vt:lpstr>Diamond 9 activity.</vt:lpstr>
      <vt:lpstr>PowerPoint Presentation</vt:lpstr>
      <vt:lpstr>PowerPoint Presentation</vt:lpstr>
      <vt:lpstr>The curriculum should be: </vt:lpstr>
      <vt:lpstr>PowerPoint Presentation</vt:lpstr>
      <vt:lpstr>  Ask yourself 10 questions surrounding curriculum design – Donaldson report p.14</vt:lpstr>
      <vt:lpstr>Task 2:-To what extent does your existing curriculum meet the design principles outlined in Successful Futures?  </vt:lpstr>
      <vt:lpstr>Personal Reflection task…..</vt:lpstr>
      <vt:lpstr>Amser cinio</vt:lpstr>
      <vt:lpstr>Learning outcome…..</vt:lpstr>
      <vt:lpstr>A Curriculum for Wales – the story so far...</vt:lpstr>
      <vt:lpstr>The story so far…</vt:lpstr>
      <vt:lpstr>Enrichment and Experiences</vt:lpstr>
      <vt:lpstr>The Learning Environment</vt:lpstr>
      <vt:lpstr>Wider Skills, Welsh and International Perspectives</vt:lpstr>
      <vt:lpstr>Strand 2 – January 2017  - July 2017</vt:lpstr>
      <vt:lpstr>Health and Wellbeing</vt:lpstr>
      <vt:lpstr>Humanities</vt:lpstr>
      <vt:lpstr>Languages, Literacy and Communication</vt:lpstr>
      <vt:lpstr>Mathematics and Numeracy</vt:lpstr>
      <vt:lpstr>Personal Reflection task…..</vt:lpstr>
      <vt:lpstr>Learning outcome…..</vt:lpstr>
      <vt:lpstr>Aims for this part of today</vt:lpstr>
      <vt:lpstr>What is a Literature Review?</vt:lpstr>
      <vt:lpstr>Why do we write a literature review?</vt:lpstr>
      <vt:lpstr>PowerPoint Presentation</vt:lpstr>
      <vt:lpstr>PowerPoint Presentation</vt:lpstr>
      <vt:lpstr>The importance of critical reading</vt:lpstr>
      <vt:lpstr>Critical questioning when reading</vt:lpstr>
      <vt:lpstr>What is the big picture?</vt:lpstr>
      <vt:lpstr>What is the big picture – and WHY are we doing this before we visit schools?</vt:lpstr>
      <vt:lpstr>PowerPoint Presentation</vt:lpstr>
      <vt:lpstr>A generic overview of ways to structure your literature review and critical response to a key text</vt:lpstr>
      <vt:lpstr>An example</vt:lpstr>
      <vt:lpstr>Writing the literature review: the introduction</vt:lpstr>
      <vt:lpstr>Main body: General writing advice</vt:lpstr>
      <vt:lpstr>Critical writing in a literature review can include…</vt:lpstr>
      <vt:lpstr>Don’t forget about the referencing!</vt:lpstr>
      <vt:lpstr>Grammar, spelling and punctuation</vt:lpstr>
      <vt:lpstr>Beware!!</vt:lpstr>
      <vt:lpstr>Intersessional Task </vt:lpstr>
    </vt:vector>
  </TitlesOfParts>
  <LinksUpToDate>false</LinksUpToDate>
  <SharedDoc>false</SharedDoc>
  <HyperlinksChanged>false</HyperlinksChanged>
  <AppVersion>15.0024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PG Cert Teaching &amp; Learning “Successful Futures”  Day 1 – Tuesday November 7th 2017</dc:title>
  <cp:lastModifiedBy>James Kent</cp:lastModifiedBy>
  <cp:revision>3</cp:revision>
  <dcterms:modified xsi:type="dcterms:W3CDTF">2017-11-06T14:51:31Z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0x010100EEC19EA20C0F9B4FA868ACD3FF698817</vt:lpwstr>
  </property>
</Properties>
</file>