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7" r:id="rId1"/>
  </p:sldMasterIdLst>
  <p:notesMasterIdLst>
    <p:notesMasterId r:id="rId45"/>
  </p:notesMasterIdLst>
  <p:handoutMasterIdLst>
    <p:handoutMasterId r:id="rId46"/>
  </p:handoutMasterIdLst>
  <p:sldIdLst>
    <p:sldId id="256" r:id="rId2"/>
    <p:sldId id="257" r:id="rId3"/>
    <p:sldId id="296" r:id="rId4"/>
    <p:sldId id="271" r:id="rId5"/>
    <p:sldId id="283" r:id="rId6"/>
    <p:sldId id="258" r:id="rId7"/>
    <p:sldId id="259" r:id="rId8"/>
    <p:sldId id="260" r:id="rId9"/>
    <p:sldId id="261" r:id="rId10"/>
    <p:sldId id="264" r:id="rId11"/>
    <p:sldId id="297" r:id="rId12"/>
    <p:sldId id="298" r:id="rId13"/>
    <p:sldId id="265" r:id="rId14"/>
    <p:sldId id="293" r:id="rId15"/>
    <p:sldId id="266" r:id="rId16"/>
    <p:sldId id="267" r:id="rId17"/>
    <p:sldId id="268" r:id="rId18"/>
    <p:sldId id="287" r:id="rId19"/>
    <p:sldId id="299" r:id="rId20"/>
    <p:sldId id="269" r:id="rId21"/>
    <p:sldId id="270" r:id="rId22"/>
    <p:sldId id="272" r:id="rId23"/>
    <p:sldId id="286" r:id="rId24"/>
    <p:sldId id="273" r:id="rId25"/>
    <p:sldId id="288" r:id="rId26"/>
    <p:sldId id="290" r:id="rId27"/>
    <p:sldId id="274" r:id="rId28"/>
    <p:sldId id="276" r:id="rId29"/>
    <p:sldId id="277" r:id="rId30"/>
    <p:sldId id="291" r:id="rId31"/>
    <p:sldId id="278" r:id="rId32"/>
    <p:sldId id="280" r:id="rId33"/>
    <p:sldId id="279" r:id="rId34"/>
    <p:sldId id="300" r:id="rId35"/>
    <p:sldId id="281" r:id="rId36"/>
    <p:sldId id="301" r:id="rId37"/>
    <p:sldId id="275" r:id="rId38"/>
    <p:sldId id="303" r:id="rId39"/>
    <p:sldId id="282" r:id="rId40"/>
    <p:sldId id="302" r:id="rId41"/>
    <p:sldId id="284" r:id="rId42"/>
    <p:sldId id="285" r:id="rId43"/>
    <p:sldId id="295" r:id="rId44"/>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charset="0"/>
        <a:ea typeface="+mn-ea"/>
        <a:cs typeface="+mn-cs"/>
      </a:defRPr>
    </a:lvl2pPr>
    <a:lvl3pPr marL="914400" algn="l" rtl="0" eaLnBrk="0" fontAlgn="base" hangingPunct="0">
      <a:spcBef>
        <a:spcPct val="0"/>
      </a:spcBef>
      <a:spcAft>
        <a:spcPct val="0"/>
      </a:spcAft>
      <a:defRPr kern="1200">
        <a:solidFill>
          <a:schemeClr val="tx1"/>
        </a:solidFill>
        <a:latin typeface="Arial" charset="0"/>
        <a:ea typeface="+mn-ea"/>
        <a:cs typeface="+mn-cs"/>
      </a:defRPr>
    </a:lvl3pPr>
    <a:lvl4pPr marL="1371600" algn="l" rtl="0" eaLnBrk="0" fontAlgn="base" hangingPunct="0">
      <a:spcBef>
        <a:spcPct val="0"/>
      </a:spcBef>
      <a:spcAft>
        <a:spcPct val="0"/>
      </a:spcAft>
      <a:defRPr kern="1200">
        <a:solidFill>
          <a:schemeClr val="tx1"/>
        </a:solidFill>
        <a:latin typeface="Arial" charset="0"/>
        <a:ea typeface="+mn-ea"/>
        <a:cs typeface="+mn-cs"/>
      </a:defRPr>
    </a:lvl4pPr>
    <a:lvl5pPr marL="1828800" algn="l" rtl="0" eaLnBrk="0" fontAlgn="base" hangingPunct="0">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FF"/>
    <a:srgbClr val="FFCC99"/>
    <a:srgbClr val="FF6699"/>
    <a:srgbClr val="FF9999"/>
    <a:srgbClr val="3399FF"/>
    <a:srgbClr val="00CCFF"/>
    <a:srgbClr val="99FFCC"/>
    <a:srgbClr val="CCCCFF"/>
    <a:srgbClr val="CC99FF"/>
    <a:srgbClr val="CC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419" autoAdjust="0"/>
    <p:restoredTop sz="94683" autoAdjust="0"/>
  </p:normalViewPr>
  <p:slideViewPr>
    <p:cSldViewPr>
      <p:cViewPr varScale="1">
        <p:scale>
          <a:sx n="89" d="100"/>
          <a:sy n="89" d="100"/>
        </p:scale>
        <p:origin x="370"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48" d="100"/>
          <a:sy n="48" d="100"/>
        </p:scale>
        <p:origin x="-1302"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diagrams/_rels/data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DD060F-C103-4816-9899-D514B62F4DE5}" type="doc">
      <dgm:prSet loTypeId="urn:microsoft.com/office/officeart/2009/3/layout/IncreasingArrowsProcess" loCatId="process" qsTypeId="urn:microsoft.com/office/officeart/2005/8/quickstyle/simple3" qsCatId="simple" csTypeId="urn:microsoft.com/office/officeart/2005/8/colors/accent1_2" csCatId="accent1" phldr="1"/>
      <dgm:spPr/>
      <dgm:t>
        <a:bodyPr/>
        <a:lstStyle/>
        <a:p>
          <a:endParaRPr lang="en-GB"/>
        </a:p>
      </dgm:t>
    </dgm:pt>
    <dgm:pt modelId="{971E8F13-EF5B-475F-9B2B-008B40D943C2}">
      <dgm:prSet phldrT="[Text]"/>
      <dgm:spPr/>
      <dgm:t>
        <a:bodyPr/>
        <a:lstStyle/>
        <a:p>
          <a:r>
            <a:rPr lang="en-GB" dirty="0" smtClean="0"/>
            <a:t>1. Voluntary</a:t>
          </a:r>
          <a:endParaRPr lang="en-GB" dirty="0"/>
        </a:p>
      </dgm:t>
    </dgm:pt>
    <dgm:pt modelId="{F73FA5A7-AE20-4B08-8B33-E427CA2A6BCC}" type="parTrans" cxnId="{1058CEDC-035B-4A9D-B809-6D022CA22D66}">
      <dgm:prSet/>
      <dgm:spPr/>
      <dgm:t>
        <a:bodyPr/>
        <a:lstStyle/>
        <a:p>
          <a:endParaRPr lang="en-GB"/>
        </a:p>
      </dgm:t>
    </dgm:pt>
    <dgm:pt modelId="{BC9A128A-688E-45ED-B60C-8447035222C7}" type="sibTrans" cxnId="{1058CEDC-035B-4A9D-B809-6D022CA22D66}">
      <dgm:prSet/>
      <dgm:spPr/>
      <dgm:t>
        <a:bodyPr/>
        <a:lstStyle/>
        <a:p>
          <a:endParaRPr lang="en-GB"/>
        </a:p>
      </dgm:t>
    </dgm:pt>
    <dgm:pt modelId="{1F774E59-5868-4179-8C4D-78020270B917}">
      <dgm:prSet phldrT="[Text]"/>
      <dgm:spPr/>
      <dgm:t>
        <a:bodyPr/>
        <a:lstStyle/>
        <a:p>
          <a:r>
            <a:rPr lang="en-GB" dirty="0" smtClean="0"/>
            <a:t>They are entered into voluntarily.</a:t>
          </a:r>
        </a:p>
        <a:p>
          <a:r>
            <a:rPr lang="en-GB" dirty="0" smtClean="0"/>
            <a:t>Much research supports this notion.</a:t>
          </a:r>
          <a:endParaRPr lang="en-GB" dirty="0"/>
        </a:p>
      </dgm:t>
    </dgm:pt>
    <dgm:pt modelId="{04861E4D-A041-45E1-8506-31089C5330FE}" type="parTrans" cxnId="{37B72A03-A094-4CAF-BB23-3F48711C80EB}">
      <dgm:prSet/>
      <dgm:spPr/>
      <dgm:t>
        <a:bodyPr/>
        <a:lstStyle/>
        <a:p>
          <a:endParaRPr lang="en-GB"/>
        </a:p>
      </dgm:t>
    </dgm:pt>
    <dgm:pt modelId="{DF766FC7-BD26-4675-B417-BC4D42907F6A}" type="sibTrans" cxnId="{37B72A03-A094-4CAF-BB23-3F48711C80EB}">
      <dgm:prSet/>
      <dgm:spPr/>
      <dgm:t>
        <a:bodyPr/>
        <a:lstStyle/>
        <a:p>
          <a:endParaRPr lang="en-GB"/>
        </a:p>
      </dgm:t>
    </dgm:pt>
    <dgm:pt modelId="{FB449BB7-781C-4A86-A130-F9B4CE81D1B7}">
      <dgm:prSet phldrT="[Text]"/>
      <dgm:spPr/>
      <dgm:t>
        <a:bodyPr/>
        <a:lstStyle/>
        <a:p>
          <a:r>
            <a:rPr lang="en-GB" dirty="0" smtClean="0"/>
            <a:t>2. Companionship</a:t>
          </a:r>
          <a:endParaRPr lang="en-GB" dirty="0"/>
        </a:p>
      </dgm:t>
    </dgm:pt>
    <dgm:pt modelId="{77CF0E32-2EA3-4272-A9AD-44D1098217D0}" type="parTrans" cxnId="{EFF8EC00-2F81-430B-A779-227F4D87A64C}">
      <dgm:prSet/>
      <dgm:spPr/>
      <dgm:t>
        <a:bodyPr/>
        <a:lstStyle/>
        <a:p>
          <a:endParaRPr lang="en-GB"/>
        </a:p>
      </dgm:t>
    </dgm:pt>
    <dgm:pt modelId="{E050888C-1083-48AB-A906-119A5031A7B4}" type="sibTrans" cxnId="{EFF8EC00-2F81-430B-A779-227F4D87A64C}">
      <dgm:prSet/>
      <dgm:spPr/>
      <dgm:t>
        <a:bodyPr/>
        <a:lstStyle/>
        <a:p>
          <a:endParaRPr lang="en-GB"/>
        </a:p>
      </dgm:t>
    </dgm:pt>
    <dgm:pt modelId="{3DB9FBB2-6257-479E-8A0D-813AA8F8EEB3}">
      <dgm:prSet phldrT="[Text]"/>
      <dgm:spPr/>
      <dgm:t>
        <a:bodyPr/>
        <a:lstStyle/>
        <a:p>
          <a:r>
            <a:rPr lang="en-GB" dirty="0" smtClean="0"/>
            <a:t>They fulfil a need for companionship.</a:t>
          </a:r>
        </a:p>
        <a:p>
          <a:r>
            <a:rPr lang="en-GB" dirty="0" smtClean="0"/>
            <a:t>However, Rubin et al., (1985) found little relationship between loneliness and PSR.</a:t>
          </a:r>
          <a:endParaRPr lang="en-GB" dirty="0"/>
        </a:p>
      </dgm:t>
    </dgm:pt>
    <dgm:pt modelId="{30A4393D-8CBA-46B7-832D-9BAF145E6A35}" type="parTrans" cxnId="{A0551466-1910-45A5-B57C-0591A8943B07}">
      <dgm:prSet/>
      <dgm:spPr/>
      <dgm:t>
        <a:bodyPr/>
        <a:lstStyle/>
        <a:p>
          <a:endParaRPr lang="en-GB"/>
        </a:p>
      </dgm:t>
    </dgm:pt>
    <dgm:pt modelId="{EC13D701-0EE6-49C1-8FCF-D371ECA22EBB}" type="sibTrans" cxnId="{A0551466-1910-45A5-B57C-0591A8943B07}">
      <dgm:prSet/>
      <dgm:spPr/>
      <dgm:t>
        <a:bodyPr/>
        <a:lstStyle/>
        <a:p>
          <a:endParaRPr lang="en-GB"/>
        </a:p>
      </dgm:t>
    </dgm:pt>
    <dgm:pt modelId="{16FFF3C0-CFBE-414F-8D40-61B4F55F3E87}">
      <dgm:prSet phldrT="[Text]"/>
      <dgm:spPr/>
      <dgm:t>
        <a:bodyPr/>
        <a:lstStyle/>
        <a:p>
          <a:r>
            <a:rPr lang="en-GB" dirty="0" smtClean="0"/>
            <a:t>3. Attractive</a:t>
          </a:r>
          <a:endParaRPr lang="en-GB" dirty="0"/>
        </a:p>
      </dgm:t>
    </dgm:pt>
    <dgm:pt modelId="{FFC27077-7C82-4DCB-89B9-5AF56D642043}" type="parTrans" cxnId="{C2D6556B-6F3D-47FC-B401-93821566D2A4}">
      <dgm:prSet/>
      <dgm:spPr/>
      <dgm:t>
        <a:bodyPr/>
        <a:lstStyle/>
        <a:p>
          <a:endParaRPr lang="en-GB"/>
        </a:p>
      </dgm:t>
    </dgm:pt>
    <dgm:pt modelId="{ADC154BE-7C09-4FB2-9E43-D95DFCC3B180}" type="sibTrans" cxnId="{C2D6556B-6F3D-47FC-B401-93821566D2A4}">
      <dgm:prSet/>
      <dgm:spPr/>
      <dgm:t>
        <a:bodyPr/>
        <a:lstStyle/>
        <a:p>
          <a:endParaRPr lang="en-GB"/>
        </a:p>
      </dgm:t>
    </dgm:pt>
    <dgm:pt modelId="{1EA05BA6-8D62-4F77-91F9-F20C9B104F13}">
      <dgm:prSet phldrT="[Text]"/>
      <dgm:spPr/>
      <dgm:t>
        <a:bodyPr/>
        <a:lstStyle/>
        <a:p>
          <a:r>
            <a:rPr lang="en-GB" dirty="0" smtClean="0"/>
            <a:t>They arise from being socially attractive. What about those characters who we dislike?</a:t>
          </a:r>
        </a:p>
        <a:p>
          <a:r>
            <a:rPr lang="en-GB" dirty="0" smtClean="0"/>
            <a:t>Raney (2004) we like retribution. </a:t>
          </a:r>
          <a:endParaRPr lang="en-GB" dirty="0"/>
        </a:p>
      </dgm:t>
    </dgm:pt>
    <dgm:pt modelId="{CE47EB59-DFBE-40E6-AB8C-9BB39443EEEA}" type="parTrans" cxnId="{901455F6-CD86-40E1-A8F1-113B9CAC0AFA}">
      <dgm:prSet/>
      <dgm:spPr/>
      <dgm:t>
        <a:bodyPr/>
        <a:lstStyle/>
        <a:p>
          <a:endParaRPr lang="en-GB"/>
        </a:p>
      </dgm:t>
    </dgm:pt>
    <dgm:pt modelId="{C63CD918-5444-424B-BE08-C9C41EA08899}" type="sibTrans" cxnId="{901455F6-CD86-40E1-A8F1-113B9CAC0AFA}">
      <dgm:prSet/>
      <dgm:spPr/>
      <dgm:t>
        <a:bodyPr/>
        <a:lstStyle/>
        <a:p>
          <a:endParaRPr lang="en-GB"/>
        </a:p>
      </dgm:t>
    </dgm:pt>
    <dgm:pt modelId="{5F2C704E-CA2D-4E8B-9595-D1E8A756EC2F}" type="pres">
      <dgm:prSet presAssocID="{1ADD060F-C103-4816-9899-D514B62F4DE5}" presName="Name0" presStyleCnt="0">
        <dgm:presLayoutVars>
          <dgm:chMax val="5"/>
          <dgm:chPref val="5"/>
          <dgm:dir/>
          <dgm:animLvl val="lvl"/>
        </dgm:presLayoutVars>
      </dgm:prSet>
      <dgm:spPr/>
      <dgm:t>
        <a:bodyPr/>
        <a:lstStyle/>
        <a:p>
          <a:endParaRPr lang="en-GB"/>
        </a:p>
      </dgm:t>
    </dgm:pt>
    <dgm:pt modelId="{20727410-15AB-48EC-8A97-C9FB713A0CA0}" type="pres">
      <dgm:prSet presAssocID="{971E8F13-EF5B-475F-9B2B-008B40D943C2}" presName="parentText1" presStyleLbl="node1" presStyleIdx="0" presStyleCnt="3">
        <dgm:presLayoutVars>
          <dgm:chMax/>
          <dgm:chPref val="3"/>
          <dgm:bulletEnabled val="1"/>
        </dgm:presLayoutVars>
      </dgm:prSet>
      <dgm:spPr/>
      <dgm:t>
        <a:bodyPr/>
        <a:lstStyle/>
        <a:p>
          <a:endParaRPr lang="en-GB"/>
        </a:p>
      </dgm:t>
    </dgm:pt>
    <dgm:pt modelId="{C1CCDD77-1DBD-43AC-84C4-E6745EBDBB25}" type="pres">
      <dgm:prSet presAssocID="{971E8F13-EF5B-475F-9B2B-008B40D943C2}" presName="childText1" presStyleLbl="solidAlignAcc1" presStyleIdx="0" presStyleCnt="3">
        <dgm:presLayoutVars>
          <dgm:chMax val="0"/>
          <dgm:chPref val="0"/>
          <dgm:bulletEnabled val="1"/>
        </dgm:presLayoutVars>
      </dgm:prSet>
      <dgm:spPr/>
      <dgm:t>
        <a:bodyPr/>
        <a:lstStyle/>
        <a:p>
          <a:endParaRPr lang="en-GB"/>
        </a:p>
      </dgm:t>
    </dgm:pt>
    <dgm:pt modelId="{A6E3BABA-E436-45FA-BB75-1077351114A1}" type="pres">
      <dgm:prSet presAssocID="{FB449BB7-781C-4A86-A130-F9B4CE81D1B7}" presName="parentText2" presStyleLbl="node1" presStyleIdx="1" presStyleCnt="3">
        <dgm:presLayoutVars>
          <dgm:chMax/>
          <dgm:chPref val="3"/>
          <dgm:bulletEnabled val="1"/>
        </dgm:presLayoutVars>
      </dgm:prSet>
      <dgm:spPr/>
      <dgm:t>
        <a:bodyPr/>
        <a:lstStyle/>
        <a:p>
          <a:endParaRPr lang="en-GB"/>
        </a:p>
      </dgm:t>
    </dgm:pt>
    <dgm:pt modelId="{0A19DBED-4055-4FF6-ABCD-24744FF38478}" type="pres">
      <dgm:prSet presAssocID="{FB449BB7-781C-4A86-A130-F9B4CE81D1B7}" presName="childText2" presStyleLbl="solidAlignAcc1" presStyleIdx="1" presStyleCnt="3" custScaleY="104296">
        <dgm:presLayoutVars>
          <dgm:chMax val="0"/>
          <dgm:chPref val="0"/>
          <dgm:bulletEnabled val="1"/>
        </dgm:presLayoutVars>
      </dgm:prSet>
      <dgm:spPr/>
      <dgm:t>
        <a:bodyPr/>
        <a:lstStyle/>
        <a:p>
          <a:endParaRPr lang="en-GB"/>
        </a:p>
      </dgm:t>
    </dgm:pt>
    <dgm:pt modelId="{DA0C61FD-130A-4770-AD19-A8C55EFA9F48}" type="pres">
      <dgm:prSet presAssocID="{16FFF3C0-CFBE-414F-8D40-61B4F55F3E87}" presName="parentText3" presStyleLbl="node1" presStyleIdx="2" presStyleCnt="3">
        <dgm:presLayoutVars>
          <dgm:chMax/>
          <dgm:chPref val="3"/>
          <dgm:bulletEnabled val="1"/>
        </dgm:presLayoutVars>
      </dgm:prSet>
      <dgm:spPr/>
      <dgm:t>
        <a:bodyPr/>
        <a:lstStyle/>
        <a:p>
          <a:endParaRPr lang="en-GB"/>
        </a:p>
      </dgm:t>
    </dgm:pt>
    <dgm:pt modelId="{831E4671-54EF-4438-81DD-C654A69A5B7C}" type="pres">
      <dgm:prSet presAssocID="{16FFF3C0-CFBE-414F-8D40-61B4F55F3E87}" presName="childText3" presStyleLbl="solidAlignAcc1" presStyleIdx="2" presStyleCnt="3">
        <dgm:presLayoutVars>
          <dgm:chMax val="0"/>
          <dgm:chPref val="0"/>
          <dgm:bulletEnabled val="1"/>
        </dgm:presLayoutVars>
      </dgm:prSet>
      <dgm:spPr/>
      <dgm:t>
        <a:bodyPr/>
        <a:lstStyle/>
        <a:p>
          <a:endParaRPr lang="en-GB"/>
        </a:p>
      </dgm:t>
    </dgm:pt>
  </dgm:ptLst>
  <dgm:cxnLst>
    <dgm:cxn modelId="{3432E275-E6D5-4C6E-99A9-E44BDC0A71FA}" type="presOf" srcId="{1ADD060F-C103-4816-9899-D514B62F4DE5}" destId="{5F2C704E-CA2D-4E8B-9595-D1E8A756EC2F}" srcOrd="0" destOrd="0" presId="urn:microsoft.com/office/officeart/2009/3/layout/IncreasingArrowsProcess"/>
    <dgm:cxn modelId="{C2D6556B-6F3D-47FC-B401-93821566D2A4}" srcId="{1ADD060F-C103-4816-9899-D514B62F4DE5}" destId="{16FFF3C0-CFBE-414F-8D40-61B4F55F3E87}" srcOrd="2" destOrd="0" parTransId="{FFC27077-7C82-4DCB-89B9-5AF56D642043}" sibTransId="{ADC154BE-7C09-4FB2-9E43-D95DFCC3B180}"/>
    <dgm:cxn modelId="{1AAA6687-C66F-43D2-82FC-C769FAF06BF9}" type="presOf" srcId="{1EA05BA6-8D62-4F77-91F9-F20C9B104F13}" destId="{831E4671-54EF-4438-81DD-C654A69A5B7C}" srcOrd="0" destOrd="0" presId="urn:microsoft.com/office/officeart/2009/3/layout/IncreasingArrowsProcess"/>
    <dgm:cxn modelId="{729855EA-CF35-4C11-B74D-D43BA4943CB8}" type="presOf" srcId="{971E8F13-EF5B-475F-9B2B-008B40D943C2}" destId="{20727410-15AB-48EC-8A97-C9FB713A0CA0}" srcOrd="0" destOrd="0" presId="urn:microsoft.com/office/officeart/2009/3/layout/IncreasingArrowsProcess"/>
    <dgm:cxn modelId="{28C6E254-0AE3-46E1-A616-5DCE699E14AF}" type="presOf" srcId="{1F774E59-5868-4179-8C4D-78020270B917}" destId="{C1CCDD77-1DBD-43AC-84C4-E6745EBDBB25}" srcOrd="0" destOrd="0" presId="urn:microsoft.com/office/officeart/2009/3/layout/IncreasingArrowsProcess"/>
    <dgm:cxn modelId="{7A049BD6-5716-4607-8397-2CD92F149F5F}" type="presOf" srcId="{16FFF3C0-CFBE-414F-8D40-61B4F55F3E87}" destId="{DA0C61FD-130A-4770-AD19-A8C55EFA9F48}" srcOrd="0" destOrd="0" presId="urn:microsoft.com/office/officeart/2009/3/layout/IncreasingArrowsProcess"/>
    <dgm:cxn modelId="{CF076F6D-D69A-4DB8-B5BE-2AB06E72CB84}" type="presOf" srcId="{FB449BB7-781C-4A86-A130-F9B4CE81D1B7}" destId="{A6E3BABA-E436-45FA-BB75-1077351114A1}" srcOrd="0" destOrd="0" presId="urn:microsoft.com/office/officeart/2009/3/layout/IncreasingArrowsProcess"/>
    <dgm:cxn modelId="{A0551466-1910-45A5-B57C-0591A8943B07}" srcId="{FB449BB7-781C-4A86-A130-F9B4CE81D1B7}" destId="{3DB9FBB2-6257-479E-8A0D-813AA8F8EEB3}" srcOrd="0" destOrd="0" parTransId="{30A4393D-8CBA-46B7-832D-9BAF145E6A35}" sibTransId="{EC13D701-0EE6-49C1-8FCF-D371ECA22EBB}"/>
    <dgm:cxn modelId="{EFF8EC00-2F81-430B-A779-227F4D87A64C}" srcId="{1ADD060F-C103-4816-9899-D514B62F4DE5}" destId="{FB449BB7-781C-4A86-A130-F9B4CE81D1B7}" srcOrd="1" destOrd="0" parTransId="{77CF0E32-2EA3-4272-A9AD-44D1098217D0}" sibTransId="{E050888C-1083-48AB-A906-119A5031A7B4}"/>
    <dgm:cxn modelId="{74E217B9-AE86-462D-B537-3AF1642F8D64}" type="presOf" srcId="{3DB9FBB2-6257-479E-8A0D-813AA8F8EEB3}" destId="{0A19DBED-4055-4FF6-ABCD-24744FF38478}" srcOrd="0" destOrd="0" presId="urn:microsoft.com/office/officeart/2009/3/layout/IncreasingArrowsProcess"/>
    <dgm:cxn modelId="{1058CEDC-035B-4A9D-B809-6D022CA22D66}" srcId="{1ADD060F-C103-4816-9899-D514B62F4DE5}" destId="{971E8F13-EF5B-475F-9B2B-008B40D943C2}" srcOrd="0" destOrd="0" parTransId="{F73FA5A7-AE20-4B08-8B33-E427CA2A6BCC}" sibTransId="{BC9A128A-688E-45ED-B60C-8447035222C7}"/>
    <dgm:cxn modelId="{901455F6-CD86-40E1-A8F1-113B9CAC0AFA}" srcId="{16FFF3C0-CFBE-414F-8D40-61B4F55F3E87}" destId="{1EA05BA6-8D62-4F77-91F9-F20C9B104F13}" srcOrd="0" destOrd="0" parTransId="{CE47EB59-DFBE-40E6-AB8C-9BB39443EEEA}" sibTransId="{C63CD918-5444-424B-BE08-C9C41EA08899}"/>
    <dgm:cxn modelId="{37B72A03-A094-4CAF-BB23-3F48711C80EB}" srcId="{971E8F13-EF5B-475F-9B2B-008B40D943C2}" destId="{1F774E59-5868-4179-8C4D-78020270B917}" srcOrd="0" destOrd="0" parTransId="{04861E4D-A041-45E1-8506-31089C5330FE}" sibTransId="{DF766FC7-BD26-4675-B417-BC4D42907F6A}"/>
    <dgm:cxn modelId="{878BE87B-A195-4B5A-B970-01FE68D52576}" type="presParOf" srcId="{5F2C704E-CA2D-4E8B-9595-D1E8A756EC2F}" destId="{20727410-15AB-48EC-8A97-C9FB713A0CA0}" srcOrd="0" destOrd="0" presId="urn:microsoft.com/office/officeart/2009/3/layout/IncreasingArrowsProcess"/>
    <dgm:cxn modelId="{A700E511-9CAA-465C-AA74-EDF5980C9271}" type="presParOf" srcId="{5F2C704E-CA2D-4E8B-9595-D1E8A756EC2F}" destId="{C1CCDD77-1DBD-43AC-84C4-E6745EBDBB25}" srcOrd="1" destOrd="0" presId="urn:microsoft.com/office/officeart/2009/3/layout/IncreasingArrowsProcess"/>
    <dgm:cxn modelId="{0EED2034-9E21-467F-88F4-A4AC73BF1093}" type="presParOf" srcId="{5F2C704E-CA2D-4E8B-9595-D1E8A756EC2F}" destId="{A6E3BABA-E436-45FA-BB75-1077351114A1}" srcOrd="2" destOrd="0" presId="urn:microsoft.com/office/officeart/2009/3/layout/IncreasingArrowsProcess"/>
    <dgm:cxn modelId="{8BCEB6F1-D3BD-470C-BBF9-D95DE2BC5101}" type="presParOf" srcId="{5F2C704E-CA2D-4E8B-9595-D1E8A756EC2F}" destId="{0A19DBED-4055-4FF6-ABCD-24744FF38478}" srcOrd="3" destOrd="0" presId="urn:microsoft.com/office/officeart/2009/3/layout/IncreasingArrowsProcess"/>
    <dgm:cxn modelId="{480A303F-AE14-4961-9540-7A860E61115A}" type="presParOf" srcId="{5F2C704E-CA2D-4E8B-9595-D1E8A756EC2F}" destId="{DA0C61FD-130A-4770-AD19-A8C55EFA9F48}" srcOrd="4" destOrd="0" presId="urn:microsoft.com/office/officeart/2009/3/layout/IncreasingArrowsProcess"/>
    <dgm:cxn modelId="{288140CB-CF5D-4FF2-A8BD-2FD6479ADDD7}" type="presParOf" srcId="{5F2C704E-CA2D-4E8B-9595-D1E8A756EC2F}" destId="{831E4671-54EF-4438-81DD-C654A69A5B7C}" srcOrd="5" destOrd="0" presId="urn:microsoft.com/office/officeart/2009/3/layout/IncreasingArrows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93E328-13EE-4768-A66E-9C34A633238C}" type="doc">
      <dgm:prSet loTypeId="urn:microsoft.com/office/officeart/2005/8/layout/list1" loCatId="list" qsTypeId="urn:microsoft.com/office/officeart/2005/8/quickstyle/3d3" qsCatId="3D" csTypeId="urn:microsoft.com/office/officeart/2005/8/colors/colorful1" csCatId="colorful" phldr="1"/>
      <dgm:spPr/>
      <dgm:t>
        <a:bodyPr/>
        <a:lstStyle/>
        <a:p>
          <a:endParaRPr lang="en-GB"/>
        </a:p>
      </dgm:t>
    </dgm:pt>
    <dgm:pt modelId="{C3663B58-74BA-4C94-8F9F-0408491E495F}">
      <dgm:prSet phldrT="[Text]"/>
      <dgm:spPr>
        <a:solidFill>
          <a:srgbClr val="FF9999"/>
        </a:solidFill>
      </dgm:spPr>
      <dgm:t>
        <a:bodyPr/>
        <a:lstStyle/>
        <a:p>
          <a:r>
            <a:rPr lang="en-GB" dirty="0" smtClean="0">
              <a:solidFill>
                <a:schemeClr val="bg1">
                  <a:lumMod val="75000"/>
                </a:schemeClr>
              </a:solidFill>
            </a:rPr>
            <a:t>1. First order figures.</a:t>
          </a:r>
          <a:endParaRPr lang="en-GB" dirty="0">
            <a:solidFill>
              <a:schemeClr val="bg1">
                <a:lumMod val="75000"/>
              </a:schemeClr>
            </a:solidFill>
          </a:endParaRPr>
        </a:p>
      </dgm:t>
    </dgm:pt>
    <dgm:pt modelId="{CCD6567A-2234-4A4C-81C1-7A9C16517F53}" type="parTrans" cxnId="{BD2AAE20-E22D-4344-AB15-95BE511CBBC8}">
      <dgm:prSet/>
      <dgm:spPr/>
      <dgm:t>
        <a:bodyPr/>
        <a:lstStyle/>
        <a:p>
          <a:endParaRPr lang="en-GB"/>
        </a:p>
      </dgm:t>
    </dgm:pt>
    <dgm:pt modelId="{E1BEA713-DD06-412A-9DC9-9CEAD23F8296}" type="sibTrans" cxnId="{BD2AAE20-E22D-4344-AB15-95BE511CBBC8}">
      <dgm:prSet/>
      <dgm:spPr/>
      <dgm:t>
        <a:bodyPr/>
        <a:lstStyle/>
        <a:p>
          <a:endParaRPr lang="en-GB"/>
        </a:p>
      </dgm:t>
    </dgm:pt>
    <dgm:pt modelId="{C7908EFB-CF76-4641-BA9F-5CF52DFB3119}">
      <dgm:prSet phldrT="[Text]"/>
      <dgm:spPr/>
      <dgm:t>
        <a:bodyPr/>
        <a:lstStyle/>
        <a:p>
          <a:r>
            <a:rPr lang="en-GB" dirty="0" smtClean="0">
              <a:solidFill>
                <a:schemeClr val="bg1">
                  <a:lumMod val="75000"/>
                </a:schemeClr>
              </a:solidFill>
            </a:rPr>
            <a:t>2. Second order figures.</a:t>
          </a:r>
          <a:endParaRPr lang="en-GB" dirty="0">
            <a:solidFill>
              <a:schemeClr val="bg1">
                <a:lumMod val="75000"/>
              </a:schemeClr>
            </a:solidFill>
          </a:endParaRPr>
        </a:p>
      </dgm:t>
    </dgm:pt>
    <dgm:pt modelId="{A3533835-6597-4BB5-9F53-88F724B39FB0}" type="parTrans" cxnId="{8BF69967-581D-460B-9D9D-44131AAA6B0E}">
      <dgm:prSet/>
      <dgm:spPr/>
      <dgm:t>
        <a:bodyPr/>
        <a:lstStyle/>
        <a:p>
          <a:endParaRPr lang="en-GB"/>
        </a:p>
      </dgm:t>
    </dgm:pt>
    <dgm:pt modelId="{5D1E9C9A-9EC8-42D6-8C91-309CA6F66CBF}" type="sibTrans" cxnId="{8BF69967-581D-460B-9D9D-44131AAA6B0E}">
      <dgm:prSet/>
      <dgm:spPr/>
      <dgm:t>
        <a:bodyPr/>
        <a:lstStyle/>
        <a:p>
          <a:endParaRPr lang="en-GB"/>
        </a:p>
      </dgm:t>
    </dgm:pt>
    <dgm:pt modelId="{7DD6D14A-539B-4516-8F96-F46AEAC9DE6F}">
      <dgm:prSet phldrT="[Text]"/>
      <dgm:spPr/>
      <dgm:t>
        <a:bodyPr/>
        <a:lstStyle/>
        <a:p>
          <a:r>
            <a:rPr lang="en-GB" dirty="0" smtClean="0">
              <a:solidFill>
                <a:schemeClr val="bg1">
                  <a:lumMod val="75000"/>
                </a:schemeClr>
              </a:solidFill>
            </a:rPr>
            <a:t>3. Third order figures.</a:t>
          </a:r>
          <a:endParaRPr lang="en-GB" dirty="0">
            <a:solidFill>
              <a:schemeClr val="bg1">
                <a:lumMod val="75000"/>
              </a:schemeClr>
            </a:solidFill>
          </a:endParaRPr>
        </a:p>
      </dgm:t>
    </dgm:pt>
    <dgm:pt modelId="{5BD69400-575C-4D26-B334-AEA174568807}" type="parTrans" cxnId="{5AD4EC3D-1045-410B-A2C5-DFAEE3ED0546}">
      <dgm:prSet/>
      <dgm:spPr/>
      <dgm:t>
        <a:bodyPr/>
        <a:lstStyle/>
        <a:p>
          <a:endParaRPr lang="en-GB"/>
        </a:p>
      </dgm:t>
    </dgm:pt>
    <dgm:pt modelId="{ADC0F0BA-C8F8-4188-B48B-A07AD45AF3DE}" type="sibTrans" cxnId="{5AD4EC3D-1045-410B-A2C5-DFAEE3ED0546}">
      <dgm:prSet/>
      <dgm:spPr/>
      <dgm:t>
        <a:bodyPr/>
        <a:lstStyle/>
        <a:p>
          <a:endParaRPr lang="en-GB"/>
        </a:p>
      </dgm:t>
    </dgm:pt>
    <dgm:pt modelId="{C8D3FB28-6B48-4FCC-ADED-583E5F7B8878}">
      <dgm:prSet/>
      <dgm:spPr/>
      <dgm:t>
        <a:bodyPr/>
        <a:lstStyle/>
        <a:p>
          <a:r>
            <a:rPr lang="en-GB" dirty="0" smtClean="0"/>
            <a:t>Real celebrities.</a:t>
          </a:r>
          <a:endParaRPr lang="en-GB" dirty="0"/>
        </a:p>
      </dgm:t>
    </dgm:pt>
    <dgm:pt modelId="{E7B50F7F-306B-492B-8A7A-E036D24ABDB6}" type="parTrans" cxnId="{E7021DB8-A008-4CA0-8955-6651D84A1A15}">
      <dgm:prSet/>
      <dgm:spPr/>
      <dgm:t>
        <a:bodyPr/>
        <a:lstStyle/>
        <a:p>
          <a:endParaRPr lang="en-GB"/>
        </a:p>
      </dgm:t>
    </dgm:pt>
    <dgm:pt modelId="{5A5761AA-76BD-4D09-AE70-35AE7848096B}" type="sibTrans" cxnId="{E7021DB8-A008-4CA0-8955-6651D84A1A15}">
      <dgm:prSet/>
      <dgm:spPr/>
      <dgm:t>
        <a:bodyPr/>
        <a:lstStyle/>
        <a:p>
          <a:endParaRPr lang="en-GB"/>
        </a:p>
      </dgm:t>
    </dgm:pt>
    <dgm:pt modelId="{2F8FDE19-81D4-42B2-BC1A-5AF3686D8974}">
      <dgm:prSet/>
      <dgm:spPr/>
      <dgm:t>
        <a:bodyPr/>
        <a:lstStyle/>
        <a:p>
          <a:r>
            <a:rPr lang="en-GB" dirty="0" smtClean="0"/>
            <a:t>Fictional characters, but real people.</a:t>
          </a:r>
          <a:endParaRPr lang="en-GB" dirty="0"/>
        </a:p>
      </dgm:t>
    </dgm:pt>
    <dgm:pt modelId="{2194C9E0-71EB-4E80-8AC9-85A726130C80}" type="parTrans" cxnId="{2ABE410C-F4D9-45A2-8258-21D1D33C6AD1}">
      <dgm:prSet/>
      <dgm:spPr/>
      <dgm:t>
        <a:bodyPr/>
        <a:lstStyle/>
        <a:p>
          <a:endParaRPr lang="en-GB"/>
        </a:p>
      </dgm:t>
    </dgm:pt>
    <dgm:pt modelId="{3B4FD587-36FC-478A-9FA1-492D937959D5}" type="sibTrans" cxnId="{2ABE410C-F4D9-45A2-8258-21D1D33C6AD1}">
      <dgm:prSet/>
      <dgm:spPr/>
      <dgm:t>
        <a:bodyPr/>
        <a:lstStyle/>
        <a:p>
          <a:endParaRPr lang="en-GB"/>
        </a:p>
      </dgm:t>
    </dgm:pt>
    <dgm:pt modelId="{E36904AE-E71F-47C3-B0AA-8986EEA8CE0C}">
      <dgm:prSet/>
      <dgm:spPr/>
      <dgm:t>
        <a:bodyPr/>
        <a:lstStyle/>
        <a:p>
          <a:r>
            <a:rPr lang="en-GB" dirty="0" smtClean="0"/>
            <a:t>Cartoon characters and avatars.</a:t>
          </a:r>
          <a:endParaRPr lang="en-GB" dirty="0"/>
        </a:p>
      </dgm:t>
    </dgm:pt>
    <dgm:pt modelId="{BCA5CF51-8DDE-42D2-B387-02D24DC8065A}" type="parTrans" cxnId="{89D6C78B-C87F-4DF6-AF02-C22E288FCFFF}">
      <dgm:prSet/>
      <dgm:spPr/>
      <dgm:t>
        <a:bodyPr/>
        <a:lstStyle/>
        <a:p>
          <a:endParaRPr lang="en-GB"/>
        </a:p>
      </dgm:t>
    </dgm:pt>
    <dgm:pt modelId="{57F35FAF-2A66-4930-8B76-1F5DDD8E5E84}" type="sibTrans" cxnId="{89D6C78B-C87F-4DF6-AF02-C22E288FCFFF}">
      <dgm:prSet/>
      <dgm:spPr/>
      <dgm:t>
        <a:bodyPr/>
        <a:lstStyle/>
        <a:p>
          <a:endParaRPr lang="en-GB"/>
        </a:p>
      </dgm:t>
    </dgm:pt>
    <dgm:pt modelId="{05FD1796-35E3-4F0E-AEFA-14986BFAA60D}" type="pres">
      <dgm:prSet presAssocID="{4393E328-13EE-4768-A66E-9C34A633238C}" presName="linear" presStyleCnt="0">
        <dgm:presLayoutVars>
          <dgm:dir/>
          <dgm:animLvl val="lvl"/>
          <dgm:resizeHandles val="exact"/>
        </dgm:presLayoutVars>
      </dgm:prSet>
      <dgm:spPr/>
      <dgm:t>
        <a:bodyPr/>
        <a:lstStyle/>
        <a:p>
          <a:endParaRPr lang="en-GB"/>
        </a:p>
      </dgm:t>
    </dgm:pt>
    <dgm:pt modelId="{05883E56-D5BB-448F-877C-8D8D38F68A57}" type="pres">
      <dgm:prSet presAssocID="{C3663B58-74BA-4C94-8F9F-0408491E495F}" presName="parentLin" presStyleCnt="0"/>
      <dgm:spPr/>
      <dgm:t>
        <a:bodyPr/>
        <a:lstStyle/>
        <a:p>
          <a:endParaRPr lang="en-GB"/>
        </a:p>
      </dgm:t>
    </dgm:pt>
    <dgm:pt modelId="{2F5403BB-294B-441B-AFAF-8AB70B19813E}" type="pres">
      <dgm:prSet presAssocID="{C3663B58-74BA-4C94-8F9F-0408491E495F}" presName="parentLeftMargin" presStyleLbl="node1" presStyleIdx="0" presStyleCnt="3"/>
      <dgm:spPr/>
      <dgm:t>
        <a:bodyPr/>
        <a:lstStyle/>
        <a:p>
          <a:endParaRPr lang="en-GB"/>
        </a:p>
      </dgm:t>
    </dgm:pt>
    <dgm:pt modelId="{40A996A3-5B2D-43D6-80E2-61B05BC975D1}" type="pres">
      <dgm:prSet presAssocID="{C3663B58-74BA-4C94-8F9F-0408491E495F}" presName="parentText" presStyleLbl="node1" presStyleIdx="0" presStyleCnt="3">
        <dgm:presLayoutVars>
          <dgm:chMax val="0"/>
          <dgm:bulletEnabled val="1"/>
        </dgm:presLayoutVars>
      </dgm:prSet>
      <dgm:spPr/>
      <dgm:t>
        <a:bodyPr/>
        <a:lstStyle/>
        <a:p>
          <a:endParaRPr lang="en-GB"/>
        </a:p>
      </dgm:t>
    </dgm:pt>
    <dgm:pt modelId="{A169123A-A51C-4CF0-8856-8576313FF59E}" type="pres">
      <dgm:prSet presAssocID="{C3663B58-74BA-4C94-8F9F-0408491E495F}" presName="negativeSpace" presStyleCnt="0"/>
      <dgm:spPr/>
      <dgm:t>
        <a:bodyPr/>
        <a:lstStyle/>
        <a:p>
          <a:endParaRPr lang="en-GB"/>
        </a:p>
      </dgm:t>
    </dgm:pt>
    <dgm:pt modelId="{19C929D2-E0B6-4E8D-A1AF-5B44E5853856}" type="pres">
      <dgm:prSet presAssocID="{C3663B58-74BA-4C94-8F9F-0408491E495F}" presName="childText" presStyleLbl="conFgAcc1" presStyleIdx="0" presStyleCnt="3" custLinFactNeighborX="885" custLinFactNeighborY="-8753">
        <dgm:presLayoutVars>
          <dgm:bulletEnabled val="1"/>
        </dgm:presLayoutVars>
      </dgm:prSet>
      <dgm:spPr/>
      <dgm:t>
        <a:bodyPr/>
        <a:lstStyle/>
        <a:p>
          <a:endParaRPr lang="en-GB"/>
        </a:p>
      </dgm:t>
    </dgm:pt>
    <dgm:pt modelId="{3960DB26-90F7-41A7-9CC2-AD3DE492FE80}" type="pres">
      <dgm:prSet presAssocID="{E1BEA713-DD06-412A-9DC9-9CEAD23F8296}" presName="spaceBetweenRectangles" presStyleCnt="0"/>
      <dgm:spPr/>
      <dgm:t>
        <a:bodyPr/>
        <a:lstStyle/>
        <a:p>
          <a:endParaRPr lang="en-GB"/>
        </a:p>
      </dgm:t>
    </dgm:pt>
    <dgm:pt modelId="{411FBEC8-EA72-44E2-9EB5-B4F5C4179430}" type="pres">
      <dgm:prSet presAssocID="{C7908EFB-CF76-4641-BA9F-5CF52DFB3119}" presName="parentLin" presStyleCnt="0"/>
      <dgm:spPr/>
      <dgm:t>
        <a:bodyPr/>
        <a:lstStyle/>
        <a:p>
          <a:endParaRPr lang="en-GB"/>
        </a:p>
      </dgm:t>
    </dgm:pt>
    <dgm:pt modelId="{FBFF26C2-9A8D-4950-A3EC-A81C03A63392}" type="pres">
      <dgm:prSet presAssocID="{C7908EFB-CF76-4641-BA9F-5CF52DFB3119}" presName="parentLeftMargin" presStyleLbl="node1" presStyleIdx="0" presStyleCnt="3"/>
      <dgm:spPr/>
      <dgm:t>
        <a:bodyPr/>
        <a:lstStyle/>
        <a:p>
          <a:endParaRPr lang="en-GB"/>
        </a:p>
      </dgm:t>
    </dgm:pt>
    <dgm:pt modelId="{9CF9EF90-0013-4227-A1E0-3B4C9E049F23}" type="pres">
      <dgm:prSet presAssocID="{C7908EFB-CF76-4641-BA9F-5CF52DFB3119}" presName="parentText" presStyleLbl="node1" presStyleIdx="1" presStyleCnt="3">
        <dgm:presLayoutVars>
          <dgm:chMax val="0"/>
          <dgm:bulletEnabled val="1"/>
        </dgm:presLayoutVars>
      </dgm:prSet>
      <dgm:spPr/>
      <dgm:t>
        <a:bodyPr/>
        <a:lstStyle/>
        <a:p>
          <a:endParaRPr lang="en-GB"/>
        </a:p>
      </dgm:t>
    </dgm:pt>
    <dgm:pt modelId="{84BCD997-3ED5-48D5-963E-5C37360FCD4A}" type="pres">
      <dgm:prSet presAssocID="{C7908EFB-CF76-4641-BA9F-5CF52DFB3119}" presName="negativeSpace" presStyleCnt="0"/>
      <dgm:spPr/>
      <dgm:t>
        <a:bodyPr/>
        <a:lstStyle/>
        <a:p>
          <a:endParaRPr lang="en-GB"/>
        </a:p>
      </dgm:t>
    </dgm:pt>
    <dgm:pt modelId="{23C44C78-ABBF-4645-A2BD-83ACC7A92468}" type="pres">
      <dgm:prSet presAssocID="{C7908EFB-CF76-4641-BA9F-5CF52DFB3119}" presName="childText" presStyleLbl="conFgAcc1" presStyleIdx="1" presStyleCnt="3">
        <dgm:presLayoutVars>
          <dgm:bulletEnabled val="1"/>
        </dgm:presLayoutVars>
      </dgm:prSet>
      <dgm:spPr/>
      <dgm:t>
        <a:bodyPr/>
        <a:lstStyle/>
        <a:p>
          <a:endParaRPr lang="en-GB"/>
        </a:p>
      </dgm:t>
    </dgm:pt>
    <dgm:pt modelId="{B9CFB94B-2329-4C75-9B48-A7584EC87508}" type="pres">
      <dgm:prSet presAssocID="{5D1E9C9A-9EC8-42D6-8C91-309CA6F66CBF}" presName="spaceBetweenRectangles" presStyleCnt="0"/>
      <dgm:spPr/>
      <dgm:t>
        <a:bodyPr/>
        <a:lstStyle/>
        <a:p>
          <a:endParaRPr lang="en-GB"/>
        </a:p>
      </dgm:t>
    </dgm:pt>
    <dgm:pt modelId="{97D6A6F4-FF74-4937-88AF-BEC8B7F73437}" type="pres">
      <dgm:prSet presAssocID="{7DD6D14A-539B-4516-8F96-F46AEAC9DE6F}" presName="parentLin" presStyleCnt="0"/>
      <dgm:spPr/>
      <dgm:t>
        <a:bodyPr/>
        <a:lstStyle/>
        <a:p>
          <a:endParaRPr lang="en-GB"/>
        </a:p>
      </dgm:t>
    </dgm:pt>
    <dgm:pt modelId="{FE17F072-DA03-4CCA-9D72-74B6B3A02520}" type="pres">
      <dgm:prSet presAssocID="{7DD6D14A-539B-4516-8F96-F46AEAC9DE6F}" presName="parentLeftMargin" presStyleLbl="node1" presStyleIdx="1" presStyleCnt="3"/>
      <dgm:spPr/>
      <dgm:t>
        <a:bodyPr/>
        <a:lstStyle/>
        <a:p>
          <a:endParaRPr lang="en-GB"/>
        </a:p>
      </dgm:t>
    </dgm:pt>
    <dgm:pt modelId="{ACC72F36-87FC-4587-9633-83AB54061A3C}" type="pres">
      <dgm:prSet presAssocID="{7DD6D14A-539B-4516-8F96-F46AEAC9DE6F}" presName="parentText" presStyleLbl="node1" presStyleIdx="2" presStyleCnt="3">
        <dgm:presLayoutVars>
          <dgm:chMax val="0"/>
          <dgm:bulletEnabled val="1"/>
        </dgm:presLayoutVars>
      </dgm:prSet>
      <dgm:spPr/>
      <dgm:t>
        <a:bodyPr/>
        <a:lstStyle/>
        <a:p>
          <a:endParaRPr lang="en-GB"/>
        </a:p>
      </dgm:t>
    </dgm:pt>
    <dgm:pt modelId="{BB055C52-91F5-437F-8FE6-516818381B84}" type="pres">
      <dgm:prSet presAssocID="{7DD6D14A-539B-4516-8F96-F46AEAC9DE6F}" presName="negativeSpace" presStyleCnt="0"/>
      <dgm:spPr/>
      <dgm:t>
        <a:bodyPr/>
        <a:lstStyle/>
        <a:p>
          <a:endParaRPr lang="en-GB"/>
        </a:p>
      </dgm:t>
    </dgm:pt>
    <dgm:pt modelId="{FCAD1210-5647-4E91-B89B-3C8B7E518D5A}" type="pres">
      <dgm:prSet presAssocID="{7DD6D14A-539B-4516-8F96-F46AEAC9DE6F}" presName="childText" presStyleLbl="conFgAcc1" presStyleIdx="2" presStyleCnt="3">
        <dgm:presLayoutVars>
          <dgm:bulletEnabled val="1"/>
        </dgm:presLayoutVars>
      </dgm:prSet>
      <dgm:spPr/>
      <dgm:t>
        <a:bodyPr/>
        <a:lstStyle/>
        <a:p>
          <a:endParaRPr lang="en-GB"/>
        </a:p>
      </dgm:t>
    </dgm:pt>
  </dgm:ptLst>
  <dgm:cxnLst>
    <dgm:cxn modelId="{2ABE410C-F4D9-45A2-8258-21D1D33C6AD1}" srcId="{C7908EFB-CF76-4641-BA9F-5CF52DFB3119}" destId="{2F8FDE19-81D4-42B2-BC1A-5AF3686D8974}" srcOrd="0" destOrd="0" parTransId="{2194C9E0-71EB-4E80-8AC9-85A726130C80}" sibTransId="{3B4FD587-36FC-478A-9FA1-492D937959D5}"/>
    <dgm:cxn modelId="{E7021DB8-A008-4CA0-8955-6651D84A1A15}" srcId="{C3663B58-74BA-4C94-8F9F-0408491E495F}" destId="{C8D3FB28-6B48-4FCC-ADED-583E5F7B8878}" srcOrd="0" destOrd="0" parTransId="{E7B50F7F-306B-492B-8A7A-E036D24ABDB6}" sibTransId="{5A5761AA-76BD-4D09-AE70-35AE7848096B}"/>
    <dgm:cxn modelId="{00DE612E-A1BA-4753-B056-F3362BD9617B}" type="presOf" srcId="{7DD6D14A-539B-4516-8F96-F46AEAC9DE6F}" destId="{FE17F072-DA03-4CCA-9D72-74B6B3A02520}" srcOrd="0" destOrd="0" presId="urn:microsoft.com/office/officeart/2005/8/layout/list1"/>
    <dgm:cxn modelId="{8122E0C3-2CD1-4534-949C-E809A810ED4D}" type="presOf" srcId="{C3663B58-74BA-4C94-8F9F-0408491E495F}" destId="{2F5403BB-294B-441B-AFAF-8AB70B19813E}" srcOrd="0" destOrd="0" presId="urn:microsoft.com/office/officeart/2005/8/layout/list1"/>
    <dgm:cxn modelId="{214409EE-058F-4B01-8B1E-4F23D2D319DB}" type="presOf" srcId="{2F8FDE19-81D4-42B2-BC1A-5AF3686D8974}" destId="{23C44C78-ABBF-4645-A2BD-83ACC7A92468}" srcOrd="0" destOrd="0" presId="urn:microsoft.com/office/officeart/2005/8/layout/list1"/>
    <dgm:cxn modelId="{8BF69967-581D-460B-9D9D-44131AAA6B0E}" srcId="{4393E328-13EE-4768-A66E-9C34A633238C}" destId="{C7908EFB-CF76-4641-BA9F-5CF52DFB3119}" srcOrd="1" destOrd="0" parTransId="{A3533835-6597-4BB5-9F53-88F724B39FB0}" sibTransId="{5D1E9C9A-9EC8-42D6-8C91-309CA6F66CBF}"/>
    <dgm:cxn modelId="{65ABA8AD-CC39-42DF-B043-EC4809F31938}" type="presOf" srcId="{C8D3FB28-6B48-4FCC-ADED-583E5F7B8878}" destId="{19C929D2-E0B6-4E8D-A1AF-5B44E5853856}" srcOrd="0" destOrd="0" presId="urn:microsoft.com/office/officeart/2005/8/layout/list1"/>
    <dgm:cxn modelId="{89D6C78B-C87F-4DF6-AF02-C22E288FCFFF}" srcId="{7DD6D14A-539B-4516-8F96-F46AEAC9DE6F}" destId="{E36904AE-E71F-47C3-B0AA-8986EEA8CE0C}" srcOrd="0" destOrd="0" parTransId="{BCA5CF51-8DDE-42D2-B387-02D24DC8065A}" sibTransId="{57F35FAF-2A66-4930-8B76-1F5DDD8E5E84}"/>
    <dgm:cxn modelId="{BD2AAE20-E22D-4344-AB15-95BE511CBBC8}" srcId="{4393E328-13EE-4768-A66E-9C34A633238C}" destId="{C3663B58-74BA-4C94-8F9F-0408491E495F}" srcOrd="0" destOrd="0" parTransId="{CCD6567A-2234-4A4C-81C1-7A9C16517F53}" sibTransId="{E1BEA713-DD06-412A-9DC9-9CEAD23F8296}"/>
    <dgm:cxn modelId="{5AD4EC3D-1045-410B-A2C5-DFAEE3ED0546}" srcId="{4393E328-13EE-4768-A66E-9C34A633238C}" destId="{7DD6D14A-539B-4516-8F96-F46AEAC9DE6F}" srcOrd="2" destOrd="0" parTransId="{5BD69400-575C-4D26-B334-AEA174568807}" sibTransId="{ADC0F0BA-C8F8-4188-B48B-A07AD45AF3DE}"/>
    <dgm:cxn modelId="{23B49D1B-D670-4487-A321-CE1CC955E3FC}" type="presOf" srcId="{C3663B58-74BA-4C94-8F9F-0408491E495F}" destId="{40A996A3-5B2D-43D6-80E2-61B05BC975D1}" srcOrd="1" destOrd="0" presId="urn:microsoft.com/office/officeart/2005/8/layout/list1"/>
    <dgm:cxn modelId="{7F3B96CA-E964-47FA-A294-A8E3DFBDA6F5}" type="presOf" srcId="{4393E328-13EE-4768-A66E-9C34A633238C}" destId="{05FD1796-35E3-4F0E-AEFA-14986BFAA60D}" srcOrd="0" destOrd="0" presId="urn:microsoft.com/office/officeart/2005/8/layout/list1"/>
    <dgm:cxn modelId="{6A5E6712-AC83-463D-A99F-B9684D83F7ED}" type="presOf" srcId="{7DD6D14A-539B-4516-8F96-F46AEAC9DE6F}" destId="{ACC72F36-87FC-4587-9633-83AB54061A3C}" srcOrd="1" destOrd="0" presId="urn:microsoft.com/office/officeart/2005/8/layout/list1"/>
    <dgm:cxn modelId="{3EE4C1DA-39D1-44E4-A1A5-F647279EA2C5}" type="presOf" srcId="{C7908EFB-CF76-4641-BA9F-5CF52DFB3119}" destId="{FBFF26C2-9A8D-4950-A3EC-A81C03A63392}" srcOrd="0" destOrd="0" presId="urn:microsoft.com/office/officeart/2005/8/layout/list1"/>
    <dgm:cxn modelId="{47E5D7D0-EC81-4ED8-A1BB-B624935B38DC}" type="presOf" srcId="{C7908EFB-CF76-4641-BA9F-5CF52DFB3119}" destId="{9CF9EF90-0013-4227-A1E0-3B4C9E049F23}" srcOrd="1" destOrd="0" presId="urn:microsoft.com/office/officeart/2005/8/layout/list1"/>
    <dgm:cxn modelId="{463692A2-6752-4CF0-97FD-32EF365781A3}" type="presOf" srcId="{E36904AE-E71F-47C3-B0AA-8986EEA8CE0C}" destId="{FCAD1210-5647-4E91-B89B-3C8B7E518D5A}" srcOrd="0" destOrd="0" presId="urn:microsoft.com/office/officeart/2005/8/layout/list1"/>
    <dgm:cxn modelId="{95EF8041-D67C-4697-845E-C7657C1DE78E}" type="presParOf" srcId="{05FD1796-35E3-4F0E-AEFA-14986BFAA60D}" destId="{05883E56-D5BB-448F-877C-8D8D38F68A57}" srcOrd="0" destOrd="0" presId="urn:microsoft.com/office/officeart/2005/8/layout/list1"/>
    <dgm:cxn modelId="{3367149E-1239-408D-BAC5-732A3A4C036A}" type="presParOf" srcId="{05883E56-D5BB-448F-877C-8D8D38F68A57}" destId="{2F5403BB-294B-441B-AFAF-8AB70B19813E}" srcOrd="0" destOrd="0" presId="urn:microsoft.com/office/officeart/2005/8/layout/list1"/>
    <dgm:cxn modelId="{5F7995D2-8876-4E86-B442-DEC5CE3373CF}" type="presParOf" srcId="{05883E56-D5BB-448F-877C-8D8D38F68A57}" destId="{40A996A3-5B2D-43D6-80E2-61B05BC975D1}" srcOrd="1" destOrd="0" presId="urn:microsoft.com/office/officeart/2005/8/layout/list1"/>
    <dgm:cxn modelId="{49309863-98BA-440B-8DA0-10F46C1FB0CA}" type="presParOf" srcId="{05FD1796-35E3-4F0E-AEFA-14986BFAA60D}" destId="{A169123A-A51C-4CF0-8856-8576313FF59E}" srcOrd="1" destOrd="0" presId="urn:microsoft.com/office/officeart/2005/8/layout/list1"/>
    <dgm:cxn modelId="{40A7F99E-2132-41B1-8582-A3DEEA188863}" type="presParOf" srcId="{05FD1796-35E3-4F0E-AEFA-14986BFAA60D}" destId="{19C929D2-E0B6-4E8D-A1AF-5B44E5853856}" srcOrd="2" destOrd="0" presId="urn:microsoft.com/office/officeart/2005/8/layout/list1"/>
    <dgm:cxn modelId="{1AD95436-F588-4D50-B965-D654C5103E0B}" type="presParOf" srcId="{05FD1796-35E3-4F0E-AEFA-14986BFAA60D}" destId="{3960DB26-90F7-41A7-9CC2-AD3DE492FE80}" srcOrd="3" destOrd="0" presId="urn:microsoft.com/office/officeart/2005/8/layout/list1"/>
    <dgm:cxn modelId="{6B061DBD-A11B-4CBE-B2CB-418839D2C1CD}" type="presParOf" srcId="{05FD1796-35E3-4F0E-AEFA-14986BFAA60D}" destId="{411FBEC8-EA72-44E2-9EB5-B4F5C4179430}" srcOrd="4" destOrd="0" presId="urn:microsoft.com/office/officeart/2005/8/layout/list1"/>
    <dgm:cxn modelId="{8E64D32C-3832-48CF-99F8-3E5795E42E3D}" type="presParOf" srcId="{411FBEC8-EA72-44E2-9EB5-B4F5C4179430}" destId="{FBFF26C2-9A8D-4950-A3EC-A81C03A63392}" srcOrd="0" destOrd="0" presId="urn:microsoft.com/office/officeart/2005/8/layout/list1"/>
    <dgm:cxn modelId="{15DD3ECB-FF10-4CA7-9F12-473A2A5C0ACA}" type="presParOf" srcId="{411FBEC8-EA72-44E2-9EB5-B4F5C4179430}" destId="{9CF9EF90-0013-4227-A1E0-3B4C9E049F23}" srcOrd="1" destOrd="0" presId="urn:microsoft.com/office/officeart/2005/8/layout/list1"/>
    <dgm:cxn modelId="{C2F99EAE-460E-4AD7-9381-1E712674F294}" type="presParOf" srcId="{05FD1796-35E3-4F0E-AEFA-14986BFAA60D}" destId="{84BCD997-3ED5-48D5-963E-5C37360FCD4A}" srcOrd="5" destOrd="0" presId="urn:microsoft.com/office/officeart/2005/8/layout/list1"/>
    <dgm:cxn modelId="{EA7BABF4-E80E-4031-A940-C7318A612F13}" type="presParOf" srcId="{05FD1796-35E3-4F0E-AEFA-14986BFAA60D}" destId="{23C44C78-ABBF-4645-A2BD-83ACC7A92468}" srcOrd="6" destOrd="0" presId="urn:microsoft.com/office/officeart/2005/8/layout/list1"/>
    <dgm:cxn modelId="{411866E3-F016-4F46-9B8D-9BCBD1BBD5DE}" type="presParOf" srcId="{05FD1796-35E3-4F0E-AEFA-14986BFAA60D}" destId="{B9CFB94B-2329-4C75-9B48-A7584EC87508}" srcOrd="7" destOrd="0" presId="urn:microsoft.com/office/officeart/2005/8/layout/list1"/>
    <dgm:cxn modelId="{A46EA5F9-D5AE-49AA-ACD8-BA656B08C83F}" type="presParOf" srcId="{05FD1796-35E3-4F0E-AEFA-14986BFAA60D}" destId="{97D6A6F4-FF74-4937-88AF-BEC8B7F73437}" srcOrd="8" destOrd="0" presId="urn:microsoft.com/office/officeart/2005/8/layout/list1"/>
    <dgm:cxn modelId="{421A50C6-A668-45A7-82AF-8982AD21E6BA}" type="presParOf" srcId="{97D6A6F4-FF74-4937-88AF-BEC8B7F73437}" destId="{FE17F072-DA03-4CCA-9D72-74B6B3A02520}" srcOrd="0" destOrd="0" presId="urn:microsoft.com/office/officeart/2005/8/layout/list1"/>
    <dgm:cxn modelId="{82229587-FD24-47B2-B0A8-E2A265A36715}" type="presParOf" srcId="{97D6A6F4-FF74-4937-88AF-BEC8B7F73437}" destId="{ACC72F36-87FC-4587-9633-83AB54061A3C}" srcOrd="1" destOrd="0" presId="urn:microsoft.com/office/officeart/2005/8/layout/list1"/>
    <dgm:cxn modelId="{CB4C4570-D206-4154-85A1-9722ECE020A1}" type="presParOf" srcId="{05FD1796-35E3-4F0E-AEFA-14986BFAA60D}" destId="{BB055C52-91F5-437F-8FE6-516818381B84}" srcOrd="9" destOrd="0" presId="urn:microsoft.com/office/officeart/2005/8/layout/list1"/>
    <dgm:cxn modelId="{0C0B5E8B-7289-4836-A6FF-6BA09D6B9A0D}" type="presParOf" srcId="{05FD1796-35E3-4F0E-AEFA-14986BFAA60D}" destId="{FCAD1210-5647-4E91-B89B-3C8B7E518D5A}"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51F62F-848E-42DE-A841-F630FCD52908}"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GB"/>
        </a:p>
      </dgm:t>
    </dgm:pt>
    <dgm:pt modelId="{97D62AFC-A445-4C6B-BD5C-8E3CFCF20F50}">
      <dgm:prSet phldrT="[Text]"/>
      <dgm:spPr/>
      <dgm:t>
        <a:bodyPr/>
        <a:lstStyle/>
        <a:p>
          <a:r>
            <a:rPr lang="en-GB" dirty="0" smtClean="0"/>
            <a:t>Eight levels of intensity ranging from broad interest to pathological attachment (even suicide).</a:t>
          </a:r>
          <a:endParaRPr lang="en-GB" dirty="0"/>
        </a:p>
      </dgm:t>
    </dgm:pt>
    <dgm:pt modelId="{C4D17A3C-BD45-4F2E-B83E-270BC053D99B}" type="parTrans" cxnId="{78C4E7F1-8DA5-40DA-81D0-85B6AD12FF9D}">
      <dgm:prSet/>
      <dgm:spPr/>
      <dgm:t>
        <a:bodyPr/>
        <a:lstStyle/>
        <a:p>
          <a:endParaRPr lang="en-GB"/>
        </a:p>
      </dgm:t>
    </dgm:pt>
    <dgm:pt modelId="{4F5EA15B-787E-465C-9587-A5D37E462447}" type="sibTrans" cxnId="{78C4E7F1-8DA5-40DA-81D0-85B6AD12FF9D}">
      <dgm:prSet/>
      <dgm:spPr/>
      <dgm:t>
        <a:bodyPr/>
        <a:lstStyle/>
        <a:p>
          <a:endParaRPr lang="en-GB"/>
        </a:p>
      </dgm:t>
    </dgm:pt>
    <dgm:pt modelId="{138CBDDE-032C-4583-939C-B251CEBB1120}">
      <dgm:prSet phldrT="[Text]"/>
      <dgm:spPr/>
      <dgm:t>
        <a:bodyPr/>
        <a:lstStyle/>
        <a:p>
          <a:r>
            <a:rPr lang="en-GB" dirty="0" smtClean="0"/>
            <a:t>Nine different motivations ranging from task attraction  to various types of attachments.</a:t>
          </a:r>
          <a:endParaRPr lang="en-GB" dirty="0"/>
        </a:p>
      </dgm:t>
    </dgm:pt>
    <dgm:pt modelId="{95524A99-2730-42F5-9F8C-FDB52BDF3F67}" type="parTrans" cxnId="{081A68AE-250A-4A23-B83A-4764EAA941F0}">
      <dgm:prSet/>
      <dgm:spPr/>
      <dgm:t>
        <a:bodyPr/>
        <a:lstStyle/>
        <a:p>
          <a:endParaRPr lang="en-GB"/>
        </a:p>
      </dgm:t>
    </dgm:pt>
    <dgm:pt modelId="{E033D323-3CB9-4E07-9712-7A8274702B74}" type="sibTrans" cxnId="{081A68AE-250A-4A23-B83A-4764EAA941F0}">
      <dgm:prSet/>
      <dgm:spPr/>
      <dgm:t>
        <a:bodyPr/>
        <a:lstStyle/>
        <a:p>
          <a:endParaRPr lang="en-GB"/>
        </a:p>
      </dgm:t>
    </dgm:pt>
    <dgm:pt modelId="{11B0E821-7495-4948-8D61-CEB4EC70E066}">
      <dgm:prSet phldrT="[Text]"/>
      <dgm:spPr/>
      <dgm:t>
        <a:bodyPr/>
        <a:lstStyle/>
        <a:p>
          <a:r>
            <a:rPr lang="en-GB" dirty="0" smtClean="0"/>
            <a:t>Isolated versus interactive fans.</a:t>
          </a:r>
          <a:endParaRPr lang="en-GB" dirty="0"/>
        </a:p>
      </dgm:t>
    </dgm:pt>
    <dgm:pt modelId="{D390BF0C-AF21-42D5-ACB1-6C2C4965113F}" type="parTrans" cxnId="{52BD2DAD-58D7-4901-8612-1841D111CC29}">
      <dgm:prSet/>
      <dgm:spPr/>
      <dgm:t>
        <a:bodyPr/>
        <a:lstStyle/>
        <a:p>
          <a:endParaRPr lang="en-GB"/>
        </a:p>
      </dgm:t>
    </dgm:pt>
    <dgm:pt modelId="{16C02F20-E518-4301-9641-18A6C9AF9A36}" type="sibTrans" cxnId="{52BD2DAD-58D7-4901-8612-1841D111CC29}">
      <dgm:prSet/>
      <dgm:spPr/>
      <dgm:t>
        <a:bodyPr/>
        <a:lstStyle/>
        <a:p>
          <a:endParaRPr lang="en-GB"/>
        </a:p>
      </dgm:t>
    </dgm:pt>
    <dgm:pt modelId="{78778CD6-B5A7-4B19-BF7E-78C688F9087C}" type="pres">
      <dgm:prSet presAssocID="{F451F62F-848E-42DE-A841-F630FCD52908}" presName="Name0" presStyleCnt="0">
        <dgm:presLayoutVars>
          <dgm:dir/>
          <dgm:resizeHandles val="exact"/>
        </dgm:presLayoutVars>
      </dgm:prSet>
      <dgm:spPr/>
      <dgm:t>
        <a:bodyPr/>
        <a:lstStyle/>
        <a:p>
          <a:endParaRPr lang="en-GB"/>
        </a:p>
      </dgm:t>
    </dgm:pt>
    <dgm:pt modelId="{B93AEFE0-E0DA-4CBD-B3FC-3EED1996655D}" type="pres">
      <dgm:prSet presAssocID="{97D62AFC-A445-4C6B-BD5C-8E3CFCF20F50}" presName="composite" presStyleCnt="0"/>
      <dgm:spPr/>
    </dgm:pt>
    <dgm:pt modelId="{CAD3C5C0-1FF0-4182-BE62-8F579D361630}" type="pres">
      <dgm:prSet presAssocID="{97D62AFC-A445-4C6B-BD5C-8E3CFCF20F50}" presName="rect1" presStyleLbl="trAlignAcc1" presStyleIdx="0" presStyleCnt="3">
        <dgm:presLayoutVars>
          <dgm:bulletEnabled val="1"/>
        </dgm:presLayoutVars>
      </dgm:prSet>
      <dgm:spPr/>
      <dgm:t>
        <a:bodyPr/>
        <a:lstStyle/>
        <a:p>
          <a:endParaRPr lang="en-GB"/>
        </a:p>
      </dgm:t>
    </dgm:pt>
    <dgm:pt modelId="{74AFC781-8DCD-4178-A967-3A7995D2BF72}" type="pres">
      <dgm:prSet presAssocID="{97D62AFC-A445-4C6B-BD5C-8E3CFCF20F50}" presName="rect2" presStyleLbl="fgImgPlace1" presStyleIdx="0" presStyleCnt="3" custScaleX="303358" custLinFactX="-22116" custLinFactNeighborX="-100000" custLinFactNeighborY="-2336"/>
      <dgm:spPr>
        <a:blipFill rotWithShape="1">
          <a:blip xmlns:r="http://schemas.openxmlformats.org/officeDocument/2006/relationships" r:embed="rId1"/>
          <a:stretch>
            <a:fillRect/>
          </a:stretch>
        </a:blipFill>
      </dgm:spPr>
      <dgm:t>
        <a:bodyPr/>
        <a:lstStyle/>
        <a:p>
          <a:endParaRPr lang="en-GB"/>
        </a:p>
      </dgm:t>
    </dgm:pt>
    <dgm:pt modelId="{3CAB53D1-1A44-46BD-9246-F0FB3486AFCD}" type="pres">
      <dgm:prSet presAssocID="{4F5EA15B-787E-465C-9587-A5D37E462447}" presName="sibTrans" presStyleCnt="0"/>
      <dgm:spPr/>
    </dgm:pt>
    <dgm:pt modelId="{383DC2D9-0B4E-4D54-A6EB-797C279EA399}" type="pres">
      <dgm:prSet presAssocID="{138CBDDE-032C-4583-939C-B251CEBB1120}" presName="composite" presStyleCnt="0"/>
      <dgm:spPr/>
    </dgm:pt>
    <dgm:pt modelId="{2C7A3C00-5C67-421F-ACC2-8243BF7903DD}" type="pres">
      <dgm:prSet presAssocID="{138CBDDE-032C-4583-939C-B251CEBB1120}" presName="rect1" presStyleLbl="trAlignAcc1" presStyleIdx="1" presStyleCnt="3">
        <dgm:presLayoutVars>
          <dgm:bulletEnabled val="1"/>
        </dgm:presLayoutVars>
      </dgm:prSet>
      <dgm:spPr/>
      <dgm:t>
        <a:bodyPr/>
        <a:lstStyle/>
        <a:p>
          <a:endParaRPr lang="en-GB"/>
        </a:p>
      </dgm:t>
    </dgm:pt>
    <dgm:pt modelId="{5C314ABC-20F2-44B2-B7F8-3CBBDEC4EFC8}" type="pres">
      <dgm:prSet presAssocID="{138CBDDE-032C-4583-939C-B251CEBB1120}" presName="rect2" presStyleLbl="fgImgPlace1" presStyleIdx="1" presStyleCnt="3" custScaleX="309083" custLinFactX="-20685" custLinFactNeighborX="-100000" custLinFactNeighborY="1354"/>
      <dgm:spPr>
        <a:blipFill rotWithShape="1">
          <a:blip xmlns:r="http://schemas.openxmlformats.org/officeDocument/2006/relationships" r:embed="rId2"/>
          <a:stretch>
            <a:fillRect/>
          </a:stretch>
        </a:blipFill>
        <a:ln>
          <a:solidFill>
            <a:schemeClr val="bg1">
              <a:lumMod val="75000"/>
            </a:schemeClr>
          </a:solidFill>
        </a:ln>
      </dgm:spPr>
      <dgm:t>
        <a:bodyPr/>
        <a:lstStyle/>
        <a:p>
          <a:endParaRPr lang="en-GB"/>
        </a:p>
      </dgm:t>
    </dgm:pt>
    <dgm:pt modelId="{969CE880-1EF4-413B-89D4-74D5B6D4C496}" type="pres">
      <dgm:prSet presAssocID="{E033D323-3CB9-4E07-9712-7A8274702B74}" presName="sibTrans" presStyleCnt="0"/>
      <dgm:spPr/>
    </dgm:pt>
    <dgm:pt modelId="{35CC7286-FD63-4797-8AB8-80A99E3A8508}" type="pres">
      <dgm:prSet presAssocID="{11B0E821-7495-4948-8D61-CEB4EC70E066}" presName="composite" presStyleCnt="0"/>
      <dgm:spPr/>
    </dgm:pt>
    <dgm:pt modelId="{E7942D38-3C76-49F1-A2EF-48994E777429}" type="pres">
      <dgm:prSet presAssocID="{11B0E821-7495-4948-8D61-CEB4EC70E066}" presName="rect1" presStyleLbl="trAlignAcc1" presStyleIdx="2" presStyleCnt="3">
        <dgm:presLayoutVars>
          <dgm:bulletEnabled val="1"/>
        </dgm:presLayoutVars>
      </dgm:prSet>
      <dgm:spPr/>
      <dgm:t>
        <a:bodyPr/>
        <a:lstStyle/>
        <a:p>
          <a:endParaRPr lang="en-GB"/>
        </a:p>
      </dgm:t>
    </dgm:pt>
    <dgm:pt modelId="{B9EB670D-56BC-4360-81DA-6BBA11372001}" type="pres">
      <dgm:prSet presAssocID="{11B0E821-7495-4948-8D61-CEB4EC70E066}" presName="rect2" presStyleLbl="fgImgPlace1" presStyleIdx="2" presStyleCnt="3" custScaleX="312842" custLinFactX="-21783" custLinFactNeighborX="-100000" custLinFactNeighborY="-330"/>
      <dgm:spPr>
        <a:blipFill rotWithShape="1">
          <a:blip xmlns:r="http://schemas.openxmlformats.org/officeDocument/2006/relationships" r:embed="rId3"/>
          <a:stretch>
            <a:fillRect/>
          </a:stretch>
        </a:blipFill>
        <a:ln>
          <a:solidFill>
            <a:schemeClr val="bg1">
              <a:lumMod val="75000"/>
            </a:schemeClr>
          </a:solidFill>
        </a:ln>
      </dgm:spPr>
      <dgm:t>
        <a:bodyPr/>
        <a:lstStyle/>
        <a:p>
          <a:endParaRPr lang="en-GB"/>
        </a:p>
      </dgm:t>
    </dgm:pt>
  </dgm:ptLst>
  <dgm:cxnLst>
    <dgm:cxn modelId="{081A68AE-250A-4A23-B83A-4764EAA941F0}" srcId="{F451F62F-848E-42DE-A841-F630FCD52908}" destId="{138CBDDE-032C-4583-939C-B251CEBB1120}" srcOrd="1" destOrd="0" parTransId="{95524A99-2730-42F5-9F8C-FDB52BDF3F67}" sibTransId="{E033D323-3CB9-4E07-9712-7A8274702B74}"/>
    <dgm:cxn modelId="{2E6CB301-02BD-4B44-B104-F0F202210E4C}" type="presOf" srcId="{97D62AFC-A445-4C6B-BD5C-8E3CFCF20F50}" destId="{CAD3C5C0-1FF0-4182-BE62-8F579D361630}" srcOrd="0" destOrd="0" presId="urn:microsoft.com/office/officeart/2008/layout/PictureStrips"/>
    <dgm:cxn modelId="{B6B3F398-BC36-475C-B216-DF3FE55399FF}" type="presOf" srcId="{138CBDDE-032C-4583-939C-B251CEBB1120}" destId="{2C7A3C00-5C67-421F-ACC2-8243BF7903DD}" srcOrd="0" destOrd="0" presId="urn:microsoft.com/office/officeart/2008/layout/PictureStrips"/>
    <dgm:cxn modelId="{78C4E7F1-8DA5-40DA-81D0-85B6AD12FF9D}" srcId="{F451F62F-848E-42DE-A841-F630FCD52908}" destId="{97D62AFC-A445-4C6B-BD5C-8E3CFCF20F50}" srcOrd="0" destOrd="0" parTransId="{C4D17A3C-BD45-4F2E-B83E-270BC053D99B}" sibTransId="{4F5EA15B-787E-465C-9587-A5D37E462447}"/>
    <dgm:cxn modelId="{34F58DF9-D73B-4E86-8F44-F3F4414E93EB}" type="presOf" srcId="{F451F62F-848E-42DE-A841-F630FCD52908}" destId="{78778CD6-B5A7-4B19-BF7E-78C688F9087C}" srcOrd="0" destOrd="0" presId="urn:microsoft.com/office/officeart/2008/layout/PictureStrips"/>
    <dgm:cxn modelId="{52BD2DAD-58D7-4901-8612-1841D111CC29}" srcId="{F451F62F-848E-42DE-A841-F630FCD52908}" destId="{11B0E821-7495-4948-8D61-CEB4EC70E066}" srcOrd="2" destOrd="0" parTransId="{D390BF0C-AF21-42D5-ACB1-6C2C4965113F}" sibTransId="{16C02F20-E518-4301-9641-18A6C9AF9A36}"/>
    <dgm:cxn modelId="{525A3F9E-4D81-4F81-9D4B-AB405726B3A4}" type="presOf" srcId="{11B0E821-7495-4948-8D61-CEB4EC70E066}" destId="{E7942D38-3C76-49F1-A2EF-48994E777429}" srcOrd="0" destOrd="0" presId="urn:microsoft.com/office/officeart/2008/layout/PictureStrips"/>
    <dgm:cxn modelId="{FEA27596-6CFD-48DC-9AAD-70F1F704BE66}" type="presParOf" srcId="{78778CD6-B5A7-4B19-BF7E-78C688F9087C}" destId="{B93AEFE0-E0DA-4CBD-B3FC-3EED1996655D}" srcOrd="0" destOrd="0" presId="urn:microsoft.com/office/officeart/2008/layout/PictureStrips"/>
    <dgm:cxn modelId="{B52B5A74-6895-4E57-B5C4-E766173A12AB}" type="presParOf" srcId="{B93AEFE0-E0DA-4CBD-B3FC-3EED1996655D}" destId="{CAD3C5C0-1FF0-4182-BE62-8F579D361630}" srcOrd="0" destOrd="0" presId="urn:microsoft.com/office/officeart/2008/layout/PictureStrips"/>
    <dgm:cxn modelId="{1F2BBE24-4365-49F5-AFB0-7F37D315AE0F}" type="presParOf" srcId="{B93AEFE0-E0DA-4CBD-B3FC-3EED1996655D}" destId="{74AFC781-8DCD-4178-A967-3A7995D2BF72}" srcOrd="1" destOrd="0" presId="urn:microsoft.com/office/officeart/2008/layout/PictureStrips"/>
    <dgm:cxn modelId="{620F1547-7C93-4DC9-BB71-A7A11726DFF2}" type="presParOf" srcId="{78778CD6-B5A7-4B19-BF7E-78C688F9087C}" destId="{3CAB53D1-1A44-46BD-9246-F0FB3486AFCD}" srcOrd="1" destOrd="0" presId="urn:microsoft.com/office/officeart/2008/layout/PictureStrips"/>
    <dgm:cxn modelId="{7D233291-B314-40AB-9003-1D55562C805B}" type="presParOf" srcId="{78778CD6-B5A7-4B19-BF7E-78C688F9087C}" destId="{383DC2D9-0B4E-4D54-A6EB-797C279EA399}" srcOrd="2" destOrd="0" presId="urn:microsoft.com/office/officeart/2008/layout/PictureStrips"/>
    <dgm:cxn modelId="{3A1E4AE4-AA6B-4B59-A8E1-B9CB8574B928}" type="presParOf" srcId="{383DC2D9-0B4E-4D54-A6EB-797C279EA399}" destId="{2C7A3C00-5C67-421F-ACC2-8243BF7903DD}" srcOrd="0" destOrd="0" presId="urn:microsoft.com/office/officeart/2008/layout/PictureStrips"/>
    <dgm:cxn modelId="{88DBACA4-7337-4CF6-9BEA-26BD3962619B}" type="presParOf" srcId="{383DC2D9-0B4E-4D54-A6EB-797C279EA399}" destId="{5C314ABC-20F2-44B2-B7F8-3CBBDEC4EFC8}" srcOrd="1" destOrd="0" presId="urn:microsoft.com/office/officeart/2008/layout/PictureStrips"/>
    <dgm:cxn modelId="{86BE328C-318D-4FA2-A615-837EE933121F}" type="presParOf" srcId="{78778CD6-B5A7-4B19-BF7E-78C688F9087C}" destId="{969CE880-1EF4-413B-89D4-74D5B6D4C496}" srcOrd="3" destOrd="0" presId="urn:microsoft.com/office/officeart/2008/layout/PictureStrips"/>
    <dgm:cxn modelId="{52677AD6-9677-458F-8402-DB44C65D59B8}" type="presParOf" srcId="{78778CD6-B5A7-4B19-BF7E-78C688F9087C}" destId="{35CC7286-FD63-4797-8AB8-80A99E3A8508}" srcOrd="4" destOrd="0" presId="urn:microsoft.com/office/officeart/2008/layout/PictureStrips"/>
    <dgm:cxn modelId="{99BA508C-C0B5-45F4-A263-091F28DA14AC}" type="presParOf" srcId="{35CC7286-FD63-4797-8AB8-80A99E3A8508}" destId="{E7942D38-3C76-49F1-A2EF-48994E777429}" srcOrd="0" destOrd="0" presId="urn:microsoft.com/office/officeart/2008/layout/PictureStrips"/>
    <dgm:cxn modelId="{5E4C80BD-A665-4BDF-9C6E-E2D47D6D8A24}" type="presParOf" srcId="{35CC7286-FD63-4797-8AB8-80A99E3A8508}" destId="{B9EB670D-56BC-4360-81DA-6BBA11372001}" srcOrd="1" destOrd="0" presId="urn:microsoft.com/office/officeart/2008/layout/PictureStrip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B46934C-6B59-48B4-B0DF-8646ED3716FC}"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GB"/>
        </a:p>
      </dgm:t>
    </dgm:pt>
    <dgm:pt modelId="{0E582B52-CD1B-4688-8CE3-0D2DFB956416}">
      <dgm:prSet phldrT="[Text]"/>
      <dgm:spPr/>
      <dgm:t>
        <a:bodyPr/>
        <a:lstStyle/>
        <a:p>
          <a:r>
            <a:rPr lang="en-GB" dirty="0" smtClean="0"/>
            <a:t>Low level stage:</a:t>
          </a:r>
          <a:endParaRPr lang="en-GB" dirty="0"/>
        </a:p>
      </dgm:t>
    </dgm:pt>
    <dgm:pt modelId="{0DCC74C4-A878-4D55-8DC4-B05BEBC59A39}" type="parTrans" cxnId="{E623F527-B61A-419A-B5B8-0D8B9CB03937}">
      <dgm:prSet/>
      <dgm:spPr/>
      <dgm:t>
        <a:bodyPr/>
        <a:lstStyle/>
        <a:p>
          <a:endParaRPr lang="en-GB"/>
        </a:p>
      </dgm:t>
    </dgm:pt>
    <dgm:pt modelId="{1854F94B-9E6D-4F7C-A887-1F785D9EA19B}" type="sibTrans" cxnId="{E623F527-B61A-419A-B5B8-0D8B9CB03937}">
      <dgm:prSet/>
      <dgm:spPr/>
      <dgm:t>
        <a:bodyPr/>
        <a:lstStyle/>
        <a:p>
          <a:endParaRPr lang="en-GB"/>
        </a:p>
      </dgm:t>
    </dgm:pt>
    <dgm:pt modelId="{EE464C44-17BE-4D0E-BA73-4ADDA883AD9B}">
      <dgm:prSet phldrT="[Text]"/>
      <dgm:spPr>
        <a:solidFill>
          <a:schemeClr val="bg1">
            <a:lumMod val="60000"/>
            <a:lumOff val="40000"/>
          </a:schemeClr>
        </a:solidFill>
      </dgm:spPr>
      <dgm:t>
        <a:bodyPr/>
        <a:lstStyle/>
        <a:p>
          <a:r>
            <a:rPr lang="en-GB" dirty="0" smtClean="0"/>
            <a:t>Intense personal stage:</a:t>
          </a:r>
          <a:endParaRPr lang="en-GB" dirty="0"/>
        </a:p>
      </dgm:t>
    </dgm:pt>
    <dgm:pt modelId="{94801B2F-B34B-4ED6-A575-9D07CB6B326E}" type="parTrans" cxnId="{EF652FB6-9824-4E31-8CA9-04487AABC0C5}">
      <dgm:prSet/>
      <dgm:spPr/>
      <dgm:t>
        <a:bodyPr/>
        <a:lstStyle/>
        <a:p>
          <a:endParaRPr lang="en-GB"/>
        </a:p>
      </dgm:t>
    </dgm:pt>
    <dgm:pt modelId="{A79B9D3F-E328-40BE-BBF7-AF3FA37FAF4F}" type="sibTrans" cxnId="{EF652FB6-9824-4E31-8CA9-04487AABC0C5}">
      <dgm:prSet/>
      <dgm:spPr/>
      <dgm:t>
        <a:bodyPr/>
        <a:lstStyle/>
        <a:p>
          <a:endParaRPr lang="en-GB"/>
        </a:p>
      </dgm:t>
    </dgm:pt>
    <dgm:pt modelId="{25DCD486-7438-4F82-B009-6F47CCAE5355}">
      <dgm:prSet phldrT="[Text]"/>
      <dgm:spPr>
        <a:solidFill>
          <a:srgbClr val="00B0F0"/>
        </a:solidFill>
      </dgm:spPr>
      <dgm:t>
        <a:bodyPr/>
        <a:lstStyle/>
        <a:p>
          <a:r>
            <a:rPr lang="en-GB" dirty="0" smtClean="0"/>
            <a:t>Borderline pathological stage</a:t>
          </a:r>
          <a:endParaRPr lang="en-GB" dirty="0"/>
        </a:p>
      </dgm:t>
    </dgm:pt>
    <dgm:pt modelId="{2795A634-3F87-4867-B53C-AA6C47EB9A11}" type="parTrans" cxnId="{A0915141-555C-47F5-BBBD-211BE2840919}">
      <dgm:prSet/>
      <dgm:spPr/>
      <dgm:t>
        <a:bodyPr/>
        <a:lstStyle/>
        <a:p>
          <a:endParaRPr lang="en-GB"/>
        </a:p>
      </dgm:t>
    </dgm:pt>
    <dgm:pt modelId="{707286A7-CC2E-4841-98E8-EEC338C02257}" type="sibTrans" cxnId="{A0915141-555C-47F5-BBBD-211BE2840919}">
      <dgm:prSet/>
      <dgm:spPr/>
      <dgm:t>
        <a:bodyPr/>
        <a:lstStyle/>
        <a:p>
          <a:endParaRPr lang="en-GB"/>
        </a:p>
      </dgm:t>
    </dgm:pt>
    <dgm:pt modelId="{C8B5D847-9429-48B2-B4A0-33406EC346FB}">
      <dgm:prSet/>
      <dgm:spPr/>
      <dgm:t>
        <a:bodyPr/>
        <a:lstStyle/>
        <a:p>
          <a:r>
            <a:rPr lang="en-GB" dirty="0" smtClean="0"/>
            <a:t>Watching/reading entertainment for purely entertainment and social functions</a:t>
          </a:r>
          <a:endParaRPr lang="en-GB" dirty="0"/>
        </a:p>
      </dgm:t>
    </dgm:pt>
    <dgm:pt modelId="{87E76001-C6F1-4565-BE38-A1AEA61EF329}" type="parTrans" cxnId="{60ACA4A5-A4A8-4575-85D6-DA9B4E677757}">
      <dgm:prSet/>
      <dgm:spPr/>
      <dgm:t>
        <a:bodyPr/>
        <a:lstStyle/>
        <a:p>
          <a:endParaRPr lang="en-GB"/>
        </a:p>
      </dgm:t>
    </dgm:pt>
    <dgm:pt modelId="{29424512-0EA3-4FE8-9BB3-75C14E3B0712}" type="sibTrans" cxnId="{60ACA4A5-A4A8-4575-85D6-DA9B4E677757}">
      <dgm:prSet/>
      <dgm:spPr/>
      <dgm:t>
        <a:bodyPr/>
        <a:lstStyle/>
        <a:p>
          <a:endParaRPr lang="en-GB"/>
        </a:p>
      </dgm:t>
    </dgm:pt>
    <dgm:pt modelId="{41C7C73D-7C89-4186-B8DE-ED667A925285}">
      <dgm:prSet/>
      <dgm:spPr/>
      <dgm:t>
        <a:bodyPr/>
        <a:lstStyle/>
        <a:p>
          <a:r>
            <a:rPr lang="en-GB" dirty="0" smtClean="0"/>
            <a:t>As above but additionally to discuss and share with other fans</a:t>
          </a:r>
          <a:endParaRPr lang="en-GB" dirty="0"/>
        </a:p>
      </dgm:t>
    </dgm:pt>
    <dgm:pt modelId="{24CE4335-7F35-4E8B-804D-37143DA4CA5D}" type="parTrans" cxnId="{0C2BE2BC-53CE-4A19-B15D-BCF138ACF27B}">
      <dgm:prSet/>
      <dgm:spPr/>
      <dgm:t>
        <a:bodyPr/>
        <a:lstStyle/>
        <a:p>
          <a:endParaRPr lang="en-GB"/>
        </a:p>
      </dgm:t>
    </dgm:pt>
    <dgm:pt modelId="{49B7765F-5864-42D4-8AEF-5095685F8A23}" type="sibTrans" cxnId="{0C2BE2BC-53CE-4A19-B15D-BCF138ACF27B}">
      <dgm:prSet/>
      <dgm:spPr/>
      <dgm:t>
        <a:bodyPr/>
        <a:lstStyle/>
        <a:p>
          <a:endParaRPr lang="en-GB"/>
        </a:p>
      </dgm:t>
    </dgm:pt>
    <dgm:pt modelId="{0E016A5B-692E-4C0C-971F-05BC48C47A76}">
      <dgm:prSet/>
      <dgm:spPr/>
      <dgm:t>
        <a:bodyPr/>
        <a:lstStyle/>
        <a:p>
          <a:r>
            <a:rPr lang="en-GB" dirty="0" smtClean="0"/>
            <a:t>Empathy and over identification with the celebrity. Compulsive behaviours such as repetitive thoughts, trinket collection and obsession with details of their life</a:t>
          </a:r>
          <a:endParaRPr lang="en-GB" dirty="0"/>
        </a:p>
      </dgm:t>
    </dgm:pt>
    <dgm:pt modelId="{5587DB22-BF5A-4410-B321-FCE27E1FDBFB}" type="parTrans" cxnId="{BAB0B33C-5BD0-421E-A8F3-5D621F0E00E1}">
      <dgm:prSet/>
      <dgm:spPr/>
      <dgm:t>
        <a:bodyPr/>
        <a:lstStyle/>
        <a:p>
          <a:endParaRPr lang="en-GB"/>
        </a:p>
      </dgm:t>
    </dgm:pt>
    <dgm:pt modelId="{37975523-9A9F-4232-9E05-C6FF693838DD}" type="sibTrans" cxnId="{BAB0B33C-5BD0-421E-A8F3-5D621F0E00E1}">
      <dgm:prSet/>
      <dgm:spPr/>
      <dgm:t>
        <a:bodyPr/>
        <a:lstStyle/>
        <a:p>
          <a:endParaRPr lang="en-GB"/>
        </a:p>
      </dgm:t>
    </dgm:pt>
    <dgm:pt modelId="{DE83935F-25C0-4E63-8B5E-4C91D0137BAC}" type="pres">
      <dgm:prSet presAssocID="{5B46934C-6B59-48B4-B0DF-8646ED3716FC}" presName="linear" presStyleCnt="0">
        <dgm:presLayoutVars>
          <dgm:dir/>
          <dgm:animLvl val="lvl"/>
          <dgm:resizeHandles val="exact"/>
        </dgm:presLayoutVars>
      </dgm:prSet>
      <dgm:spPr/>
      <dgm:t>
        <a:bodyPr/>
        <a:lstStyle/>
        <a:p>
          <a:endParaRPr lang="en-GB"/>
        </a:p>
      </dgm:t>
    </dgm:pt>
    <dgm:pt modelId="{544B9430-885A-477A-BB60-DC2EC41E4698}" type="pres">
      <dgm:prSet presAssocID="{0E582B52-CD1B-4688-8CE3-0D2DFB956416}" presName="parentLin" presStyleCnt="0"/>
      <dgm:spPr/>
    </dgm:pt>
    <dgm:pt modelId="{CA293A93-8752-486D-9A9E-C30CA8B28AA0}" type="pres">
      <dgm:prSet presAssocID="{0E582B52-CD1B-4688-8CE3-0D2DFB956416}" presName="parentLeftMargin" presStyleLbl="node1" presStyleIdx="0" presStyleCnt="3"/>
      <dgm:spPr/>
      <dgm:t>
        <a:bodyPr/>
        <a:lstStyle/>
        <a:p>
          <a:endParaRPr lang="en-GB"/>
        </a:p>
      </dgm:t>
    </dgm:pt>
    <dgm:pt modelId="{19D4F8E1-ECC0-48EF-BEF0-F39018D136D2}" type="pres">
      <dgm:prSet presAssocID="{0E582B52-CD1B-4688-8CE3-0D2DFB956416}" presName="parentText" presStyleLbl="node1" presStyleIdx="0" presStyleCnt="3">
        <dgm:presLayoutVars>
          <dgm:chMax val="0"/>
          <dgm:bulletEnabled val="1"/>
        </dgm:presLayoutVars>
      </dgm:prSet>
      <dgm:spPr/>
      <dgm:t>
        <a:bodyPr/>
        <a:lstStyle/>
        <a:p>
          <a:endParaRPr lang="en-GB"/>
        </a:p>
      </dgm:t>
    </dgm:pt>
    <dgm:pt modelId="{8536569D-5177-4ADB-BE62-E84F5CFF1AEF}" type="pres">
      <dgm:prSet presAssocID="{0E582B52-CD1B-4688-8CE3-0D2DFB956416}" presName="negativeSpace" presStyleCnt="0"/>
      <dgm:spPr/>
    </dgm:pt>
    <dgm:pt modelId="{A8B5F35A-1C3A-4E9B-9FE6-4EB1EC17CC1F}" type="pres">
      <dgm:prSet presAssocID="{0E582B52-CD1B-4688-8CE3-0D2DFB956416}" presName="childText" presStyleLbl="conFgAcc1" presStyleIdx="0" presStyleCnt="3">
        <dgm:presLayoutVars>
          <dgm:bulletEnabled val="1"/>
        </dgm:presLayoutVars>
      </dgm:prSet>
      <dgm:spPr/>
      <dgm:t>
        <a:bodyPr/>
        <a:lstStyle/>
        <a:p>
          <a:endParaRPr lang="en-GB"/>
        </a:p>
      </dgm:t>
    </dgm:pt>
    <dgm:pt modelId="{2D028B2E-940E-4ED0-855C-56FC79431285}" type="pres">
      <dgm:prSet presAssocID="{1854F94B-9E6D-4F7C-A887-1F785D9EA19B}" presName="spaceBetweenRectangles" presStyleCnt="0"/>
      <dgm:spPr/>
    </dgm:pt>
    <dgm:pt modelId="{15CA95F3-D880-495F-A367-588BD639FB77}" type="pres">
      <dgm:prSet presAssocID="{EE464C44-17BE-4D0E-BA73-4ADDA883AD9B}" presName="parentLin" presStyleCnt="0"/>
      <dgm:spPr/>
    </dgm:pt>
    <dgm:pt modelId="{AF12650E-7CA0-4EA6-9236-D7E1C90A7DE3}" type="pres">
      <dgm:prSet presAssocID="{EE464C44-17BE-4D0E-BA73-4ADDA883AD9B}" presName="parentLeftMargin" presStyleLbl="node1" presStyleIdx="0" presStyleCnt="3"/>
      <dgm:spPr/>
      <dgm:t>
        <a:bodyPr/>
        <a:lstStyle/>
        <a:p>
          <a:endParaRPr lang="en-GB"/>
        </a:p>
      </dgm:t>
    </dgm:pt>
    <dgm:pt modelId="{BD38C11C-56A5-4FD3-AE1F-494144C7F064}" type="pres">
      <dgm:prSet presAssocID="{EE464C44-17BE-4D0E-BA73-4ADDA883AD9B}" presName="parentText" presStyleLbl="node1" presStyleIdx="1" presStyleCnt="3">
        <dgm:presLayoutVars>
          <dgm:chMax val="0"/>
          <dgm:bulletEnabled val="1"/>
        </dgm:presLayoutVars>
      </dgm:prSet>
      <dgm:spPr/>
      <dgm:t>
        <a:bodyPr/>
        <a:lstStyle/>
        <a:p>
          <a:endParaRPr lang="en-GB"/>
        </a:p>
      </dgm:t>
    </dgm:pt>
    <dgm:pt modelId="{469604A8-E0CA-429E-81F3-B49C0A4B9D69}" type="pres">
      <dgm:prSet presAssocID="{EE464C44-17BE-4D0E-BA73-4ADDA883AD9B}" presName="negativeSpace" presStyleCnt="0"/>
      <dgm:spPr/>
    </dgm:pt>
    <dgm:pt modelId="{F9B6DC7C-2DB1-41D1-A5A5-5453A3F9DC96}" type="pres">
      <dgm:prSet presAssocID="{EE464C44-17BE-4D0E-BA73-4ADDA883AD9B}" presName="childText" presStyleLbl="conFgAcc1" presStyleIdx="1" presStyleCnt="3">
        <dgm:presLayoutVars>
          <dgm:bulletEnabled val="1"/>
        </dgm:presLayoutVars>
      </dgm:prSet>
      <dgm:spPr/>
      <dgm:t>
        <a:bodyPr/>
        <a:lstStyle/>
        <a:p>
          <a:endParaRPr lang="en-GB"/>
        </a:p>
      </dgm:t>
    </dgm:pt>
    <dgm:pt modelId="{0239E933-6E6B-4C78-8D3F-1A87B43A5C70}" type="pres">
      <dgm:prSet presAssocID="{A79B9D3F-E328-40BE-BBF7-AF3FA37FAF4F}" presName="spaceBetweenRectangles" presStyleCnt="0"/>
      <dgm:spPr/>
    </dgm:pt>
    <dgm:pt modelId="{13EBCE69-C738-404C-904F-7047E05383BB}" type="pres">
      <dgm:prSet presAssocID="{25DCD486-7438-4F82-B009-6F47CCAE5355}" presName="parentLin" presStyleCnt="0"/>
      <dgm:spPr/>
    </dgm:pt>
    <dgm:pt modelId="{DE8515F6-5BA3-4599-866D-E6E4E21104DC}" type="pres">
      <dgm:prSet presAssocID="{25DCD486-7438-4F82-B009-6F47CCAE5355}" presName="parentLeftMargin" presStyleLbl="node1" presStyleIdx="1" presStyleCnt="3"/>
      <dgm:spPr/>
      <dgm:t>
        <a:bodyPr/>
        <a:lstStyle/>
        <a:p>
          <a:endParaRPr lang="en-GB"/>
        </a:p>
      </dgm:t>
    </dgm:pt>
    <dgm:pt modelId="{C50E106F-DF27-4557-8A89-5DECEF4446F0}" type="pres">
      <dgm:prSet presAssocID="{25DCD486-7438-4F82-B009-6F47CCAE5355}" presName="parentText" presStyleLbl="node1" presStyleIdx="2" presStyleCnt="3">
        <dgm:presLayoutVars>
          <dgm:chMax val="0"/>
          <dgm:bulletEnabled val="1"/>
        </dgm:presLayoutVars>
      </dgm:prSet>
      <dgm:spPr/>
      <dgm:t>
        <a:bodyPr/>
        <a:lstStyle/>
        <a:p>
          <a:endParaRPr lang="en-GB"/>
        </a:p>
      </dgm:t>
    </dgm:pt>
    <dgm:pt modelId="{76BBBD97-7739-4B91-AF59-E85ABF2DF9C0}" type="pres">
      <dgm:prSet presAssocID="{25DCD486-7438-4F82-B009-6F47CCAE5355}" presName="negativeSpace" presStyleCnt="0"/>
      <dgm:spPr/>
    </dgm:pt>
    <dgm:pt modelId="{2FB7C66D-8A6A-406D-B306-463A5E6980DE}" type="pres">
      <dgm:prSet presAssocID="{25DCD486-7438-4F82-B009-6F47CCAE5355}" presName="childText" presStyleLbl="conFgAcc1" presStyleIdx="2" presStyleCnt="3">
        <dgm:presLayoutVars>
          <dgm:bulletEnabled val="1"/>
        </dgm:presLayoutVars>
      </dgm:prSet>
      <dgm:spPr/>
      <dgm:t>
        <a:bodyPr/>
        <a:lstStyle/>
        <a:p>
          <a:endParaRPr lang="en-GB"/>
        </a:p>
      </dgm:t>
    </dgm:pt>
  </dgm:ptLst>
  <dgm:cxnLst>
    <dgm:cxn modelId="{87C91065-67AA-4A3D-8F5D-8D72E540055D}" type="presOf" srcId="{5B46934C-6B59-48B4-B0DF-8646ED3716FC}" destId="{DE83935F-25C0-4E63-8B5E-4C91D0137BAC}" srcOrd="0" destOrd="0" presId="urn:microsoft.com/office/officeart/2005/8/layout/list1"/>
    <dgm:cxn modelId="{A9EE635D-B061-4801-AC6E-AC14A32E83A2}" type="presOf" srcId="{41C7C73D-7C89-4186-B8DE-ED667A925285}" destId="{F9B6DC7C-2DB1-41D1-A5A5-5453A3F9DC96}" srcOrd="0" destOrd="0" presId="urn:microsoft.com/office/officeart/2005/8/layout/list1"/>
    <dgm:cxn modelId="{35D4416C-FA68-43FA-8ACA-B32F8274855A}" type="presOf" srcId="{0E582B52-CD1B-4688-8CE3-0D2DFB956416}" destId="{19D4F8E1-ECC0-48EF-BEF0-F39018D136D2}" srcOrd="1" destOrd="0" presId="urn:microsoft.com/office/officeart/2005/8/layout/list1"/>
    <dgm:cxn modelId="{60ACA4A5-A4A8-4575-85D6-DA9B4E677757}" srcId="{0E582B52-CD1B-4688-8CE3-0D2DFB956416}" destId="{C8B5D847-9429-48B2-B4A0-33406EC346FB}" srcOrd="0" destOrd="0" parTransId="{87E76001-C6F1-4565-BE38-A1AEA61EF329}" sibTransId="{29424512-0EA3-4FE8-9BB3-75C14E3B0712}"/>
    <dgm:cxn modelId="{A0915141-555C-47F5-BBBD-211BE2840919}" srcId="{5B46934C-6B59-48B4-B0DF-8646ED3716FC}" destId="{25DCD486-7438-4F82-B009-6F47CCAE5355}" srcOrd="2" destOrd="0" parTransId="{2795A634-3F87-4867-B53C-AA6C47EB9A11}" sibTransId="{707286A7-CC2E-4841-98E8-EEC338C02257}"/>
    <dgm:cxn modelId="{7888C9F0-56CB-47B5-89AE-241B7A349F13}" type="presOf" srcId="{25DCD486-7438-4F82-B009-6F47CCAE5355}" destId="{DE8515F6-5BA3-4599-866D-E6E4E21104DC}" srcOrd="0" destOrd="0" presId="urn:microsoft.com/office/officeart/2005/8/layout/list1"/>
    <dgm:cxn modelId="{0C2BE2BC-53CE-4A19-B15D-BCF138ACF27B}" srcId="{EE464C44-17BE-4D0E-BA73-4ADDA883AD9B}" destId="{41C7C73D-7C89-4186-B8DE-ED667A925285}" srcOrd="0" destOrd="0" parTransId="{24CE4335-7F35-4E8B-804D-37143DA4CA5D}" sibTransId="{49B7765F-5864-42D4-8AEF-5095685F8A23}"/>
    <dgm:cxn modelId="{FF93CA24-D252-4318-8F00-4FBD02D3FF72}" type="presOf" srcId="{25DCD486-7438-4F82-B009-6F47CCAE5355}" destId="{C50E106F-DF27-4557-8A89-5DECEF4446F0}" srcOrd="1" destOrd="0" presId="urn:microsoft.com/office/officeart/2005/8/layout/list1"/>
    <dgm:cxn modelId="{6C17989F-DD12-4F12-A688-4CCF93A93159}" type="presOf" srcId="{EE464C44-17BE-4D0E-BA73-4ADDA883AD9B}" destId="{AF12650E-7CA0-4EA6-9236-D7E1C90A7DE3}" srcOrd="0" destOrd="0" presId="urn:microsoft.com/office/officeart/2005/8/layout/list1"/>
    <dgm:cxn modelId="{1EE29058-E51A-4C95-96CC-C611D4FFAAD7}" type="presOf" srcId="{EE464C44-17BE-4D0E-BA73-4ADDA883AD9B}" destId="{BD38C11C-56A5-4FD3-AE1F-494144C7F064}" srcOrd="1" destOrd="0" presId="urn:microsoft.com/office/officeart/2005/8/layout/list1"/>
    <dgm:cxn modelId="{BAB0B33C-5BD0-421E-A8F3-5D621F0E00E1}" srcId="{25DCD486-7438-4F82-B009-6F47CCAE5355}" destId="{0E016A5B-692E-4C0C-971F-05BC48C47A76}" srcOrd="0" destOrd="0" parTransId="{5587DB22-BF5A-4410-B321-FCE27E1FDBFB}" sibTransId="{37975523-9A9F-4232-9E05-C6FF693838DD}"/>
    <dgm:cxn modelId="{3644BB39-DCF2-4E7F-99F5-88186C308076}" type="presOf" srcId="{C8B5D847-9429-48B2-B4A0-33406EC346FB}" destId="{A8B5F35A-1C3A-4E9B-9FE6-4EB1EC17CC1F}" srcOrd="0" destOrd="0" presId="urn:microsoft.com/office/officeart/2005/8/layout/list1"/>
    <dgm:cxn modelId="{29A7A677-0F9D-41B4-B8BD-93BBE7C9B206}" type="presOf" srcId="{0E016A5B-692E-4C0C-971F-05BC48C47A76}" destId="{2FB7C66D-8A6A-406D-B306-463A5E6980DE}" srcOrd="0" destOrd="0" presId="urn:microsoft.com/office/officeart/2005/8/layout/list1"/>
    <dgm:cxn modelId="{EF652FB6-9824-4E31-8CA9-04487AABC0C5}" srcId="{5B46934C-6B59-48B4-B0DF-8646ED3716FC}" destId="{EE464C44-17BE-4D0E-BA73-4ADDA883AD9B}" srcOrd="1" destOrd="0" parTransId="{94801B2F-B34B-4ED6-A575-9D07CB6B326E}" sibTransId="{A79B9D3F-E328-40BE-BBF7-AF3FA37FAF4F}"/>
    <dgm:cxn modelId="{E623F527-B61A-419A-B5B8-0D8B9CB03937}" srcId="{5B46934C-6B59-48B4-B0DF-8646ED3716FC}" destId="{0E582B52-CD1B-4688-8CE3-0D2DFB956416}" srcOrd="0" destOrd="0" parTransId="{0DCC74C4-A878-4D55-8DC4-B05BEBC59A39}" sibTransId="{1854F94B-9E6D-4F7C-A887-1F785D9EA19B}"/>
    <dgm:cxn modelId="{1267D4F1-3FA7-4E88-82F4-72F5966EF7B1}" type="presOf" srcId="{0E582B52-CD1B-4688-8CE3-0D2DFB956416}" destId="{CA293A93-8752-486D-9A9E-C30CA8B28AA0}" srcOrd="0" destOrd="0" presId="urn:microsoft.com/office/officeart/2005/8/layout/list1"/>
    <dgm:cxn modelId="{A328F154-A02F-4D85-B5BA-8BE9477ACAB0}" type="presParOf" srcId="{DE83935F-25C0-4E63-8B5E-4C91D0137BAC}" destId="{544B9430-885A-477A-BB60-DC2EC41E4698}" srcOrd="0" destOrd="0" presId="urn:microsoft.com/office/officeart/2005/8/layout/list1"/>
    <dgm:cxn modelId="{F16B9F95-F07F-46FE-AFE9-C54C0DA89688}" type="presParOf" srcId="{544B9430-885A-477A-BB60-DC2EC41E4698}" destId="{CA293A93-8752-486D-9A9E-C30CA8B28AA0}" srcOrd="0" destOrd="0" presId="urn:microsoft.com/office/officeart/2005/8/layout/list1"/>
    <dgm:cxn modelId="{E30B9069-1673-4E25-9AA0-41A699B592AC}" type="presParOf" srcId="{544B9430-885A-477A-BB60-DC2EC41E4698}" destId="{19D4F8E1-ECC0-48EF-BEF0-F39018D136D2}" srcOrd="1" destOrd="0" presId="urn:microsoft.com/office/officeart/2005/8/layout/list1"/>
    <dgm:cxn modelId="{26A48A5B-A362-4E82-A312-4FC0A49A4F25}" type="presParOf" srcId="{DE83935F-25C0-4E63-8B5E-4C91D0137BAC}" destId="{8536569D-5177-4ADB-BE62-E84F5CFF1AEF}" srcOrd="1" destOrd="0" presId="urn:microsoft.com/office/officeart/2005/8/layout/list1"/>
    <dgm:cxn modelId="{DDB5FB97-637F-4BC8-8C99-BCEFDC93F3D3}" type="presParOf" srcId="{DE83935F-25C0-4E63-8B5E-4C91D0137BAC}" destId="{A8B5F35A-1C3A-4E9B-9FE6-4EB1EC17CC1F}" srcOrd="2" destOrd="0" presId="urn:microsoft.com/office/officeart/2005/8/layout/list1"/>
    <dgm:cxn modelId="{B5D090A6-D14B-42F9-BD37-630F51D42FD6}" type="presParOf" srcId="{DE83935F-25C0-4E63-8B5E-4C91D0137BAC}" destId="{2D028B2E-940E-4ED0-855C-56FC79431285}" srcOrd="3" destOrd="0" presId="urn:microsoft.com/office/officeart/2005/8/layout/list1"/>
    <dgm:cxn modelId="{9C6CB11F-815B-48C0-B7B2-CB1C9C8DAC60}" type="presParOf" srcId="{DE83935F-25C0-4E63-8B5E-4C91D0137BAC}" destId="{15CA95F3-D880-495F-A367-588BD639FB77}" srcOrd="4" destOrd="0" presId="urn:microsoft.com/office/officeart/2005/8/layout/list1"/>
    <dgm:cxn modelId="{76ED1F3A-F1D1-4FB2-9036-8AD9E4EE61A9}" type="presParOf" srcId="{15CA95F3-D880-495F-A367-588BD639FB77}" destId="{AF12650E-7CA0-4EA6-9236-D7E1C90A7DE3}" srcOrd="0" destOrd="0" presId="urn:microsoft.com/office/officeart/2005/8/layout/list1"/>
    <dgm:cxn modelId="{49C85FFD-3469-4314-B023-0970ECAC5BC1}" type="presParOf" srcId="{15CA95F3-D880-495F-A367-588BD639FB77}" destId="{BD38C11C-56A5-4FD3-AE1F-494144C7F064}" srcOrd="1" destOrd="0" presId="urn:microsoft.com/office/officeart/2005/8/layout/list1"/>
    <dgm:cxn modelId="{B5B72C99-CB5B-4D60-BC20-D38EFAF004D5}" type="presParOf" srcId="{DE83935F-25C0-4E63-8B5E-4C91D0137BAC}" destId="{469604A8-E0CA-429E-81F3-B49C0A4B9D69}" srcOrd="5" destOrd="0" presId="urn:microsoft.com/office/officeart/2005/8/layout/list1"/>
    <dgm:cxn modelId="{776D6122-242C-4C50-9B0D-0AD1CB660BC9}" type="presParOf" srcId="{DE83935F-25C0-4E63-8B5E-4C91D0137BAC}" destId="{F9B6DC7C-2DB1-41D1-A5A5-5453A3F9DC96}" srcOrd="6" destOrd="0" presId="urn:microsoft.com/office/officeart/2005/8/layout/list1"/>
    <dgm:cxn modelId="{9D7973FB-CF38-46EF-9936-DD54DBE43F74}" type="presParOf" srcId="{DE83935F-25C0-4E63-8B5E-4C91D0137BAC}" destId="{0239E933-6E6B-4C78-8D3F-1A87B43A5C70}" srcOrd="7" destOrd="0" presId="urn:microsoft.com/office/officeart/2005/8/layout/list1"/>
    <dgm:cxn modelId="{D5481D0F-282C-472D-8847-F6EF720842A1}" type="presParOf" srcId="{DE83935F-25C0-4E63-8B5E-4C91D0137BAC}" destId="{13EBCE69-C738-404C-904F-7047E05383BB}" srcOrd="8" destOrd="0" presId="urn:microsoft.com/office/officeart/2005/8/layout/list1"/>
    <dgm:cxn modelId="{12853982-B3A4-417D-BF17-F4054E2549B7}" type="presParOf" srcId="{13EBCE69-C738-404C-904F-7047E05383BB}" destId="{DE8515F6-5BA3-4599-866D-E6E4E21104DC}" srcOrd="0" destOrd="0" presId="urn:microsoft.com/office/officeart/2005/8/layout/list1"/>
    <dgm:cxn modelId="{7A4EC1D4-8C0C-4230-BE30-219C984654C8}" type="presParOf" srcId="{13EBCE69-C738-404C-904F-7047E05383BB}" destId="{C50E106F-DF27-4557-8A89-5DECEF4446F0}" srcOrd="1" destOrd="0" presId="urn:microsoft.com/office/officeart/2005/8/layout/list1"/>
    <dgm:cxn modelId="{C05DCB43-B612-4985-A564-181E598A20F5}" type="presParOf" srcId="{DE83935F-25C0-4E63-8B5E-4C91D0137BAC}" destId="{76BBBD97-7739-4B91-AF59-E85ABF2DF9C0}" srcOrd="9" destOrd="0" presId="urn:microsoft.com/office/officeart/2005/8/layout/list1"/>
    <dgm:cxn modelId="{7EF7304F-E8E9-473E-A9F1-91DE891D58B5}" type="presParOf" srcId="{DE83935F-25C0-4E63-8B5E-4C91D0137BAC}" destId="{2FB7C66D-8A6A-406D-B306-463A5E6980DE}"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241A6EE-70EE-4D1E-863A-F1128A57550D}" type="doc">
      <dgm:prSet loTypeId="urn:microsoft.com/office/officeart/2005/8/layout/vList2" loCatId="list" qsTypeId="urn:microsoft.com/office/officeart/2005/8/quickstyle/3d4" qsCatId="3D" csTypeId="urn:microsoft.com/office/officeart/2005/8/colors/accent1_3" csCatId="accent1" phldr="1"/>
      <dgm:spPr/>
      <dgm:t>
        <a:bodyPr/>
        <a:lstStyle/>
        <a:p>
          <a:endParaRPr lang="en-GB"/>
        </a:p>
      </dgm:t>
    </dgm:pt>
    <dgm:pt modelId="{5AEFCF44-E888-40B5-845B-195805C02915}">
      <dgm:prSet phldrT="[Text]"/>
      <dgm:spPr>
        <a:solidFill>
          <a:schemeClr val="bg1">
            <a:lumMod val="20000"/>
            <a:lumOff val="80000"/>
          </a:schemeClr>
        </a:solidFill>
      </dgm:spPr>
      <dgm:t>
        <a:bodyPr/>
        <a:lstStyle/>
        <a:p>
          <a:r>
            <a:rPr lang="en-GB" dirty="0" smtClean="0">
              <a:solidFill>
                <a:schemeClr val="bg1">
                  <a:lumMod val="75000"/>
                </a:schemeClr>
              </a:solidFill>
            </a:rPr>
            <a:t>Prevalence </a:t>
          </a:r>
          <a:endParaRPr lang="en-GB" dirty="0">
            <a:solidFill>
              <a:schemeClr val="bg1">
                <a:lumMod val="75000"/>
              </a:schemeClr>
            </a:solidFill>
          </a:endParaRPr>
        </a:p>
      </dgm:t>
    </dgm:pt>
    <dgm:pt modelId="{DF8E7EF2-FADD-472E-8DB9-F92ED197D7E6}" type="parTrans" cxnId="{8CF6520C-FEEC-4456-BF40-25C003E64D2D}">
      <dgm:prSet/>
      <dgm:spPr/>
      <dgm:t>
        <a:bodyPr/>
        <a:lstStyle/>
        <a:p>
          <a:endParaRPr lang="en-GB"/>
        </a:p>
      </dgm:t>
    </dgm:pt>
    <dgm:pt modelId="{1069E0DC-BB39-4498-9818-D2EFBC5F7DFF}" type="sibTrans" cxnId="{8CF6520C-FEEC-4456-BF40-25C003E64D2D}">
      <dgm:prSet/>
      <dgm:spPr/>
      <dgm:t>
        <a:bodyPr/>
        <a:lstStyle/>
        <a:p>
          <a:endParaRPr lang="en-GB"/>
        </a:p>
      </dgm:t>
    </dgm:pt>
    <dgm:pt modelId="{5D27A630-037A-466F-A4E4-8E74484D1E12}">
      <dgm:prSet phldrT="[Text]"/>
      <dgm:spPr/>
      <dgm:t>
        <a:bodyPr/>
        <a:lstStyle/>
        <a:p>
          <a:r>
            <a:rPr lang="en-GB" dirty="0" smtClean="0"/>
            <a:t>One fourth of the population scores at the intense-personal stage or above (</a:t>
          </a:r>
          <a:r>
            <a:rPr lang="en-GB" dirty="0" err="1" smtClean="0"/>
            <a:t>Maltby</a:t>
          </a:r>
          <a:r>
            <a:rPr lang="en-GB" dirty="0" smtClean="0"/>
            <a:t> et al., 2004). </a:t>
          </a:r>
          <a:endParaRPr lang="en-GB" dirty="0"/>
        </a:p>
      </dgm:t>
    </dgm:pt>
    <dgm:pt modelId="{37D4146F-D7E0-4288-A3DB-74A2823A449F}" type="parTrans" cxnId="{2F8D244D-16E9-4702-B5E7-2901E506893B}">
      <dgm:prSet/>
      <dgm:spPr/>
      <dgm:t>
        <a:bodyPr/>
        <a:lstStyle/>
        <a:p>
          <a:endParaRPr lang="en-GB"/>
        </a:p>
      </dgm:t>
    </dgm:pt>
    <dgm:pt modelId="{A73DED63-FA21-4F59-9F6E-7603EC929CE1}" type="sibTrans" cxnId="{2F8D244D-16E9-4702-B5E7-2901E506893B}">
      <dgm:prSet/>
      <dgm:spPr/>
      <dgm:t>
        <a:bodyPr/>
        <a:lstStyle/>
        <a:p>
          <a:endParaRPr lang="en-GB"/>
        </a:p>
      </dgm:t>
    </dgm:pt>
    <dgm:pt modelId="{B9826EB7-EF0F-4BA8-91C3-F66D67F3E302}">
      <dgm:prSet phldrT="[Text]"/>
      <dgm:spPr/>
      <dgm:t>
        <a:bodyPr/>
        <a:lstStyle/>
        <a:p>
          <a:r>
            <a:rPr lang="en-GB" dirty="0" smtClean="0">
              <a:solidFill>
                <a:schemeClr val="bg1">
                  <a:lumMod val="75000"/>
                </a:schemeClr>
              </a:solidFill>
            </a:rPr>
            <a:t>Personality</a:t>
          </a:r>
          <a:r>
            <a:rPr lang="en-GB" dirty="0" smtClean="0"/>
            <a:t> </a:t>
          </a:r>
          <a:endParaRPr lang="en-GB" dirty="0"/>
        </a:p>
      </dgm:t>
    </dgm:pt>
    <dgm:pt modelId="{DF535662-108B-45AC-95F9-D6A5675CA9EC}" type="parTrans" cxnId="{F161489D-7DB5-40C9-BFB5-E9F91BF8A0E4}">
      <dgm:prSet/>
      <dgm:spPr/>
      <dgm:t>
        <a:bodyPr/>
        <a:lstStyle/>
        <a:p>
          <a:endParaRPr lang="en-GB"/>
        </a:p>
      </dgm:t>
    </dgm:pt>
    <dgm:pt modelId="{0BD07B63-9CD3-425A-9129-B9494F5297F7}" type="sibTrans" cxnId="{F161489D-7DB5-40C9-BFB5-E9F91BF8A0E4}">
      <dgm:prSet/>
      <dgm:spPr/>
      <dgm:t>
        <a:bodyPr/>
        <a:lstStyle/>
        <a:p>
          <a:endParaRPr lang="en-GB"/>
        </a:p>
      </dgm:t>
    </dgm:pt>
    <dgm:pt modelId="{30570375-6FE9-4A13-A9AA-A24CA83CB99C}">
      <dgm:prSet phldrT="[Text]"/>
      <dgm:spPr/>
      <dgm:t>
        <a:bodyPr/>
        <a:lstStyle/>
        <a:p>
          <a:r>
            <a:rPr lang="en-GB" dirty="0" smtClean="0"/>
            <a:t>Is there a certain personality type? </a:t>
          </a:r>
          <a:endParaRPr lang="en-GB" dirty="0"/>
        </a:p>
      </dgm:t>
    </dgm:pt>
    <dgm:pt modelId="{DCA867B3-98D8-43DB-BADF-A2073A6D6A83}" type="parTrans" cxnId="{0CE71C59-3D5A-485D-BDA0-166169377447}">
      <dgm:prSet/>
      <dgm:spPr/>
      <dgm:t>
        <a:bodyPr/>
        <a:lstStyle/>
        <a:p>
          <a:endParaRPr lang="en-GB"/>
        </a:p>
      </dgm:t>
    </dgm:pt>
    <dgm:pt modelId="{5A2F603A-FFF4-4C10-A690-F6117C2E652F}" type="sibTrans" cxnId="{0CE71C59-3D5A-485D-BDA0-166169377447}">
      <dgm:prSet/>
      <dgm:spPr/>
      <dgm:t>
        <a:bodyPr/>
        <a:lstStyle/>
        <a:p>
          <a:endParaRPr lang="en-GB"/>
        </a:p>
      </dgm:t>
    </dgm:pt>
    <dgm:pt modelId="{9D54A9CD-D797-419E-A1CA-76CA9675152E}">
      <dgm:prSet phldrT="[Text]"/>
      <dgm:spPr/>
      <dgm:t>
        <a:bodyPr/>
        <a:lstStyle/>
        <a:p>
          <a:r>
            <a:rPr lang="en-GB" dirty="0" smtClean="0"/>
            <a:t>Is it a worry? </a:t>
          </a:r>
          <a:endParaRPr lang="en-GB" dirty="0"/>
        </a:p>
      </dgm:t>
    </dgm:pt>
    <dgm:pt modelId="{65FC55B2-7B2E-4DE3-99B8-FB95B9751DE5}" type="parTrans" cxnId="{F5203CB9-1B5B-42F4-9C6D-1B0600CE18C7}">
      <dgm:prSet/>
      <dgm:spPr/>
      <dgm:t>
        <a:bodyPr/>
        <a:lstStyle/>
        <a:p>
          <a:endParaRPr lang="en-GB"/>
        </a:p>
      </dgm:t>
    </dgm:pt>
    <dgm:pt modelId="{005F48E1-3F2E-48B0-A1CD-F1A7EA1619EC}" type="sibTrans" cxnId="{F5203CB9-1B5B-42F4-9C6D-1B0600CE18C7}">
      <dgm:prSet/>
      <dgm:spPr/>
      <dgm:t>
        <a:bodyPr/>
        <a:lstStyle/>
        <a:p>
          <a:endParaRPr lang="en-GB"/>
        </a:p>
      </dgm:t>
    </dgm:pt>
    <dgm:pt modelId="{5F478569-9130-4260-8E45-3694025C0787}">
      <dgm:prSet phldrT="[Text]"/>
      <dgm:spPr/>
      <dgm:t>
        <a:bodyPr/>
        <a:lstStyle/>
        <a:p>
          <a:r>
            <a:rPr lang="en-GB" dirty="0" smtClean="0"/>
            <a:t>Is it increasing?</a:t>
          </a:r>
          <a:endParaRPr lang="en-GB" dirty="0"/>
        </a:p>
      </dgm:t>
    </dgm:pt>
    <dgm:pt modelId="{D9852E2A-BA6F-491B-A89E-0343CFC99582}" type="parTrans" cxnId="{3545DC92-5DF1-4FE0-8A9C-ABBDBD6A22C5}">
      <dgm:prSet/>
      <dgm:spPr/>
      <dgm:t>
        <a:bodyPr/>
        <a:lstStyle/>
        <a:p>
          <a:endParaRPr lang="en-GB"/>
        </a:p>
      </dgm:t>
    </dgm:pt>
    <dgm:pt modelId="{F744428C-7010-453E-8D16-80C56A92A9C8}" type="sibTrans" cxnId="{3545DC92-5DF1-4FE0-8A9C-ABBDBD6A22C5}">
      <dgm:prSet/>
      <dgm:spPr/>
      <dgm:t>
        <a:bodyPr/>
        <a:lstStyle/>
        <a:p>
          <a:endParaRPr lang="en-GB"/>
        </a:p>
      </dgm:t>
    </dgm:pt>
    <dgm:pt modelId="{CDEB8D4E-C4F4-4206-BDE3-0896AF711AF3}">
      <dgm:prSet phldrT="[Text]"/>
      <dgm:spPr/>
      <dgm:t>
        <a:bodyPr/>
        <a:lstStyle/>
        <a:p>
          <a:r>
            <a:rPr lang="en-GB" dirty="0" smtClean="0"/>
            <a:t>Can we use it positively?</a:t>
          </a:r>
          <a:endParaRPr lang="en-GB" dirty="0"/>
        </a:p>
      </dgm:t>
    </dgm:pt>
    <dgm:pt modelId="{3313D551-5CA1-4B40-ABF2-6CADF1A3429E}" type="parTrans" cxnId="{6F6A0AFF-4ACF-4C4C-BAD7-C1D86FE098E3}">
      <dgm:prSet/>
      <dgm:spPr/>
      <dgm:t>
        <a:bodyPr/>
        <a:lstStyle/>
        <a:p>
          <a:endParaRPr lang="en-GB"/>
        </a:p>
      </dgm:t>
    </dgm:pt>
    <dgm:pt modelId="{1FAA2572-BD36-405D-A4DC-D4BF27641A9C}" type="sibTrans" cxnId="{6F6A0AFF-4ACF-4C4C-BAD7-C1D86FE098E3}">
      <dgm:prSet/>
      <dgm:spPr/>
      <dgm:t>
        <a:bodyPr/>
        <a:lstStyle/>
        <a:p>
          <a:endParaRPr lang="en-GB"/>
        </a:p>
      </dgm:t>
    </dgm:pt>
    <dgm:pt modelId="{AA376D1C-BA26-4BFE-8FA2-894EFE7609AA}">
      <dgm:prSet phldrT="[Text]"/>
      <dgm:spPr/>
      <dgm:t>
        <a:bodyPr/>
        <a:lstStyle/>
        <a:p>
          <a:r>
            <a:rPr lang="en-GB" dirty="0" smtClean="0"/>
            <a:t>It has been likened to Eysenck`s personality theory (1985).</a:t>
          </a:r>
          <a:endParaRPr lang="en-GB" dirty="0"/>
        </a:p>
      </dgm:t>
    </dgm:pt>
    <dgm:pt modelId="{81D00A31-C2D6-4EB6-BF60-423FD7867EFB}" type="parTrans" cxnId="{C4AA8182-11EC-47F8-B98B-23304344872B}">
      <dgm:prSet/>
      <dgm:spPr/>
      <dgm:t>
        <a:bodyPr/>
        <a:lstStyle/>
        <a:p>
          <a:endParaRPr lang="en-GB"/>
        </a:p>
      </dgm:t>
    </dgm:pt>
    <dgm:pt modelId="{AFB8DFD2-D672-4920-9008-5D6284CC0053}" type="sibTrans" cxnId="{C4AA8182-11EC-47F8-B98B-23304344872B}">
      <dgm:prSet/>
      <dgm:spPr/>
      <dgm:t>
        <a:bodyPr/>
        <a:lstStyle/>
        <a:p>
          <a:endParaRPr lang="en-GB"/>
        </a:p>
      </dgm:t>
    </dgm:pt>
    <dgm:pt modelId="{6E56AE47-18C1-4207-802E-5A1C9FFFB6A8}">
      <dgm:prSet phldrT="[Text]"/>
      <dgm:spPr/>
      <dgm:t>
        <a:bodyPr/>
        <a:lstStyle/>
        <a:p>
          <a:r>
            <a:rPr lang="en-GB" dirty="0" smtClean="0"/>
            <a:t>Findings also suggest that a high level of worship can be associated with social bonding and well being.</a:t>
          </a:r>
          <a:endParaRPr lang="en-GB" dirty="0"/>
        </a:p>
      </dgm:t>
    </dgm:pt>
    <dgm:pt modelId="{7F6E0621-46D9-46C1-8677-6B0B9B9AB1EA}" type="parTrans" cxnId="{7CDC0C79-B918-47A1-8FE1-74A809EC2272}">
      <dgm:prSet/>
      <dgm:spPr/>
      <dgm:t>
        <a:bodyPr/>
        <a:lstStyle/>
        <a:p>
          <a:endParaRPr lang="en-GB"/>
        </a:p>
      </dgm:t>
    </dgm:pt>
    <dgm:pt modelId="{4B7B1493-87D4-48D7-A1C5-E2515504F291}" type="sibTrans" cxnId="{7CDC0C79-B918-47A1-8FE1-74A809EC2272}">
      <dgm:prSet/>
      <dgm:spPr/>
      <dgm:t>
        <a:bodyPr/>
        <a:lstStyle/>
        <a:p>
          <a:endParaRPr lang="en-GB"/>
        </a:p>
      </dgm:t>
    </dgm:pt>
    <dgm:pt modelId="{D630F9AC-7838-4D4A-B703-7E1C463B56D3}" type="pres">
      <dgm:prSet presAssocID="{8241A6EE-70EE-4D1E-863A-F1128A57550D}" presName="linear" presStyleCnt="0">
        <dgm:presLayoutVars>
          <dgm:animLvl val="lvl"/>
          <dgm:resizeHandles val="exact"/>
        </dgm:presLayoutVars>
      </dgm:prSet>
      <dgm:spPr/>
      <dgm:t>
        <a:bodyPr/>
        <a:lstStyle/>
        <a:p>
          <a:endParaRPr lang="en-GB"/>
        </a:p>
      </dgm:t>
    </dgm:pt>
    <dgm:pt modelId="{9F205509-356D-4D2F-B9FA-DBD5FF407D3F}" type="pres">
      <dgm:prSet presAssocID="{5AEFCF44-E888-40B5-845B-195805C02915}" presName="parentText" presStyleLbl="node1" presStyleIdx="0" presStyleCnt="2">
        <dgm:presLayoutVars>
          <dgm:chMax val="0"/>
          <dgm:bulletEnabled val="1"/>
        </dgm:presLayoutVars>
      </dgm:prSet>
      <dgm:spPr/>
      <dgm:t>
        <a:bodyPr/>
        <a:lstStyle/>
        <a:p>
          <a:endParaRPr lang="en-GB"/>
        </a:p>
      </dgm:t>
    </dgm:pt>
    <dgm:pt modelId="{16F0F8E0-2AF3-4532-A7F2-1CDEBF498C1A}" type="pres">
      <dgm:prSet presAssocID="{5AEFCF44-E888-40B5-845B-195805C02915}" presName="childText" presStyleLbl="revTx" presStyleIdx="0" presStyleCnt="2">
        <dgm:presLayoutVars>
          <dgm:bulletEnabled val="1"/>
        </dgm:presLayoutVars>
      </dgm:prSet>
      <dgm:spPr/>
      <dgm:t>
        <a:bodyPr/>
        <a:lstStyle/>
        <a:p>
          <a:endParaRPr lang="en-GB"/>
        </a:p>
      </dgm:t>
    </dgm:pt>
    <dgm:pt modelId="{C0AA58F3-3F46-41A9-9753-5AB28AFEA8C8}" type="pres">
      <dgm:prSet presAssocID="{B9826EB7-EF0F-4BA8-91C3-F66D67F3E302}" presName="parentText" presStyleLbl="node1" presStyleIdx="1" presStyleCnt="2">
        <dgm:presLayoutVars>
          <dgm:chMax val="0"/>
          <dgm:bulletEnabled val="1"/>
        </dgm:presLayoutVars>
      </dgm:prSet>
      <dgm:spPr/>
      <dgm:t>
        <a:bodyPr/>
        <a:lstStyle/>
        <a:p>
          <a:endParaRPr lang="en-GB"/>
        </a:p>
      </dgm:t>
    </dgm:pt>
    <dgm:pt modelId="{2D603EC4-4860-4BF8-A0CE-7F4098C7E6F7}" type="pres">
      <dgm:prSet presAssocID="{B9826EB7-EF0F-4BA8-91C3-F66D67F3E302}" presName="childText" presStyleLbl="revTx" presStyleIdx="1" presStyleCnt="2">
        <dgm:presLayoutVars>
          <dgm:bulletEnabled val="1"/>
        </dgm:presLayoutVars>
      </dgm:prSet>
      <dgm:spPr/>
      <dgm:t>
        <a:bodyPr/>
        <a:lstStyle/>
        <a:p>
          <a:endParaRPr lang="en-GB"/>
        </a:p>
      </dgm:t>
    </dgm:pt>
  </dgm:ptLst>
  <dgm:cxnLst>
    <dgm:cxn modelId="{0CE71C59-3D5A-485D-BDA0-166169377447}" srcId="{B9826EB7-EF0F-4BA8-91C3-F66D67F3E302}" destId="{30570375-6FE9-4A13-A9AA-A24CA83CB99C}" srcOrd="0" destOrd="0" parTransId="{DCA867B3-98D8-43DB-BADF-A2073A6D6A83}" sibTransId="{5A2F603A-FFF4-4C10-A690-F6117C2E652F}"/>
    <dgm:cxn modelId="{353D685A-64FB-4E97-A4A7-1AD22034A5E3}" type="presOf" srcId="{CDEB8D4E-C4F4-4206-BDE3-0896AF711AF3}" destId="{16F0F8E0-2AF3-4532-A7F2-1CDEBF498C1A}" srcOrd="0" destOrd="3" presId="urn:microsoft.com/office/officeart/2005/8/layout/vList2"/>
    <dgm:cxn modelId="{8CF6520C-FEEC-4456-BF40-25C003E64D2D}" srcId="{8241A6EE-70EE-4D1E-863A-F1128A57550D}" destId="{5AEFCF44-E888-40B5-845B-195805C02915}" srcOrd="0" destOrd="0" parTransId="{DF8E7EF2-FADD-472E-8DB9-F92ED197D7E6}" sibTransId="{1069E0DC-BB39-4498-9818-D2EFBC5F7DFF}"/>
    <dgm:cxn modelId="{F1758597-C815-47B3-B6B5-1FB7C97E7EB1}" type="presOf" srcId="{AA376D1C-BA26-4BFE-8FA2-894EFE7609AA}" destId="{2D603EC4-4860-4BF8-A0CE-7F4098C7E6F7}" srcOrd="0" destOrd="1" presId="urn:microsoft.com/office/officeart/2005/8/layout/vList2"/>
    <dgm:cxn modelId="{C4AA8182-11EC-47F8-B98B-23304344872B}" srcId="{B9826EB7-EF0F-4BA8-91C3-F66D67F3E302}" destId="{AA376D1C-BA26-4BFE-8FA2-894EFE7609AA}" srcOrd="1" destOrd="0" parTransId="{81D00A31-C2D6-4EB6-BF60-423FD7867EFB}" sibTransId="{AFB8DFD2-D672-4920-9008-5D6284CC0053}"/>
    <dgm:cxn modelId="{B6CD922A-EA2B-4E1B-8FA1-D6D03D51FF5C}" type="presOf" srcId="{B9826EB7-EF0F-4BA8-91C3-F66D67F3E302}" destId="{C0AA58F3-3F46-41A9-9753-5AB28AFEA8C8}" srcOrd="0" destOrd="0" presId="urn:microsoft.com/office/officeart/2005/8/layout/vList2"/>
    <dgm:cxn modelId="{2F8D244D-16E9-4702-B5E7-2901E506893B}" srcId="{5AEFCF44-E888-40B5-845B-195805C02915}" destId="{5D27A630-037A-466F-A4E4-8E74484D1E12}" srcOrd="0" destOrd="0" parTransId="{37D4146F-D7E0-4288-A3DB-74A2823A449F}" sibTransId="{A73DED63-FA21-4F59-9F6E-7603EC929CE1}"/>
    <dgm:cxn modelId="{F161489D-7DB5-40C9-BFB5-E9F91BF8A0E4}" srcId="{8241A6EE-70EE-4D1E-863A-F1128A57550D}" destId="{B9826EB7-EF0F-4BA8-91C3-F66D67F3E302}" srcOrd="1" destOrd="0" parTransId="{DF535662-108B-45AC-95F9-D6A5675CA9EC}" sibTransId="{0BD07B63-9CD3-425A-9129-B9494F5297F7}"/>
    <dgm:cxn modelId="{707F9494-E6F9-448A-B7D4-D42B462079E0}" type="presOf" srcId="{8241A6EE-70EE-4D1E-863A-F1128A57550D}" destId="{D630F9AC-7838-4D4A-B703-7E1C463B56D3}" srcOrd="0" destOrd="0" presId="urn:microsoft.com/office/officeart/2005/8/layout/vList2"/>
    <dgm:cxn modelId="{E1758EB1-8CB9-4AE2-BE26-2AC28C6F9D1B}" type="presOf" srcId="{5F478569-9130-4260-8E45-3694025C0787}" destId="{16F0F8E0-2AF3-4532-A7F2-1CDEBF498C1A}" srcOrd="0" destOrd="1" presId="urn:microsoft.com/office/officeart/2005/8/layout/vList2"/>
    <dgm:cxn modelId="{0C2809C3-441E-4B42-BF81-0F2DFED83021}" type="presOf" srcId="{5D27A630-037A-466F-A4E4-8E74484D1E12}" destId="{16F0F8E0-2AF3-4532-A7F2-1CDEBF498C1A}" srcOrd="0" destOrd="0" presId="urn:microsoft.com/office/officeart/2005/8/layout/vList2"/>
    <dgm:cxn modelId="{53F90A3B-7508-4F28-8774-6AF27687B3FC}" type="presOf" srcId="{9D54A9CD-D797-419E-A1CA-76CA9675152E}" destId="{16F0F8E0-2AF3-4532-A7F2-1CDEBF498C1A}" srcOrd="0" destOrd="2" presId="urn:microsoft.com/office/officeart/2005/8/layout/vList2"/>
    <dgm:cxn modelId="{7CDC0C79-B918-47A1-8FE1-74A809EC2272}" srcId="{B9826EB7-EF0F-4BA8-91C3-F66D67F3E302}" destId="{6E56AE47-18C1-4207-802E-5A1C9FFFB6A8}" srcOrd="2" destOrd="0" parTransId="{7F6E0621-46D9-46C1-8677-6B0B9B9AB1EA}" sibTransId="{4B7B1493-87D4-48D7-A1C5-E2515504F291}"/>
    <dgm:cxn modelId="{2865AFD0-6262-46B4-92B1-E6E6EF399F9F}" type="presOf" srcId="{6E56AE47-18C1-4207-802E-5A1C9FFFB6A8}" destId="{2D603EC4-4860-4BF8-A0CE-7F4098C7E6F7}" srcOrd="0" destOrd="2" presId="urn:microsoft.com/office/officeart/2005/8/layout/vList2"/>
    <dgm:cxn modelId="{6F6A0AFF-4ACF-4C4C-BAD7-C1D86FE098E3}" srcId="{5AEFCF44-E888-40B5-845B-195805C02915}" destId="{CDEB8D4E-C4F4-4206-BDE3-0896AF711AF3}" srcOrd="3" destOrd="0" parTransId="{3313D551-5CA1-4B40-ABF2-6CADF1A3429E}" sibTransId="{1FAA2572-BD36-405D-A4DC-D4BF27641A9C}"/>
    <dgm:cxn modelId="{3545DC92-5DF1-4FE0-8A9C-ABBDBD6A22C5}" srcId="{5AEFCF44-E888-40B5-845B-195805C02915}" destId="{5F478569-9130-4260-8E45-3694025C0787}" srcOrd="1" destOrd="0" parTransId="{D9852E2A-BA6F-491B-A89E-0343CFC99582}" sibTransId="{F744428C-7010-453E-8D16-80C56A92A9C8}"/>
    <dgm:cxn modelId="{379443EA-EBE4-4CC7-B408-4F34F5380588}" type="presOf" srcId="{30570375-6FE9-4A13-A9AA-A24CA83CB99C}" destId="{2D603EC4-4860-4BF8-A0CE-7F4098C7E6F7}" srcOrd="0" destOrd="0" presId="urn:microsoft.com/office/officeart/2005/8/layout/vList2"/>
    <dgm:cxn modelId="{4874EDC2-1489-4475-A20D-54DB3C431682}" type="presOf" srcId="{5AEFCF44-E888-40B5-845B-195805C02915}" destId="{9F205509-356D-4D2F-B9FA-DBD5FF407D3F}" srcOrd="0" destOrd="0" presId="urn:microsoft.com/office/officeart/2005/8/layout/vList2"/>
    <dgm:cxn modelId="{F5203CB9-1B5B-42F4-9C6D-1B0600CE18C7}" srcId="{5AEFCF44-E888-40B5-845B-195805C02915}" destId="{9D54A9CD-D797-419E-A1CA-76CA9675152E}" srcOrd="2" destOrd="0" parTransId="{65FC55B2-7B2E-4DE3-99B8-FB95B9751DE5}" sibTransId="{005F48E1-3F2E-48B0-A1CD-F1A7EA1619EC}"/>
    <dgm:cxn modelId="{33A31195-AF3D-46BE-B028-7A33D8DCA975}" type="presParOf" srcId="{D630F9AC-7838-4D4A-B703-7E1C463B56D3}" destId="{9F205509-356D-4D2F-B9FA-DBD5FF407D3F}" srcOrd="0" destOrd="0" presId="urn:microsoft.com/office/officeart/2005/8/layout/vList2"/>
    <dgm:cxn modelId="{891EBEFE-D2EC-47BD-8CF3-0E00AA1F8983}" type="presParOf" srcId="{D630F9AC-7838-4D4A-B703-7E1C463B56D3}" destId="{16F0F8E0-2AF3-4532-A7F2-1CDEBF498C1A}" srcOrd="1" destOrd="0" presId="urn:microsoft.com/office/officeart/2005/8/layout/vList2"/>
    <dgm:cxn modelId="{FE668FCE-99DF-48C6-89D8-565AB51F521B}" type="presParOf" srcId="{D630F9AC-7838-4D4A-B703-7E1C463B56D3}" destId="{C0AA58F3-3F46-41A9-9753-5AB28AFEA8C8}" srcOrd="2" destOrd="0" presId="urn:microsoft.com/office/officeart/2005/8/layout/vList2"/>
    <dgm:cxn modelId="{549EC7E8-9CA8-469F-B633-87234998E9CA}" type="presParOf" srcId="{D630F9AC-7838-4D4A-B703-7E1C463B56D3}" destId="{2D603EC4-4860-4BF8-A0CE-7F4098C7E6F7}"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B719DFD-718F-401B-8E0D-7573213C46F7}" type="doc">
      <dgm:prSet loTypeId="urn:microsoft.com/office/officeart/2005/8/layout/chevron2" loCatId="list" qsTypeId="urn:microsoft.com/office/officeart/2005/8/quickstyle/3d1" qsCatId="3D" csTypeId="urn:microsoft.com/office/officeart/2005/8/colors/colorful5" csCatId="colorful" phldr="1"/>
      <dgm:spPr/>
      <dgm:t>
        <a:bodyPr/>
        <a:lstStyle/>
        <a:p>
          <a:endParaRPr lang="en-GB"/>
        </a:p>
      </dgm:t>
    </dgm:pt>
    <dgm:pt modelId="{3E34F21A-AA68-43E9-A731-25B4DB084F5E}">
      <dgm:prSet phldrT="[Text]"/>
      <dgm:spPr/>
      <dgm:t>
        <a:bodyPr/>
        <a:lstStyle/>
        <a:p>
          <a:r>
            <a:rPr lang="en-GB" dirty="0" smtClean="0"/>
            <a:t>1. E/S</a:t>
          </a:r>
          <a:endParaRPr lang="en-GB" dirty="0"/>
        </a:p>
      </dgm:t>
    </dgm:pt>
    <dgm:pt modelId="{D947BC0C-9606-4EBB-A6F8-12B36BAE7451}" type="parTrans" cxnId="{8C8994FC-6410-4DEF-AAC5-F0D56FCFA5F9}">
      <dgm:prSet/>
      <dgm:spPr/>
      <dgm:t>
        <a:bodyPr/>
        <a:lstStyle/>
        <a:p>
          <a:endParaRPr lang="en-GB"/>
        </a:p>
      </dgm:t>
    </dgm:pt>
    <dgm:pt modelId="{EB0D653C-531E-498F-9138-45BF5FE42325}" type="sibTrans" cxnId="{8C8994FC-6410-4DEF-AAC5-F0D56FCFA5F9}">
      <dgm:prSet/>
      <dgm:spPr/>
      <dgm:t>
        <a:bodyPr/>
        <a:lstStyle/>
        <a:p>
          <a:endParaRPr lang="en-GB"/>
        </a:p>
      </dgm:t>
    </dgm:pt>
    <dgm:pt modelId="{E79F9A5A-0ECE-4FFC-8083-89A3014C51DD}">
      <dgm:prSet phldrT="[Text]"/>
      <dgm:spPr>
        <a:solidFill>
          <a:srgbClr val="CCCCFF"/>
        </a:solidFill>
      </dgm:spPr>
      <dgm:t>
        <a:bodyPr/>
        <a:lstStyle/>
        <a:p>
          <a:r>
            <a:rPr lang="en-GB" dirty="0" smtClean="0"/>
            <a:t>2. I/P</a:t>
          </a:r>
          <a:endParaRPr lang="en-GB" dirty="0"/>
        </a:p>
      </dgm:t>
    </dgm:pt>
    <dgm:pt modelId="{C0CDB34C-0C62-4B01-9FDC-365FDF0924D4}" type="parTrans" cxnId="{F3A39212-67DF-4E5D-B6C5-674988C92722}">
      <dgm:prSet/>
      <dgm:spPr/>
      <dgm:t>
        <a:bodyPr/>
        <a:lstStyle/>
        <a:p>
          <a:endParaRPr lang="en-GB"/>
        </a:p>
      </dgm:t>
    </dgm:pt>
    <dgm:pt modelId="{42BEF217-5283-46B0-B197-C1A68BFCC723}" type="sibTrans" cxnId="{F3A39212-67DF-4E5D-B6C5-674988C92722}">
      <dgm:prSet/>
      <dgm:spPr/>
      <dgm:t>
        <a:bodyPr/>
        <a:lstStyle/>
        <a:p>
          <a:endParaRPr lang="en-GB"/>
        </a:p>
      </dgm:t>
    </dgm:pt>
    <dgm:pt modelId="{4EC8155A-FB9B-4164-8140-92A11E046116}">
      <dgm:prSet phldrT="[Text]"/>
      <dgm:spPr>
        <a:solidFill>
          <a:srgbClr val="00B0F0"/>
        </a:solidFill>
      </dgm:spPr>
      <dgm:t>
        <a:bodyPr/>
        <a:lstStyle/>
        <a:p>
          <a:r>
            <a:rPr lang="en-GB" dirty="0" smtClean="0"/>
            <a:t>3. B/P</a:t>
          </a:r>
          <a:endParaRPr lang="en-GB" dirty="0"/>
        </a:p>
      </dgm:t>
    </dgm:pt>
    <dgm:pt modelId="{04C91C2B-3BC8-49DD-A5EB-23A7D4EF1BB1}" type="parTrans" cxnId="{C1F5BC45-77AA-43E2-B8A8-C2F768DC419E}">
      <dgm:prSet/>
      <dgm:spPr/>
      <dgm:t>
        <a:bodyPr/>
        <a:lstStyle/>
        <a:p>
          <a:endParaRPr lang="en-GB"/>
        </a:p>
      </dgm:t>
    </dgm:pt>
    <dgm:pt modelId="{55DA8D86-F514-4C23-BEA9-151C3FA299DA}" type="sibTrans" cxnId="{C1F5BC45-77AA-43E2-B8A8-C2F768DC419E}">
      <dgm:prSet/>
      <dgm:spPr/>
      <dgm:t>
        <a:bodyPr/>
        <a:lstStyle/>
        <a:p>
          <a:endParaRPr lang="en-GB"/>
        </a:p>
      </dgm:t>
    </dgm:pt>
    <dgm:pt modelId="{345047DB-F6D8-4E83-A61C-029C969EB05B}">
      <dgm:prSet phldrT="[Text]"/>
      <dgm:spPr/>
      <dgm:t>
        <a:bodyPr/>
        <a:lstStyle/>
        <a:p>
          <a:r>
            <a:rPr lang="en-GB" dirty="0" smtClean="0"/>
            <a:t>Psychoticism, poorer cognitive flexibility, poorer creativity.</a:t>
          </a:r>
          <a:endParaRPr lang="en-GB" dirty="0"/>
        </a:p>
      </dgm:t>
    </dgm:pt>
    <dgm:pt modelId="{931EAB09-8067-4D13-8BAC-E46BCB5AD99F}" type="parTrans" cxnId="{CAB5982E-A312-40A5-8C60-7211966EC106}">
      <dgm:prSet/>
      <dgm:spPr/>
      <dgm:t>
        <a:bodyPr/>
        <a:lstStyle/>
        <a:p>
          <a:endParaRPr lang="en-GB"/>
        </a:p>
      </dgm:t>
    </dgm:pt>
    <dgm:pt modelId="{71B6C45B-7BEB-468B-8361-B4C8D6E26740}" type="sibTrans" cxnId="{CAB5982E-A312-40A5-8C60-7211966EC106}">
      <dgm:prSet/>
      <dgm:spPr/>
      <dgm:t>
        <a:bodyPr/>
        <a:lstStyle/>
        <a:p>
          <a:endParaRPr lang="en-GB"/>
        </a:p>
      </dgm:t>
    </dgm:pt>
    <dgm:pt modelId="{72AD53F7-2F1B-45D2-8931-3204BEFC06B6}">
      <dgm:prSet phldrT="[Text]"/>
      <dgm:spPr/>
      <dgm:t>
        <a:bodyPr/>
        <a:lstStyle/>
        <a:p>
          <a:r>
            <a:rPr lang="en-GB" dirty="0" smtClean="0"/>
            <a:t>Extraversion, depression, autonomy (adolescents) child like ideations, physical and personal environments.</a:t>
          </a:r>
          <a:endParaRPr lang="en-GB" dirty="0"/>
        </a:p>
      </dgm:t>
    </dgm:pt>
    <dgm:pt modelId="{677A9DC7-A876-48DF-879D-1927AF326412}" type="sibTrans" cxnId="{D9490D64-94CF-41E6-B08B-14CFDF2C4BA2}">
      <dgm:prSet/>
      <dgm:spPr/>
      <dgm:t>
        <a:bodyPr/>
        <a:lstStyle/>
        <a:p>
          <a:endParaRPr lang="en-GB"/>
        </a:p>
      </dgm:t>
    </dgm:pt>
    <dgm:pt modelId="{FD8321D4-4E61-4754-BEF5-B07D3D35AB9D}" type="parTrans" cxnId="{D9490D64-94CF-41E6-B08B-14CFDF2C4BA2}">
      <dgm:prSet/>
      <dgm:spPr/>
      <dgm:t>
        <a:bodyPr/>
        <a:lstStyle/>
        <a:p>
          <a:endParaRPr lang="en-GB"/>
        </a:p>
      </dgm:t>
    </dgm:pt>
    <dgm:pt modelId="{F648DD8B-7AEF-42E5-881C-F6BEE0E072E2}">
      <dgm:prSet phldrT="[Text]"/>
      <dgm:spPr/>
      <dgm:t>
        <a:bodyPr/>
        <a:lstStyle/>
        <a:p>
          <a:r>
            <a:rPr lang="en-GB" dirty="0" smtClean="0"/>
            <a:t>Neuroticism, poor cognitive flexibility, anxiety, low body image, low security.  </a:t>
          </a:r>
          <a:endParaRPr lang="en-GB" dirty="0"/>
        </a:p>
      </dgm:t>
    </dgm:pt>
    <dgm:pt modelId="{7A9F74F6-9B10-4CEF-9F6A-CE94FC78FE54}" type="sibTrans" cxnId="{C13C7203-27D1-4D1D-826A-21A7D28B045F}">
      <dgm:prSet/>
      <dgm:spPr/>
      <dgm:t>
        <a:bodyPr/>
        <a:lstStyle/>
        <a:p>
          <a:endParaRPr lang="en-GB"/>
        </a:p>
      </dgm:t>
    </dgm:pt>
    <dgm:pt modelId="{1DD95756-0A56-4612-84CF-1EE221F60CD4}" type="parTrans" cxnId="{C13C7203-27D1-4D1D-826A-21A7D28B045F}">
      <dgm:prSet/>
      <dgm:spPr/>
      <dgm:t>
        <a:bodyPr/>
        <a:lstStyle/>
        <a:p>
          <a:endParaRPr lang="en-GB"/>
        </a:p>
      </dgm:t>
    </dgm:pt>
    <dgm:pt modelId="{7AE73147-9DA8-4911-8FED-469E05BA59E3}" type="pres">
      <dgm:prSet presAssocID="{AB719DFD-718F-401B-8E0D-7573213C46F7}" presName="linearFlow" presStyleCnt="0">
        <dgm:presLayoutVars>
          <dgm:dir/>
          <dgm:animLvl val="lvl"/>
          <dgm:resizeHandles val="exact"/>
        </dgm:presLayoutVars>
      </dgm:prSet>
      <dgm:spPr/>
      <dgm:t>
        <a:bodyPr/>
        <a:lstStyle/>
        <a:p>
          <a:endParaRPr lang="en-GB"/>
        </a:p>
      </dgm:t>
    </dgm:pt>
    <dgm:pt modelId="{85BD9909-EC04-49ED-ACF7-53C211A1096C}" type="pres">
      <dgm:prSet presAssocID="{3E34F21A-AA68-43E9-A731-25B4DB084F5E}" presName="composite" presStyleCnt="0"/>
      <dgm:spPr/>
    </dgm:pt>
    <dgm:pt modelId="{CAB045AA-2B04-4455-9F4E-63D4EF879740}" type="pres">
      <dgm:prSet presAssocID="{3E34F21A-AA68-43E9-A731-25B4DB084F5E}" presName="parentText" presStyleLbl="alignNode1" presStyleIdx="0" presStyleCnt="3">
        <dgm:presLayoutVars>
          <dgm:chMax val="1"/>
          <dgm:bulletEnabled val="1"/>
        </dgm:presLayoutVars>
      </dgm:prSet>
      <dgm:spPr/>
      <dgm:t>
        <a:bodyPr/>
        <a:lstStyle/>
        <a:p>
          <a:endParaRPr lang="en-GB"/>
        </a:p>
      </dgm:t>
    </dgm:pt>
    <dgm:pt modelId="{5BBDDF50-A788-46F6-9909-14A471009919}" type="pres">
      <dgm:prSet presAssocID="{3E34F21A-AA68-43E9-A731-25B4DB084F5E}" presName="descendantText" presStyleLbl="alignAcc1" presStyleIdx="0" presStyleCnt="3" custLinFactNeighborX="-817" custLinFactNeighborY="1144">
        <dgm:presLayoutVars>
          <dgm:bulletEnabled val="1"/>
        </dgm:presLayoutVars>
      </dgm:prSet>
      <dgm:spPr/>
      <dgm:t>
        <a:bodyPr/>
        <a:lstStyle/>
        <a:p>
          <a:endParaRPr lang="en-GB"/>
        </a:p>
      </dgm:t>
    </dgm:pt>
    <dgm:pt modelId="{E43C5DF8-FAFA-4FAA-9A37-7ECE4CAB5683}" type="pres">
      <dgm:prSet presAssocID="{EB0D653C-531E-498F-9138-45BF5FE42325}" presName="sp" presStyleCnt="0"/>
      <dgm:spPr/>
    </dgm:pt>
    <dgm:pt modelId="{8DC3AE83-5917-4439-A8BD-91C152C60A59}" type="pres">
      <dgm:prSet presAssocID="{E79F9A5A-0ECE-4FFC-8083-89A3014C51DD}" presName="composite" presStyleCnt="0"/>
      <dgm:spPr/>
    </dgm:pt>
    <dgm:pt modelId="{C86E26E4-F858-4663-89C6-FB6A0210D0C5}" type="pres">
      <dgm:prSet presAssocID="{E79F9A5A-0ECE-4FFC-8083-89A3014C51DD}" presName="parentText" presStyleLbl="alignNode1" presStyleIdx="1" presStyleCnt="3" custLinFactNeighborX="-5995" custLinFactNeighborY="103">
        <dgm:presLayoutVars>
          <dgm:chMax val="1"/>
          <dgm:bulletEnabled val="1"/>
        </dgm:presLayoutVars>
      </dgm:prSet>
      <dgm:spPr/>
      <dgm:t>
        <a:bodyPr/>
        <a:lstStyle/>
        <a:p>
          <a:endParaRPr lang="en-GB"/>
        </a:p>
      </dgm:t>
    </dgm:pt>
    <dgm:pt modelId="{50296733-B954-4EF0-9733-6C04C5508B12}" type="pres">
      <dgm:prSet presAssocID="{E79F9A5A-0ECE-4FFC-8083-89A3014C51DD}" presName="descendantText" presStyleLbl="alignAcc1" presStyleIdx="1" presStyleCnt="3" custLinFactNeighborX="-143" custLinFactNeighborY="-5175">
        <dgm:presLayoutVars>
          <dgm:bulletEnabled val="1"/>
        </dgm:presLayoutVars>
      </dgm:prSet>
      <dgm:spPr/>
      <dgm:t>
        <a:bodyPr/>
        <a:lstStyle/>
        <a:p>
          <a:endParaRPr lang="en-GB"/>
        </a:p>
      </dgm:t>
    </dgm:pt>
    <dgm:pt modelId="{FEAF9047-076A-4051-985F-7B2D3BB405DA}" type="pres">
      <dgm:prSet presAssocID="{42BEF217-5283-46B0-B197-C1A68BFCC723}" presName="sp" presStyleCnt="0"/>
      <dgm:spPr/>
    </dgm:pt>
    <dgm:pt modelId="{383175A7-5E30-455B-B302-8354191484BA}" type="pres">
      <dgm:prSet presAssocID="{4EC8155A-FB9B-4164-8140-92A11E046116}" presName="composite" presStyleCnt="0"/>
      <dgm:spPr/>
    </dgm:pt>
    <dgm:pt modelId="{5277D2DF-B889-4596-BE39-2DC4BEBCD99B}" type="pres">
      <dgm:prSet presAssocID="{4EC8155A-FB9B-4164-8140-92A11E046116}" presName="parentText" presStyleLbl="alignNode1" presStyleIdx="2" presStyleCnt="3">
        <dgm:presLayoutVars>
          <dgm:chMax val="1"/>
          <dgm:bulletEnabled val="1"/>
        </dgm:presLayoutVars>
      </dgm:prSet>
      <dgm:spPr/>
      <dgm:t>
        <a:bodyPr/>
        <a:lstStyle/>
        <a:p>
          <a:endParaRPr lang="en-GB"/>
        </a:p>
      </dgm:t>
    </dgm:pt>
    <dgm:pt modelId="{FDC39C15-D1D9-447F-B51B-9CA322EF0730}" type="pres">
      <dgm:prSet presAssocID="{4EC8155A-FB9B-4164-8140-92A11E046116}" presName="descendantText" presStyleLbl="alignAcc1" presStyleIdx="2" presStyleCnt="3">
        <dgm:presLayoutVars>
          <dgm:bulletEnabled val="1"/>
        </dgm:presLayoutVars>
      </dgm:prSet>
      <dgm:spPr/>
      <dgm:t>
        <a:bodyPr/>
        <a:lstStyle/>
        <a:p>
          <a:endParaRPr lang="en-GB"/>
        </a:p>
      </dgm:t>
    </dgm:pt>
  </dgm:ptLst>
  <dgm:cxnLst>
    <dgm:cxn modelId="{D9490D64-94CF-41E6-B08B-14CFDF2C4BA2}" srcId="{3E34F21A-AA68-43E9-A731-25B4DB084F5E}" destId="{72AD53F7-2F1B-45D2-8931-3204BEFC06B6}" srcOrd="0" destOrd="0" parTransId="{FD8321D4-4E61-4754-BEF5-B07D3D35AB9D}" sibTransId="{677A9DC7-A876-48DF-879D-1927AF326412}"/>
    <dgm:cxn modelId="{CAB5982E-A312-40A5-8C60-7211966EC106}" srcId="{4EC8155A-FB9B-4164-8140-92A11E046116}" destId="{345047DB-F6D8-4E83-A61C-029C969EB05B}" srcOrd="0" destOrd="0" parTransId="{931EAB09-8067-4D13-8BAC-E46BCB5AD99F}" sibTransId="{71B6C45B-7BEB-468B-8361-B4C8D6E26740}"/>
    <dgm:cxn modelId="{2C4D6A38-9428-40C4-BA90-893DC9D8B4DB}" type="presOf" srcId="{E79F9A5A-0ECE-4FFC-8083-89A3014C51DD}" destId="{C86E26E4-F858-4663-89C6-FB6A0210D0C5}" srcOrd="0" destOrd="0" presId="urn:microsoft.com/office/officeart/2005/8/layout/chevron2"/>
    <dgm:cxn modelId="{7E94F0B5-7AE6-4740-AE40-C82EDF6DF193}" type="presOf" srcId="{3E34F21A-AA68-43E9-A731-25B4DB084F5E}" destId="{CAB045AA-2B04-4455-9F4E-63D4EF879740}" srcOrd="0" destOrd="0" presId="urn:microsoft.com/office/officeart/2005/8/layout/chevron2"/>
    <dgm:cxn modelId="{7D4DA88F-6505-4976-BC79-E553A3D54737}" type="presOf" srcId="{F648DD8B-7AEF-42E5-881C-F6BEE0E072E2}" destId="{50296733-B954-4EF0-9733-6C04C5508B12}" srcOrd="0" destOrd="0" presId="urn:microsoft.com/office/officeart/2005/8/layout/chevron2"/>
    <dgm:cxn modelId="{C13C7203-27D1-4D1D-826A-21A7D28B045F}" srcId="{E79F9A5A-0ECE-4FFC-8083-89A3014C51DD}" destId="{F648DD8B-7AEF-42E5-881C-F6BEE0E072E2}" srcOrd="0" destOrd="0" parTransId="{1DD95756-0A56-4612-84CF-1EE221F60CD4}" sibTransId="{7A9F74F6-9B10-4CEF-9F6A-CE94FC78FE54}"/>
    <dgm:cxn modelId="{75EF5701-707C-4C0F-8B44-21DA9DA9E11F}" type="presOf" srcId="{72AD53F7-2F1B-45D2-8931-3204BEFC06B6}" destId="{5BBDDF50-A788-46F6-9909-14A471009919}" srcOrd="0" destOrd="0" presId="urn:microsoft.com/office/officeart/2005/8/layout/chevron2"/>
    <dgm:cxn modelId="{0DBE018C-614B-4A5C-A0C7-E79D5F568D4C}" type="presOf" srcId="{AB719DFD-718F-401B-8E0D-7573213C46F7}" destId="{7AE73147-9DA8-4911-8FED-469E05BA59E3}" srcOrd="0" destOrd="0" presId="urn:microsoft.com/office/officeart/2005/8/layout/chevron2"/>
    <dgm:cxn modelId="{F3A39212-67DF-4E5D-B6C5-674988C92722}" srcId="{AB719DFD-718F-401B-8E0D-7573213C46F7}" destId="{E79F9A5A-0ECE-4FFC-8083-89A3014C51DD}" srcOrd="1" destOrd="0" parTransId="{C0CDB34C-0C62-4B01-9FDC-365FDF0924D4}" sibTransId="{42BEF217-5283-46B0-B197-C1A68BFCC723}"/>
    <dgm:cxn modelId="{41475A0B-CC05-41CA-A3BB-630814B4594C}" type="presOf" srcId="{4EC8155A-FB9B-4164-8140-92A11E046116}" destId="{5277D2DF-B889-4596-BE39-2DC4BEBCD99B}" srcOrd="0" destOrd="0" presId="urn:microsoft.com/office/officeart/2005/8/layout/chevron2"/>
    <dgm:cxn modelId="{8C8994FC-6410-4DEF-AAC5-F0D56FCFA5F9}" srcId="{AB719DFD-718F-401B-8E0D-7573213C46F7}" destId="{3E34F21A-AA68-43E9-A731-25B4DB084F5E}" srcOrd="0" destOrd="0" parTransId="{D947BC0C-9606-4EBB-A6F8-12B36BAE7451}" sibTransId="{EB0D653C-531E-498F-9138-45BF5FE42325}"/>
    <dgm:cxn modelId="{C1F5BC45-77AA-43E2-B8A8-C2F768DC419E}" srcId="{AB719DFD-718F-401B-8E0D-7573213C46F7}" destId="{4EC8155A-FB9B-4164-8140-92A11E046116}" srcOrd="2" destOrd="0" parTransId="{04C91C2B-3BC8-49DD-A5EB-23A7D4EF1BB1}" sibTransId="{55DA8D86-F514-4C23-BEA9-151C3FA299DA}"/>
    <dgm:cxn modelId="{29AFB3F1-1156-41FC-892D-4DFA283A8651}" type="presOf" srcId="{345047DB-F6D8-4E83-A61C-029C969EB05B}" destId="{FDC39C15-D1D9-447F-B51B-9CA322EF0730}" srcOrd="0" destOrd="0" presId="urn:microsoft.com/office/officeart/2005/8/layout/chevron2"/>
    <dgm:cxn modelId="{BADCA115-3A35-4D18-BE03-8A949E8E238B}" type="presParOf" srcId="{7AE73147-9DA8-4911-8FED-469E05BA59E3}" destId="{85BD9909-EC04-49ED-ACF7-53C211A1096C}" srcOrd="0" destOrd="0" presId="urn:microsoft.com/office/officeart/2005/8/layout/chevron2"/>
    <dgm:cxn modelId="{ABD6AD5A-D3AF-43A9-AC55-81423787DDEE}" type="presParOf" srcId="{85BD9909-EC04-49ED-ACF7-53C211A1096C}" destId="{CAB045AA-2B04-4455-9F4E-63D4EF879740}" srcOrd="0" destOrd="0" presId="urn:microsoft.com/office/officeart/2005/8/layout/chevron2"/>
    <dgm:cxn modelId="{517FC59D-9F49-4DC3-949C-3CE478E133F2}" type="presParOf" srcId="{85BD9909-EC04-49ED-ACF7-53C211A1096C}" destId="{5BBDDF50-A788-46F6-9909-14A471009919}" srcOrd="1" destOrd="0" presId="urn:microsoft.com/office/officeart/2005/8/layout/chevron2"/>
    <dgm:cxn modelId="{3B0F7A46-FA89-4507-B620-C7E942CBB23C}" type="presParOf" srcId="{7AE73147-9DA8-4911-8FED-469E05BA59E3}" destId="{E43C5DF8-FAFA-4FAA-9A37-7ECE4CAB5683}" srcOrd="1" destOrd="0" presId="urn:microsoft.com/office/officeart/2005/8/layout/chevron2"/>
    <dgm:cxn modelId="{81D7B085-B420-47E2-9E85-8CE2706582EF}" type="presParOf" srcId="{7AE73147-9DA8-4911-8FED-469E05BA59E3}" destId="{8DC3AE83-5917-4439-A8BD-91C152C60A59}" srcOrd="2" destOrd="0" presId="urn:microsoft.com/office/officeart/2005/8/layout/chevron2"/>
    <dgm:cxn modelId="{9893A8FC-04E0-45B6-A4F2-52EEEA236709}" type="presParOf" srcId="{8DC3AE83-5917-4439-A8BD-91C152C60A59}" destId="{C86E26E4-F858-4663-89C6-FB6A0210D0C5}" srcOrd="0" destOrd="0" presId="urn:microsoft.com/office/officeart/2005/8/layout/chevron2"/>
    <dgm:cxn modelId="{AFE4C036-5181-4157-9A6E-574263AB3C08}" type="presParOf" srcId="{8DC3AE83-5917-4439-A8BD-91C152C60A59}" destId="{50296733-B954-4EF0-9733-6C04C5508B12}" srcOrd="1" destOrd="0" presId="urn:microsoft.com/office/officeart/2005/8/layout/chevron2"/>
    <dgm:cxn modelId="{974B5B18-61CF-4B8C-9AA2-DCC45CA77F3B}" type="presParOf" srcId="{7AE73147-9DA8-4911-8FED-469E05BA59E3}" destId="{FEAF9047-076A-4051-985F-7B2D3BB405DA}" srcOrd="3" destOrd="0" presId="urn:microsoft.com/office/officeart/2005/8/layout/chevron2"/>
    <dgm:cxn modelId="{1E920348-F4E5-45C9-A53D-EA7268B6A0E6}" type="presParOf" srcId="{7AE73147-9DA8-4911-8FED-469E05BA59E3}" destId="{383175A7-5E30-455B-B302-8354191484BA}" srcOrd="4" destOrd="0" presId="urn:microsoft.com/office/officeart/2005/8/layout/chevron2"/>
    <dgm:cxn modelId="{59905730-D731-4605-BBFA-0AFB55EA4331}" type="presParOf" srcId="{383175A7-5E30-455B-B302-8354191484BA}" destId="{5277D2DF-B889-4596-BE39-2DC4BEBCD99B}" srcOrd="0" destOrd="0" presId="urn:microsoft.com/office/officeart/2005/8/layout/chevron2"/>
    <dgm:cxn modelId="{ADE2177B-3F0A-47B4-83BA-4B2BB510B2E3}" type="presParOf" srcId="{383175A7-5E30-455B-B302-8354191484BA}" destId="{FDC39C15-D1D9-447F-B51B-9CA322EF0730}"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D28B770-E76A-4C5D-8DB5-363F82CB5F82}" type="doc">
      <dgm:prSet loTypeId="urn:microsoft.com/office/officeart/2005/8/layout/pyramid2" loCatId="pyramid" qsTypeId="urn:microsoft.com/office/officeart/2005/8/quickstyle/simple3" qsCatId="simple" csTypeId="urn:microsoft.com/office/officeart/2005/8/colors/accent1_2" csCatId="accent1" phldr="1"/>
      <dgm:spPr/>
    </dgm:pt>
    <dgm:pt modelId="{E4F254C2-AF58-44E4-A2A1-1F2D270851A8}">
      <dgm:prSet phldrT="[Text]" custT="1"/>
      <dgm:spPr/>
      <dgm:t>
        <a:bodyPr/>
        <a:lstStyle/>
        <a:p>
          <a:r>
            <a:rPr lang="en-GB" sz="1600" dirty="0" smtClean="0"/>
            <a:t>From even their earliest relationships, children develop a sense of self whereby their individual needs are met. Our need to belong and maintain relationships is innate.</a:t>
          </a:r>
          <a:endParaRPr lang="en-GB" sz="1600" dirty="0"/>
        </a:p>
      </dgm:t>
    </dgm:pt>
    <dgm:pt modelId="{BF0DB325-51A6-4288-AEA4-7C033CB47591}" type="parTrans" cxnId="{219FB9B2-2E77-4643-8561-4D84450EF188}">
      <dgm:prSet/>
      <dgm:spPr/>
      <dgm:t>
        <a:bodyPr/>
        <a:lstStyle/>
        <a:p>
          <a:endParaRPr lang="en-GB"/>
        </a:p>
      </dgm:t>
    </dgm:pt>
    <dgm:pt modelId="{3809A63C-831D-4C65-B865-042978B768FA}" type="sibTrans" cxnId="{219FB9B2-2E77-4643-8561-4D84450EF188}">
      <dgm:prSet/>
      <dgm:spPr/>
      <dgm:t>
        <a:bodyPr/>
        <a:lstStyle/>
        <a:p>
          <a:endParaRPr lang="en-GB"/>
        </a:p>
      </dgm:t>
    </dgm:pt>
    <dgm:pt modelId="{1C62AEB9-534F-4330-8F21-54689E0B1E85}">
      <dgm:prSet phldrT="[Text]" custT="1"/>
      <dgm:spPr/>
      <dgm:t>
        <a:bodyPr/>
        <a:lstStyle/>
        <a:p>
          <a:r>
            <a:rPr lang="en-GB" sz="1600" dirty="0" smtClean="0"/>
            <a:t>How do normal relationships develop? By looking at an individuals social &amp; psychological circumstances we can see that social media can fulfil affective needs; the need for affiliation and companionship. Friendships increase with social media.</a:t>
          </a:r>
          <a:endParaRPr lang="en-GB" sz="1600" dirty="0"/>
        </a:p>
      </dgm:t>
    </dgm:pt>
    <dgm:pt modelId="{F17B96A5-A85A-4DC7-9AB3-BAA5E20A4AF7}" type="parTrans" cxnId="{7591BC5A-9290-446D-BCAE-97B79F8AFF27}">
      <dgm:prSet/>
      <dgm:spPr/>
      <dgm:t>
        <a:bodyPr/>
        <a:lstStyle/>
        <a:p>
          <a:endParaRPr lang="en-GB"/>
        </a:p>
      </dgm:t>
    </dgm:pt>
    <dgm:pt modelId="{33E91CA4-2F7A-4734-8E71-4274287FA521}" type="sibTrans" cxnId="{7591BC5A-9290-446D-BCAE-97B79F8AFF27}">
      <dgm:prSet/>
      <dgm:spPr/>
      <dgm:t>
        <a:bodyPr/>
        <a:lstStyle/>
        <a:p>
          <a:endParaRPr lang="en-GB"/>
        </a:p>
      </dgm:t>
    </dgm:pt>
    <dgm:pt modelId="{97C70B42-1EB6-4F54-8719-C18FB03E396E}">
      <dgm:prSet phldrT="[Text]" custT="1"/>
      <dgm:spPr/>
      <dgm:t>
        <a:bodyPr/>
        <a:lstStyle/>
        <a:p>
          <a:r>
            <a:rPr lang="en-GB" sz="1600" dirty="0" smtClean="0"/>
            <a:t>Clearly `uses and gratifications` theory is not enough as an explanation, because media provides the opportunity to form ties with media figures akin to real relationships</a:t>
          </a:r>
          <a:endParaRPr lang="en-GB" sz="1600" dirty="0"/>
        </a:p>
      </dgm:t>
    </dgm:pt>
    <dgm:pt modelId="{03631A69-F98C-4C6C-9B4B-5D1D1AAA2297}" type="parTrans" cxnId="{5B0111D2-ABDD-4F75-90D2-FB935F8F07EF}">
      <dgm:prSet/>
      <dgm:spPr/>
      <dgm:t>
        <a:bodyPr/>
        <a:lstStyle/>
        <a:p>
          <a:endParaRPr lang="en-GB"/>
        </a:p>
      </dgm:t>
    </dgm:pt>
    <dgm:pt modelId="{1A10D5AB-1AD6-4594-A7C0-F196251ACBA3}" type="sibTrans" cxnId="{5B0111D2-ABDD-4F75-90D2-FB935F8F07EF}">
      <dgm:prSet/>
      <dgm:spPr/>
      <dgm:t>
        <a:bodyPr/>
        <a:lstStyle/>
        <a:p>
          <a:endParaRPr lang="en-GB"/>
        </a:p>
      </dgm:t>
    </dgm:pt>
    <dgm:pt modelId="{33E61EC2-64F7-47C6-A65F-2C0BECB11062}">
      <dgm:prSet/>
      <dgm:spPr/>
      <dgm:t>
        <a:bodyPr/>
        <a:lstStyle/>
        <a:p>
          <a:r>
            <a:rPr lang="en-GB" dirty="0" smtClean="0"/>
            <a:t>We can reduce uncertainty in PSR`s (where no self disclosure is present) by viewing individuals in a variety of situations and through different sources so much so that we feel deeply with and for these individuals</a:t>
          </a:r>
          <a:endParaRPr lang="en-GB" dirty="0"/>
        </a:p>
      </dgm:t>
    </dgm:pt>
    <dgm:pt modelId="{62369E8D-8826-4BD9-AB32-40652A5F8360}" type="parTrans" cxnId="{3952657C-0333-4B62-A268-F7C1E231D3C9}">
      <dgm:prSet/>
      <dgm:spPr/>
      <dgm:t>
        <a:bodyPr/>
        <a:lstStyle/>
        <a:p>
          <a:endParaRPr lang="en-GB"/>
        </a:p>
      </dgm:t>
    </dgm:pt>
    <dgm:pt modelId="{FA65406D-3CF0-4A64-8B1C-C5208ED698C9}" type="sibTrans" cxnId="{3952657C-0333-4B62-A268-F7C1E231D3C9}">
      <dgm:prSet/>
      <dgm:spPr/>
      <dgm:t>
        <a:bodyPr/>
        <a:lstStyle/>
        <a:p>
          <a:endParaRPr lang="en-GB"/>
        </a:p>
      </dgm:t>
    </dgm:pt>
    <dgm:pt modelId="{653DA126-148F-4F56-99FD-BC4142BFD3A8}" type="pres">
      <dgm:prSet presAssocID="{2D28B770-E76A-4C5D-8DB5-363F82CB5F82}" presName="compositeShape" presStyleCnt="0">
        <dgm:presLayoutVars>
          <dgm:dir/>
          <dgm:resizeHandles/>
        </dgm:presLayoutVars>
      </dgm:prSet>
      <dgm:spPr/>
    </dgm:pt>
    <dgm:pt modelId="{E6EF88F4-102E-4D6B-A702-A0F151464DF0}" type="pres">
      <dgm:prSet presAssocID="{2D28B770-E76A-4C5D-8DB5-363F82CB5F82}" presName="pyramid" presStyleLbl="node1" presStyleIdx="0" presStyleCnt="1"/>
      <dgm:spPr/>
    </dgm:pt>
    <dgm:pt modelId="{4170DA93-13AE-4F5C-B64E-BCA90146102E}" type="pres">
      <dgm:prSet presAssocID="{2D28B770-E76A-4C5D-8DB5-363F82CB5F82}" presName="theList" presStyleCnt="0"/>
      <dgm:spPr/>
    </dgm:pt>
    <dgm:pt modelId="{47EE0A92-A5AD-4539-8BFE-64DB081E9533}" type="pres">
      <dgm:prSet presAssocID="{E4F254C2-AF58-44E4-A2A1-1F2D270851A8}" presName="aNode" presStyleLbl="fgAcc1" presStyleIdx="0" presStyleCnt="4" custScaleX="206353" custScaleY="284537" custLinFactNeighborX="210" custLinFactNeighborY="52589">
        <dgm:presLayoutVars>
          <dgm:bulletEnabled val="1"/>
        </dgm:presLayoutVars>
      </dgm:prSet>
      <dgm:spPr/>
      <dgm:t>
        <a:bodyPr/>
        <a:lstStyle/>
        <a:p>
          <a:endParaRPr lang="en-GB"/>
        </a:p>
      </dgm:t>
    </dgm:pt>
    <dgm:pt modelId="{13400095-18DA-45F3-91AA-A9A28579CD76}" type="pres">
      <dgm:prSet presAssocID="{E4F254C2-AF58-44E4-A2A1-1F2D270851A8}" presName="aSpace" presStyleCnt="0"/>
      <dgm:spPr/>
    </dgm:pt>
    <dgm:pt modelId="{D29DA8E4-C366-4398-BEDA-2BE925BF76D4}" type="pres">
      <dgm:prSet presAssocID="{1C62AEB9-534F-4330-8F21-54689E0B1E85}" presName="aNode" presStyleLbl="fgAcc1" presStyleIdx="1" presStyleCnt="4" custScaleX="205923" custScaleY="263150" custLinFactY="28226" custLinFactNeighborX="-5" custLinFactNeighborY="100000">
        <dgm:presLayoutVars>
          <dgm:bulletEnabled val="1"/>
        </dgm:presLayoutVars>
      </dgm:prSet>
      <dgm:spPr/>
      <dgm:t>
        <a:bodyPr/>
        <a:lstStyle/>
        <a:p>
          <a:endParaRPr lang="en-GB"/>
        </a:p>
      </dgm:t>
    </dgm:pt>
    <dgm:pt modelId="{752549FE-D9C1-4B50-AD48-AD16BFF04961}" type="pres">
      <dgm:prSet presAssocID="{1C62AEB9-534F-4330-8F21-54689E0B1E85}" presName="aSpace" presStyleCnt="0"/>
      <dgm:spPr/>
    </dgm:pt>
    <dgm:pt modelId="{4DB8C8EE-33F8-4216-A9AB-9F2B4D1222B2}" type="pres">
      <dgm:prSet presAssocID="{97C70B42-1EB6-4F54-8719-C18FB03E396E}" presName="aNode" presStyleLbl="fgAcc1" presStyleIdx="2" presStyleCnt="4" custScaleX="205923" custScaleY="251346" custLinFactY="60644" custLinFactNeighborX="-5" custLinFactNeighborY="100000">
        <dgm:presLayoutVars>
          <dgm:bulletEnabled val="1"/>
        </dgm:presLayoutVars>
      </dgm:prSet>
      <dgm:spPr/>
      <dgm:t>
        <a:bodyPr/>
        <a:lstStyle/>
        <a:p>
          <a:endParaRPr lang="en-GB"/>
        </a:p>
      </dgm:t>
    </dgm:pt>
    <dgm:pt modelId="{7C0ADCD0-DB44-4BB9-ABF9-B88A08971B14}" type="pres">
      <dgm:prSet presAssocID="{97C70B42-1EB6-4F54-8719-C18FB03E396E}" presName="aSpace" presStyleCnt="0"/>
      <dgm:spPr/>
    </dgm:pt>
    <dgm:pt modelId="{D5B17820-B8DF-4C06-8FBE-B56ED2F4C136}" type="pres">
      <dgm:prSet presAssocID="{33E61EC2-64F7-47C6-A65F-2C0BECB11062}" presName="aNode" presStyleLbl="fgAcc1" presStyleIdx="3" presStyleCnt="4" custScaleX="205923" custScaleY="261022" custLinFactY="79461" custLinFactNeighborX="-5" custLinFactNeighborY="100000">
        <dgm:presLayoutVars>
          <dgm:bulletEnabled val="1"/>
        </dgm:presLayoutVars>
      </dgm:prSet>
      <dgm:spPr/>
      <dgm:t>
        <a:bodyPr/>
        <a:lstStyle/>
        <a:p>
          <a:endParaRPr lang="en-GB"/>
        </a:p>
      </dgm:t>
    </dgm:pt>
    <dgm:pt modelId="{C920834B-4B44-4121-92D6-56A83FF99831}" type="pres">
      <dgm:prSet presAssocID="{33E61EC2-64F7-47C6-A65F-2C0BECB11062}" presName="aSpace" presStyleCnt="0"/>
      <dgm:spPr/>
    </dgm:pt>
  </dgm:ptLst>
  <dgm:cxnLst>
    <dgm:cxn modelId="{219FB9B2-2E77-4643-8561-4D84450EF188}" srcId="{2D28B770-E76A-4C5D-8DB5-363F82CB5F82}" destId="{E4F254C2-AF58-44E4-A2A1-1F2D270851A8}" srcOrd="0" destOrd="0" parTransId="{BF0DB325-51A6-4288-AEA4-7C033CB47591}" sibTransId="{3809A63C-831D-4C65-B865-042978B768FA}"/>
    <dgm:cxn modelId="{C1502E1E-6D64-4352-92B8-4587EDD35912}" type="presOf" srcId="{2D28B770-E76A-4C5D-8DB5-363F82CB5F82}" destId="{653DA126-148F-4F56-99FD-BC4142BFD3A8}" srcOrd="0" destOrd="0" presId="urn:microsoft.com/office/officeart/2005/8/layout/pyramid2"/>
    <dgm:cxn modelId="{24A947C8-71DA-4DB6-A2D1-B8F8C6E63910}" type="presOf" srcId="{33E61EC2-64F7-47C6-A65F-2C0BECB11062}" destId="{D5B17820-B8DF-4C06-8FBE-B56ED2F4C136}" srcOrd="0" destOrd="0" presId="urn:microsoft.com/office/officeart/2005/8/layout/pyramid2"/>
    <dgm:cxn modelId="{7591BC5A-9290-446D-BCAE-97B79F8AFF27}" srcId="{2D28B770-E76A-4C5D-8DB5-363F82CB5F82}" destId="{1C62AEB9-534F-4330-8F21-54689E0B1E85}" srcOrd="1" destOrd="0" parTransId="{F17B96A5-A85A-4DC7-9AB3-BAA5E20A4AF7}" sibTransId="{33E91CA4-2F7A-4734-8E71-4274287FA521}"/>
    <dgm:cxn modelId="{3E565DDA-A4F3-4A80-80B7-93596A14B987}" type="presOf" srcId="{1C62AEB9-534F-4330-8F21-54689E0B1E85}" destId="{D29DA8E4-C366-4398-BEDA-2BE925BF76D4}" srcOrd="0" destOrd="0" presId="urn:microsoft.com/office/officeart/2005/8/layout/pyramid2"/>
    <dgm:cxn modelId="{7E8B51E6-3030-4029-9D93-38EA33886279}" type="presOf" srcId="{E4F254C2-AF58-44E4-A2A1-1F2D270851A8}" destId="{47EE0A92-A5AD-4539-8BFE-64DB081E9533}" srcOrd="0" destOrd="0" presId="urn:microsoft.com/office/officeart/2005/8/layout/pyramid2"/>
    <dgm:cxn modelId="{3952657C-0333-4B62-A268-F7C1E231D3C9}" srcId="{2D28B770-E76A-4C5D-8DB5-363F82CB5F82}" destId="{33E61EC2-64F7-47C6-A65F-2C0BECB11062}" srcOrd="3" destOrd="0" parTransId="{62369E8D-8826-4BD9-AB32-40652A5F8360}" sibTransId="{FA65406D-3CF0-4A64-8B1C-C5208ED698C9}"/>
    <dgm:cxn modelId="{A6AEA80A-288F-4CA1-B9CD-6E9E6F35D868}" type="presOf" srcId="{97C70B42-1EB6-4F54-8719-C18FB03E396E}" destId="{4DB8C8EE-33F8-4216-A9AB-9F2B4D1222B2}" srcOrd="0" destOrd="0" presId="urn:microsoft.com/office/officeart/2005/8/layout/pyramid2"/>
    <dgm:cxn modelId="{5B0111D2-ABDD-4F75-90D2-FB935F8F07EF}" srcId="{2D28B770-E76A-4C5D-8DB5-363F82CB5F82}" destId="{97C70B42-1EB6-4F54-8719-C18FB03E396E}" srcOrd="2" destOrd="0" parTransId="{03631A69-F98C-4C6C-9B4B-5D1D1AAA2297}" sibTransId="{1A10D5AB-1AD6-4594-A7C0-F196251ACBA3}"/>
    <dgm:cxn modelId="{7817C78D-F92F-42B9-91C9-47F715A9CC89}" type="presParOf" srcId="{653DA126-148F-4F56-99FD-BC4142BFD3A8}" destId="{E6EF88F4-102E-4D6B-A702-A0F151464DF0}" srcOrd="0" destOrd="0" presId="urn:microsoft.com/office/officeart/2005/8/layout/pyramid2"/>
    <dgm:cxn modelId="{F79E157A-0D27-4447-B7F3-C7EC5736EA13}" type="presParOf" srcId="{653DA126-148F-4F56-99FD-BC4142BFD3A8}" destId="{4170DA93-13AE-4F5C-B64E-BCA90146102E}" srcOrd="1" destOrd="0" presId="urn:microsoft.com/office/officeart/2005/8/layout/pyramid2"/>
    <dgm:cxn modelId="{E20C58C2-951C-4EFC-857E-6F3AB1981B84}" type="presParOf" srcId="{4170DA93-13AE-4F5C-B64E-BCA90146102E}" destId="{47EE0A92-A5AD-4539-8BFE-64DB081E9533}" srcOrd="0" destOrd="0" presId="urn:microsoft.com/office/officeart/2005/8/layout/pyramid2"/>
    <dgm:cxn modelId="{92D7C097-6B31-4D21-987D-D0855B543CE9}" type="presParOf" srcId="{4170DA93-13AE-4F5C-B64E-BCA90146102E}" destId="{13400095-18DA-45F3-91AA-A9A28579CD76}" srcOrd="1" destOrd="0" presId="urn:microsoft.com/office/officeart/2005/8/layout/pyramid2"/>
    <dgm:cxn modelId="{0D6DE6A8-79A6-42CB-A46C-2C7D3516DDB8}" type="presParOf" srcId="{4170DA93-13AE-4F5C-B64E-BCA90146102E}" destId="{D29DA8E4-C366-4398-BEDA-2BE925BF76D4}" srcOrd="2" destOrd="0" presId="urn:microsoft.com/office/officeart/2005/8/layout/pyramid2"/>
    <dgm:cxn modelId="{8F28EC8F-684C-425A-BE37-A33F8B8FE9E9}" type="presParOf" srcId="{4170DA93-13AE-4F5C-B64E-BCA90146102E}" destId="{752549FE-D9C1-4B50-AD48-AD16BFF04961}" srcOrd="3" destOrd="0" presId="urn:microsoft.com/office/officeart/2005/8/layout/pyramid2"/>
    <dgm:cxn modelId="{C08462F8-1853-4451-9A44-0A27693868E8}" type="presParOf" srcId="{4170DA93-13AE-4F5C-B64E-BCA90146102E}" destId="{4DB8C8EE-33F8-4216-A9AB-9F2B4D1222B2}" srcOrd="4" destOrd="0" presId="urn:microsoft.com/office/officeart/2005/8/layout/pyramid2"/>
    <dgm:cxn modelId="{73C099FF-6643-4852-8B83-2BB017C82BE3}" type="presParOf" srcId="{4170DA93-13AE-4F5C-B64E-BCA90146102E}" destId="{7C0ADCD0-DB44-4BB9-ABF9-B88A08971B14}" srcOrd="5" destOrd="0" presId="urn:microsoft.com/office/officeart/2005/8/layout/pyramid2"/>
    <dgm:cxn modelId="{0D221E8E-30FA-4B2B-9447-19AEF559F224}" type="presParOf" srcId="{4170DA93-13AE-4F5C-B64E-BCA90146102E}" destId="{D5B17820-B8DF-4C06-8FBE-B56ED2F4C136}" srcOrd="6" destOrd="0" presId="urn:microsoft.com/office/officeart/2005/8/layout/pyramid2"/>
    <dgm:cxn modelId="{75A2E2A4-8D13-469B-92C9-9D78965E2C52}" type="presParOf" srcId="{4170DA93-13AE-4F5C-B64E-BCA90146102E}" destId="{C920834B-4B44-4121-92D6-56A83FF99831}" srcOrd="7"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2B79F07-4136-4DF9-88A3-60FFD6188363}" type="doc">
      <dgm:prSet loTypeId="urn:microsoft.com/office/officeart/2005/8/layout/vList6" loCatId="process" qsTypeId="urn:microsoft.com/office/officeart/2005/8/quickstyle/3d4" qsCatId="3D" csTypeId="urn:microsoft.com/office/officeart/2005/8/colors/colorful3" csCatId="colorful" phldr="1"/>
      <dgm:spPr/>
      <dgm:t>
        <a:bodyPr/>
        <a:lstStyle/>
        <a:p>
          <a:endParaRPr lang="en-GB"/>
        </a:p>
      </dgm:t>
    </dgm:pt>
    <dgm:pt modelId="{048AE982-6C28-4DEC-83F1-B6962C7FEFEC}">
      <dgm:prSet phldrT="[Text]"/>
      <dgm:spPr/>
      <dgm:t>
        <a:bodyPr/>
        <a:lstStyle/>
        <a:p>
          <a:r>
            <a:rPr lang="en-GB" dirty="0" smtClean="0">
              <a:solidFill>
                <a:schemeClr val="bg1">
                  <a:lumMod val="75000"/>
                </a:schemeClr>
              </a:solidFill>
            </a:rPr>
            <a:t>Sexuality</a:t>
          </a:r>
          <a:r>
            <a:rPr lang="en-GB" dirty="0" smtClean="0"/>
            <a:t> </a:t>
          </a:r>
          <a:endParaRPr lang="en-GB" dirty="0"/>
        </a:p>
      </dgm:t>
    </dgm:pt>
    <dgm:pt modelId="{15717D61-E04E-4611-8ED5-3A246AABABB0}" type="parTrans" cxnId="{B48CCDE1-E949-4DD3-95E4-1C282EDFC110}">
      <dgm:prSet/>
      <dgm:spPr/>
      <dgm:t>
        <a:bodyPr/>
        <a:lstStyle/>
        <a:p>
          <a:endParaRPr lang="en-GB"/>
        </a:p>
      </dgm:t>
    </dgm:pt>
    <dgm:pt modelId="{8ECF055E-7366-45E8-8505-DACB75B4B953}" type="sibTrans" cxnId="{B48CCDE1-E949-4DD3-95E4-1C282EDFC110}">
      <dgm:prSet/>
      <dgm:spPr/>
      <dgm:t>
        <a:bodyPr/>
        <a:lstStyle/>
        <a:p>
          <a:endParaRPr lang="en-GB"/>
        </a:p>
      </dgm:t>
    </dgm:pt>
    <dgm:pt modelId="{75824B97-A0A1-4508-9161-91F4548E0D66}">
      <dgm:prSet phldrT="[Text]" custT="1"/>
      <dgm:spPr/>
      <dgm:t>
        <a:bodyPr/>
        <a:lstStyle/>
        <a:p>
          <a:r>
            <a:rPr lang="en-GB" sz="1800" dirty="0" smtClean="0"/>
            <a:t>Older adolescence- a struggle between intimacy and isolation, PSR`s enable vicarious participation in imaginary relationships. </a:t>
          </a:r>
          <a:endParaRPr lang="en-GB" sz="1800" dirty="0"/>
        </a:p>
      </dgm:t>
    </dgm:pt>
    <dgm:pt modelId="{2D5C2026-3126-44A7-B7EC-5F4A42992171}" type="parTrans" cxnId="{25C7D273-60A3-40B9-B18F-63B16457A358}">
      <dgm:prSet/>
      <dgm:spPr/>
      <dgm:t>
        <a:bodyPr/>
        <a:lstStyle/>
        <a:p>
          <a:endParaRPr lang="en-GB"/>
        </a:p>
      </dgm:t>
    </dgm:pt>
    <dgm:pt modelId="{52684775-DB6F-4122-B57B-54B95EEBFCB1}" type="sibTrans" cxnId="{25C7D273-60A3-40B9-B18F-63B16457A358}">
      <dgm:prSet/>
      <dgm:spPr/>
      <dgm:t>
        <a:bodyPr/>
        <a:lstStyle/>
        <a:p>
          <a:endParaRPr lang="en-GB"/>
        </a:p>
      </dgm:t>
    </dgm:pt>
    <dgm:pt modelId="{28E3DDE6-292B-44E6-BBFC-099790070A99}">
      <dgm:prSet phldrT="[Text]"/>
      <dgm:spPr/>
      <dgm:t>
        <a:bodyPr/>
        <a:lstStyle/>
        <a:p>
          <a:r>
            <a:rPr lang="en-GB" dirty="0" smtClean="0">
              <a:solidFill>
                <a:schemeClr val="bg1">
                  <a:lumMod val="75000"/>
                </a:schemeClr>
              </a:solidFill>
            </a:rPr>
            <a:t>Gender </a:t>
          </a:r>
          <a:endParaRPr lang="en-GB" dirty="0">
            <a:solidFill>
              <a:schemeClr val="bg1">
                <a:lumMod val="75000"/>
              </a:schemeClr>
            </a:solidFill>
          </a:endParaRPr>
        </a:p>
      </dgm:t>
    </dgm:pt>
    <dgm:pt modelId="{9C5488CD-7F9B-4D5D-8E8B-4C0BE80EF7AF}" type="parTrans" cxnId="{51C9ADB6-B6F0-4EC9-93C3-2D76EE807C09}">
      <dgm:prSet/>
      <dgm:spPr/>
      <dgm:t>
        <a:bodyPr/>
        <a:lstStyle/>
        <a:p>
          <a:endParaRPr lang="en-GB"/>
        </a:p>
      </dgm:t>
    </dgm:pt>
    <dgm:pt modelId="{998A652A-B7BF-4BBD-A173-88451E14504A}" type="sibTrans" cxnId="{51C9ADB6-B6F0-4EC9-93C3-2D76EE807C09}">
      <dgm:prSet/>
      <dgm:spPr/>
      <dgm:t>
        <a:bodyPr/>
        <a:lstStyle/>
        <a:p>
          <a:endParaRPr lang="en-GB"/>
        </a:p>
      </dgm:t>
    </dgm:pt>
    <dgm:pt modelId="{13435364-F832-4200-BB38-CAA40494473D}">
      <dgm:prSet phldrT="[Text]" custT="1"/>
      <dgm:spPr/>
      <dgm:t>
        <a:bodyPr/>
        <a:lstStyle/>
        <a:p>
          <a:r>
            <a:rPr lang="en-GB" sz="1800" dirty="0" smtClean="0"/>
            <a:t>Boys identify with attachments to individuals who they want to be/be like, whereas girls form romantic attachments to try out the role safely.</a:t>
          </a:r>
          <a:endParaRPr lang="en-GB" sz="1800" dirty="0"/>
        </a:p>
      </dgm:t>
    </dgm:pt>
    <dgm:pt modelId="{FEE415E7-02F3-42DD-BD10-C3F7E791F463}" type="parTrans" cxnId="{DC2B6BC5-BA21-406D-A664-8B54B69563CD}">
      <dgm:prSet/>
      <dgm:spPr/>
      <dgm:t>
        <a:bodyPr/>
        <a:lstStyle/>
        <a:p>
          <a:endParaRPr lang="en-GB"/>
        </a:p>
      </dgm:t>
    </dgm:pt>
    <dgm:pt modelId="{8FA868DF-3901-4DBD-AB67-01FE2C44C4F1}" type="sibTrans" cxnId="{DC2B6BC5-BA21-406D-A664-8B54B69563CD}">
      <dgm:prSet/>
      <dgm:spPr/>
      <dgm:t>
        <a:bodyPr/>
        <a:lstStyle/>
        <a:p>
          <a:endParaRPr lang="en-GB"/>
        </a:p>
      </dgm:t>
    </dgm:pt>
    <dgm:pt modelId="{B2940F82-3F1B-44C8-B5EB-2FE0DAE5D9C1}">
      <dgm:prSet phldrT="[Text]" custT="1"/>
      <dgm:spPr/>
      <dgm:t>
        <a:bodyPr/>
        <a:lstStyle/>
        <a:p>
          <a:r>
            <a:rPr lang="en-GB" sz="1800" dirty="0" smtClean="0"/>
            <a:t>Both sexes use the roles as romantic scripts (</a:t>
          </a:r>
          <a:r>
            <a:rPr lang="en-GB" sz="1800" dirty="0" err="1" smtClean="0"/>
            <a:t>Pasquier</a:t>
          </a:r>
          <a:r>
            <a:rPr lang="en-GB" sz="1800" dirty="0" smtClean="0"/>
            <a:t> 1996).</a:t>
          </a:r>
          <a:endParaRPr lang="en-GB" sz="1800" dirty="0"/>
        </a:p>
      </dgm:t>
    </dgm:pt>
    <dgm:pt modelId="{50B62B4F-31FE-40F9-97E0-F2EB181706A6}" type="parTrans" cxnId="{15D5CFA9-1A3D-4A10-BFBE-EAE29A60E596}">
      <dgm:prSet/>
      <dgm:spPr/>
      <dgm:t>
        <a:bodyPr/>
        <a:lstStyle/>
        <a:p>
          <a:endParaRPr lang="en-GB"/>
        </a:p>
      </dgm:t>
    </dgm:pt>
    <dgm:pt modelId="{8A243F2A-629B-43BF-A85E-A908398E333E}" type="sibTrans" cxnId="{15D5CFA9-1A3D-4A10-BFBE-EAE29A60E596}">
      <dgm:prSet/>
      <dgm:spPr/>
      <dgm:t>
        <a:bodyPr/>
        <a:lstStyle/>
        <a:p>
          <a:endParaRPr lang="en-GB"/>
        </a:p>
      </dgm:t>
    </dgm:pt>
    <dgm:pt modelId="{A0CA7687-6576-4A94-B358-1F29FC6A270C}">
      <dgm:prSet phldrT="[Text]" custT="1"/>
      <dgm:spPr/>
      <dgm:t>
        <a:bodyPr/>
        <a:lstStyle/>
        <a:p>
          <a:r>
            <a:rPr lang="en-GB" sz="1800" dirty="0" smtClean="0"/>
            <a:t>However, little opportunity for gay or lesbian adolescents. </a:t>
          </a:r>
          <a:endParaRPr lang="en-GB" sz="1800" dirty="0"/>
        </a:p>
      </dgm:t>
    </dgm:pt>
    <dgm:pt modelId="{917D9A0F-461D-464D-B340-F63378BFFE56}" type="parTrans" cxnId="{7E69A411-BD23-4951-BC55-906CE73D37F1}">
      <dgm:prSet/>
      <dgm:spPr/>
      <dgm:t>
        <a:bodyPr/>
        <a:lstStyle/>
        <a:p>
          <a:endParaRPr lang="en-GB"/>
        </a:p>
      </dgm:t>
    </dgm:pt>
    <dgm:pt modelId="{91944600-AA4C-4983-AFFC-4E5FA45E709A}" type="sibTrans" cxnId="{7E69A411-BD23-4951-BC55-906CE73D37F1}">
      <dgm:prSet/>
      <dgm:spPr/>
      <dgm:t>
        <a:bodyPr/>
        <a:lstStyle/>
        <a:p>
          <a:endParaRPr lang="en-GB"/>
        </a:p>
      </dgm:t>
    </dgm:pt>
    <dgm:pt modelId="{531DEF57-A0F7-424D-A142-764CD2993AD9}">
      <dgm:prSet phldrT="[Text]" custT="1"/>
      <dgm:spPr/>
      <dgm:t>
        <a:bodyPr/>
        <a:lstStyle/>
        <a:p>
          <a:r>
            <a:rPr lang="en-GB" sz="1800" dirty="0" smtClean="0"/>
            <a:t>Giles &amp; </a:t>
          </a:r>
          <a:r>
            <a:rPr lang="en-GB" sz="1800" dirty="0" err="1" smtClean="0"/>
            <a:t>Maltby</a:t>
          </a:r>
          <a:r>
            <a:rPr lang="en-GB" sz="1800" dirty="0" smtClean="0"/>
            <a:t> (2004) emphasise the importance as transition from parents to autonomy, to romance.</a:t>
          </a:r>
          <a:endParaRPr lang="en-GB" sz="1800" dirty="0"/>
        </a:p>
      </dgm:t>
    </dgm:pt>
    <dgm:pt modelId="{49FE9C80-5F94-4F56-A7F0-450B3137BDE8}" type="parTrans" cxnId="{366BBFCC-DE13-4C32-964C-2B80DF2C503D}">
      <dgm:prSet/>
      <dgm:spPr/>
      <dgm:t>
        <a:bodyPr/>
        <a:lstStyle/>
        <a:p>
          <a:endParaRPr lang="en-GB"/>
        </a:p>
      </dgm:t>
    </dgm:pt>
    <dgm:pt modelId="{89383898-77D4-4649-8E21-B6E5FA9B67D3}" type="sibTrans" cxnId="{366BBFCC-DE13-4C32-964C-2B80DF2C503D}">
      <dgm:prSet/>
      <dgm:spPr/>
      <dgm:t>
        <a:bodyPr/>
        <a:lstStyle/>
        <a:p>
          <a:endParaRPr lang="en-GB"/>
        </a:p>
      </dgm:t>
    </dgm:pt>
    <dgm:pt modelId="{4A0D8053-FBB3-40F8-B865-535CF0A20B34}" type="pres">
      <dgm:prSet presAssocID="{A2B79F07-4136-4DF9-88A3-60FFD6188363}" presName="Name0" presStyleCnt="0">
        <dgm:presLayoutVars>
          <dgm:dir/>
          <dgm:animLvl val="lvl"/>
          <dgm:resizeHandles/>
        </dgm:presLayoutVars>
      </dgm:prSet>
      <dgm:spPr/>
      <dgm:t>
        <a:bodyPr/>
        <a:lstStyle/>
        <a:p>
          <a:endParaRPr lang="en-GB"/>
        </a:p>
      </dgm:t>
    </dgm:pt>
    <dgm:pt modelId="{08C42A5E-4F71-4828-BA89-DF866722DCA3}" type="pres">
      <dgm:prSet presAssocID="{048AE982-6C28-4DEC-83F1-B6962C7FEFEC}" presName="linNode" presStyleCnt="0"/>
      <dgm:spPr/>
      <dgm:t>
        <a:bodyPr/>
        <a:lstStyle/>
        <a:p>
          <a:endParaRPr lang="en-GB"/>
        </a:p>
      </dgm:t>
    </dgm:pt>
    <dgm:pt modelId="{141084DB-3140-48BC-9346-E4662B7957C0}" type="pres">
      <dgm:prSet presAssocID="{048AE982-6C28-4DEC-83F1-B6962C7FEFEC}" presName="parentShp" presStyleLbl="node1" presStyleIdx="0" presStyleCnt="2">
        <dgm:presLayoutVars>
          <dgm:bulletEnabled val="1"/>
        </dgm:presLayoutVars>
      </dgm:prSet>
      <dgm:spPr/>
      <dgm:t>
        <a:bodyPr/>
        <a:lstStyle/>
        <a:p>
          <a:endParaRPr lang="en-GB"/>
        </a:p>
      </dgm:t>
    </dgm:pt>
    <dgm:pt modelId="{FEA33F62-241C-4B4D-B7DC-8A686BA19554}" type="pres">
      <dgm:prSet presAssocID="{048AE982-6C28-4DEC-83F1-B6962C7FEFEC}" presName="childShp" presStyleLbl="bgAccFollowNode1" presStyleIdx="0" presStyleCnt="2" custScaleX="111598" custScaleY="138869" custLinFactNeighborX="1651" custLinFactNeighborY="4156">
        <dgm:presLayoutVars>
          <dgm:bulletEnabled val="1"/>
        </dgm:presLayoutVars>
      </dgm:prSet>
      <dgm:spPr/>
      <dgm:t>
        <a:bodyPr/>
        <a:lstStyle/>
        <a:p>
          <a:endParaRPr lang="en-GB"/>
        </a:p>
      </dgm:t>
    </dgm:pt>
    <dgm:pt modelId="{FCF31EEF-774D-4C47-A352-EB9E6C296624}" type="pres">
      <dgm:prSet presAssocID="{8ECF055E-7366-45E8-8505-DACB75B4B953}" presName="spacing" presStyleCnt="0"/>
      <dgm:spPr/>
      <dgm:t>
        <a:bodyPr/>
        <a:lstStyle/>
        <a:p>
          <a:endParaRPr lang="en-GB"/>
        </a:p>
      </dgm:t>
    </dgm:pt>
    <dgm:pt modelId="{86700C0A-9880-4B2D-AB77-6257A9145CF7}" type="pres">
      <dgm:prSet presAssocID="{28E3DDE6-292B-44E6-BBFC-099790070A99}" presName="linNode" presStyleCnt="0"/>
      <dgm:spPr/>
      <dgm:t>
        <a:bodyPr/>
        <a:lstStyle/>
        <a:p>
          <a:endParaRPr lang="en-GB"/>
        </a:p>
      </dgm:t>
    </dgm:pt>
    <dgm:pt modelId="{2BD5BF01-1B2A-45E0-9841-4EDC10DB5CDA}" type="pres">
      <dgm:prSet presAssocID="{28E3DDE6-292B-44E6-BBFC-099790070A99}" presName="parentShp" presStyleLbl="node1" presStyleIdx="1" presStyleCnt="2">
        <dgm:presLayoutVars>
          <dgm:bulletEnabled val="1"/>
        </dgm:presLayoutVars>
      </dgm:prSet>
      <dgm:spPr/>
      <dgm:t>
        <a:bodyPr/>
        <a:lstStyle/>
        <a:p>
          <a:endParaRPr lang="en-GB"/>
        </a:p>
      </dgm:t>
    </dgm:pt>
    <dgm:pt modelId="{F0740ECC-DE78-4648-8DA3-1DE3FC471000}" type="pres">
      <dgm:prSet presAssocID="{28E3DDE6-292B-44E6-BBFC-099790070A99}" presName="childShp" presStyleLbl="bgAccFollowNode1" presStyleIdx="1" presStyleCnt="2" custScaleX="105867" custScaleY="160448">
        <dgm:presLayoutVars>
          <dgm:bulletEnabled val="1"/>
        </dgm:presLayoutVars>
      </dgm:prSet>
      <dgm:spPr/>
      <dgm:t>
        <a:bodyPr/>
        <a:lstStyle/>
        <a:p>
          <a:endParaRPr lang="en-GB"/>
        </a:p>
      </dgm:t>
    </dgm:pt>
  </dgm:ptLst>
  <dgm:cxnLst>
    <dgm:cxn modelId="{8AA325E7-AE89-4FAD-B0C4-5F37C75A9149}" type="presOf" srcId="{A2B79F07-4136-4DF9-88A3-60FFD6188363}" destId="{4A0D8053-FBB3-40F8-B865-535CF0A20B34}" srcOrd="0" destOrd="0" presId="urn:microsoft.com/office/officeart/2005/8/layout/vList6"/>
    <dgm:cxn modelId="{51C9ADB6-B6F0-4EC9-93C3-2D76EE807C09}" srcId="{A2B79F07-4136-4DF9-88A3-60FFD6188363}" destId="{28E3DDE6-292B-44E6-BBFC-099790070A99}" srcOrd="1" destOrd="0" parTransId="{9C5488CD-7F9B-4D5D-8E8B-4C0BE80EF7AF}" sibTransId="{998A652A-B7BF-4BBD-A173-88451E14504A}"/>
    <dgm:cxn modelId="{366BBFCC-DE13-4C32-964C-2B80DF2C503D}" srcId="{048AE982-6C28-4DEC-83F1-B6962C7FEFEC}" destId="{531DEF57-A0F7-424D-A142-764CD2993AD9}" srcOrd="1" destOrd="0" parTransId="{49FE9C80-5F94-4F56-A7F0-450B3137BDE8}" sibTransId="{89383898-77D4-4649-8E21-B6E5FA9B67D3}"/>
    <dgm:cxn modelId="{DC2B6BC5-BA21-406D-A664-8B54B69563CD}" srcId="{28E3DDE6-292B-44E6-BBFC-099790070A99}" destId="{13435364-F832-4200-BB38-CAA40494473D}" srcOrd="0" destOrd="0" parTransId="{FEE415E7-02F3-42DD-BD10-C3F7E791F463}" sibTransId="{8FA868DF-3901-4DBD-AB67-01FE2C44C4F1}"/>
    <dgm:cxn modelId="{0A2A9464-044C-4BC3-9982-96595DC78C88}" type="presOf" srcId="{048AE982-6C28-4DEC-83F1-B6962C7FEFEC}" destId="{141084DB-3140-48BC-9346-E4662B7957C0}" srcOrd="0" destOrd="0" presId="urn:microsoft.com/office/officeart/2005/8/layout/vList6"/>
    <dgm:cxn modelId="{C452AAD0-20DF-46A3-BE80-A33A649744CF}" type="presOf" srcId="{28E3DDE6-292B-44E6-BBFC-099790070A99}" destId="{2BD5BF01-1B2A-45E0-9841-4EDC10DB5CDA}" srcOrd="0" destOrd="0" presId="urn:microsoft.com/office/officeart/2005/8/layout/vList6"/>
    <dgm:cxn modelId="{6D4A02D4-C0BA-405A-A06F-00ADD84CD58A}" type="presOf" srcId="{B2940F82-3F1B-44C8-B5EB-2FE0DAE5D9C1}" destId="{F0740ECC-DE78-4648-8DA3-1DE3FC471000}" srcOrd="0" destOrd="1" presId="urn:microsoft.com/office/officeart/2005/8/layout/vList6"/>
    <dgm:cxn modelId="{B48CCDE1-E949-4DD3-95E4-1C282EDFC110}" srcId="{A2B79F07-4136-4DF9-88A3-60FFD6188363}" destId="{048AE982-6C28-4DEC-83F1-B6962C7FEFEC}" srcOrd="0" destOrd="0" parTransId="{15717D61-E04E-4611-8ED5-3A246AABABB0}" sibTransId="{8ECF055E-7366-45E8-8505-DACB75B4B953}"/>
    <dgm:cxn modelId="{4819CEF9-F050-4D2A-863E-7C8F14E2C6EC}" type="presOf" srcId="{531DEF57-A0F7-424D-A142-764CD2993AD9}" destId="{FEA33F62-241C-4B4D-B7DC-8A686BA19554}" srcOrd="0" destOrd="1" presId="urn:microsoft.com/office/officeart/2005/8/layout/vList6"/>
    <dgm:cxn modelId="{BA2A4A48-34EF-42CA-A0A0-8CBE14EF9398}" type="presOf" srcId="{13435364-F832-4200-BB38-CAA40494473D}" destId="{F0740ECC-DE78-4648-8DA3-1DE3FC471000}" srcOrd="0" destOrd="0" presId="urn:microsoft.com/office/officeart/2005/8/layout/vList6"/>
    <dgm:cxn modelId="{15D5CFA9-1A3D-4A10-BFBE-EAE29A60E596}" srcId="{28E3DDE6-292B-44E6-BBFC-099790070A99}" destId="{B2940F82-3F1B-44C8-B5EB-2FE0DAE5D9C1}" srcOrd="1" destOrd="0" parTransId="{50B62B4F-31FE-40F9-97E0-F2EB181706A6}" sibTransId="{8A243F2A-629B-43BF-A85E-A908398E333E}"/>
    <dgm:cxn modelId="{25C7D273-60A3-40B9-B18F-63B16457A358}" srcId="{048AE982-6C28-4DEC-83F1-B6962C7FEFEC}" destId="{75824B97-A0A1-4508-9161-91F4548E0D66}" srcOrd="0" destOrd="0" parTransId="{2D5C2026-3126-44A7-B7EC-5F4A42992171}" sibTransId="{52684775-DB6F-4122-B57B-54B95EEBFCB1}"/>
    <dgm:cxn modelId="{7E69A411-BD23-4951-BC55-906CE73D37F1}" srcId="{28E3DDE6-292B-44E6-BBFC-099790070A99}" destId="{A0CA7687-6576-4A94-B358-1F29FC6A270C}" srcOrd="2" destOrd="0" parTransId="{917D9A0F-461D-464D-B340-F63378BFFE56}" sibTransId="{91944600-AA4C-4983-AFFC-4E5FA45E709A}"/>
    <dgm:cxn modelId="{46655D76-CBE5-41AB-A63C-6C59F405C2A3}" type="presOf" srcId="{75824B97-A0A1-4508-9161-91F4548E0D66}" destId="{FEA33F62-241C-4B4D-B7DC-8A686BA19554}" srcOrd="0" destOrd="0" presId="urn:microsoft.com/office/officeart/2005/8/layout/vList6"/>
    <dgm:cxn modelId="{2D18EC46-C8ED-4696-ABDC-9EEE911AD576}" type="presOf" srcId="{A0CA7687-6576-4A94-B358-1F29FC6A270C}" destId="{F0740ECC-DE78-4648-8DA3-1DE3FC471000}" srcOrd="0" destOrd="2" presId="urn:microsoft.com/office/officeart/2005/8/layout/vList6"/>
    <dgm:cxn modelId="{0C93A655-1746-493F-A16D-950ED2C23201}" type="presParOf" srcId="{4A0D8053-FBB3-40F8-B865-535CF0A20B34}" destId="{08C42A5E-4F71-4828-BA89-DF866722DCA3}" srcOrd="0" destOrd="0" presId="urn:microsoft.com/office/officeart/2005/8/layout/vList6"/>
    <dgm:cxn modelId="{88150551-5A24-4774-B272-BA06A97AF031}" type="presParOf" srcId="{08C42A5E-4F71-4828-BA89-DF866722DCA3}" destId="{141084DB-3140-48BC-9346-E4662B7957C0}" srcOrd="0" destOrd="0" presId="urn:microsoft.com/office/officeart/2005/8/layout/vList6"/>
    <dgm:cxn modelId="{A05E3649-4779-4695-9618-871C3D4CBD0F}" type="presParOf" srcId="{08C42A5E-4F71-4828-BA89-DF866722DCA3}" destId="{FEA33F62-241C-4B4D-B7DC-8A686BA19554}" srcOrd="1" destOrd="0" presId="urn:microsoft.com/office/officeart/2005/8/layout/vList6"/>
    <dgm:cxn modelId="{F8AD17FA-E1CC-4661-BE23-0907BE3ECC14}" type="presParOf" srcId="{4A0D8053-FBB3-40F8-B865-535CF0A20B34}" destId="{FCF31EEF-774D-4C47-A352-EB9E6C296624}" srcOrd="1" destOrd="0" presId="urn:microsoft.com/office/officeart/2005/8/layout/vList6"/>
    <dgm:cxn modelId="{5202164A-AD17-4631-BFDC-9BA89FDD9CC8}" type="presParOf" srcId="{4A0D8053-FBB3-40F8-B865-535CF0A20B34}" destId="{86700C0A-9880-4B2D-AB77-6257A9145CF7}" srcOrd="2" destOrd="0" presId="urn:microsoft.com/office/officeart/2005/8/layout/vList6"/>
    <dgm:cxn modelId="{BEE66034-055B-4980-A48C-B0567053096A}" type="presParOf" srcId="{86700C0A-9880-4B2D-AB77-6257A9145CF7}" destId="{2BD5BF01-1B2A-45E0-9841-4EDC10DB5CDA}" srcOrd="0" destOrd="0" presId="urn:microsoft.com/office/officeart/2005/8/layout/vList6"/>
    <dgm:cxn modelId="{78E0611C-4D10-496B-AAEA-50499C93BBEE}" type="presParOf" srcId="{86700C0A-9880-4B2D-AB77-6257A9145CF7}" destId="{F0740ECC-DE78-4648-8DA3-1DE3FC471000}"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1948F6C-5D74-48A7-93A9-DAD434237A2D}" type="doc">
      <dgm:prSet loTypeId="urn:microsoft.com/office/officeart/2005/8/layout/gear1" loCatId="relationship" qsTypeId="urn:microsoft.com/office/officeart/2005/8/quickstyle/3d2" qsCatId="3D" csTypeId="urn:microsoft.com/office/officeart/2005/8/colors/colorful1" csCatId="colorful" phldr="1"/>
      <dgm:spPr/>
    </dgm:pt>
    <dgm:pt modelId="{A241C9F1-3638-4607-8AA2-2C77560C8D1E}">
      <dgm:prSet phldrT="[Text]"/>
      <dgm:spPr/>
      <dgm:t>
        <a:bodyPr/>
        <a:lstStyle/>
        <a:p>
          <a:r>
            <a:rPr lang="en-GB" dirty="0" smtClean="0">
              <a:solidFill>
                <a:schemeClr val="bg1">
                  <a:lumMod val="75000"/>
                </a:schemeClr>
              </a:solidFill>
            </a:rPr>
            <a:t>Ethnic identity is problematic. Why?</a:t>
          </a:r>
        </a:p>
        <a:p>
          <a:r>
            <a:rPr lang="en-GB" dirty="0" smtClean="0">
              <a:solidFill>
                <a:schemeClr val="bg1">
                  <a:lumMod val="75000"/>
                </a:schemeClr>
              </a:solidFill>
            </a:rPr>
            <a:t>Despite this, there is no evidence of lower self esteem in young people.</a:t>
          </a:r>
          <a:endParaRPr lang="en-GB" dirty="0">
            <a:solidFill>
              <a:schemeClr val="bg1">
                <a:lumMod val="75000"/>
              </a:schemeClr>
            </a:solidFill>
          </a:endParaRPr>
        </a:p>
      </dgm:t>
    </dgm:pt>
    <dgm:pt modelId="{7D2C2641-FAB4-4884-9273-E43778427960}" type="parTrans" cxnId="{171D8BCD-AA37-4B8E-8D30-1061F8AF7FB6}">
      <dgm:prSet/>
      <dgm:spPr/>
      <dgm:t>
        <a:bodyPr/>
        <a:lstStyle/>
        <a:p>
          <a:endParaRPr lang="en-GB"/>
        </a:p>
      </dgm:t>
    </dgm:pt>
    <dgm:pt modelId="{FC8D020F-2775-4AC3-B441-2CB366C587F7}" type="sibTrans" cxnId="{171D8BCD-AA37-4B8E-8D30-1061F8AF7FB6}">
      <dgm:prSet/>
      <dgm:spPr/>
      <dgm:t>
        <a:bodyPr/>
        <a:lstStyle/>
        <a:p>
          <a:endParaRPr lang="en-GB"/>
        </a:p>
      </dgm:t>
    </dgm:pt>
    <dgm:pt modelId="{80D4CFB8-D7E1-4594-984B-8D3BF08B4DFF}">
      <dgm:prSet phldrT="[Text]" custT="1"/>
      <dgm:spPr/>
      <dgm:t>
        <a:bodyPr/>
        <a:lstStyle/>
        <a:p>
          <a:r>
            <a:rPr lang="en-GB" sz="1800" dirty="0" smtClean="0">
              <a:solidFill>
                <a:schemeClr val="bg1">
                  <a:lumMod val="75000"/>
                </a:schemeClr>
              </a:solidFill>
            </a:rPr>
            <a:t>Political and ideological identities</a:t>
          </a:r>
          <a:endParaRPr lang="en-GB" sz="1800" dirty="0">
            <a:solidFill>
              <a:schemeClr val="bg1">
                <a:lumMod val="75000"/>
              </a:schemeClr>
            </a:solidFill>
          </a:endParaRPr>
        </a:p>
      </dgm:t>
    </dgm:pt>
    <dgm:pt modelId="{4EA0B696-0C1A-4A63-ADE6-FD4D6DC91AD2}" type="parTrans" cxnId="{FE266893-2AA0-410F-8C4E-805DC308D0C6}">
      <dgm:prSet/>
      <dgm:spPr/>
      <dgm:t>
        <a:bodyPr/>
        <a:lstStyle/>
        <a:p>
          <a:endParaRPr lang="en-GB"/>
        </a:p>
      </dgm:t>
    </dgm:pt>
    <dgm:pt modelId="{0E9BF0E0-E4A9-46D8-A4AF-047156135632}" type="sibTrans" cxnId="{FE266893-2AA0-410F-8C4E-805DC308D0C6}">
      <dgm:prSet/>
      <dgm:spPr/>
      <dgm:t>
        <a:bodyPr/>
        <a:lstStyle/>
        <a:p>
          <a:endParaRPr lang="en-GB"/>
        </a:p>
      </dgm:t>
    </dgm:pt>
    <dgm:pt modelId="{27B01338-5449-4E4B-9A0C-4392EAD32DFC}">
      <dgm:prSet phldrT="[Text]" custT="1"/>
      <dgm:spPr/>
      <dgm:t>
        <a:bodyPr/>
        <a:lstStyle/>
        <a:p>
          <a:r>
            <a:rPr lang="en-GB" sz="1800" dirty="0" smtClean="0">
              <a:solidFill>
                <a:schemeClr val="bg1">
                  <a:lumMod val="75000"/>
                </a:schemeClr>
              </a:solidFill>
            </a:rPr>
            <a:t>Age or religious identities </a:t>
          </a:r>
          <a:endParaRPr lang="en-GB" sz="1800" dirty="0">
            <a:solidFill>
              <a:schemeClr val="bg1">
                <a:lumMod val="75000"/>
              </a:schemeClr>
            </a:solidFill>
          </a:endParaRPr>
        </a:p>
      </dgm:t>
    </dgm:pt>
    <dgm:pt modelId="{E8AC40BA-573C-4DF9-9B60-1A937BDAC35D}" type="parTrans" cxnId="{DF7EF671-E6B4-4168-B01A-20721EE4A744}">
      <dgm:prSet/>
      <dgm:spPr/>
      <dgm:t>
        <a:bodyPr/>
        <a:lstStyle/>
        <a:p>
          <a:endParaRPr lang="en-GB"/>
        </a:p>
      </dgm:t>
    </dgm:pt>
    <dgm:pt modelId="{5A735FD0-F8DE-4FF7-BAB0-C6D2E3F77995}" type="sibTrans" cxnId="{DF7EF671-E6B4-4168-B01A-20721EE4A744}">
      <dgm:prSet/>
      <dgm:spPr/>
      <dgm:t>
        <a:bodyPr/>
        <a:lstStyle/>
        <a:p>
          <a:endParaRPr lang="en-GB"/>
        </a:p>
      </dgm:t>
    </dgm:pt>
    <dgm:pt modelId="{FECD32CA-9312-4F35-975C-2A7848385FA3}">
      <dgm:prSet/>
      <dgm:spPr/>
      <dgm:t>
        <a:bodyPr/>
        <a:lstStyle/>
        <a:p>
          <a:endParaRPr lang="en-GB"/>
        </a:p>
      </dgm:t>
    </dgm:pt>
    <dgm:pt modelId="{E92F1D79-7EF0-4CA9-B01C-B85EB521ADE8}" type="parTrans" cxnId="{C5364E05-A89C-4A4A-9400-0D20EB68AFE5}">
      <dgm:prSet/>
      <dgm:spPr/>
      <dgm:t>
        <a:bodyPr/>
        <a:lstStyle/>
        <a:p>
          <a:endParaRPr lang="en-GB"/>
        </a:p>
      </dgm:t>
    </dgm:pt>
    <dgm:pt modelId="{60AE86F9-7BCD-4703-AE67-87AC5728411A}" type="sibTrans" cxnId="{C5364E05-A89C-4A4A-9400-0D20EB68AFE5}">
      <dgm:prSet/>
      <dgm:spPr/>
      <dgm:t>
        <a:bodyPr/>
        <a:lstStyle/>
        <a:p>
          <a:endParaRPr lang="en-GB"/>
        </a:p>
      </dgm:t>
    </dgm:pt>
    <dgm:pt modelId="{06D1AA1D-4AA1-4421-BEF6-368BFA4C3AA2}" type="pres">
      <dgm:prSet presAssocID="{C1948F6C-5D74-48A7-93A9-DAD434237A2D}" presName="composite" presStyleCnt="0">
        <dgm:presLayoutVars>
          <dgm:chMax val="3"/>
          <dgm:animLvl val="lvl"/>
          <dgm:resizeHandles val="exact"/>
        </dgm:presLayoutVars>
      </dgm:prSet>
      <dgm:spPr/>
    </dgm:pt>
    <dgm:pt modelId="{1559525C-326A-412E-8AC3-25C7EC014285}" type="pres">
      <dgm:prSet presAssocID="{A241C9F1-3638-4607-8AA2-2C77560C8D1E}" presName="gear1" presStyleLbl="node1" presStyleIdx="0" presStyleCnt="3">
        <dgm:presLayoutVars>
          <dgm:chMax val="1"/>
          <dgm:bulletEnabled val="1"/>
        </dgm:presLayoutVars>
      </dgm:prSet>
      <dgm:spPr/>
      <dgm:t>
        <a:bodyPr/>
        <a:lstStyle/>
        <a:p>
          <a:endParaRPr lang="en-GB"/>
        </a:p>
      </dgm:t>
    </dgm:pt>
    <dgm:pt modelId="{A122ECFB-41B6-49A1-8445-3272AB0533EA}" type="pres">
      <dgm:prSet presAssocID="{A241C9F1-3638-4607-8AA2-2C77560C8D1E}" presName="gear1srcNode" presStyleLbl="node1" presStyleIdx="0" presStyleCnt="3"/>
      <dgm:spPr/>
      <dgm:t>
        <a:bodyPr/>
        <a:lstStyle/>
        <a:p>
          <a:endParaRPr lang="en-GB"/>
        </a:p>
      </dgm:t>
    </dgm:pt>
    <dgm:pt modelId="{905B1722-CDB4-490F-9A06-25EA0FB8C815}" type="pres">
      <dgm:prSet presAssocID="{A241C9F1-3638-4607-8AA2-2C77560C8D1E}" presName="gear1dstNode" presStyleLbl="node1" presStyleIdx="0" presStyleCnt="3"/>
      <dgm:spPr/>
      <dgm:t>
        <a:bodyPr/>
        <a:lstStyle/>
        <a:p>
          <a:endParaRPr lang="en-GB"/>
        </a:p>
      </dgm:t>
    </dgm:pt>
    <dgm:pt modelId="{87291D3F-B4EE-404A-9D4A-C058251D3288}" type="pres">
      <dgm:prSet presAssocID="{80D4CFB8-D7E1-4594-984B-8D3BF08B4DFF}" presName="gear2" presStyleLbl="node1" presStyleIdx="1" presStyleCnt="3">
        <dgm:presLayoutVars>
          <dgm:chMax val="1"/>
          <dgm:bulletEnabled val="1"/>
        </dgm:presLayoutVars>
      </dgm:prSet>
      <dgm:spPr/>
      <dgm:t>
        <a:bodyPr/>
        <a:lstStyle/>
        <a:p>
          <a:endParaRPr lang="en-GB"/>
        </a:p>
      </dgm:t>
    </dgm:pt>
    <dgm:pt modelId="{2C201C47-B771-43A8-AFBC-D9F3EBBB70C9}" type="pres">
      <dgm:prSet presAssocID="{80D4CFB8-D7E1-4594-984B-8D3BF08B4DFF}" presName="gear2srcNode" presStyleLbl="node1" presStyleIdx="1" presStyleCnt="3"/>
      <dgm:spPr/>
      <dgm:t>
        <a:bodyPr/>
        <a:lstStyle/>
        <a:p>
          <a:endParaRPr lang="en-GB"/>
        </a:p>
      </dgm:t>
    </dgm:pt>
    <dgm:pt modelId="{35398D6F-3376-43BB-8F37-2ADB29239D25}" type="pres">
      <dgm:prSet presAssocID="{80D4CFB8-D7E1-4594-984B-8D3BF08B4DFF}" presName="gear2dstNode" presStyleLbl="node1" presStyleIdx="1" presStyleCnt="3"/>
      <dgm:spPr/>
      <dgm:t>
        <a:bodyPr/>
        <a:lstStyle/>
        <a:p>
          <a:endParaRPr lang="en-GB"/>
        </a:p>
      </dgm:t>
    </dgm:pt>
    <dgm:pt modelId="{BBA416B5-0E3C-43EB-8663-580F8EAAD2FF}" type="pres">
      <dgm:prSet presAssocID="{27B01338-5449-4E4B-9A0C-4392EAD32DFC}" presName="gear3" presStyleLbl="node1" presStyleIdx="2" presStyleCnt="3"/>
      <dgm:spPr/>
      <dgm:t>
        <a:bodyPr/>
        <a:lstStyle/>
        <a:p>
          <a:endParaRPr lang="en-GB"/>
        </a:p>
      </dgm:t>
    </dgm:pt>
    <dgm:pt modelId="{34E3FBA1-2118-4AE0-9055-424044C2D732}" type="pres">
      <dgm:prSet presAssocID="{27B01338-5449-4E4B-9A0C-4392EAD32DFC}" presName="gear3tx" presStyleLbl="node1" presStyleIdx="2" presStyleCnt="3">
        <dgm:presLayoutVars>
          <dgm:chMax val="1"/>
          <dgm:bulletEnabled val="1"/>
        </dgm:presLayoutVars>
      </dgm:prSet>
      <dgm:spPr/>
      <dgm:t>
        <a:bodyPr/>
        <a:lstStyle/>
        <a:p>
          <a:endParaRPr lang="en-GB"/>
        </a:p>
      </dgm:t>
    </dgm:pt>
    <dgm:pt modelId="{8F028099-D153-4163-92DA-4F35F3E959FF}" type="pres">
      <dgm:prSet presAssocID="{27B01338-5449-4E4B-9A0C-4392EAD32DFC}" presName="gear3srcNode" presStyleLbl="node1" presStyleIdx="2" presStyleCnt="3"/>
      <dgm:spPr/>
      <dgm:t>
        <a:bodyPr/>
        <a:lstStyle/>
        <a:p>
          <a:endParaRPr lang="en-GB"/>
        </a:p>
      </dgm:t>
    </dgm:pt>
    <dgm:pt modelId="{521FD12F-4055-4607-B55F-BBBD9D7C9F50}" type="pres">
      <dgm:prSet presAssocID="{27B01338-5449-4E4B-9A0C-4392EAD32DFC}" presName="gear3dstNode" presStyleLbl="node1" presStyleIdx="2" presStyleCnt="3"/>
      <dgm:spPr/>
      <dgm:t>
        <a:bodyPr/>
        <a:lstStyle/>
        <a:p>
          <a:endParaRPr lang="en-GB"/>
        </a:p>
      </dgm:t>
    </dgm:pt>
    <dgm:pt modelId="{24CB424E-FF3E-4375-87C8-004A99270EE4}" type="pres">
      <dgm:prSet presAssocID="{FC8D020F-2775-4AC3-B441-2CB366C587F7}" presName="connector1" presStyleLbl="sibTrans2D1" presStyleIdx="0" presStyleCnt="3"/>
      <dgm:spPr/>
      <dgm:t>
        <a:bodyPr/>
        <a:lstStyle/>
        <a:p>
          <a:endParaRPr lang="en-GB"/>
        </a:p>
      </dgm:t>
    </dgm:pt>
    <dgm:pt modelId="{0FC8D743-0A95-4B7C-A09D-7BC9A5C27588}" type="pres">
      <dgm:prSet presAssocID="{0E9BF0E0-E4A9-46D8-A4AF-047156135632}" presName="connector2" presStyleLbl="sibTrans2D1" presStyleIdx="1" presStyleCnt="3"/>
      <dgm:spPr/>
      <dgm:t>
        <a:bodyPr/>
        <a:lstStyle/>
        <a:p>
          <a:endParaRPr lang="en-GB"/>
        </a:p>
      </dgm:t>
    </dgm:pt>
    <dgm:pt modelId="{F0E1F66A-F602-47D0-810A-CD2D85AD695D}" type="pres">
      <dgm:prSet presAssocID="{5A735FD0-F8DE-4FF7-BAB0-C6D2E3F77995}" presName="connector3" presStyleLbl="sibTrans2D1" presStyleIdx="2" presStyleCnt="3"/>
      <dgm:spPr/>
      <dgm:t>
        <a:bodyPr/>
        <a:lstStyle/>
        <a:p>
          <a:endParaRPr lang="en-GB"/>
        </a:p>
      </dgm:t>
    </dgm:pt>
  </dgm:ptLst>
  <dgm:cxnLst>
    <dgm:cxn modelId="{4F6A080A-C106-4C94-A5A9-E8BDD8ED6E21}" type="presOf" srcId="{27B01338-5449-4E4B-9A0C-4392EAD32DFC}" destId="{521FD12F-4055-4607-B55F-BBBD9D7C9F50}" srcOrd="3" destOrd="0" presId="urn:microsoft.com/office/officeart/2005/8/layout/gear1"/>
    <dgm:cxn modelId="{6D2CA7AD-08AF-467C-8380-F3B5B1CCF258}" type="presOf" srcId="{A241C9F1-3638-4607-8AA2-2C77560C8D1E}" destId="{1559525C-326A-412E-8AC3-25C7EC014285}" srcOrd="0" destOrd="0" presId="urn:microsoft.com/office/officeart/2005/8/layout/gear1"/>
    <dgm:cxn modelId="{E481BD0D-58AC-4C13-A8CC-100034E07739}" type="presOf" srcId="{27B01338-5449-4E4B-9A0C-4392EAD32DFC}" destId="{BBA416B5-0E3C-43EB-8663-580F8EAAD2FF}" srcOrd="0" destOrd="0" presId="urn:microsoft.com/office/officeart/2005/8/layout/gear1"/>
    <dgm:cxn modelId="{3A6559CB-C4C2-4824-A7DD-BF804F1198E0}" type="presOf" srcId="{27B01338-5449-4E4B-9A0C-4392EAD32DFC}" destId="{8F028099-D153-4163-92DA-4F35F3E959FF}" srcOrd="2" destOrd="0" presId="urn:microsoft.com/office/officeart/2005/8/layout/gear1"/>
    <dgm:cxn modelId="{FF7FE0B7-580F-4D0E-8349-BA2BB7F0ACD4}" type="presOf" srcId="{80D4CFB8-D7E1-4594-984B-8D3BF08B4DFF}" destId="{35398D6F-3376-43BB-8F37-2ADB29239D25}" srcOrd="2" destOrd="0" presId="urn:microsoft.com/office/officeart/2005/8/layout/gear1"/>
    <dgm:cxn modelId="{3172EEFD-6E9B-4F1F-AB07-E28BDFA2967C}" type="presOf" srcId="{80D4CFB8-D7E1-4594-984B-8D3BF08B4DFF}" destId="{87291D3F-B4EE-404A-9D4A-C058251D3288}" srcOrd="0" destOrd="0" presId="urn:microsoft.com/office/officeart/2005/8/layout/gear1"/>
    <dgm:cxn modelId="{5396ADFD-382C-41DB-B7A9-EBFAFE2C9CFF}" type="presOf" srcId="{0E9BF0E0-E4A9-46D8-A4AF-047156135632}" destId="{0FC8D743-0A95-4B7C-A09D-7BC9A5C27588}" srcOrd="0" destOrd="0" presId="urn:microsoft.com/office/officeart/2005/8/layout/gear1"/>
    <dgm:cxn modelId="{C631FD67-5179-495A-913F-483881D3199F}" type="presOf" srcId="{FC8D020F-2775-4AC3-B441-2CB366C587F7}" destId="{24CB424E-FF3E-4375-87C8-004A99270EE4}" srcOrd="0" destOrd="0" presId="urn:microsoft.com/office/officeart/2005/8/layout/gear1"/>
    <dgm:cxn modelId="{4705D3D4-805D-4301-BF45-A67759A6199B}" type="presOf" srcId="{C1948F6C-5D74-48A7-93A9-DAD434237A2D}" destId="{06D1AA1D-4AA1-4421-BEF6-368BFA4C3AA2}" srcOrd="0" destOrd="0" presId="urn:microsoft.com/office/officeart/2005/8/layout/gear1"/>
    <dgm:cxn modelId="{4C37C774-6906-4523-B121-A28E7850A21C}" type="presOf" srcId="{A241C9F1-3638-4607-8AA2-2C77560C8D1E}" destId="{A122ECFB-41B6-49A1-8445-3272AB0533EA}" srcOrd="1" destOrd="0" presId="urn:microsoft.com/office/officeart/2005/8/layout/gear1"/>
    <dgm:cxn modelId="{A229506A-E812-4EC9-BC78-891883AD9C22}" type="presOf" srcId="{5A735FD0-F8DE-4FF7-BAB0-C6D2E3F77995}" destId="{F0E1F66A-F602-47D0-810A-CD2D85AD695D}" srcOrd="0" destOrd="0" presId="urn:microsoft.com/office/officeart/2005/8/layout/gear1"/>
    <dgm:cxn modelId="{DF7EF671-E6B4-4168-B01A-20721EE4A744}" srcId="{C1948F6C-5D74-48A7-93A9-DAD434237A2D}" destId="{27B01338-5449-4E4B-9A0C-4392EAD32DFC}" srcOrd="2" destOrd="0" parTransId="{E8AC40BA-573C-4DF9-9B60-1A937BDAC35D}" sibTransId="{5A735FD0-F8DE-4FF7-BAB0-C6D2E3F77995}"/>
    <dgm:cxn modelId="{FE174F0B-50B0-49AB-BEF1-79A69D087D75}" type="presOf" srcId="{A241C9F1-3638-4607-8AA2-2C77560C8D1E}" destId="{905B1722-CDB4-490F-9A06-25EA0FB8C815}" srcOrd="2" destOrd="0" presId="urn:microsoft.com/office/officeart/2005/8/layout/gear1"/>
    <dgm:cxn modelId="{E2AE3ADE-B4B5-4AB1-A87E-4809A40A5CB4}" type="presOf" srcId="{80D4CFB8-D7E1-4594-984B-8D3BF08B4DFF}" destId="{2C201C47-B771-43A8-AFBC-D9F3EBBB70C9}" srcOrd="1" destOrd="0" presId="urn:microsoft.com/office/officeart/2005/8/layout/gear1"/>
    <dgm:cxn modelId="{0B59E459-4AFD-48BC-A4F7-1E2429B94F85}" type="presOf" srcId="{27B01338-5449-4E4B-9A0C-4392EAD32DFC}" destId="{34E3FBA1-2118-4AE0-9055-424044C2D732}" srcOrd="1" destOrd="0" presId="urn:microsoft.com/office/officeart/2005/8/layout/gear1"/>
    <dgm:cxn modelId="{171D8BCD-AA37-4B8E-8D30-1061F8AF7FB6}" srcId="{C1948F6C-5D74-48A7-93A9-DAD434237A2D}" destId="{A241C9F1-3638-4607-8AA2-2C77560C8D1E}" srcOrd="0" destOrd="0" parTransId="{7D2C2641-FAB4-4884-9273-E43778427960}" sibTransId="{FC8D020F-2775-4AC3-B441-2CB366C587F7}"/>
    <dgm:cxn modelId="{FE266893-2AA0-410F-8C4E-805DC308D0C6}" srcId="{C1948F6C-5D74-48A7-93A9-DAD434237A2D}" destId="{80D4CFB8-D7E1-4594-984B-8D3BF08B4DFF}" srcOrd="1" destOrd="0" parTransId="{4EA0B696-0C1A-4A63-ADE6-FD4D6DC91AD2}" sibTransId="{0E9BF0E0-E4A9-46D8-A4AF-047156135632}"/>
    <dgm:cxn modelId="{C5364E05-A89C-4A4A-9400-0D20EB68AFE5}" srcId="{C1948F6C-5D74-48A7-93A9-DAD434237A2D}" destId="{FECD32CA-9312-4F35-975C-2A7848385FA3}" srcOrd="3" destOrd="0" parTransId="{E92F1D79-7EF0-4CA9-B01C-B85EB521ADE8}" sibTransId="{60AE86F9-7BCD-4703-AE67-87AC5728411A}"/>
    <dgm:cxn modelId="{A8DAD77D-7220-4DBA-9C61-D9D07B912BE3}" type="presParOf" srcId="{06D1AA1D-4AA1-4421-BEF6-368BFA4C3AA2}" destId="{1559525C-326A-412E-8AC3-25C7EC014285}" srcOrd="0" destOrd="0" presId="urn:microsoft.com/office/officeart/2005/8/layout/gear1"/>
    <dgm:cxn modelId="{8B666F47-A98F-42C2-B0C6-91C438DD29BD}" type="presParOf" srcId="{06D1AA1D-4AA1-4421-BEF6-368BFA4C3AA2}" destId="{A122ECFB-41B6-49A1-8445-3272AB0533EA}" srcOrd="1" destOrd="0" presId="urn:microsoft.com/office/officeart/2005/8/layout/gear1"/>
    <dgm:cxn modelId="{DAA0C3B1-8867-4A20-B446-16D443240A57}" type="presParOf" srcId="{06D1AA1D-4AA1-4421-BEF6-368BFA4C3AA2}" destId="{905B1722-CDB4-490F-9A06-25EA0FB8C815}" srcOrd="2" destOrd="0" presId="urn:microsoft.com/office/officeart/2005/8/layout/gear1"/>
    <dgm:cxn modelId="{7D6804B3-F4E7-42C8-9F6B-9B40672982AC}" type="presParOf" srcId="{06D1AA1D-4AA1-4421-BEF6-368BFA4C3AA2}" destId="{87291D3F-B4EE-404A-9D4A-C058251D3288}" srcOrd="3" destOrd="0" presId="urn:microsoft.com/office/officeart/2005/8/layout/gear1"/>
    <dgm:cxn modelId="{2FF851A5-E8C5-4AFF-9B5A-BE796E140DEB}" type="presParOf" srcId="{06D1AA1D-4AA1-4421-BEF6-368BFA4C3AA2}" destId="{2C201C47-B771-43A8-AFBC-D9F3EBBB70C9}" srcOrd="4" destOrd="0" presId="urn:microsoft.com/office/officeart/2005/8/layout/gear1"/>
    <dgm:cxn modelId="{D3DF84D2-D0C5-4446-899E-5B83A96B0A5F}" type="presParOf" srcId="{06D1AA1D-4AA1-4421-BEF6-368BFA4C3AA2}" destId="{35398D6F-3376-43BB-8F37-2ADB29239D25}" srcOrd="5" destOrd="0" presId="urn:microsoft.com/office/officeart/2005/8/layout/gear1"/>
    <dgm:cxn modelId="{8EC8ABCC-B7C7-4F98-832F-6EFA27F363E1}" type="presParOf" srcId="{06D1AA1D-4AA1-4421-BEF6-368BFA4C3AA2}" destId="{BBA416B5-0E3C-43EB-8663-580F8EAAD2FF}" srcOrd="6" destOrd="0" presId="urn:microsoft.com/office/officeart/2005/8/layout/gear1"/>
    <dgm:cxn modelId="{6322181F-154C-4295-89E7-B0976079F13B}" type="presParOf" srcId="{06D1AA1D-4AA1-4421-BEF6-368BFA4C3AA2}" destId="{34E3FBA1-2118-4AE0-9055-424044C2D732}" srcOrd="7" destOrd="0" presId="urn:microsoft.com/office/officeart/2005/8/layout/gear1"/>
    <dgm:cxn modelId="{7AD07638-081A-4150-A737-E6627DD49748}" type="presParOf" srcId="{06D1AA1D-4AA1-4421-BEF6-368BFA4C3AA2}" destId="{8F028099-D153-4163-92DA-4F35F3E959FF}" srcOrd="8" destOrd="0" presId="urn:microsoft.com/office/officeart/2005/8/layout/gear1"/>
    <dgm:cxn modelId="{7B119757-F095-4D91-A220-3DC781D3ACDE}" type="presParOf" srcId="{06D1AA1D-4AA1-4421-BEF6-368BFA4C3AA2}" destId="{521FD12F-4055-4607-B55F-BBBD9D7C9F50}" srcOrd="9" destOrd="0" presId="urn:microsoft.com/office/officeart/2005/8/layout/gear1"/>
    <dgm:cxn modelId="{DE9E0EA8-F56C-42E9-A0DD-F42DF996DB8B}" type="presParOf" srcId="{06D1AA1D-4AA1-4421-BEF6-368BFA4C3AA2}" destId="{24CB424E-FF3E-4375-87C8-004A99270EE4}" srcOrd="10" destOrd="0" presId="urn:microsoft.com/office/officeart/2005/8/layout/gear1"/>
    <dgm:cxn modelId="{7B2A11EE-5907-4782-B607-08DA253C7E55}" type="presParOf" srcId="{06D1AA1D-4AA1-4421-BEF6-368BFA4C3AA2}" destId="{0FC8D743-0A95-4B7C-A09D-7BC9A5C27588}" srcOrd="11" destOrd="0" presId="urn:microsoft.com/office/officeart/2005/8/layout/gear1"/>
    <dgm:cxn modelId="{2ED3F0F0-39BA-4B9D-B50C-41D2E2889A5F}" type="presParOf" srcId="{06D1AA1D-4AA1-4421-BEF6-368BFA4C3AA2}" destId="{F0E1F66A-F602-47D0-810A-CD2D85AD695D}" srcOrd="12" destOrd="0" presId="urn:microsoft.com/office/officeart/2005/8/layout/gear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61E9BD7-1F4D-4C96-A4CC-53B24D602AC3}" type="doc">
      <dgm:prSet loTypeId="urn:microsoft.com/office/officeart/2005/8/layout/radial6" loCatId="cycle" qsTypeId="urn:microsoft.com/office/officeart/2005/8/quickstyle/3d1" qsCatId="3D" csTypeId="urn:microsoft.com/office/officeart/2005/8/colors/colorful3" csCatId="colorful" phldr="1"/>
      <dgm:spPr/>
      <dgm:t>
        <a:bodyPr/>
        <a:lstStyle/>
        <a:p>
          <a:endParaRPr lang="en-GB"/>
        </a:p>
      </dgm:t>
    </dgm:pt>
    <dgm:pt modelId="{F8D664FB-3A4E-48A0-BAD5-5049A6B37763}">
      <dgm:prSet phldrT="[Text]"/>
      <dgm:spPr/>
      <dgm:t>
        <a:bodyPr/>
        <a:lstStyle/>
        <a:p>
          <a:r>
            <a:rPr lang="en-GB" dirty="0" smtClean="0">
              <a:solidFill>
                <a:schemeClr val="bg1">
                  <a:lumMod val="75000"/>
                </a:schemeClr>
              </a:solidFill>
            </a:rPr>
            <a:t>T.V. ad`s using CE`s are dominant is shaping children's preferences</a:t>
          </a:r>
          <a:endParaRPr lang="en-GB" dirty="0">
            <a:solidFill>
              <a:schemeClr val="bg1">
                <a:lumMod val="75000"/>
              </a:schemeClr>
            </a:solidFill>
          </a:endParaRPr>
        </a:p>
      </dgm:t>
    </dgm:pt>
    <dgm:pt modelId="{A07048AD-0388-44BA-A4E8-B4EB779F2D5A}" type="parTrans" cxnId="{2B1389DA-3BD5-465E-AC4C-D74D10604E71}">
      <dgm:prSet/>
      <dgm:spPr/>
      <dgm:t>
        <a:bodyPr/>
        <a:lstStyle/>
        <a:p>
          <a:endParaRPr lang="en-GB"/>
        </a:p>
      </dgm:t>
    </dgm:pt>
    <dgm:pt modelId="{3BAF49F9-6350-4C95-B940-7F9CFA446E77}" type="sibTrans" cxnId="{2B1389DA-3BD5-465E-AC4C-D74D10604E71}">
      <dgm:prSet/>
      <dgm:spPr/>
      <dgm:t>
        <a:bodyPr/>
        <a:lstStyle/>
        <a:p>
          <a:endParaRPr lang="en-GB"/>
        </a:p>
      </dgm:t>
    </dgm:pt>
    <dgm:pt modelId="{09580FBA-A855-483A-BB71-59EDCC1E10A4}">
      <dgm:prSet phldrT="[Text]"/>
      <dgm:spPr/>
      <dgm:t>
        <a:bodyPr/>
        <a:lstStyle/>
        <a:p>
          <a:r>
            <a:rPr lang="en-GB" dirty="0" smtClean="0">
              <a:solidFill>
                <a:schemeClr val="tx1"/>
              </a:solidFill>
            </a:rPr>
            <a:t>Children feel validated if their celebrity endorses their choice</a:t>
          </a:r>
          <a:endParaRPr lang="en-GB" dirty="0">
            <a:solidFill>
              <a:schemeClr val="tx1"/>
            </a:solidFill>
          </a:endParaRPr>
        </a:p>
      </dgm:t>
    </dgm:pt>
    <dgm:pt modelId="{4509551D-0604-4C61-AC5D-5F9FE0F8F7A7}" type="parTrans" cxnId="{1B80BAF0-176A-4770-AD1E-DBB801BA7AD1}">
      <dgm:prSet/>
      <dgm:spPr/>
      <dgm:t>
        <a:bodyPr/>
        <a:lstStyle/>
        <a:p>
          <a:endParaRPr lang="en-GB"/>
        </a:p>
      </dgm:t>
    </dgm:pt>
    <dgm:pt modelId="{2C1AECC2-A1C2-4AC4-8747-02A83AE4F9C5}" type="sibTrans" cxnId="{1B80BAF0-176A-4770-AD1E-DBB801BA7AD1}">
      <dgm:prSet/>
      <dgm:spPr/>
      <dgm:t>
        <a:bodyPr/>
        <a:lstStyle/>
        <a:p>
          <a:endParaRPr lang="en-GB"/>
        </a:p>
      </dgm:t>
    </dgm:pt>
    <dgm:pt modelId="{2120D951-0B5E-4B54-9A81-165030478755}">
      <dgm:prSet phldrT="[Text]" custT="1"/>
      <dgm:spPr/>
      <dgm:t>
        <a:bodyPr/>
        <a:lstStyle/>
        <a:p>
          <a:r>
            <a:rPr lang="en-GB" sz="1800" dirty="0" smtClean="0">
              <a:solidFill>
                <a:schemeClr val="bg1">
                  <a:lumMod val="75000"/>
                </a:schemeClr>
              </a:solidFill>
            </a:rPr>
            <a:t>Ross et al (1984) celebrities are perceived as experts</a:t>
          </a:r>
          <a:endParaRPr lang="en-GB" sz="1800" dirty="0">
            <a:solidFill>
              <a:schemeClr val="bg1">
                <a:lumMod val="75000"/>
              </a:schemeClr>
            </a:solidFill>
          </a:endParaRPr>
        </a:p>
      </dgm:t>
    </dgm:pt>
    <dgm:pt modelId="{9DA2F3AD-2BEA-4331-9C89-53A2CBA38678}" type="parTrans" cxnId="{9EBC6816-CA3D-49A4-BB5C-A1B3266B38E4}">
      <dgm:prSet/>
      <dgm:spPr/>
      <dgm:t>
        <a:bodyPr/>
        <a:lstStyle/>
        <a:p>
          <a:endParaRPr lang="en-GB"/>
        </a:p>
      </dgm:t>
    </dgm:pt>
    <dgm:pt modelId="{B94C9595-9B21-40F0-896B-8054454EB308}" type="sibTrans" cxnId="{9EBC6816-CA3D-49A4-BB5C-A1B3266B38E4}">
      <dgm:prSet/>
      <dgm:spPr/>
      <dgm:t>
        <a:bodyPr/>
        <a:lstStyle/>
        <a:p>
          <a:endParaRPr lang="en-GB"/>
        </a:p>
      </dgm:t>
    </dgm:pt>
    <dgm:pt modelId="{3836B3E4-D059-488A-924A-DEEA9F887BC3}">
      <dgm:prSet phldrT="[Text]" custT="1"/>
      <dgm:spPr/>
      <dgm:t>
        <a:bodyPr/>
        <a:lstStyle/>
        <a:p>
          <a:r>
            <a:rPr lang="en-GB" sz="1800" dirty="0" smtClean="0">
              <a:solidFill>
                <a:schemeClr val="bg1">
                  <a:lumMod val="75000"/>
                </a:schemeClr>
              </a:solidFill>
            </a:rPr>
            <a:t>Atkin (1980) looked at food adverts</a:t>
          </a:r>
          <a:endParaRPr lang="en-GB" sz="1800" dirty="0">
            <a:solidFill>
              <a:schemeClr val="bg1">
                <a:lumMod val="75000"/>
              </a:schemeClr>
            </a:solidFill>
          </a:endParaRPr>
        </a:p>
      </dgm:t>
    </dgm:pt>
    <dgm:pt modelId="{ED2B67BF-F22B-493A-A829-C0A75BB8F32E}" type="parTrans" cxnId="{C3539704-C2AC-46B4-BE89-CBB42526C33A}">
      <dgm:prSet/>
      <dgm:spPr/>
      <dgm:t>
        <a:bodyPr/>
        <a:lstStyle/>
        <a:p>
          <a:endParaRPr lang="en-GB"/>
        </a:p>
      </dgm:t>
    </dgm:pt>
    <dgm:pt modelId="{0A56062C-AE03-41F5-8F1D-BF942DF56452}" type="sibTrans" cxnId="{C3539704-C2AC-46B4-BE89-CBB42526C33A}">
      <dgm:prSet/>
      <dgm:spPr/>
      <dgm:t>
        <a:bodyPr/>
        <a:lstStyle/>
        <a:p>
          <a:endParaRPr lang="en-GB"/>
        </a:p>
      </dgm:t>
    </dgm:pt>
    <dgm:pt modelId="{70C63EC9-7078-471B-A83E-977AB366AF34}">
      <dgm:prSet phldrT="[Text]" custT="1"/>
      <dgm:spPr/>
      <dgm:t>
        <a:bodyPr/>
        <a:lstStyle/>
        <a:p>
          <a:r>
            <a:rPr lang="en-GB" sz="1800" dirty="0" smtClean="0">
              <a:solidFill>
                <a:schemeClr val="bg1">
                  <a:lumMod val="75000"/>
                </a:schemeClr>
              </a:solidFill>
            </a:rPr>
            <a:t>Barney &amp; Fred knew lots about breakfast cereals and were credible experts!</a:t>
          </a:r>
          <a:endParaRPr lang="en-GB" sz="1800" dirty="0">
            <a:solidFill>
              <a:schemeClr val="bg1">
                <a:lumMod val="75000"/>
              </a:schemeClr>
            </a:solidFill>
          </a:endParaRPr>
        </a:p>
      </dgm:t>
    </dgm:pt>
    <dgm:pt modelId="{04EC425A-82EF-4760-8F3B-DC3A8924C0EE}" type="parTrans" cxnId="{E58E8C1F-8A71-4ACC-84A3-6DFD0F6F6AE2}">
      <dgm:prSet/>
      <dgm:spPr/>
      <dgm:t>
        <a:bodyPr/>
        <a:lstStyle/>
        <a:p>
          <a:endParaRPr lang="en-GB"/>
        </a:p>
      </dgm:t>
    </dgm:pt>
    <dgm:pt modelId="{020E883A-0A8D-413D-A7D4-9F72D9A0A18B}" type="sibTrans" cxnId="{E58E8C1F-8A71-4ACC-84A3-6DFD0F6F6AE2}">
      <dgm:prSet/>
      <dgm:spPr/>
      <dgm:t>
        <a:bodyPr/>
        <a:lstStyle/>
        <a:p>
          <a:endParaRPr lang="en-GB"/>
        </a:p>
      </dgm:t>
    </dgm:pt>
    <dgm:pt modelId="{DA6657D7-0483-47BC-9C41-C2F04C1F6C58}" type="pres">
      <dgm:prSet presAssocID="{161E9BD7-1F4D-4C96-A4CC-53B24D602AC3}" presName="Name0" presStyleCnt="0">
        <dgm:presLayoutVars>
          <dgm:chMax val="1"/>
          <dgm:dir/>
          <dgm:animLvl val="ctr"/>
          <dgm:resizeHandles val="exact"/>
        </dgm:presLayoutVars>
      </dgm:prSet>
      <dgm:spPr/>
      <dgm:t>
        <a:bodyPr/>
        <a:lstStyle/>
        <a:p>
          <a:endParaRPr lang="en-GB"/>
        </a:p>
      </dgm:t>
    </dgm:pt>
    <dgm:pt modelId="{ED70F5D7-80CF-4423-8E89-C625CFA86AE7}" type="pres">
      <dgm:prSet presAssocID="{F8D664FB-3A4E-48A0-BAD5-5049A6B37763}" presName="centerShape" presStyleLbl="node0" presStyleIdx="0" presStyleCnt="1" custScaleX="142767" custScaleY="139671" custLinFactNeighborX="-344" custLinFactNeighborY="410"/>
      <dgm:spPr/>
      <dgm:t>
        <a:bodyPr/>
        <a:lstStyle/>
        <a:p>
          <a:endParaRPr lang="en-GB"/>
        </a:p>
      </dgm:t>
    </dgm:pt>
    <dgm:pt modelId="{C26A01D1-00CA-4543-8BC7-9219CD7D385F}" type="pres">
      <dgm:prSet presAssocID="{09580FBA-A855-483A-BB71-59EDCC1E10A4}" presName="node" presStyleLbl="node1" presStyleIdx="0" presStyleCnt="4" custScaleX="218919" custScaleY="149927" custRadScaleRad="95887" custRadScaleInc="-1">
        <dgm:presLayoutVars>
          <dgm:bulletEnabled val="1"/>
        </dgm:presLayoutVars>
      </dgm:prSet>
      <dgm:spPr/>
      <dgm:t>
        <a:bodyPr/>
        <a:lstStyle/>
        <a:p>
          <a:endParaRPr lang="en-GB"/>
        </a:p>
      </dgm:t>
    </dgm:pt>
    <dgm:pt modelId="{3302A687-67B3-4CA0-AC56-567EAE957CAA}" type="pres">
      <dgm:prSet presAssocID="{09580FBA-A855-483A-BB71-59EDCC1E10A4}" presName="dummy" presStyleCnt="0"/>
      <dgm:spPr/>
      <dgm:t>
        <a:bodyPr/>
        <a:lstStyle/>
        <a:p>
          <a:endParaRPr lang="en-GB"/>
        </a:p>
      </dgm:t>
    </dgm:pt>
    <dgm:pt modelId="{F82160BF-1940-4436-B724-7C3245E10938}" type="pres">
      <dgm:prSet presAssocID="{2C1AECC2-A1C2-4AC4-8747-02A83AE4F9C5}" presName="sibTrans" presStyleLbl="sibTrans2D1" presStyleIdx="0" presStyleCnt="4"/>
      <dgm:spPr/>
      <dgm:t>
        <a:bodyPr/>
        <a:lstStyle/>
        <a:p>
          <a:endParaRPr lang="en-GB"/>
        </a:p>
      </dgm:t>
    </dgm:pt>
    <dgm:pt modelId="{3EED14B5-2837-46B6-AF75-6CF25EB0C06D}" type="pres">
      <dgm:prSet presAssocID="{2120D951-0B5E-4B54-9A81-165030478755}" presName="node" presStyleLbl="node1" presStyleIdx="1" presStyleCnt="4" custScaleX="186472" custScaleY="185715" custRadScaleRad="139371" custRadScaleInc="-5123">
        <dgm:presLayoutVars>
          <dgm:bulletEnabled val="1"/>
        </dgm:presLayoutVars>
      </dgm:prSet>
      <dgm:spPr/>
      <dgm:t>
        <a:bodyPr/>
        <a:lstStyle/>
        <a:p>
          <a:endParaRPr lang="en-GB"/>
        </a:p>
      </dgm:t>
    </dgm:pt>
    <dgm:pt modelId="{4A1ED239-E480-48C4-9A74-F54E9CD23856}" type="pres">
      <dgm:prSet presAssocID="{2120D951-0B5E-4B54-9A81-165030478755}" presName="dummy" presStyleCnt="0"/>
      <dgm:spPr/>
      <dgm:t>
        <a:bodyPr/>
        <a:lstStyle/>
        <a:p>
          <a:endParaRPr lang="en-GB"/>
        </a:p>
      </dgm:t>
    </dgm:pt>
    <dgm:pt modelId="{F10A3B95-9364-49C9-9B2E-47664BDBBC5B}" type="pres">
      <dgm:prSet presAssocID="{B94C9595-9B21-40F0-896B-8054454EB308}" presName="sibTrans" presStyleLbl="sibTrans2D1" presStyleIdx="1" presStyleCnt="4"/>
      <dgm:spPr/>
      <dgm:t>
        <a:bodyPr/>
        <a:lstStyle/>
        <a:p>
          <a:endParaRPr lang="en-GB"/>
        </a:p>
      </dgm:t>
    </dgm:pt>
    <dgm:pt modelId="{AE6E8941-43CB-4023-B4DD-9D85152F3A7C}" type="pres">
      <dgm:prSet presAssocID="{3836B3E4-D059-488A-924A-DEEA9F887BC3}" presName="node" presStyleLbl="node1" presStyleIdx="2" presStyleCnt="4" custScaleX="145740" custScaleY="142814" custRadScaleRad="99209" custRadScaleInc="0">
        <dgm:presLayoutVars>
          <dgm:bulletEnabled val="1"/>
        </dgm:presLayoutVars>
      </dgm:prSet>
      <dgm:spPr/>
      <dgm:t>
        <a:bodyPr/>
        <a:lstStyle/>
        <a:p>
          <a:endParaRPr lang="en-GB"/>
        </a:p>
      </dgm:t>
    </dgm:pt>
    <dgm:pt modelId="{3A0EDC6B-C2BC-41F7-8C48-EA3414AE5FE8}" type="pres">
      <dgm:prSet presAssocID="{3836B3E4-D059-488A-924A-DEEA9F887BC3}" presName="dummy" presStyleCnt="0"/>
      <dgm:spPr/>
      <dgm:t>
        <a:bodyPr/>
        <a:lstStyle/>
        <a:p>
          <a:endParaRPr lang="en-GB"/>
        </a:p>
      </dgm:t>
    </dgm:pt>
    <dgm:pt modelId="{D649EDAB-1172-4D42-88B9-B023F6A58988}" type="pres">
      <dgm:prSet presAssocID="{0A56062C-AE03-41F5-8F1D-BF942DF56452}" presName="sibTrans" presStyleLbl="sibTrans2D1" presStyleIdx="2" presStyleCnt="4"/>
      <dgm:spPr/>
      <dgm:t>
        <a:bodyPr/>
        <a:lstStyle/>
        <a:p>
          <a:endParaRPr lang="en-GB"/>
        </a:p>
      </dgm:t>
    </dgm:pt>
    <dgm:pt modelId="{40347925-0F4E-4E9F-9085-435549FD2F2F}" type="pres">
      <dgm:prSet presAssocID="{70C63EC9-7078-471B-A83E-977AB366AF34}" presName="node" presStyleLbl="node1" presStyleIdx="3" presStyleCnt="4" custScaleX="190647" custScaleY="179315" custRadScaleRad="139763" custRadScaleInc="7996">
        <dgm:presLayoutVars>
          <dgm:bulletEnabled val="1"/>
        </dgm:presLayoutVars>
      </dgm:prSet>
      <dgm:spPr/>
      <dgm:t>
        <a:bodyPr/>
        <a:lstStyle/>
        <a:p>
          <a:endParaRPr lang="en-GB"/>
        </a:p>
      </dgm:t>
    </dgm:pt>
    <dgm:pt modelId="{A9EAC250-3557-4F9F-AAC7-A8453A46E7F5}" type="pres">
      <dgm:prSet presAssocID="{70C63EC9-7078-471B-A83E-977AB366AF34}" presName="dummy" presStyleCnt="0"/>
      <dgm:spPr/>
      <dgm:t>
        <a:bodyPr/>
        <a:lstStyle/>
        <a:p>
          <a:endParaRPr lang="en-GB"/>
        </a:p>
      </dgm:t>
    </dgm:pt>
    <dgm:pt modelId="{BD166FC4-447D-479D-BF19-535DF4BAFB0C}" type="pres">
      <dgm:prSet presAssocID="{020E883A-0A8D-413D-A7D4-9F72D9A0A18B}" presName="sibTrans" presStyleLbl="sibTrans2D1" presStyleIdx="3" presStyleCnt="4"/>
      <dgm:spPr/>
      <dgm:t>
        <a:bodyPr/>
        <a:lstStyle/>
        <a:p>
          <a:endParaRPr lang="en-GB"/>
        </a:p>
      </dgm:t>
    </dgm:pt>
  </dgm:ptLst>
  <dgm:cxnLst>
    <dgm:cxn modelId="{9B95E26B-4ED2-4FF5-9FA3-98F18F6D9AD5}" type="presOf" srcId="{2120D951-0B5E-4B54-9A81-165030478755}" destId="{3EED14B5-2837-46B6-AF75-6CF25EB0C06D}" srcOrd="0" destOrd="0" presId="urn:microsoft.com/office/officeart/2005/8/layout/radial6"/>
    <dgm:cxn modelId="{424B3B04-09E3-404F-A293-5F78E1D0DCCD}" type="presOf" srcId="{09580FBA-A855-483A-BB71-59EDCC1E10A4}" destId="{C26A01D1-00CA-4543-8BC7-9219CD7D385F}" srcOrd="0" destOrd="0" presId="urn:microsoft.com/office/officeart/2005/8/layout/radial6"/>
    <dgm:cxn modelId="{38DB11A7-9DB6-41D7-A530-4108873E2408}" type="presOf" srcId="{2C1AECC2-A1C2-4AC4-8747-02A83AE4F9C5}" destId="{F82160BF-1940-4436-B724-7C3245E10938}" srcOrd="0" destOrd="0" presId="urn:microsoft.com/office/officeart/2005/8/layout/radial6"/>
    <dgm:cxn modelId="{F7317C93-9B0F-4F60-A676-0D0DE1B216F5}" type="presOf" srcId="{0A56062C-AE03-41F5-8F1D-BF942DF56452}" destId="{D649EDAB-1172-4D42-88B9-B023F6A58988}" srcOrd="0" destOrd="0" presId="urn:microsoft.com/office/officeart/2005/8/layout/radial6"/>
    <dgm:cxn modelId="{A4B91AA5-4D43-48D0-BB34-7E0FC6C270EB}" type="presOf" srcId="{020E883A-0A8D-413D-A7D4-9F72D9A0A18B}" destId="{BD166FC4-447D-479D-BF19-535DF4BAFB0C}" srcOrd="0" destOrd="0" presId="urn:microsoft.com/office/officeart/2005/8/layout/radial6"/>
    <dgm:cxn modelId="{16967681-D84E-4563-AEB3-04B99048096A}" type="presOf" srcId="{F8D664FB-3A4E-48A0-BAD5-5049A6B37763}" destId="{ED70F5D7-80CF-4423-8E89-C625CFA86AE7}" srcOrd="0" destOrd="0" presId="urn:microsoft.com/office/officeart/2005/8/layout/radial6"/>
    <dgm:cxn modelId="{61F4DAD1-23AC-425D-83A3-A3327EB32F15}" type="presOf" srcId="{B94C9595-9B21-40F0-896B-8054454EB308}" destId="{F10A3B95-9364-49C9-9B2E-47664BDBBC5B}" srcOrd="0" destOrd="0" presId="urn:microsoft.com/office/officeart/2005/8/layout/radial6"/>
    <dgm:cxn modelId="{8CBE2F00-52C2-48D7-9522-A3B46FF5AE54}" type="presOf" srcId="{70C63EC9-7078-471B-A83E-977AB366AF34}" destId="{40347925-0F4E-4E9F-9085-435549FD2F2F}" srcOrd="0" destOrd="0" presId="urn:microsoft.com/office/officeart/2005/8/layout/radial6"/>
    <dgm:cxn modelId="{2B1389DA-3BD5-465E-AC4C-D74D10604E71}" srcId="{161E9BD7-1F4D-4C96-A4CC-53B24D602AC3}" destId="{F8D664FB-3A4E-48A0-BAD5-5049A6B37763}" srcOrd="0" destOrd="0" parTransId="{A07048AD-0388-44BA-A4E8-B4EB779F2D5A}" sibTransId="{3BAF49F9-6350-4C95-B940-7F9CFA446E77}"/>
    <dgm:cxn modelId="{C3539704-C2AC-46B4-BE89-CBB42526C33A}" srcId="{F8D664FB-3A4E-48A0-BAD5-5049A6B37763}" destId="{3836B3E4-D059-488A-924A-DEEA9F887BC3}" srcOrd="2" destOrd="0" parTransId="{ED2B67BF-F22B-493A-A829-C0A75BB8F32E}" sibTransId="{0A56062C-AE03-41F5-8F1D-BF942DF56452}"/>
    <dgm:cxn modelId="{5D3AE101-4F06-4207-B46E-15F443B5E280}" type="presOf" srcId="{3836B3E4-D059-488A-924A-DEEA9F887BC3}" destId="{AE6E8941-43CB-4023-B4DD-9D85152F3A7C}" srcOrd="0" destOrd="0" presId="urn:microsoft.com/office/officeart/2005/8/layout/radial6"/>
    <dgm:cxn modelId="{FCA52120-C746-49B5-9223-F6797936A331}" type="presOf" srcId="{161E9BD7-1F4D-4C96-A4CC-53B24D602AC3}" destId="{DA6657D7-0483-47BC-9C41-C2F04C1F6C58}" srcOrd="0" destOrd="0" presId="urn:microsoft.com/office/officeart/2005/8/layout/radial6"/>
    <dgm:cxn modelId="{9EBC6816-CA3D-49A4-BB5C-A1B3266B38E4}" srcId="{F8D664FB-3A4E-48A0-BAD5-5049A6B37763}" destId="{2120D951-0B5E-4B54-9A81-165030478755}" srcOrd="1" destOrd="0" parTransId="{9DA2F3AD-2BEA-4331-9C89-53A2CBA38678}" sibTransId="{B94C9595-9B21-40F0-896B-8054454EB308}"/>
    <dgm:cxn modelId="{1B80BAF0-176A-4770-AD1E-DBB801BA7AD1}" srcId="{F8D664FB-3A4E-48A0-BAD5-5049A6B37763}" destId="{09580FBA-A855-483A-BB71-59EDCC1E10A4}" srcOrd="0" destOrd="0" parTransId="{4509551D-0604-4C61-AC5D-5F9FE0F8F7A7}" sibTransId="{2C1AECC2-A1C2-4AC4-8747-02A83AE4F9C5}"/>
    <dgm:cxn modelId="{E58E8C1F-8A71-4ACC-84A3-6DFD0F6F6AE2}" srcId="{F8D664FB-3A4E-48A0-BAD5-5049A6B37763}" destId="{70C63EC9-7078-471B-A83E-977AB366AF34}" srcOrd="3" destOrd="0" parTransId="{04EC425A-82EF-4760-8F3B-DC3A8924C0EE}" sibTransId="{020E883A-0A8D-413D-A7D4-9F72D9A0A18B}"/>
    <dgm:cxn modelId="{84045DAB-6A36-4D25-9BA8-5B8E6B480FBB}" type="presParOf" srcId="{DA6657D7-0483-47BC-9C41-C2F04C1F6C58}" destId="{ED70F5D7-80CF-4423-8E89-C625CFA86AE7}" srcOrd="0" destOrd="0" presId="urn:microsoft.com/office/officeart/2005/8/layout/radial6"/>
    <dgm:cxn modelId="{E879DCC0-94AF-4621-9AFC-2236AC3874E7}" type="presParOf" srcId="{DA6657D7-0483-47BC-9C41-C2F04C1F6C58}" destId="{C26A01D1-00CA-4543-8BC7-9219CD7D385F}" srcOrd="1" destOrd="0" presId="urn:microsoft.com/office/officeart/2005/8/layout/radial6"/>
    <dgm:cxn modelId="{67CB033F-104D-46A1-B511-FFEEF6A76E79}" type="presParOf" srcId="{DA6657D7-0483-47BC-9C41-C2F04C1F6C58}" destId="{3302A687-67B3-4CA0-AC56-567EAE957CAA}" srcOrd="2" destOrd="0" presId="urn:microsoft.com/office/officeart/2005/8/layout/radial6"/>
    <dgm:cxn modelId="{EEEE88D7-46BC-40EF-A425-82E390F73477}" type="presParOf" srcId="{DA6657D7-0483-47BC-9C41-C2F04C1F6C58}" destId="{F82160BF-1940-4436-B724-7C3245E10938}" srcOrd="3" destOrd="0" presId="urn:microsoft.com/office/officeart/2005/8/layout/radial6"/>
    <dgm:cxn modelId="{DFD29BDD-6A21-4F58-95C9-A105E97C9545}" type="presParOf" srcId="{DA6657D7-0483-47BC-9C41-C2F04C1F6C58}" destId="{3EED14B5-2837-46B6-AF75-6CF25EB0C06D}" srcOrd="4" destOrd="0" presId="urn:microsoft.com/office/officeart/2005/8/layout/radial6"/>
    <dgm:cxn modelId="{F7AAFA1B-2B33-48ED-A15F-6E7515C6AD90}" type="presParOf" srcId="{DA6657D7-0483-47BC-9C41-C2F04C1F6C58}" destId="{4A1ED239-E480-48C4-9A74-F54E9CD23856}" srcOrd="5" destOrd="0" presId="urn:microsoft.com/office/officeart/2005/8/layout/radial6"/>
    <dgm:cxn modelId="{E853A4B2-6C7D-46E8-AB2C-F3101431702A}" type="presParOf" srcId="{DA6657D7-0483-47BC-9C41-C2F04C1F6C58}" destId="{F10A3B95-9364-49C9-9B2E-47664BDBBC5B}" srcOrd="6" destOrd="0" presId="urn:microsoft.com/office/officeart/2005/8/layout/radial6"/>
    <dgm:cxn modelId="{523FB68F-4361-405D-8FA3-021843388469}" type="presParOf" srcId="{DA6657D7-0483-47BC-9C41-C2F04C1F6C58}" destId="{AE6E8941-43CB-4023-B4DD-9D85152F3A7C}" srcOrd="7" destOrd="0" presId="urn:microsoft.com/office/officeart/2005/8/layout/radial6"/>
    <dgm:cxn modelId="{2BCF6869-18B8-4F98-934B-0860D6242BF0}" type="presParOf" srcId="{DA6657D7-0483-47BC-9C41-C2F04C1F6C58}" destId="{3A0EDC6B-C2BC-41F7-8C48-EA3414AE5FE8}" srcOrd="8" destOrd="0" presId="urn:microsoft.com/office/officeart/2005/8/layout/radial6"/>
    <dgm:cxn modelId="{F878B3D2-6144-456C-9A9D-51BC4E0B71FF}" type="presParOf" srcId="{DA6657D7-0483-47BC-9C41-C2F04C1F6C58}" destId="{D649EDAB-1172-4D42-88B9-B023F6A58988}" srcOrd="9" destOrd="0" presId="urn:microsoft.com/office/officeart/2005/8/layout/radial6"/>
    <dgm:cxn modelId="{18B75113-AC46-4447-8690-54F924A3736D}" type="presParOf" srcId="{DA6657D7-0483-47BC-9C41-C2F04C1F6C58}" destId="{40347925-0F4E-4E9F-9085-435549FD2F2F}" srcOrd="10" destOrd="0" presId="urn:microsoft.com/office/officeart/2005/8/layout/radial6"/>
    <dgm:cxn modelId="{F48DAAC2-FD31-4AE5-B1D3-D5991FE444BF}" type="presParOf" srcId="{DA6657D7-0483-47BC-9C41-C2F04C1F6C58}" destId="{A9EAC250-3557-4F9F-AAC7-A8453A46E7F5}" srcOrd="11" destOrd="0" presId="urn:microsoft.com/office/officeart/2005/8/layout/radial6"/>
    <dgm:cxn modelId="{57195B79-7570-4F9C-BB46-47FE3D9CC5C0}" type="presParOf" srcId="{DA6657D7-0483-47BC-9C41-C2F04C1F6C58}" destId="{BD166FC4-447D-479D-BF19-535DF4BAFB0C}"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Tahoma" charset="0"/>
              </a:defRPr>
            </a:lvl1pPr>
          </a:lstStyle>
          <a:p>
            <a:endParaRPr lang="en-GB" altLang="en-US"/>
          </a:p>
        </p:txBody>
      </p:sp>
      <p:sp>
        <p:nvSpPr>
          <p:cNvPr id="22531" name="Rectangle 3"/>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Tahoma" charset="0"/>
              </a:defRPr>
            </a:lvl1pPr>
          </a:lstStyle>
          <a:p>
            <a:endParaRPr lang="en-GB" altLang="en-US"/>
          </a:p>
        </p:txBody>
      </p:sp>
      <p:sp>
        <p:nvSpPr>
          <p:cNvPr id="22532" name="Rectangle 4"/>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Tahoma" charset="0"/>
              </a:defRPr>
            </a:lvl1pPr>
          </a:lstStyle>
          <a:p>
            <a:endParaRPr lang="en-GB" altLang="en-US"/>
          </a:p>
        </p:txBody>
      </p:sp>
      <p:sp>
        <p:nvSpPr>
          <p:cNvPr id="22533" name="Rectangle 5"/>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atin typeface="Tahoma" charset="0"/>
              </a:defRPr>
            </a:lvl1pPr>
          </a:lstStyle>
          <a:p>
            <a:fld id="{D39CC6AE-B534-4FE4-8F44-052B3F5C018F}" type="slidenum">
              <a:rPr lang="en-GB" altLang="en-US"/>
              <a:pPr/>
              <a:t>‹#›</a:t>
            </a:fld>
            <a:endParaRPr lang="en-GB" altLang="en-US"/>
          </a:p>
        </p:txBody>
      </p:sp>
    </p:spTree>
    <p:extLst>
      <p:ext uri="{BB962C8B-B14F-4D97-AF65-F5344CB8AC3E}">
        <p14:creationId xmlns:p14="http://schemas.microsoft.com/office/powerpoint/2010/main" val="366378272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Tahoma" charset="0"/>
              </a:defRPr>
            </a:lvl1pPr>
          </a:lstStyle>
          <a:p>
            <a:endParaRPr lang="en-GB" altLang="en-US"/>
          </a:p>
        </p:txBody>
      </p:sp>
      <p:sp>
        <p:nvSpPr>
          <p:cNvPr id="20483"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Tahoma" charset="0"/>
              </a:defRPr>
            </a:lvl1pPr>
          </a:lstStyle>
          <a:p>
            <a:endParaRPr lang="en-GB" altLang="en-US"/>
          </a:p>
        </p:txBody>
      </p:sp>
      <p:sp>
        <p:nvSpPr>
          <p:cNvPr id="2048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0485"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20486"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Tahoma" charset="0"/>
              </a:defRPr>
            </a:lvl1pPr>
          </a:lstStyle>
          <a:p>
            <a:endParaRPr lang="en-GB" altLang="en-US"/>
          </a:p>
        </p:txBody>
      </p:sp>
      <p:sp>
        <p:nvSpPr>
          <p:cNvPr id="20487"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atin typeface="Tahoma" charset="0"/>
              </a:defRPr>
            </a:lvl1pPr>
          </a:lstStyle>
          <a:p>
            <a:fld id="{C9420C89-57B1-4198-B196-AE0C09287F6B}" type="slidenum">
              <a:rPr lang="en-GB" altLang="en-US"/>
              <a:pPr/>
              <a:t>‹#›</a:t>
            </a:fld>
            <a:endParaRPr lang="en-GB" altLang="en-US"/>
          </a:p>
        </p:txBody>
      </p:sp>
    </p:spTree>
    <p:extLst>
      <p:ext uri="{BB962C8B-B14F-4D97-AF65-F5344CB8AC3E}">
        <p14:creationId xmlns:p14="http://schemas.microsoft.com/office/powerpoint/2010/main" val="1315268977"/>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ahoma" charset="0"/>
        <a:ea typeface="+mn-ea"/>
        <a:cs typeface="+mn-cs"/>
      </a:defRPr>
    </a:lvl1pPr>
    <a:lvl2pPr marL="457200" algn="l" rtl="0" fontAlgn="base">
      <a:spcBef>
        <a:spcPct val="30000"/>
      </a:spcBef>
      <a:spcAft>
        <a:spcPct val="0"/>
      </a:spcAft>
      <a:defRPr sz="1200" kern="1200">
        <a:solidFill>
          <a:schemeClr val="tx1"/>
        </a:solidFill>
        <a:latin typeface="Tahoma" charset="0"/>
        <a:ea typeface="+mn-ea"/>
        <a:cs typeface="+mn-cs"/>
      </a:defRPr>
    </a:lvl2pPr>
    <a:lvl3pPr marL="914400" algn="l" rtl="0" fontAlgn="base">
      <a:spcBef>
        <a:spcPct val="30000"/>
      </a:spcBef>
      <a:spcAft>
        <a:spcPct val="0"/>
      </a:spcAft>
      <a:defRPr sz="1200" kern="1200">
        <a:solidFill>
          <a:schemeClr val="tx1"/>
        </a:solidFill>
        <a:latin typeface="Tahoma" charset="0"/>
        <a:ea typeface="+mn-ea"/>
        <a:cs typeface="+mn-cs"/>
      </a:defRPr>
    </a:lvl3pPr>
    <a:lvl4pPr marL="1371600" algn="l" rtl="0" fontAlgn="base">
      <a:spcBef>
        <a:spcPct val="30000"/>
      </a:spcBef>
      <a:spcAft>
        <a:spcPct val="0"/>
      </a:spcAft>
      <a:defRPr sz="1200" kern="1200">
        <a:solidFill>
          <a:schemeClr val="tx1"/>
        </a:solidFill>
        <a:latin typeface="Tahoma" charset="0"/>
        <a:ea typeface="+mn-ea"/>
        <a:cs typeface="+mn-cs"/>
      </a:defRPr>
    </a:lvl4pPr>
    <a:lvl5pPr marL="1828800" algn="l" rtl="0" fontAlgn="base">
      <a:spcBef>
        <a:spcPct val="30000"/>
      </a:spcBef>
      <a:spcAft>
        <a:spcPct val="0"/>
      </a:spcAft>
      <a:defRPr sz="1200" kern="1200">
        <a:solidFill>
          <a:schemeClr val="tx1"/>
        </a:solidFill>
        <a:latin typeface="Tahoma"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9C2BE95-3819-4641-B94E-CF6FFBF0FAEE}" type="slidenum">
              <a:rPr lang="en-GB" altLang="en-US"/>
              <a:pPr/>
              <a:t>1</a:t>
            </a:fld>
            <a:endParaRPr lang="en-GB" altLang="en-US"/>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086752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5842" name="Rectangle 2"/>
          <p:cNvSpPr>
            <a:spLocks noGrp="1" noChangeArrowheads="1"/>
          </p:cNvSpPr>
          <p:nvPr>
            <p:ph type="ctrTitle" sz="quarter"/>
          </p:nvPr>
        </p:nvSpPr>
        <p:spPr>
          <a:xfrm>
            <a:off x="685800" y="1997075"/>
            <a:ext cx="7772400" cy="1431925"/>
          </a:xfrm>
        </p:spPr>
        <p:txBody>
          <a:bodyPr anchor="b" anchorCtr="1"/>
          <a:lstStyle>
            <a:lvl1pPr>
              <a:defRPr/>
            </a:lvl1pPr>
          </a:lstStyle>
          <a:p>
            <a:pPr lvl="0"/>
            <a:r>
              <a:rPr lang="en-US" altLang="en-US" noProof="0" smtClean="0"/>
              <a:t>Click to edit Master title style</a:t>
            </a:r>
            <a:endParaRPr lang="en-GB" altLang="en-US" noProof="0" smtClean="0"/>
          </a:p>
        </p:txBody>
      </p:sp>
      <p:sp>
        <p:nvSpPr>
          <p:cNvPr id="35843" name="Rectangle 3"/>
          <p:cNvSpPr>
            <a:spLocks noGrp="1" noChangeArrowheads="1"/>
          </p:cNvSpPr>
          <p:nvPr>
            <p:ph type="subTitle" sz="quarter" idx="1"/>
          </p:nvPr>
        </p:nvSpPr>
        <p:spPr>
          <a:xfrm>
            <a:off x="1371600" y="3886200"/>
            <a:ext cx="6400800" cy="1752600"/>
          </a:xfrm>
        </p:spPr>
        <p:txBody>
          <a:bodyPr/>
          <a:lstStyle>
            <a:lvl1pPr marL="0" indent="0" algn="ctr">
              <a:buFontTx/>
              <a:buNone/>
              <a:defRPr/>
            </a:lvl1pPr>
          </a:lstStyle>
          <a:p>
            <a:pPr lvl="0"/>
            <a:r>
              <a:rPr lang="en-US" altLang="en-US" noProof="0" smtClean="0"/>
              <a:t>Click to edit Master subtitle style</a:t>
            </a:r>
            <a:endParaRPr lang="en-GB" altLang="en-US" noProof="0" smtClean="0"/>
          </a:p>
        </p:txBody>
      </p:sp>
      <p:sp>
        <p:nvSpPr>
          <p:cNvPr id="35844" name="Freeform 4"/>
          <p:cNvSpPr>
            <a:spLocks/>
          </p:cNvSpPr>
          <p:nvPr/>
        </p:nvSpPr>
        <p:spPr bwMode="auto">
          <a:xfrm>
            <a:off x="285750" y="2803525"/>
            <a:ext cx="1588" cy="3035300"/>
          </a:xfrm>
          <a:custGeom>
            <a:avLst/>
            <a:gdLst>
              <a:gd name="T0" fmla="*/ 0 h 1912"/>
              <a:gd name="T1" fmla="*/ 6 h 1912"/>
              <a:gd name="T2" fmla="*/ 6 h 1912"/>
              <a:gd name="T3" fmla="*/ 60 h 1912"/>
              <a:gd name="T4" fmla="*/ 1912 h 1912"/>
              <a:gd name="T5" fmla="*/ 1912 h 1912"/>
              <a:gd name="T6" fmla="*/ 0 h 1912"/>
              <a:gd name="T7" fmla="*/ 0 h 1912"/>
            </a:gdLst>
            <a:ahLst/>
            <a:cxnLst>
              <a:cxn ang="0">
                <a:pos x="0" y="T0"/>
              </a:cxn>
              <a:cxn ang="0">
                <a:pos x="0" y="T1"/>
              </a:cxn>
              <a:cxn ang="0">
                <a:pos x="0" y="T2"/>
              </a:cxn>
              <a:cxn ang="0">
                <a:pos x="0" y="T3"/>
              </a:cxn>
              <a:cxn ang="0">
                <a:pos x="0" y="T4"/>
              </a:cxn>
              <a:cxn ang="0">
                <a:pos x="0" y="T5"/>
              </a:cxn>
              <a:cxn ang="0">
                <a:pos x="0" y="T6"/>
              </a:cxn>
              <a:cxn ang="0">
                <a:pos x="0" y="T7"/>
              </a:cxn>
            </a:cxnLst>
            <a:rect l="0" t="0" r="r" b="b"/>
            <a:pathLst>
              <a:path h="1912">
                <a:moveTo>
                  <a:pt x="0" y="0"/>
                </a:moveTo>
                <a:lnTo>
                  <a:pt x="0" y="6"/>
                </a:lnTo>
                <a:lnTo>
                  <a:pt x="0" y="6"/>
                </a:lnTo>
                <a:lnTo>
                  <a:pt x="0" y="60"/>
                </a:lnTo>
                <a:lnTo>
                  <a:pt x="0" y="1912"/>
                </a:lnTo>
                <a:lnTo>
                  <a:pt x="0" y="1912"/>
                </a:lnTo>
                <a:lnTo>
                  <a:pt x="0" y="0"/>
                </a:lnTo>
                <a:lnTo>
                  <a:pt x="0" y="0"/>
                </a:lnTo>
                <a:close/>
              </a:path>
            </a:pathLst>
          </a:custGeom>
          <a:solidFill>
            <a:srgbClr val="6BBA2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5845" name="Rectangle 5"/>
          <p:cNvSpPr>
            <a:spLocks noGrp="1" noChangeArrowheads="1"/>
          </p:cNvSpPr>
          <p:nvPr>
            <p:ph type="ftr" sz="quarter" idx="3"/>
          </p:nvPr>
        </p:nvSpPr>
        <p:spPr/>
        <p:txBody>
          <a:bodyPr/>
          <a:lstStyle>
            <a:lvl1pPr>
              <a:defRPr/>
            </a:lvl1pPr>
          </a:lstStyle>
          <a:p>
            <a:endParaRPr lang="en-GB" altLang="en-US"/>
          </a:p>
        </p:txBody>
      </p:sp>
      <p:sp>
        <p:nvSpPr>
          <p:cNvPr id="35846" name="Rectangle 6"/>
          <p:cNvSpPr>
            <a:spLocks noGrp="1" noChangeArrowheads="1"/>
          </p:cNvSpPr>
          <p:nvPr>
            <p:ph type="sldNum" sz="quarter" idx="4"/>
          </p:nvPr>
        </p:nvSpPr>
        <p:spPr/>
        <p:txBody>
          <a:bodyPr/>
          <a:lstStyle>
            <a:lvl1pPr>
              <a:defRPr/>
            </a:lvl1pPr>
          </a:lstStyle>
          <a:p>
            <a:fld id="{1CFE6559-C3F9-4E01-8405-5B25DBA0A839}" type="slidenum">
              <a:rPr lang="en-GB" altLang="en-US"/>
              <a:pPr/>
              <a:t>‹#›</a:t>
            </a:fld>
            <a:endParaRPr lang="en-GB" altLang="en-US"/>
          </a:p>
        </p:txBody>
      </p:sp>
      <p:sp>
        <p:nvSpPr>
          <p:cNvPr id="35847" name="Rectangle 7"/>
          <p:cNvSpPr>
            <a:spLocks noGrp="1" noChangeArrowheads="1"/>
          </p:cNvSpPr>
          <p:nvPr>
            <p:ph type="dt" sz="quarter" idx="2"/>
          </p:nvPr>
        </p:nvSpPr>
        <p:spPr/>
        <p:txBody>
          <a:bodyPr/>
          <a:lstStyle>
            <a:lvl1pPr>
              <a:defRPr/>
            </a:lvl1pPr>
          </a:lstStyle>
          <a:p>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06E39765-52C3-453E-A7B5-8AC97AACF77D}" type="slidenum">
              <a:rPr lang="en-GB" altLang="en-US"/>
              <a:pPr/>
              <a:t>‹#›</a:t>
            </a:fld>
            <a:endParaRPr lang="en-GB" altLang="en-US"/>
          </a:p>
        </p:txBody>
      </p:sp>
    </p:spTree>
    <p:extLst>
      <p:ext uri="{BB962C8B-B14F-4D97-AF65-F5344CB8AC3E}">
        <p14:creationId xmlns:p14="http://schemas.microsoft.com/office/powerpoint/2010/main" val="4294915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A3BE1D7C-1889-4280-B40A-683F35E75666}" type="slidenum">
              <a:rPr lang="en-GB" altLang="en-US"/>
              <a:pPr/>
              <a:t>‹#›</a:t>
            </a:fld>
            <a:endParaRPr lang="en-GB" altLang="en-US"/>
          </a:p>
        </p:txBody>
      </p:sp>
    </p:spTree>
    <p:extLst>
      <p:ext uri="{BB962C8B-B14F-4D97-AF65-F5344CB8AC3E}">
        <p14:creationId xmlns:p14="http://schemas.microsoft.com/office/powerpoint/2010/main" val="36693831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050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050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25AB4926-394C-442F-A388-118335652A55}" type="slidenum">
              <a:rPr lang="en-GB" altLang="en-US"/>
              <a:pPr/>
              <a:t>‹#›</a:t>
            </a:fld>
            <a:endParaRPr lang="en-GB" altLang="en-US"/>
          </a:p>
        </p:txBody>
      </p:sp>
    </p:spTree>
    <p:extLst>
      <p:ext uri="{BB962C8B-B14F-4D97-AF65-F5344CB8AC3E}">
        <p14:creationId xmlns:p14="http://schemas.microsoft.com/office/powerpoint/2010/main" val="3555619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ltLang="en-US"/>
          </a:p>
        </p:txBody>
      </p:sp>
      <p:sp>
        <p:nvSpPr>
          <p:cNvPr id="8" name="Footer Placeholder 7"/>
          <p:cNvSpPr>
            <a:spLocks noGrp="1"/>
          </p:cNvSpPr>
          <p:nvPr>
            <p:ph type="ftr" sz="quarter" idx="11"/>
          </p:nvPr>
        </p:nvSpPr>
        <p:spPr/>
        <p:txBody>
          <a:bodyPr/>
          <a:lstStyle>
            <a:lvl1pPr>
              <a:defRPr/>
            </a:lvl1pPr>
          </a:lstStyle>
          <a:p>
            <a:endParaRPr lang="en-GB" altLang="en-US"/>
          </a:p>
        </p:txBody>
      </p:sp>
      <p:sp>
        <p:nvSpPr>
          <p:cNvPr id="9" name="Slide Number Placeholder 8"/>
          <p:cNvSpPr>
            <a:spLocks noGrp="1"/>
          </p:cNvSpPr>
          <p:nvPr>
            <p:ph type="sldNum" sz="quarter" idx="12"/>
          </p:nvPr>
        </p:nvSpPr>
        <p:spPr/>
        <p:txBody>
          <a:bodyPr/>
          <a:lstStyle>
            <a:lvl1pPr>
              <a:defRPr/>
            </a:lvl1pPr>
          </a:lstStyle>
          <a:p>
            <a:fld id="{8598BB97-5D72-420A-A3F9-CEF19C15BF9F}" type="slidenum">
              <a:rPr lang="en-GB" altLang="en-US"/>
              <a:pPr/>
              <a:t>‹#›</a:t>
            </a:fld>
            <a:endParaRPr lang="en-GB" altLang="en-US"/>
          </a:p>
        </p:txBody>
      </p:sp>
    </p:spTree>
    <p:extLst>
      <p:ext uri="{BB962C8B-B14F-4D97-AF65-F5344CB8AC3E}">
        <p14:creationId xmlns:p14="http://schemas.microsoft.com/office/powerpoint/2010/main" val="2365364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ltLang="en-US"/>
          </a:p>
        </p:txBody>
      </p:sp>
      <p:sp>
        <p:nvSpPr>
          <p:cNvPr id="4" name="Footer Placeholder 3"/>
          <p:cNvSpPr>
            <a:spLocks noGrp="1"/>
          </p:cNvSpPr>
          <p:nvPr>
            <p:ph type="ftr" sz="quarter" idx="11"/>
          </p:nvPr>
        </p:nvSpPr>
        <p:spPr/>
        <p:txBody>
          <a:bodyPr/>
          <a:lstStyle>
            <a:lvl1pPr>
              <a:defRPr/>
            </a:lvl1pPr>
          </a:lstStyle>
          <a:p>
            <a:endParaRPr lang="en-GB" altLang="en-US"/>
          </a:p>
        </p:txBody>
      </p:sp>
      <p:sp>
        <p:nvSpPr>
          <p:cNvPr id="5" name="Slide Number Placeholder 4"/>
          <p:cNvSpPr>
            <a:spLocks noGrp="1"/>
          </p:cNvSpPr>
          <p:nvPr>
            <p:ph type="sldNum" sz="quarter" idx="12"/>
          </p:nvPr>
        </p:nvSpPr>
        <p:spPr/>
        <p:txBody>
          <a:bodyPr/>
          <a:lstStyle>
            <a:lvl1pPr>
              <a:defRPr/>
            </a:lvl1pPr>
          </a:lstStyle>
          <a:p>
            <a:fld id="{98551399-939F-4EC2-BF2C-E96905DEFF69}" type="slidenum">
              <a:rPr lang="en-GB" altLang="en-US"/>
              <a:pPr/>
              <a:t>‹#›</a:t>
            </a:fld>
            <a:endParaRPr lang="en-GB" altLang="en-US"/>
          </a:p>
        </p:txBody>
      </p:sp>
    </p:spTree>
    <p:extLst>
      <p:ext uri="{BB962C8B-B14F-4D97-AF65-F5344CB8AC3E}">
        <p14:creationId xmlns:p14="http://schemas.microsoft.com/office/powerpoint/2010/main" val="29192817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ltLang="en-US"/>
          </a:p>
        </p:txBody>
      </p:sp>
      <p:sp>
        <p:nvSpPr>
          <p:cNvPr id="3" name="Footer Placeholder 2"/>
          <p:cNvSpPr>
            <a:spLocks noGrp="1"/>
          </p:cNvSpPr>
          <p:nvPr>
            <p:ph type="ftr" sz="quarter" idx="11"/>
          </p:nvPr>
        </p:nvSpPr>
        <p:spPr/>
        <p:txBody>
          <a:bodyPr/>
          <a:lstStyle>
            <a:lvl1pPr>
              <a:defRPr/>
            </a:lvl1pPr>
          </a:lstStyle>
          <a:p>
            <a:endParaRPr lang="en-GB" altLang="en-US"/>
          </a:p>
        </p:txBody>
      </p:sp>
      <p:sp>
        <p:nvSpPr>
          <p:cNvPr id="4" name="Slide Number Placeholder 3"/>
          <p:cNvSpPr>
            <a:spLocks noGrp="1"/>
          </p:cNvSpPr>
          <p:nvPr>
            <p:ph type="sldNum" sz="quarter" idx="12"/>
          </p:nvPr>
        </p:nvSpPr>
        <p:spPr/>
        <p:txBody>
          <a:bodyPr/>
          <a:lstStyle>
            <a:lvl1pPr>
              <a:defRPr/>
            </a:lvl1pPr>
          </a:lstStyle>
          <a:p>
            <a:fld id="{E71EF400-4BA8-4CF6-BB0C-4E8C5BE65ADA}" type="slidenum">
              <a:rPr lang="en-GB" altLang="en-US"/>
              <a:pPr/>
              <a:t>‹#›</a:t>
            </a:fld>
            <a:endParaRPr lang="en-GB" altLang="en-US"/>
          </a:p>
        </p:txBody>
      </p:sp>
    </p:spTree>
    <p:extLst>
      <p:ext uri="{BB962C8B-B14F-4D97-AF65-F5344CB8AC3E}">
        <p14:creationId xmlns:p14="http://schemas.microsoft.com/office/powerpoint/2010/main" val="42239683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156A1CCE-42FE-41B9-A783-80FAF1DC3F98}" type="slidenum">
              <a:rPr lang="en-GB" altLang="en-US"/>
              <a:pPr/>
              <a:t>‹#›</a:t>
            </a:fld>
            <a:endParaRPr lang="en-GB" altLang="en-US"/>
          </a:p>
        </p:txBody>
      </p:sp>
    </p:spTree>
    <p:extLst>
      <p:ext uri="{BB962C8B-B14F-4D97-AF65-F5344CB8AC3E}">
        <p14:creationId xmlns:p14="http://schemas.microsoft.com/office/powerpoint/2010/main" val="34894534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52B417D5-2C0B-4F18-A0BD-AB84A4A0BA19}" type="slidenum">
              <a:rPr lang="en-GB" altLang="en-US"/>
              <a:pPr/>
              <a:t>‹#›</a:t>
            </a:fld>
            <a:endParaRPr lang="en-GB" altLang="en-US"/>
          </a:p>
        </p:txBody>
      </p:sp>
    </p:spTree>
    <p:extLst>
      <p:ext uri="{BB962C8B-B14F-4D97-AF65-F5344CB8AC3E}">
        <p14:creationId xmlns:p14="http://schemas.microsoft.com/office/powerpoint/2010/main" val="1832215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7461CE00-4F3B-4AC5-A359-4DAF0D6532E0}" type="slidenum">
              <a:rPr lang="en-GB" altLang="en-US"/>
              <a:pPr/>
              <a:t>‹#›</a:t>
            </a:fld>
            <a:endParaRPr lang="en-GB" altLang="en-US"/>
          </a:p>
        </p:txBody>
      </p:sp>
    </p:spTree>
    <p:extLst>
      <p:ext uri="{BB962C8B-B14F-4D97-AF65-F5344CB8AC3E}">
        <p14:creationId xmlns:p14="http://schemas.microsoft.com/office/powerpoint/2010/main" val="11694385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92100"/>
            <a:ext cx="2057400" cy="57277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92100"/>
            <a:ext cx="6019800" cy="57277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D5E22C4E-4F8F-4997-8AAF-D5EC0624D078}" type="slidenum">
              <a:rPr lang="en-GB" altLang="en-US"/>
              <a:pPr/>
              <a:t>‹#›</a:t>
            </a:fld>
            <a:endParaRPr lang="en-GB" altLang="en-US"/>
          </a:p>
        </p:txBody>
      </p:sp>
    </p:spTree>
    <p:extLst>
      <p:ext uri="{BB962C8B-B14F-4D97-AF65-F5344CB8AC3E}">
        <p14:creationId xmlns:p14="http://schemas.microsoft.com/office/powerpoint/2010/main" val="8449649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verTx" preserve="1">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13843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05000"/>
            <a:ext cx="8229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4038600"/>
            <a:ext cx="8229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3B32FF60-EB88-47F9-BE06-99DA9FAE5D02}" type="slidenum">
              <a:rPr lang="en-GB" altLang="en-US"/>
              <a:pPr/>
              <a:t>‹#›</a:t>
            </a:fld>
            <a:endParaRPr lang="en-GB" altLang="en-US"/>
          </a:p>
        </p:txBody>
      </p:sp>
    </p:spTree>
    <p:extLst>
      <p:ext uri="{BB962C8B-B14F-4D97-AF65-F5344CB8AC3E}">
        <p14:creationId xmlns:p14="http://schemas.microsoft.com/office/powerpoint/2010/main" val="40420586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13843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050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9050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71AAD7B4-ABE7-4F9D-A6C4-265B4FA74E96}" type="slidenum">
              <a:rPr lang="en-GB" altLang="en-US"/>
              <a:pPr/>
              <a:t>‹#›</a:t>
            </a:fld>
            <a:endParaRPr lang="en-GB" altLang="en-US"/>
          </a:p>
        </p:txBody>
      </p:sp>
    </p:spTree>
    <p:extLst>
      <p:ext uri="{BB962C8B-B14F-4D97-AF65-F5344CB8AC3E}">
        <p14:creationId xmlns:p14="http://schemas.microsoft.com/office/powerpoint/2010/main" val="30510907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13843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457200" y="19050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57200" y="40386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half" idx="3"/>
          </p:nvPr>
        </p:nvSpPr>
        <p:spPr>
          <a:xfrm>
            <a:off x="4648200" y="19050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DA22F134-A2EF-48B2-A988-6C4A5E0F486B}" type="slidenum">
              <a:rPr lang="en-GB" altLang="en-US"/>
              <a:pPr/>
              <a:t>‹#›</a:t>
            </a:fld>
            <a:endParaRPr lang="en-GB" altLang="en-US"/>
          </a:p>
        </p:txBody>
      </p:sp>
    </p:spTree>
    <p:extLst>
      <p:ext uri="{BB962C8B-B14F-4D97-AF65-F5344CB8AC3E}">
        <p14:creationId xmlns:p14="http://schemas.microsoft.com/office/powerpoint/2010/main" val="19202718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OverObj" preserve="1">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13843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905000"/>
            <a:ext cx="8229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7200" y="4038600"/>
            <a:ext cx="8229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A81D18C8-027C-4ED8-9096-86FFA127D4D6}" type="slidenum">
              <a:rPr lang="en-GB" altLang="en-US"/>
              <a:pPr/>
              <a:t>‹#›</a:t>
            </a:fld>
            <a:endParaRPr lang="en-GB" altLang="en-US"/>
          </a:p>
        </p:txBody>
      </p:sp>
    </p:spTree>
    <p:extLst>
      <p:ext uri="{BB962C8B-B14F-4D97-AF65-F5344CB8AC3E}">
        <p14:creationId xmlns:p14="http://schemas.microsoft.com/office/powerpoint/2010/main" val="27314132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OverTx" preserve="1">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13843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457200" y="19050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050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half" idx="3"/>
          </p:nvPr>
        </p:nvSpPr>
        <p:spPr>
          <a:xfrm>
            <a:off x="457200" y="4038600"/>
            <a:ext cx="8229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0727311C-C491-4373-AF8D-53CD280A3A73}" type="slidenum">
              <a:rPr lang="en-GB" altLang="en-US"/>
              <a:pPr/>
              <a:t>‹#›</a:t>
            </a:fld>
            <a:endParaRPr lang="en-GB" altLang="en-US"/>
          </a:p>
        </p:txBody>
      </p:sp>
    </p:spTree>
    <p:extLst>
      <p:ext uri="{BB962C8B-B14F-4D97-AF65-F5344CB8AC3E}">
        <p14:creationId xmlns:p14="http://schemas.microsoft.com/office/powerpoint/2010/main" val="2999971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8">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bwMode="auto">
          <a:xfrm>
            <a:off x="457200" y="292100"/>
            <a:ext cx="8229600" cy="1384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34819" name="Rectangle 3"/>
          <p:cNvSpPr>
            <a:spLocks noGrp="1" noChangeArrowheads="1"/>
          </p:cNvSpPr>
          <p:nvPr>
            <p:ph type="body" idx="1"/>
          </p:nvPr>
        </p:nvSpPr>
        <p:spPr bwMode="auto">
          <a:xfrm>
            <a:off x="457200" y="1905000"/>
            <a:ext cx="82296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34820"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400">
                <a:effectLst>
                  <a:outerShdw blurRad="38100" dist="38100" dir="2700000" algn="tl">
                    <a:srgbClr val="000000"/>
                  </a:outerShdw>
                </a:effectLst>
                <a:latin typeface="+mn-lt"/>
              </a:defRPr>
            </a:lvl1pPr>
          </a:lstStyle>
          <a:p>
            <a:endParaRPr lang="en-GB" altLang="en-US"/>
          </a:p>
        </p:txBody>
      </p:sp>
      <p:sp>
        <p:nvSpPr>
          <p:cNvPr id="34821"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eaLnBrk="1" hangingPunct="1">
              <a:defRPr sz="1400">
                <a:effectLst>
                  <a:outerShdw blurRad="38100" dist="38100" dir="2700000" algn="tl">
                    <a:srgbClr val="000000"/>
                  </a:outerShdw>
                </a:effectLst>
                <a:latin typeface="+mn-lt"/>
              </a:defRPr>
            </a:lvl1pPr>
          </a:lstStyle>
          <a:p>
            <a:endParaRPr lang="en-GB" altLang="en-US"/>
          </a:p>
        </p:txBody>
      </p:sp>
      <p:sp>
        <p:nvSpPr>
          <p:cNvPr id="34822"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400">
                <a:effectLst>
                  <a:outerShdw blurRad="38100" dist="38100" dir="2700000" algn="tl">
                    <a:srgbClr val="000000"/>
                  </a:outerShdw>
                </a:effectLst>
                <a:latin typeface="+mn-lt"/>
              </a:defRPr>
            </a:lvl1pPr>
          </a:lstStyle>
          <a:p>
            <a:fld id="{C4FCF509-83FD-4540-8443-5F94D99F97A4}" type="slidenum">
              <a:rPr lang="en-GB" altLang="en-US"/>
              <a:pPr/>
              <a:t>‹#›</a:t>
            </a:fld>
            <a:endParaRPr lang="en-GB" altLang="en-US"/>
          </a:p>
        </p:txBody>
      </p:sp>
    </p:spTree>
  </p:cSld>
  <p:clrMap bg1="dk2" tx1="lt1" bg2="dk1" tx2="lt2" accent1="accent1" accent2="accent2" accent3="accent3" accent4="accent4" accent5="accent5" accent6="accent6" hlink="hlink" folHlink="folHlink"/>
  <p:sldLayoutIdLst>
    <p:sldLayoutId id="2147483658" r:id="rId1"/>
    <p:sldLayoutId id="2147483659" r:id="rId2"/>
    <p:sldLayoutId id="2147483660" r:id="rId3"/>
    <p:sldLayoutId id="2147483661" r:id="rId4"/>
    <p:sldLayoutId id="2147483662" r:id="rId5"/>
    <p:sldLayoutId id="2147483663" r:id="rId6"/>
    <p:sldLayoutId id="2147483664" r:id="rId7"/>
    <p:sldLayoutId id="2147483665" r:id="rId8"/>
    <p:sldLayoutId id="2147483666" r:id="rId9"/>
    <p:sldLayoutId id="2147483667" r:id="rId10"/>
    <p:sldLayoutId id="2147483668" r:id="rId11"/>
    <p:sldLayoutId id="2147483669" r:id="rId12"/>
    <p:sldLayoutId id="2147483670" r:id="rId13"/>
    <p:sldLayoutId id="2147483671" r:id="rId14"/>
    <p:sldLayoutId id="2147483672" r:id="rId15"/>
    <p:sldLayoutId id="2147483673" r:id="rId16"/>
  </p:sldLayoutIdLst>
  <p:txStyles>
    <p:titleStyle>
      <a:lvl1pPr algn="l"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l"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charset="0"/>
        </a:defRPr>
      </a:lvl2pPr>
      <a:lvl3pPr algn="l"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charset="0"/>
        </a:defRPr>
      </a:lvl3pPr>
      <a:lvl4pPr algn="l"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charset="0"/>
        </a:defRPr>
      </a:lvl4pPr>
      <a:lvl5pPr algn="l"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charset="0"/>
        </a:defRPr>
      </a:lvl5pPr>
      <a:lvl6pPr marL="457200" algn="l"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charset="0"/>
        </a:defRPr>
      </a:lvl6pPr>
      <a:lvl7pPr marL="914400" algn="l"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charset="0"/>
        </a:defRPr>
      </a:lvl7pPr>
      <a:lvl8pPr marL="1371600" algn="l"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charset="0"/>
        </a:defRPr>
      </a:lvl8pPr>
      <a:lvl9pPr marL="1828800" algn="l"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charset="0"/>
        </a:defRPr>
      </a:lvl9pPr>
    </p:titleStyle>
    <p:bodyStyle>
      <a:lvl1pPr marL="342900" indent="-342900" algn="l" rtl="0" eaLnBrk="1" fontAlgn="base" hangingPunct="1">
        <a:spcBef>
          <a:spcPct val="20000"/>
        </a:spcBef>
        <a:spcAft>
          <a:spcPct val="0"/>
        </a:spcAft>
        <a:buClr>
          <a:schemeClr val="hlink"/>
        </a:buClr>
        <a:buSzPct val="120000"/>
        <a:buChar char="•"/>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Font typeface="Tahoma" charset="0"/>
        <a:buChar char="–"/>
        <a:defRPr sz="2800">
          <a:solidFill>
            <a:schemeClr val="tx1"/>
          </a:solidFill>
          <a:effectLst>
            <a:outerShdw blurRad="38100" dist="38100" dir="2700000" algn="tl">
              <a:srgbClr val="000000"/>
            </a:outerShdw>
          </a:effectLst>
          <a:latin typeface="+mn-lt"/>
        </a:defRPr>
      </a:lvl2pPr>
      <a:lvl3pPr marL="1143000" indent="-228600" algn="l" rtl="0" eaLnBrk="1" fontAlgn="base" hangingPunct="1">
        <a:spcBef>
          <a:spcPct val="20000"/>
        </a:spcBef>
        <a:spcAft>
          <a:spcPct val="0"/>
        </a:spcAft>
        <a:buClr>
          <a:schemeClr val="hlink"/>
        </a:buClr>
        <a:buSzPct val="120000"/>
        <a:buChar char="•"/>
        <a:defRPr sz="2400">
          <a:solidFill>
            <a:schemeClr val="tx1"/>
          </a:solidFill>
          <a:effectLst>
            <a:outerShdw blurRad="38100" dist="38100" dir="2700000" algn="tl">
              <a:srgbClr val="000000"/>
            </a:outerShdw>
          </a:effectLst>
          <a:latin typeface="+mn-lt"/>
        </a:defRPr>
      </a:lvl3pPr>
      <a:lvl4pPr marL="1600200" indent="-228600" algn="l" rtl="0" eaLnBrk="1" fontAlgn="base" hangingPunct="1">
        <a:spcBef>
          <a:spcPct val="20000"/>
        </a:spcBef>
        <a:spcAft>
          <a:spcPct val="0"/>
        </a:spcAft>
        <a:buFont typeface="Tahoma" charset="0"/>
        <a:buChar char="–"/>
        <a:defRPr sz="2000">
          <a:solidFill>
            <a:schemeClr val="tx1"/>
          </a:solidFill>
          <a:effectLst>
            <a:outerShdw blurRad="38100" dist="38100" dir="2700000" algn="tl">
              <a:srgbClr val="000000"/>
            </a:outerShdw>
          </a:effectLst>
          <a:latin typeface="+mn-lt"/>
        </a:defRPr>
      </a:lvl4pPr>
      <a:lvl5pPr marL="2057400" indent="-228600" algn="l" rtl="0" eaLnBrk="1" fontAlgn="base" hangingPunct="1">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5pPr>
      <a:lvl6pPr marL="2514600" indent="-228600" algn="l" rtl="0" eaLnBrk="1" fontAlgn="base" hangingPunct="1">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6pPr>
      <a:lvl7pPr marL="2971800" indent="-228600" algn="l" rtl="0" eaLnBrk="1" fontAlgn="base" hangingPunct="1">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7pPr>
      <a:lvl8pPr marL="3429000" indent="-228600" algn="l" rtl="0" eaLnBrk="1" fontAlgn="base" hangingPunct="1">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8pPr>
      <a:lvl9pPr marL="3886200" indent="-228600" algn="l" rtl="0" eaLnBrk="1" fontAlgn="base" hangingPunct="1">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6.xml"/><Relationship Id="rId5" Type="http://schemas.openxmlformats.org/officeDocument/2006/relationships/image" Target="../media/image20.png"/><Relationship Id="rId4" Type="http://schemas.openxmlformats.org/officeDocument/2006/relationships/image" Target="../media/image19.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6.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6.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6.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hyperlink" Target="https://www.youtube.com/watch?v=bT_jW9ag2vs" TargetMode="External"/><Relationship Id="rId2" Type="http://schemas.openxmlformats.org/officeDocument/2006/relationships/hyperlink" Target="https://www.youtube.com/watch?v=HpiSCCo5EDo" TargetMode="External"/><Relationship Id="rId1" Type="http://schemas.openxmlformats.org/officeDocument/2006/relationships/slideLayout" Target="../slideLayouts/slideLayout6.xml"/><Relationship Id="rId4" Type="http://schemas.openxmlformats.org/officeDocument/2006/relationships/image" Target="../media/image27.png"/></Relationships>
</file>

<file path=ppt/slides/_rels/slide3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6.xml"/><Relationship Id="rId4" Type="http://schemas.openxmlformats.org/officeDocument/2006/relationships/image" Target="../media/image30.png"/></Relationships>
</file>

<file path=ppt/slides/_rels/slide3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85800" y="1196753"/>
            <a:ext cx="7772400" cy="1224135"/>
          </a:xfrm>
          <a:noFill/>
        </p:spPr>
        <p:txBody>
          <a:bodyPr/>
          <a:lstStyle/>
          <a:p>
            <a:r>
              <a:rPr lang="en-GB" altLang="en-US" dirty="0" smtClean="0"/>
              <a:t>Media &amp; Consumer Psychology</a:t>
            </a:r>
            <a:endParaRPr lang="en-GB" altLang="en-US" dirty="0"/>
          </a:p>
        </p:txBody>
      </p:sp>
      <p:sp>
        <p:nvSpPr>
          <p:cNvPr id="2051" name="Rectangle 3"/>
          <p:cNvSpPr>
            <a:spLocks noGrp="1" noChangeArrowheads="1"/>
          </p:cNvSpPr>
          <p:nvPr>
            <p:ph type="subTitle" idx="1"/>
          </p:nvPr>
        </p:nvSpPr>
        <p:spPr/>
        <p:txBody>
          <a:bodyPr/>
          <a:lstStyle/>
          <a:p>
            <a:r>
              <a:rPr lang="en-GB" altLang="en-US" dirty="0" smtClean="0"/>
              <a:t>Lecture 7: Para-social relationships, fandom and celebrity endorsements.</a:t>
            </a:r>
            <a:endParaRPr lang="en-GB" alt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4" name="Rectangle 10"/>
          <p:cNvSpPr>
            <a:spLocks noGrp="1" noChangeArrowheads="1"/>
          </p:cNvSpPr>
          <p:nvPr>
            <p:ph type="title"/>
          </p:nvPr>
        </p:nvSpPr>
        <p:spPr/>
        <p:txBody>
          <a:bodyPr/>
          <a:lstStyle/>
          <a:p>
            <a:pPr algn="ctr"/>
            <a:r>
              <a:rPr lang="en-GB" altLang="en-US" dirty="0" smtClean="0"/>
              <a:t>Para-social relationships:</a:t>
            </a:r>
            <a:endParaRPr lang="en-GB" altLang="en-US" dirty="0"/>
          </a:p>
        </p:txBody>
      </p:sp>
      <p:sp>
        <p:nvSpPr>
          <p:cNvPr id="3" name="TextBox 2"/>
          <p:cNvSpPr txBox="1"/>
          <p:nvPr/>
        </p:nvSpPr>
        <p:spPr>
          <a:xfrm>
            <a:off x="1259632" y="1535746"/>
            <a:ext cx="2232248" cy="3416320"/>
          </a:xfrm>
          <a:prstGeom prst="rect">
            <a:avLst/>
          </a:prstGeom>
          <a:solidFill>
            <a:schemeClr val="accent5">
              <a:lumMod val="60000"/>
              <a:lumOff val="40000"/>
            </a:schemeClr>
          </a:solidFill>
          <a:ln w="28575">
            <a:solidFill>
              <a:schemeClr val="bg1">
                <a:lumMod val="75000"/>
              </a:schemeClr>
            </a:solidFill>
          </a:ln>
        </p:spPr>
        <p:txBody>
          <a:bodyPr wrap="square" rtlCol="0">
            <a:spAutoFit/>
          </a:bodyPr>
          <a:lstStyle/>
          <a:p>
            <a:r>
              <a:rPr lang="en-GB" sz="2400" dirty="0" smtClean="0">
                <a:solidFill>
                  <a:schemeClr val="bg1"/>
                </a:solidFill>
              </a:rPr>
              <a:t>What are they?</a:t>
            </a:r>
          </a:p>
          <a:p>
            <a:r>
              <a:rPr lang="en-GB" sz="2400" dirty="0" smtClean="0">
                <a:solidFill>
                  <a:schemeClr val="bg1"/>
                </a:solidFill>
              </a:rPr>
              <a:t>The feeling of `knowing` that we have from our encounters with media celebrities.</a:t>
            </a:r>
          </a:p>
          <a:p>
            <a:endParaRPr lang="en-GB" sz="2400" dirty="0">
              <a:solidFill>
                <a:schemeClr val="bg1"/>
              </a:solidFill>
            </a:endParaRPr>
          </a:p>
        </p:txBody>
      </p:sp>
      <p:sp>
        <p:nvSpPr>
          <p:cNvPr id="4" name="TextBox 3"/>
          <p:cNvSpPr txBox="1"/>
          <p:nvPr/>
        </p:nvSpPr>
        <p:spPr>
          <a:xfrm>
            <a:off x="3923928" y="1905078"/>
            <a:ext cx="4032448" cy="2677656"/>
          </a:xfrm>
          <a:prstGeom prst="rect">
            <a:avLst/>
          </a:prstGeom>
          <a:solidFill>
            <a:schemeClr val="accent5">
              <a:lumMod val="60000"/>
              <a:lumOff val="40000"/>
            </a:schemeClr>
          </a:solidFill>
          <a:ln w="28575">
            <a:solidFill>
              <a:schemeClr val="bg1">
                <a:lumMod val="75000"/>
              </a:schemeClr>
            </a:solidFill>
          </a:ln>
        </p:spPr>
        <p:txBody>
          <a:bodyPr wrap="square" rtlCol="0">
            <a:spAutoFit/>
          </a:bodyPr>
          <a:lstStyle/>
          <a:p>
            <a:r>
              <a:rPr lang="en-GB" sz="2400" dirty="0" smtClean="0">
                <a:solidFill>
                  <a:schemeClr val="bg1"/>
                </a:solidFill>
              </a:rPr>
              <a:t>Early methods used to measure these relationships suggested that they are the same as our actual social relationships and are a reflection of our attachment styles (Rubin et al., 1985) </a:t>
            </a:r>
            <a:endParaRPr lang="en-GB" sz="2400" dirty="0">
              <a:solidFill>
                <a:schemeClr val="bg1"/>
              </a:solidFill>
            </a:endParaRPr>
          </a:p>
        </p:txBody>
      </p:sp>
      <p:sp>
        <p:nvSpPr>
          <p:cNvPr id="7" name="TextBox 6"/>
          <p:cNvSpPr txBox="1"/>
          <p:nvPr/>
        </p:nvSpPr>
        <p:spPr>
          <a:xfrm>
            <a:off x="899592" y="5229200"/>
            <a:ext cx="7632848" cy="830997"/>
          </a:xfrm>
          <a:prstGeom prst="rect">
            <a:avLst/>
          </a:prstGeom>
          <a:solidFill>
            <a:schemeClr val="accent5">
              <a:lumMod val="60000"/>
              <a:lumOff val="40000"/>
            </a:schemeClr>
          </a:solidFill>
          <a:ln w="28575">
            <a:solidFill>
              <a:schemeClr val="bg1">
                <a:lumMod val="75000"/>
              </a:schemeClr>
            </a:solidFill>
          </a:ln>
        </p:spPr>
        <p:txBody>
          <a:bodyPr wrap="square" rtlCol="0">
            <a:spAutoFit/>
          </a:bodyPr>
          <a:lstStyle/>
          <a:p>
            <a:pPr algn="ctr"/>
            <a:r>
              <a:rPr lang="en-GB" sz="2400" dirty="0" smtClean="0">
                <a:solidFill>
                  <a:schemeClr val="bg1"/>
                </a:solidFill>
              </a:rPr>
              <a:t>Early research also noted a distinction between para-social interaction and para-social relationships.</a:t>
            </a:r>
            <a:endParaRPr lang="en-GB" sz="2400" dirty="0">
              <a:solidFill>
                <a:schemeClr val="bg1"/>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Box 2"/>
          <p:cNvSpPr txBox="1"/>
          <p:nvPr/>
        </p:nvSpPr>
        <p:spPr>
          <a:xfrm>
            <a:off x="457200" y="764704"/>
            <a:ext cx="8363272" cy="5632311"/>
          </a:xfrm>
          <a:prstGeom prst="rect">
            <a:avLst/>
          </a:prstGeom>
          <a:solidFill>
            <a:schemeClr val="accent3">
              <a:lumMod val="40000"/>
              <a:lumOff val="60000"/>
            </a:schemeClr>
          </a:solidFill>
          <a:ln w="28575">
            <a:solidFill>
              <a:schemeClr val="bg1">
                <a:lumMod val="75000"/>
              </a:schemeClr>
            </a:solidFill>
          </a:ln>
        </p:spPr>
        <p:txBody>
          <a:bodyPr wrap="square" rtlCol="0">
            <a:spAutoFit/>
          </a:bodyPr>
          <a:lstStyle/>
          <a:p>
            <a:r>
              <a:rPr lang="en-GB" b="1" dirty="0" smtClean="0">
                <a:solidFill>
                  <a:schemeClr val="bg1">
                    <a:lumMod val="50000"/>
                  </a:schemeClr>
                </a:solidFill>
              </a:rPr>
              <a:t>ORIGINAL </a:t>
            </a:r>
            <a:r>
              <a:rPr lang="en-GB" b="1" dirty="0">
                <a:solidFill>
                  <a:schemeClr val="bg1">
                    <a:lumMod val="50000"/>
                  </a:schemeClr>
                </a:solidFill>
              </a:rPr>
              <a:t>PARASOCIAL INTERACTION </a:t>
            </a:r>
            <a:r>
              <a:rPr lang="en-GB" b="1" dirty="0" smtClean="0">
                <a:solidFill>
                  <a:schemeClr val="bg1">
                    <a:lumMod val="50000"/>
                  </a:schemeClr>
                </a:solidFill>
              </a:rPr>
              <a:t>SCALE</a:t>
            </a:r>
            <a:endParaRPr lang="en-GB" b="1" dirty="0">
              <a:solidFill>
                <a:schemeClr val="bg1">
                  <a:lumMod val="50000"/>
                </a:schemeClr>
              </a:solidFill>
            </a:endParaRPr>
          </a:p>
          <a:p>
            <a:r>
              <a:rPr lang="en-GB" dirty="0" smtClean="0">
                <a:solidFill>
                  <a:schemeClr val="bg1">
                    <a:lumMod val="50000"/>
                  </a:schemeClr>
                </a:solidFill>
              </a:rPr>
              <a:t>Rubin</a:t>
            </a:r>
            <a:r>
              <a:rPr lang="en-GB" dirty="0">
                <a:solidFill>
                  <a:schemeClr val="bg1">
                    <a:lumMod val="50000"/>
                  </a:schemeClr>
                </a:solidFill>
              </a:rPr>
              <a:t>, A.M. &amp; </a:t>
            </a:r>
            <a:r>
              <a:rPr lang="en-GB" dirty="0" err="1">
                <a:solidFill>
                  <a:schemeClr val="bg1">
                    <a:lumMod val="50000"/>
                  </a:schemeClr>
                </a:solidFill>
              </a:rPr>
              <a:t>Perse</a:t>
            </a:r>
            <a:r>
              <a:rPr lang="en-GB" dirty="0">
                <a:solidFill>
                  <a:schemeClr val="bg1">
                    <a:lumMod val="50000"/>
                  </a:schemeClr>
                </a:solidFill>
              </a:rPr>
              <a:t>, E.M. (1987). Audience activity and soap opera</a:t>
            </a:r>
          </a:p>
          <a:p>
            <a:r>
              <a:rPr lang="en-GB" dirty="0">
                <a:solidFill>
                  <a:schemeClr val="bg1">
                    <a:lumMod val="50000"/>
                  </a:schemeClr>
                </a:solidFill>
              </a:rPr>
              <a:t>involvement: A uses and effects investigation. Human Communication Research, </a:t>
            </a:r>
            <a:r>
              <a:rPr lang="en-GB" dirty="0" smtClean="0">
                <a:solidFill>
                  <a:schemeClr val="bg1">
                    <a:lumMod val="50000"/>
                  </a:schemeClr>
                </a:solidFill>
              </a:rPr>
              <a:t>14, 246-268.</a:t>
            </a:r>
          </a:p>
          <a:p>
            <a:endParaRPr lang="en-GB" dirty="0">
              <a:solidFill>
                <a:schemeClr val="bg1">
                  <a:lumMod val="50000"/>
                </a:schemeClr>
              </a:solidFill>
            </a:endParaRPr>
          </a:p>
          <a:p>
            <a:r>
              <a:rPr lang="en-GB" dirty="0">
                <a:solidFill>
                  <a:schemeClr val="bg1">
                    <a:lumMod val="50000"/>
                  </a:schemeClr>
                </a:solidFill>
              </a:rPr>
              <a:t>1. I feel sorry for my </a:t>
            </a:r>
            <a:r>
              <a:rPr lang="en-GB" dirty="0" smtClean="0">
                <a:solidFill>
                  <a:schemeClr val="bg1">
                    <a:lumMod val="50000"/>
                  </a:schemeClr>
                </a:solidFill>
              </a:rPr>
              <a:t>favourite </a:t>
            </a:r>
            <a:r>
              <a:rPr lang="en-GB" dirty="0">
                <a:solidFill>
                  <a:schemeClr val="bg1">
                    <a:lumMod val="50000"/>
                  </a:schemeClr>
                </a:solidFill>
              </a:rPr>
              <a:t>newscaster when he or she makes a mistake.</a:t>
            </a:r>
          </a:p>
          <a:p>
            <a:r>
              <a:rPr lang="en-GB" dirty="0">
                <a:solidFill>
                  <a:schemeClr val="bg1">
                    <a:lumMod val="50000"/>
                  </a:schemeClr>
                </a:solidFill>
              </a:rPr>
              <a:t>2. The newscaster makes me feel comfortable, as if I am with friends.</a:t>
            </a:r>
          </a:p>
          <a:p>
            <a:r>
              <a:rPr lang="en-GB" dirty="0">
                <a:solidFill>
                  <a:schemeClr val="bg1">
                    <a:lumMod val="50000"/>
                  </a:schemeClr>
                </a:solidFill>
              </a:rPr>
              <a:t>3. I see my </a:t>
            </a:r>
            <a:r>
              <a:rPr lang="en-GB" dirty="0" smtClean="0">
                <a:solidFill>
                  <a:schemeClr val="bg1">
                    <a:lumMod val="50000"/>
                  </a:schemeClr>
                </a:solidFill>
              </a:rPr>
              <a:t>favourite </a:t>
            </a:r>
            <a:r>
              <a:rPr lang="en-GB" dirty="0">
                <a:solidFill>
                  <a:schemeClr val="bg1">
                    <a:lumMod val="50000"/>
                  </a:schemeClr>
                </a:solidFill>
              </a:rPr>
              <a:t>newscaster as a natural, down to earth person.</a:t>
            </a:r>
          </a:p>
          <a:p>
            <a:r>
              <a:rPr lang="en-GB" dirty="0">
                <a:solidFill>
                  <a:schemeClr val="bg1">
                    <a:lumMod val="50000"/>
                  </a:schemeClr>
                </a:solidFill>
              </a:rPr>
              <a:t>4. I look forward to watching my </a:t>
            </a:r>
            <a:r>
              <a:rPr lang="en-GB" dirty="0" smtClean="0">
                <a:solidFill>
                  <a:schemeClr val="bg1">
                    <a:lumMod val="50000"/>
                  </a:schemeClr>
                </a:solidFill>
              </a:rPr>
              <a:t>favourite </a:t>
            </a:r>
            <a:r>
              <a:rPr lang="en-GB" dirty="0">
                <a:solidFill>
                  <a:schemeClr val="bg1">
                    <a:lumMod val="50000"/>
                  </a:schemeClr>
                </a:solidFill>
              </a:rPr>
              <a:t>newscaster on tonight's news.</a:t>
            </a:r>
          </a:p>
          <a:p>
            <a:r>
              <a:rPr lang="en-GB" dirty="0">
                <a:solidFill>
                  <a:schemeClr val="bg1">
                    <a:lumMod val="50000"/>
                  </a:schemeClr>
                </a:solidFill>
              </a:rPr>
              <a:t>5. If my </a:t>
            </a:r>
            <a:r>
              <a:rPr lang="en-GB" dirty="0" smtClean="0">
                <a:solidFill>
                  <a:schemeClr val="bg1">
                    <a:lumMod val="50000"/>
                  </a:schemeClr>
                </a:solidFill>
              </a:rPr>
              <a:t>favourite </a:t>
            </a:r>
            <a:r>
              <a:rPr lang="en-GB" dirty="0">
                <a:solidFill>
                  <a:schemeClr val="bg1">
                    <a:lumMod val="50000"/>
                  </a:schemeClr>
                </a:solidFill>
              </a:rPr>
              <a:t>newscaster appeared on another television program, I would </a:t>
            </a:r>
            <a:r>
              <a:rPr lang="en-GB" dirty="0" smtClean="0">
                <a:solidFill>
                  <a:schemeClr val="bg1">
                    <a:lumMod val="50000"/>
                  </a:schemeClr>
                </a:solidFill>
              </a:rPr>
              <a:t>watch that </a:t>
            </a:r>
            <a:r>
              <a:rPr lang="en-GB" dirty="0">
                <a:solidFill>
                  <a:schemeClr val="bg1">
                    <a:lumMod val="50000"/>
                  </a:schemeClr>
                </a:solidFill>
              </a:rPr>
              <a:t>program.</a:t>
            </a:r>
          </a:p>
          <a:p>
            <a:r>
              <a:rPr lang="en-GB" dirty="0">
                <a:solidFill>
                  <a:schemeClr val="bg1">
                    <a:lumMod val="50000"/>
                  </a:schemeClr>
                </a:solidFill>
              </a:rPr>
              <a:t>6. When my </a:t>
            </a:r>
            <a:r>
              <a:rPr lang="en-GB" dirty="0" smtClean="0">
                <a:solidFill>
                  <a:schemeClr val="bg1">
                    <a:lumMod val="50000"/>
                  </a:schemeClr>
                </a:solidFill>
              </a:rPr>
              <a:t>favourite </a:t>
            </a:r>
            <a:r>
              <a:rPr lang="en-GB" dirty="0">
                <a:solidFill>
                  <a:schemeClr val="bg1">
                    <a:lumMod val="50000"/>
                  </a:schemeClr>
                </a:solidFill>
              </a:rPr>
              <a:t>newscaster reports a story, he or she seems to understand </a:t>
            </a:r>
            <a:r>
              <a:rPr lang="en-GB" dirty="0" smtClean="0">
                <a:solidFill>
                  <a:schemeClr val="bg1">
                    <a:lumMod val="50000"/>
                  </a:schemeClr>
                </a:solidFill>
              </a:rPr>
              <a:t>the kinds </a:t>
            </a:r>
            <a:r>
              <a:rPr lang="en-GB" dirty="0">
                <a:solidFill>
                  <a:schemeClr val="bg1">
                    <a:lumMod val="50000"/>
                  </a:schemeClr>
                </a:solidFill>
              </a:rPr>
              <a:t>of things I want to know.</a:t>
            </a:r>
          </a:p>
          <a:p>
            <a:r>
              <a:rPr lang="en-GB" dirty="0">
                <a:solidFill>
                  <a:schemeClr val="bg1">
                    <a:lumMod val="50000"/>
                  </a:schemeClr>
                </a:solidFill>
              </a:rPr>
              <a:t>7. If there were a story about my </a:t>
            </a:r>
            <a:r>
              <a:rPr lang="en-GB" dirty="0" smtClean="0">
                <a:solidFill>
                  <a:schemeClr val="bg1">
                    <a:lumMod val="50000"/>
                  </a:schemeClr>
                </a:solidFill>
              </a:rPr>
              <a:t>favourite </a:t>
            </a:r>
            <a:r>
              <a:rPr lang="en-GB" dirty="0">
                <a:solidFill>
                  <a:schemeClr val="bg1">
                    <a:lumMod val="50000"/>
                  </a:schemeClr>
                </a:solidFill>
              </a:rPr>
              <a:t>newscaster in a newspaper or magazine, </a:t>
            </a:r>
            <a:r>
              <a:rPr lang="en-GB" dirty="0" smtClean="0">
                <a:solidFill>
                  <a:schemeClr val="bg1">
                    <a:lumMod val="50000"/>
                  </a:schemeClr>
                </a:solidFill>
              </a:rPr>
              <a:t>I would </a:t>
            </a:r>
            <a:r>
              <a:rPr lang="en-GB" dirty="0">
                <a:solidFill>
                  <a:schemeClr val="bg1">
                    <a:lumMod val="50000"/>
                  </a:schemeClr>
                </a:solidFill>
              </a:rPr>
              <a:t>read it.</a:t>
            </a:r>
          </a:p>
          <a:p>
            <a:r>
              <a:rPr lang="en-GB" dirty="0">
                <a:solidFill>
                  <a:schemeClr val="bg1">
                    <a:lumMod val="50000"/>
                  </a:schemeClr>
                </a:solidFill>
              </a:rPr>
              <a:t>8. I miss seeing my </a:t>
            </a:r>
            <a:r>
              <a:rPr lang="en-GB" dirty="0" smtClean="0">
                <a:solidFill>
                  <a:schemeClr val="bg1">
                    <a:lumMod val="50000"/>
                  </a:schemeClr>
                </a:solidFill>
              </a:rPr>
              <a:t>favourite </a:t>
            </a:r>
            <a:r>
              <a:rPr lang="en-GB" dirty="0">
                <a:solidFill>
                  <a:schemeClr val="bg1">
                    <a:lumMod val="50000"/>
                  </a:schemeClr>
                </a:solidFill>
              </a:rPr>
              <a:t>newscaster when he or she is on vacation.</a:t>
            </a:r>
          </a:p>
          <a:p>
            <a:r>
              <a:rPr lang="en-GB" dirty="0">
                <a:solidFill>
                  <a:schemeClr val="bg1">
                    <a:lumMod val="50000"/>
                  </a:schemeClr>
                </a:solidFill>
              </a:rPr>
              <a:t>9. I would like to meet my </a:t>
            </a:r>
            <a:r>
              <a:rPr lang="en-GB" dirty="0" smtClean="0">
                <a:solidFill>
                  <a:schemeClr val="bg1">
                    <a:lumMod val="50000"/>
                  </a:schemeClr>
                </a:solidFill>
              </a:rPr>
              <a:t>favourite </a:t>
            </a:r>
            <a:r>
              <a:rPr lang="en-GB" dirty="0">
                <a:solidFill>
                  <a:schemeClr val="bg1">
                    <a:lumMod val="50000"/>
                  </a:schemeClr>
                </a:solidFill>
              </a:rPr>
              <a:t>newscaster in person.</a:t>
            </a:r>
          </a:p>
          <a:p>
            <a:r>
              <a:rPr lang="en-GB" dirty="0">
                <a:solidFill>
                  <a:schemeClr val="bg1">
                    <a:lumMod val="50000"/>
                  </a:schemeClr>
                </a:solidFill>
              </a:rPr>
              <a:t>10.1 find my </a:t>
            </a:r>
            <a:r>
              <a:rPr lang="en-GB" dirty="0" smtClean="0">
                <a:solidFill>
                  <a:schemeClr val="bg1">
                    <a:lumMod val="50000"/>
                  </a:schemeClr>
                </a:solidFill>
              </a:rPr>
              <a:t>favourite </a:t>
            </a:r>
            <a:r>
              <a:rPr lang="en-GB" dirty="0">
                <a:solidFill>
                  <a:schemeClr val="bg1">
                    <a:lumMod val="50000"/>
                  </a:schemeClr>
                </a:solidFill>
              </a:rPr>
              <a:t>newscaster to be attractive</a:t>
            </a:r>
            <a:r>
              <a:rPr lang="en-GB" dirty="0" smtClean="0">
                <a:solidFill>
                  <a:schemeClr val="bg1">
                    <a:lumMod val="50000"/>
                  </a:schemeClr>
                </a:solidFill>
              </a:rPr>
              <a:t>.</a:t>
            </a:r>
          </a:p>
          <a:p>
            <a:endParaRPr lang="en-GB" dirty="0">
              <a:solidFill>
                <a:schemeClr val="bg1">
                  <a:lumMod val="50000"/>
                </a:schemeClr>
              </a:solidFill>
            </a:endParaRPr>
          </a:p>
          <a:p>
            <a:r>
              <a:rPr lang="en-GB" dirty="0" smtClean="0">
                <a:solidFill>
                  <a:schemeClr val="bg1">
                    <a:lumMod val="50000"/>
                  </a:schemeClr>
                </a:solidFill>
              </a:rPr>
              <a:t>Scored on a 5 point Likert scale from strongly disagree to strongly agree.</a:t>
            </a:r>
            <a:endParaRPr lang="en-GB" dirty="0">
              <a:solidFill>
                <a:schemeClr val="bg1">
                  <a:lumMod val="50000"/>
                </a:schemeClr>
              </a:solidFill>
            </a:endParaRPr>
          </a:p>
        </p:txBody>
      </p:sp>
    </p:spTree>
    <p:extLst>
      <p:ext uri="{BB962C8B-B14F-4D97-AF65-F5344CB8AC3E}">
        <p14:creationId xmlns:p14="http://schemas.microsoft.com/office/powerpoint/2010/main" val="256956442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92100"/>
            <a:ext cx="8229600" cy="832644"/>
          </a:xfrm>
        </p:spPr>
        <p:txBody>
          <a:bodyPr/>
          <a:lstStyle/>
          <a:p>
            <a:pPr algn="ctr"/>
            <a:r>
              <a:rPr lang="en-GB" sz="3600" dirty="0" smtClean="0"/>
              <a:t>Para-communication and </a:t>
            </a:r>
            <a:br>
              <a:rPr lang="en-GB" sz="3600" dirty="0" smtClean="0"/>
            </a:br>
            <a:r>
              <a:rPr lang="en-GB" sz="3600" dirty="0" smtClean="0"/>
              <a:t>Para-social processing</a:t>
            </a:r>
            <a:endParaRPr lang="en-GB" sz="3600" dirty="0"/>
          </a:p>
        </p:txBody>
      </p:sp>
      <p:sp>
        <p:nvSpPr>
          <p:cNvPr id="4" name="Content Placeholder 3"/>
          <p:cNvSpPr>
            <a:spLocks noGrp="1"/>
          </p:cNvSpPr>
          <p:nvPr>
            <p:ph sz="half" idx="1"/>
          </p:nvPr>
        </p:nvSpPr>
        <p:spPr>
          <a:xfrm>
            <a:off x="179512" y="1412776"/>
            <a:ext cx="4316288" cy="4968552"/>
          </a:xfrm>
          <a:solidFill>
            <a:schemeClr val="accent1">
              <a:lumMod val="40000"/>
              <a:lumOff val="60000"/>
            </a:schemeClr>
          </a:solidFill>
          <a:ln w="28575">
            <a:solidFill>
              <a:schemeClr val="bg1">
                <a:lumMod val="75000"/>
              </a:schemeClr>
            </a:solidFill>
          </a:ln>
        </p:spPr>
        <p:txBody>
          <a:bodyPr/>
          <a:lstStyle/>
          <a:p>
            <a:pPr marL="0" indent="0">
              <a:buNone/>
            </a:pPr>
            <a:endParaRPr lang="en-GB" sz="2400" dirty="0" smtClean="0">
              <a:solidFill>
                <a:schemeClr val="bg1"/>
              </a:solidFill>
              <a:effectLst/>
            </a:endParaRPr>
          </a:p>
          <a:p>
            <a:pPr marL="0" indent="0">
              <a:buNone/>
            </a:pPr>
            <a:r>
              <a:rPr lang="en-GB" sz="2400" dirty="0" smtClean="0">
                <a:solidFill>
                  <a:schemeClr val="bg1"/>
                </a:solidFill>
                <a:effectLst/>
              </a:rPr>
              <a:t>The term given to complex para-social viewer responses, showing how the viewer is engaged with a `character` and how reciprocal the relationship is perceived to be (Hartmann 2008). The more socially realistic the character in terms of distance and authenticity, the more likely this is.</a:t>
            </a:r>
            <a:endParaRPr lang="en-GB" sz="2400" dirty="0">
              <a:solidFill>
                <a:schemeClr val="bg1"/>
              </a:solidFill>
              <a:effectLst/>
            </a:endParaRPr>
          </a:p>
        </p:txBody>
      </p:sp>
      <p:sp>
        <p:nvSpPr>
          <p:cNvPr id="5" name="Content Placeholder 4"/>
          <p:cNvSpPr>
            <a:spLocks noGrp="1"/>
          </p:cNvSpPr>
          <p:nvPr>
            <p:ph sz="half" idx="2"/>
          </p:nvPr>
        </p:nvSpPr>
        <p:spPr>
          <a:xfrm>
            <a:off x="4648200" y="1412776"/>
            <a:ext cx="4172272" cy="4968552"/>
          </a:xfrm>
          <a:solidFill>
            <a:srgbClr val="CCCCFF"/>
          </a:solidFill>
          <a:ln w="28575">
            <a:solidFill>
              <a:schemeClr val="bg1">
                <a:lumMod val="75000"/>
              </a:schemeClr>
            </a:solidFill>
          </a:ln>
        </p:spPr>
        <p:txBody>
          <a:bodyPr/>
          <a:lstStyle/>
          <a:p>
            <a:pPr marL="0" indent="0">
              <a:buNone/>
            </a:pPr>
            <a:r>
              <a:rPr lang="en-GB" sz="2400" dirty="0" smtClean="0">
                <a:solidFill>
                  <a:schemeClr val="bg1"/>
                </a:solidFill>
                <a:effectLst/>
              </a:rPr>
              <a:t>The underlying psychological processes of P-S-I. this can be seen as a continuum allowing all potential P-S responses to mediated personae. Akin to attitudes, PSI has a cognitive, behavioural and affective component. </a:t>
            </a:r>
          </a:p>
          <a:p>
            <a:pPr marL="0" indent="0">
              <a:buNone/>
            </a:pPr>
            <a:r>
              <a:rPr lang="en-GB" sz="2400" dirty="0" smtClean="0">
                <a:solidFill>
                  <a:schemeClr val="bg1"/>
                </a:solidFill>
                <a:effectLst/>
              </a:rPr>
              <a:t>PSI forms the basis for PSR, which lasts beyond the viewing time.</a:t>
            </a:r>
            <a:endParaRPr lang="en-GB" sz="2400" dirty="0">
              <a:solidFill>
                <a:schemeClr val="bg1"/>
              </a:solidFill>
              <a:effectLst/>
            </a:endParaRPr>
          </a:p>
        </p:txBody>
      </p:sp>
    </p:spTree>
    <p:extLst>
      <p:ext uri="{BB962C8B-B14F-4D97-AF65-F5344CB8AC3E}">
        <p14:creationId xmlns:p14="http://schemas.microsoft.com/office/powerpoint/2010/main" val="9950896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concepts:</a:t>
            </a:r>
            <a:endParaRPr lang="en-GB" dirty="0"/>
          </a:p>
        </p:txBody>
      </p:sp>
      <p:sp>
        <p:nvSpPr>
          <p:cNvPr id="5" name="Content Placeholder 4"/>
          <p:cNvSpPr>
            <a:spLocks noGrp="1"/>
          </p:cNvSpPr>
          <p:nvPr>
            <p:ph idx="4294967295"/>
          </p:nvPr>
        </p:nvSpPr>
        <p:spPr>
          <a:xfrm>
            <a:off x="967016" y="6381328"/>
            <a:ext cx="6847596" cy="358552"/>
          </a:xfrm>
        </p:spPr>
        <p:txBody>
          <a:bodyPr/>
          <a:lstStyle/>
          <a:p>
            <a:endParaRPr lang="en-GB" dirty="0" smtClean="0"/>
          </a:p>
          <a:p>
            <a:endParaRPr lang="en-GB" dirty="0" smtClean="0"/>
          </a:p>
        </p:txBody>
      </p:sp>
      <p:sp>
        <p:nvSpPr>
          <p:cNvPr id="6" name="TextBox 5"/>
          <p:cNvSpPr txBox="1"/>
          <p:nvPr/>
        </p:nvSpPr>
        <p:spPr>
          <a:xfrm>
            <a:off x="5148064" y="404664"/>
            <a:ext cx="3600400" cy="461665"/>
          </a:xfrm>
          <a:prstGeom prst="rect">
            <a:avLst/>
          </a:prstGeom>
          <a:solidFill>
            <a:srgbClr val="FF9999"/>
          </a:solidFill>
          <a:ln>
            <a:solidFill>
              <a:schemeClr val="bg1">
                <a:lumMod val="75000"/>
              </a:schemeClr>
            </a:solidFill>
          </a:ln>
        </p:spPr>
        <p:txBody>
          <a:bodyPr wrap="square" rtlCol="0">
            <a:spAutoFit/>
          </a:bodyPr>
          <a:lstStyle/>
          <a:p>
            <a:r>
              <a:rPr lang="en-GB" sz="2400" dirty="0">
                <a:solidFill>
                  <a:schemeClr val="bg1">
                    <a:lumMod val="75000"/>
                  </a:schemeClr>
                </a:solidFill>
              </a:rPr>
              <a:t>Underlying processes</a:t>
            </a:r>
          </a:p>
        </p:txBody>
      </p:sp>
      <p:sp>
        <p:nvSpPr>
          <p:cNvPr id="7" name="TextBox 6"/>
          <p:cNvSpPr txBox="1"/>
          <p:nvPr/>
        </p:nvSpPr>
        <p:spPr>
          <a:xfrm>
            <a:off x="4626819" y="1052735"/>
            <a:ext cx="3617589" cy="461665"/>
          </a:xfrm>
          <a:prstGeom prst="rect">
            <a:avLst/>
          </a:prstGeom>
          <a:solidFill>
            <a:srgbClr val="FF9999"/>
          </a:solidFill>
          <a:ln>
            <a:solidFill>
              <a:schemeClr val="bg1">
                <a:lumMod val="75000"/>
              </a:schemeClr>
            </a:solidFill>
          </a:ln>
        </p:spPr>
        <p:txBody>
          <a:bodyPr wrap="square" rtlCol="0">
            <a:spAutoFit/>
          </a:bodyPr>
          <a:lstStyle/>
          <a:p>
            <a:r>
              <a:rPr lang="en-GB" sz="2400" dirty="0">
                <a:solidFill>
                  <a:schemeClr val="bg1">
                    <a:lumMod val="75000"/>
                  </a:schemeClr>
                </a:solidFill>
              </a:rPr>
              <a:t>Development of a PSR</a:t>
            </a: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8844" y="1514400"/>
            <a:ext cx="2847975" cy="160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4355976" y="1704474"/>
            <a:ext cx="3456384" cy="461665"/>
          </a:xfrm>
          <a:prstGeom prst="rect">
            <a:avLst/>
          </a:prstGeom>
          <a:solidFill>
            <a:srgbClr val="FF9999"/>
          </a:solidFill>
          <a:ln>
            <a:solidFill>
              <a:schemeClr val="bg1">
                <a:lumMod val="75000"/>
              </a:schemeClr>
            </a:solidFill>
          </a:ln>
        </p:spPr>
        <p:txBody>
          <a:bodyPr wrap="square" rtlCol="0">
            <a:spAutoFit/>
          </a:bodyPr>
          <a:lstStyle/>
          <a:p>
            <a:r>
              <a:rPr lang="en-GB" sz="2400" dirty="0">
                <a:solidFill>
                  <a:schemeClr val="bg1">
                    <a:lumMod val="75000"/>
                  </a:schemeClr>
                </a:solidFill>
              </a:rPr>
              <a:t>Para-social interaction</a:t>
            </a:r>
          </a:p>
        </p:txBody>
      </p:sp>
      <p:sp>
        <p:nvSpPr>
          <p:cNvPr id="10" name="TextBox 9"/>
          <p:cNvSpPr txBox="1"/>
          <p:nvPr/>
        </p:nvSpPr>
        <p:spPr>
          <a:xfrm>
            <a:off x="2195736" y="3140967"/>
            <a:ext cx="4752528" cy="461665"/>
          </a:xfrm>
          <a:prstGeom prst="rect">
            <a:avLst/>
          </a:prstGeom>
          <a:solidFill>
            <a:srgbClr val="FF9999"/>
          </a:solidFill>
          <a:ln>
            <a:solidFill>
              <a:schemeClr val="bg1">
                <a:lumMod val="75000"/>
              </a:schemeClr>
            </a:solidFill>
          </a:ln>
        </p:spPr>
        <p:txBody>
          <a:bodyPr wrap="square" rtlCol="0">
            <a:spAutoFit/>
          </a:bodyPr>
          <a:lstStyle/>
          <a:p>
            <a:r>
              <a:rPr lang="en-GB" sz="2400" dirty="0">
                <a:solidFill>
                  <a:schemeClr val="bg1">
                    <a:lumMod val="75000"/>
                  </a:schemeClr>
                </a:solidFill>
              </a:rPr>
              <a:t>Celebrity worship and personality</a:t>
            </a:r>
          </a:p>
        </p:txBody>
      </p:sp>
      <p:sp>
        <p:nvSpPr>
          <p:cNvPr id="11" name="TextBox 10"/>
          <p:cNvSpPr txBox="1"/>
          <p:nvPr/>
        </p:nvSpPr>
        <p:spPr>
          <a:xfrm>
            <a:off x="1414781" y="3839942"/>
            <a:ext cx="4743933" cy="461665"/>
          </a:xfrm>
          <a:prstGeom prst="rect">
            <a:avLst/>
          </a:prstGeom>
          <a:solidFill>
            <a:srgbClr val="FF9999"/>
          </a:solidFill>
          <a:ln>
            <a:solidFill>
              <a:schemeClr val="bg1">
                <a:lumMod val="75000"/>
              </a:schemeClr>
            </a:solidFill>
          </a:ln>
        </p:spPr>
        <p:txBody>
          <a:bodyPr wrap="square" rtlCol="0">
            <a:spAutoFit/>
          </a:bodyPr>
          <a:lstStyle/>
          <a:p>
            <a:r>
              <a:rPr lang="en-GB" sz="2400" dirty="0">
                <a:solidFill>
                  <a:schemeClr val="bg1">
                    <a:lumMod val="75000"/>
                  </a:schemeClr>
                </a:solidFill>
              </a:rPr>
              <a:t>Celebrity worship and identity</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23" y="4637490"/>
            <a:ext cx="2733675" cy="167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93459" y="2407244"/>
            <a:ext cx="1790700" cy="2390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nvSpPr>
        <p:spPr>
          <a:xfrm>
            <a:off x="4002772" y="2402193"/>
            <a:ext cx="3161516" cy="461665"/>
          </a:xfrm>
          <a:prstGeom prst="rect">
            <a:avLst/>
          </a:prstGeom>
          <a:solidFill>
            <a:srgbClr val="FF9999"/>
          </a:solidFill>
          <a:ln>
            <a:solidFill>
              <a:schemeClr val="bg1">
                <a:lumMod val="75000"/>
              </a:schemeClr>
            </a:solidFill>
          </a:ln>
        </p:spPr>
        <p:txBody>
          <a:bodyPr wrap="square" rtlCol="0">
            <a:spAutoFit/>
          </a:bodyPr>
          <a:lstStyle/>
          <a:p>
            <a:r>
              <a:rPr lang="en-GB" sz="2400" dirty="0">
                <a:solidFill>
                  <a:schemeClr val="bg1">
                    <a:lumMod val="75000"/>
                  </a:schemeClr>
                </a:solidFill>
              </a:rPr>
              <a:t>Celebrity worship</a:t>
            </a:r>
          </a:p>
        </p:txBody>
      </p:sp>
      <p:sp>
        <p:nvSpPr>
          <p:cNvPr id="12" name="TextBox 11"/>
          <p:cNvSpPr txBox="1"/>
          <p:nvPr/>
        </p:nvSpPr>
        <p:spPr>
          <a:xfrm>
            <a:off x="1674491" y="4437111"/>
            <a:ext cx="5904656" cy="461665"/>
          </a:xfrm>
          <a:prstGeom prst="rect">
            <a:avLst/>
          </a:prstGeom>
          <a:solidFill>
            <a:srgbClr val="FF9999"/>
          </a:solidFill>
          <a:ln>
            <a:solidFill>
              <a:schemeClr val="bg1">
                <a:lumMod val="75000"/>
              </a:schemeClr>
            </a:solidFill>
          </a:ln>
        </p:spPr>
        <p:txBody>
          <a:bodyPr wrap="square" rtlCol="0">
            <a:spAutoFit/>
          </a:bodyPr>
          <a:lstStyle/>
          <a:p>
            <a:r>
              <a:rPr lang="en-GB" sz="2400" dirty="0">
                <a:solidFill>
                  <a:schemeClr val="bg1">
                    <a:lumMod val="75000"/>
                  </a:schemeClr>
                </a:solidFill>
              </a:rPr>
              <a:t>Gender, ethnicity and celebrity worship</a:t>
            </a:r>
          </a:p>
        </p:txBody>
      </p:sp>
      <p:sp>
        <p:nvSpPr>
          <p:cNvPr id="14" name="TextBox 13"/>
          <p:cNvSpPr txBox="1"/>
          <p:nvPr/>
        </p:nvSpPr>
        <p:spPr>
          <a:xfrm>
            <a:off x="4137879" y="5070373"/>
            <a:ext cx="4025612" cy="461665"/>
          </a:xfrm>
          <a:prstGeom prst="rect">
            <a:avLst/>
          </a:prstGeom>
          <a:solidFill>
            <a:srgbClr val="FF9999"/>
          </a:solidFill>
          <a:ln>
            <a:solidFill>
              <a:schemeClr val="bg1">
                <a:lumMod val="75000"/>
              </a:schemeClr>
            </a:solidFill>
          </a:ln>
        </p:spPr>
        <p:txBody>
          <a:bodyPr wrap="square" rtlCol="0">
            <a:spAutoFit/>
          </a:bodyPr>
          <a:lstStyle/>
          <a:p>
            <a:r>
              <a:rPr lang="en-GB" sz="2400" dirty="0">
                <a:solidFill>
                  <a:schemeClr val="bg1">
                    <a:lumMod val="75000"/>
                  </a:schemeClr>
                </a:solidFill>
              </a:rPr>
              <a:t>Celebrity endorsements</a:t>
            </a:r>
          </a:p>
        </p:txBody>
      </p:sp>
      <p:sp>
        <p:nvSpPr>
          <p:cNvPr id="15" name="TextBox 14"/>
          <p:cNvSpPr txBox="1"/>
          <p:nvPr/>
        </p:nvSpPr>
        <p:spPr>
          <a:xfrm>
            <a:off x="4355976" y="5684645"/>
            <a:ext cx="4392488" cy="461665"/>
          </a:xfrm>
          <a:prstGeom prst="rect">
            <a:avLst/>
          </a:prstGeom>
          <a:solidFill>
            <a:srgbClr val="FF9999"/>
          </a:solidFill>
          <a:ln>
            <a:solidFill>
              <a:schemeClr val="bg1">
                <a:lumMod val="75000"/>
              </a:schemeClr>
            </a:solidFill>
          </a:ln>
        </p:spPr>
        <p:txBody>
          <a:bodyPr wrap="square" rtlCol="0">
            <a:spAutoFit/>
          </a:bodyPr>
          <a:lstStyle/>
          <a:p>
            <a:r>
              <a:rPr lang="en-GB" sz="2400" dirty="0">
                <a:solidFill>
                  <a:schemeClr val="bg1">
                    <a:lumMod val="75000"/>
                  </a:schemeClr>
                </a:solidFill>
              </a:rPr>
              <a:t>Para-social bereavement</a:t>
            </a:r>
          </a:p>
        </p:txBody>
      </p:sp>
    </p:spTree>
    <p:extLst>
      <p:ext uri="{BB962C8B-B14F-4D97-AF65-F5344CB8AC3E}">
        <p14:creationId xmlns:p14="http://schemas.microsoft.com/office/powerpoint/2010/main" val="406719595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904652"/>
          </a:xfrm>
        </p:spPr>
        <p:txBody>
          <a:bodyPr/>
          <a:lstStyle/>
          <a:p>
            <a:r>
              <a:rPr lang="en-GB" sz="4000" dirty="0" smtClean="0"/>
              <a:t>Proposed  psychological processes:</a:t>
            </a:r>
            <a:endParaRPr lang="en-GB" sz="4000" dirty="0"/>
          </a:p>
        </p:txBody>
      </p:sp>
      <p:sp>
        <p:nvSpPr>
          <p:cNvPr id="5" name="Oval 4"/>
          <p:cNvSpPr/>
          <p:nvPr/>
        </p:nvSpPr>
        <p:spPr bwMode="auto">
          <a:xfrm>
            <a:off x="2411760" y="1124744"/>
            <a:ext cx="4176464" cy="1584176"/>
          </a:xfrm>
          <a:prstGeom prst="ellipse">
            <a:avLst/>
          </a:prstGeom>
          <a:solidFill>
            <a:srgbClr val="CC99FF"/>
          </a:solidFill>
          <a:ln w="9525" cap="flat" cmpd="sng" algn="ctr">
            <a:solidFill>
              <a:schemeClr val="tx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Arial" charset="0"/>
              </a:rPr>
              <a:t>The viewing</a:t>
            </a:r>
            <a:r>
              <a:rPr kumimoji="0" lang="en-GB" sz="1800" b="0" i="0" u="none" strike="noStrike" cap="none" normalizeH="0" dirty="0" smtClean="0">
                <a:ln>
                  <a:noFill/>
                </a:ln>
                <a:solidFill>
                  <a:schemeClr val="tx1"/>
                </a:solidFill>
                <a:effectLst/>
                <a:latin typeface="Arial" charset="0"/>
              </a:rPr>
              <a:t> episode:</a:t>
            </a:r>
          </a:p>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Arial" charset="0"/>
            </a:endParaRPr>
          </a:p>
        </p:txBody>
      </p:sp>
      <p:grpSp>
        <p:nvGrpSpPr>
          <p:cNvPr id="7" name="Group 6"/>
          <p:cNvGrpSpPr/>
          <p:nvPr/>
        </p:nvGrpSpPr>
        <p:grpSpPr>
          <a:xfrm>
            <a:off x="3255125" y="4286838"/>
            <a:ext cx="2489733" cy="1086668"/>
            <a:chOff x="3193107" y="145603"/>
            <a:chExt cx="2902148" cy="1741289"/>
          </a:xfrm>
        </p:grpSpPr>
        <p:sp>
          <p:nvSpPr>
            <p:cNvPr id="8" name="Rectangle 7"/>
            <p:cNvSpPr/>
            <p:nvPr/>
          </p:nvSpPr>
          <p:spPr>
            <a:xfrm>
              <a:off x="3193107" y="145603"/>
              <a:ext cx="2902148" cy="1741289"/>
            </a:xfrm>
            <a:prstGeom prst="rect">
              <a:avLst/>
            </a:prstGeom>
            <a:solidFill>
              <a:srgbClr val="FF9999"/>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lgn="ctr"/>
              <a:endParaRPr lang="en-GB" dirty="0" smtClean="0"/>
            </a:p>
            <a:p>
              <a:pPr algn="ctr"/>
              <a:r>
                <a:rPr lang="en-GB" dirty="0" smtClean="0"/>
                <a:t>Imagined interaction</a:t>
              </a:r>
              <a:endParaRPr lang="en-GB" dirty="0"/>
            </a:p>
          </p:txBody>
        </p:sp>
        <p:sp>
          <p:nvSpPr>
            <p:cNvPr id="9" name="Rectangle 8"/>
            <p:cNvSpPr/>
            <p:nvPr/>
          </p:nvSpPr>
          <p:spPr>
            <a:xfrm>
              <a:off x="3193107" y="145603"/>
              <a:ext cx="2902148" cy="174128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47650" tIns="247650" rIns="247650" bIns="247650" numCol="1" spcCol="1270" anchor="ctr" anchorCtr="0">
              <a:noAutofit/>
            </a:bodyPr>
            <a:lstStyle/>
            <a:p>
              <a:pPr lvl="0" algn="ctr" defTabSz="2889250">
                <a:lnSpc>
                  <a:spcPct val="90000"/>
                </a:lnSpc>
                <a:spcBef>
                  <a:spcPct val="0"/>
                </a:spcBef>
                <a:spcAft>
                  <a:spcPct val="35000"/>
                </a:spcAft>
              </a:pPr>
              <a:endParaRPr lang="en-GB" sz="6500" kern="1200"/>
            </a:p>
          </p:txBody>
        </p:sp>
      </p:grpSp>
      <p:grpSp>
        <p:nvGrpSpPr>
          <p:cNvPr id="10" name="Group 9"/>
          <p:cNvGrpSpPr/>
          <p:nvPr/>
        </p:nvGrpSpPr>
        <p:grpSpPr>
          <a:xfrm>
            <a:off x="3255125" y="5481373"/>
            <a:ext cx="2474460" cy="1309240"/>
            <a:chOff x="3193107" y="145603"/>
            <a:chExt cx="2902148" cy="1741289"/>
          </a:xfrm>
        </p:grpSpPr>
        <p:sp>
          <p:nvSpPr>
            <p:cNvPr id="11" name="Rectangle 10"/>
            <p:cNvSpPr/>
            <p:nvPr/>
          </p:nvSpPr>
          <p:spPr>
            <a:xfrm>
              <a:off x="3193107" y="432529"/>
              <a:ext cx="2902148" cy="1454363"/>
            </a:xfrm>
            <a:prstGeom prst="rect">
              <a:avLst/>
            </a:prstGeom>
            <a:solidFill>
              <a:srgbClr val="FF9999"/>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lgn="ctr"/>
              <a:endParaRPr lang="en-GB" dirty="0" smtClean="0"/>
            </a:p>
            <a:p>
              <a:pPr algn="ctr"/>
              <a:r>
                <a:rPr lang="en-GB" dirty="0" smtClean="0"/>
                <a:t>Attempt to contact figure?</a:t>
              </a:r>
              <a:endParaRPr lang="en-GB" dirty="0"/>
            </a:p>
          </p:txBody>
        </p:sp>
        <p:sp>
          <p:nvSpPr>
            <p:cNvPr id="12" name="Rectangle 11"/>
            <p:cNvSpPr/>
            <p:nvPr/>
          </p:nvSpPr>
          <p:spPr>
            <a:xfrm>
              <a:off x="3193107" y="145603"/>
              <a:ext cx="2902148" cy="174128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47650" tIns="247650" rIns="247650" bIns="247650" numCol="1" spcCol="1270" anchor="ctr" anchorCtr="0">
              <a:noAutofit/>
            </a:bodyPr>
            <a:lstStyle/>
            <a:p>
              <a:pPr lvl="0" algn="ctr" defTabSz="2889250">
                <a:lnSpc>
                  <a:spcPct val="90000"/>
                </a:lnSpc>
                <a:spcBef>
                  <a:spcPct val="0"/>
                </a:spcBef>
                <a:spcAft>
                  <a:spcPct val="35000"/>
                </a:spcAft>
              </a:pPr>
              <a:endParaRPr lang="en-GB" sz="6500" kern="1200"/>
            </a:p>
          </p:txBody>
        </p:sp>
      </p:grpSp>
      <p:grpSp>
        <p:nvGrpSpPr>
          <p:cNvPr id="13" name="Group 12"/>
          <p:cNvGrpSpPr/>
          <p:nvPr/>
        </p:nvGrpSpPr>
        <p:grpSpPr>
          <a:xfrm>
            <a:off x="6300192" y="2918396"/>
            <a:ext cx="2686124" cy="1158676"/>
            <a:chOff x="3193107" y="145603"/>
            <a:chExt cx="2902148" cy="1741289"/>
          </a:xfrm>
        </p:grpSpPr>
        <p:sp>
          <p:nvSpPr>
            <p:cNvPr id="14" name="Rectangle 13"/>
            <p:cNvSpPr/>
            <p:nvPr/>
          </p:nvSpPr>
          <p:spPr>
            <a:xfrm>
              <a:off x="3193107" y="145603"/>
              <a:ext cx="2902148" cy="1741289"/>
            </a:xfrm>
            <a:prstGeom prst="rect">
              <a:avLst/>
            </a:prstGeom>
            <a:solidFill>
              <a:srgbClr val="CC99FF"/>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lgn="ctr"/>
              <a:endParaRPr lang="en-GB" dirty="0" smtClean="0"/>
            </a:p>
            <a:p>
              <a:pPr algn="ctr"/>
              <a:r>
                <a:rPr lang="en-GB" dirty="0" smtClean="0"/>
                <a:t>Discuss figure with others</a:t>
              </a:r>
              <a:endParaRPr lang="en-GB" dirty="0"/>
            </a:p>
          </p:txBody>
        </p:sp>
        <p:sp>
          <p:nvSpPr>
            <p:cNvPr id="15" name="Rectangle 14"/>
            <p:cNvSpPr/>
            <p:nvPr/>
          </p:nvSpPr>
          <p:spPr>
            <a:xfrm>
              <a:off x="3193107" y="145603"/>
              <a:ext cx="2902148" cy="174128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47650" tIns="247650" rIns="247650" bIns="247650" numCol="1" spcCol="1270" anchor="ctr" anchorCtr="0">
              <a:noAutofit/>
            </a:bodyPr>
            <a:lstStyle/>
            <a:p>
              <a:pPr lvl="0" algn="ctr" defTabSz="2889250">
                <a:lnSpc>
                  <a:spcPct val="90000"/>
                </a:lnSpc>
                <a:spcBef>
                  <a:spcPct val="0"/>
                </a:spcBef>
                <a:spcAft>
                  <a:spcPct val="35000"/>
                </a:spcAft>
              </a:pPr>
              <a:endParaRPr lang="en-GB" sz="6500" kern="1200"/>
            </a:p>
          </p:txBody>
        </p:sp>
      </p:grpSp>
      <p:grpSp>
        <p:nvGrpSpPr>
          <p:cNvPr id="16" name="Group 15"/>
          <p:cNvGrpSpPr/>
          <p:nvPr/>
        </p:nvGrpSpPr>
        <p:grpSpPr>
          <a:xfrm>
            <a:off x="99979" y="2924944"/>
            <a:ext cx="2520280" cy="1168096"/>
            <a:chOff x="3193107" y="145603"/>
            <a:chExt cx="2902148" cy="1741289"/>
          </a:xfrm>
        </p:grpSpPr>
        <p:sp>
          <p:nvSpPr>
            <p:cNvPr id="17" name="Rectangle 16"/>
            <p:cNvSpPr/>
            <p:nvPr/>
          </p:nvSpPr>
          <p:spPr>
            <a:xfrm>
              <a:off x="3193107" y="145603"/>
              <a:ext cx="2902148" cy="1741289"/>
            </a:xfrm>
            <a:prstGeom prst="rect">
              <a:avLst/>
            </a:prstGeom>
            <a:solidFill>
              <a:srgbClr val="CC99FF"/>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lgn="ctr"/>
              <a:endParaRPr lang="en-GB" dirty="0" smtClean="0"/>
            </a:p>
            <a:p>
              <a:pPr algn="ctr"/>
              <a:r>
                <a:rPr lang="en-GB" dirty="0" smtClean="0"/>
                <a:t>Imitative behaviour</a:t>
              </a:r>
            </a:p>
            <a:p>
              <a:pPr algn="ctr"/>
              <a:r>
                <a:rPr lang="en-GB" dirty="0" smtClean="0"/>
                <a:t>(modelling)</a:t>
              </a:r>
              <a:endParaRPr lang="en-GB" dirty="0"/>
            </a:p>
          </p:txBody>
        </p:sp>
        <p:sp>
          <p:nvSpPr>
            <p:cNvPr id="18" name="Rectangle 17"/>
            <p:cNvSpPr/>
            <p:nvPr/>
          </p:nvSpPr>
          <p:spPr>
            <a:xfrm>
              <a:off x="3193107" y="145603"/>
              <a:ext cx="2902148" cy="174128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47650" tIns="247650" rIns="247650" bIns="247650" numCol="1" spcCol="1270" anchor="ctr" anchorCtr="0">
              <a:noAutofit/>
            </a:bodyPr>
            <a:lstStyle/>
            <a:p>
              <a:pPr lvl="0" algn="ctr" defTabSz="2889250">
                <a:lnSpc>
                  <a:spcPct val="90000"/>
                </a:lnSpc>
                <a:spcBef>
                  <a:spcPct val="0"/>
                </a:spcBef>
                <a:spcAft>
                  <a:spcPct val="35000"/>
                </a:spcAft>
              </a:pPr>
              <a:endParaRPr lang="en-GB" sz="6500" kern="1200"/>
            </a:p>
          </p:txBody>
        </p:sp>
      </p:grpSp>
      <p:sp>
        <p:nvSpPr>
          <p:cNvPr id="19" name="Oval 18"/>
          <p:cNvSpPr/>
          <p:nvPr/>
        </p:nvSpPr>
        <p:spPr bwMode="auto">
          <a:xfrm>
            <a:off x="3255125" y="2924944"/>
            <a:ext cx="2474459" cy="1152128"/>
          </a:xfrm>
          <a:prstGeom prst="ellipse">
            <a:avLst/>
          </a:prstGeom>
          <a:solidFill>
            <a:srgbClr val="FF6699"/>
          </a:solidFill>
          <a:ln w="9525" cap="flat" cmpd="sng" algn="ctr">
            <a:solidFill>
              <a:schemeClr val="tx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Arial" charset="0"/>
              </a:rPr>
              <a:t>Other encounters</a:t>
            </a:r>
          </a:p>
        </p:txBody>
      </p:sp>
      <p:sp>
        <p:nvSpPr>
          <p:cNvPr id="20" name="Rectangle 19"/>
          <p:cNvSpPr/>
          <p:nvPr/>
        </p:nvSpPr>
        <p:spPr bwMode="auto">
          <a:xfrm>
            <a:off x="4949554" y="1772816"/>
            <a:ext cx="1134614" cy="582612"/>
          </a:xfrm>
          <a:prstGeom prst="rect">
            <a:avLst/>
          </a:prstGeom>
          <a:solidFill>
            <a:schemeClr val="accent1"/>
          </a:solidFill>
          <a:ln w="2857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charset="0"/>
              </a:rPr>
              <a:t>Figure judgement</a:t>
            </a:r>
          </a:p>
        </p:txBody>
      </p:sp>
      <p:grpSp>
        <p:nvGrpSpPr>
          <p:cNvPr id="21" name="Group 20"/>
          <p:cNvGrpSpPr/>
          <p:nvPr/>
        </p:nvGrpSpPr>
        <p:grpSpPr>
          <a:xfrm>
            <a:off x="2915816" y="1772816"/>
            <a:ext cx="1204957" cy="582612"/>
            <a:chOff x="2663582" y="145603"/>
            <a:chExt cx="3431673" cy="1741289"/>
          </a:xfrm>
        </p:grpSpPr>
        <p:sp>
          <p:nvSpPr>
            <p:cNvPr id="22" name="Rectangle 21"/>
            <p:cNvSpPr/>
            <p:nvPr/>
          </p:nvSpPr>
          <p:spPr>
            <a:xfrm>
              <a:off x="2663582" y="145603"/>
              <a:ext cx="3431673" cy="1741289"/>
            </a:xfrm>
            <a:prstGeom prst="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en-GB" sz="1600" dirty="0" smtClean="0"/>
                <a:t>Figure knowledge</a:t>
              </a:r>
              <a:endParaRPr lang="en-GB" sz="1600" dirty="0"/>
            </a:p>
          </p:txBody>
        </p:sp>
        <p:sp>
          <p:nvSpPr>
            <p:cNvPr id="23" name="Rectangle 22"/>
            <p:cNvSpPr/>
            <p:nvPr/>
          </p:nvSpPr>
          <p:spPr>
            <a:xfrm>
              <a:off x="3193107" y="145603"/>
              <a:ext cx="2902148" cy="174128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47650" tIns="247650" rIns="247650" bIns="247650" numCol="1" spcCol="1270" anchor="ctr" anchorCtr="0">
              <a:noAutofit/>
            </a:bodyPr>
            <a:lstStyle/>
            <a:p>
              <a:pPr lvl="0" algn="ctr" defTabSz="2889250">
                <a:lnSpc>
                  <a:spcPct val="90000"/>
                </a:lnSpc>
                <a:spcBef>
                  <a:spcPct val="0"/>
                </a:spcBef>
                <a:spcAft>
                  <a:spcPct val="35000"/>
                </a:spcAft>
              </a:pPr>
              <a:endParaRPr lang="en-GB" sz="6500" kern="1200"/>
            </a:p>
          </p:txBody>
        </p:sp>
      </p:grpSp>
      <p:cxnSp>
        <p:nvCxnSpPr>
          <p:cNvPr id="25" name="Straight Arrow Connector 24"/>
          <p:cNvCxnSpPr/>
          <p:nvPr/>
        </p:nvCxnSpPr>
        <p:spPr bwMode="auto">
          <a:xfrm>
            <a:off x="4211960" y="1916832"/>
            <a:ext cx="576064" cy="0"/>
          </a:xfrm>
          <a:prstGeom prst="straightConnector1">
            <a:avLst/>
          </a:prstGeom>
          <a:solidFill>
            <a:schemeClr val="accent1"/>
          </a:solidFill>
          <a:ln w="28575" cap="flat" cmpd="sng" algn="ctr">
            <a:solidFill>
              <a:schemeClr val="bg1"/>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8" name="Straight Arrow Connector 27"/>
          <p:cNvCxnSpPr/>
          <p:nvPr/>
        </p:nvCxnSpPr>
        <p:spPr bwMode="auto">
          <a:xfrm flipH="1">
            <a:off x="4211960" y="2132856"/>
            <a:ext cx="576064" cy="0"/>
          </a:xfrm>
          <a:prstGeom prst="straightConnector1">
            <a:avLst/>
          </a:prstGeom>
          <a:solidFill>
            <a:schemeClr val="accent1"/>
          </a:solidFill>
          <a:ln w="28575" cap="flat" cmpd="sng" algn="ctr">
            <a:solidFill>
              <a:schemeClr val="bg1"/>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0" name="Straight Arrow Connector 29"/>
          <p:cNvCxnSpPr/>
          <p:nvPr/>
        </p:nvCxnSpPr>
        <p:spPr bwMode="auto">
          <a:xfrm>
            <a:off x="6804248" y="1988840"/>
            <a:ext cx="1152128" cy="720080"/>
          </a:xfrm>
          <a:prstGeom prst="straightConnector1">
            <a:avLst/>
          </a:prstGeom>
          <a:solidFill>
            <a:schemeClr val="accent1"/>
          </a:solidFill>
          <a:ln w="9525" cap="flat" cmpd="sng" algn="ctr">
            <a:solidFill>
              <a:schemeClr val="tx1"/>
            </a:solidFill>
            <a:prstDash val="solid"/>
            <a:round/>
            <a:headEnd type="arrow"/>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2" name="Straight Arrow Connector 31"/>
          <p:cNvCxnSpPr/>
          <p:nvPr/>
        </p:nvCxnSpPr>
        <p:spPr bwMode="auto">
          <a:xfrm flipH="1">
            <a:off x="5780055" y="3492254"/>
            <a:ext cx="385679" cy="11258"/>
          </a:xfrm>
          <a:prstGeom prst="straightConnector1">
            <a:avLst/>
          </a:prstGeom>
          <a:solidFill>
            <a:schemeClr val="accent1"/>
          </a:solidFill>
          <a:ln w="9525" cap="flat" cmpd="sng" algn="ctr">
            <a:solidFill>
              <a:schemeClr val="tx1"/>
            </a:solidFill>
            <a:prstDash val="solid"/>
            <a:round/>
            <a:headEnd type="arrow"/>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8" name="Straight Arrow Connector 37"/>
          <p:cNvCxnSpPr/>
          <p:nvPr/>
        </p:nvCxnSpPr>
        <p:spPr bwMode="auto">
          <a:xfrm flipH="1">
            <a:off x="2699792" y="3503512"/>
            <a:ext cx="401955" cy="0"/>
          </a:xfrm>
          <a:prstGeom prst="straightConnector1">
            <a:avLst/>
          </a:prstGeom>
          <a:solidFill>
            <a:schemeClr val="accent1"/>
          </a:solidFill>
          <a:ln w="9525" cap="flat" cmpd="sng" algn="ctr">
            <a:solidFill>
              <a:schemeClr val="tx1"/>
            </a:solidFill>
            <a:prstDash val="solid"/>
            <a:round/>
            <a:headEnd type="arrow"/>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0" name="Straight Arrow Connector 39"/>
          <p:cNvCxnSpPr/>
          <p:nvPr/>
        </p:nvCxnSpPr>
        <p:spPr bwMode="auto">
          <a:xfrm flipH="1">
            <a:off x="1187624" y="2064122"/>
            <a:ext cx="1080120" cy="644798"/>
          </a:xfrm>
          <a:prstGeom prst="straightConnector1">
            <a:avLst/>
          </a:prstGeom>
          <a:solidFill>
            <a:schemeClr val="accent1"/>
          </a:solidFill>
          <a:ln w="9525" cap="flat" cmpd="sng" algn="ctr">
            <a:solidFill>
              <a:schemeClr val="tx1"/>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2" name="Straight Arrow Connector 41"/>
          <p:cNvCxnSpPr>
            <a:endCxn id="8" idx="0"/>
          </p:cNvCxnSpPr>
          <p:nvPr/>
        </p:nvCxnSpPr>
        <p:spPr bwMode="auto">
          <a:xfrm>
            <a:off x="4492355" y="4149080"/>
            <a:ext cx="7637" cy="137758"/>
          </a:xfrm>
          <a:prstGeom prst="straightConnector1">
            <a:avLst/>
          </a:prstGeom>
          <a:solidFill>
            <a:schemeClr val="accent1"/>
          </a:solidFill>
          <a:ln w="9525" cap="flat" cmpd="sng" algn="ctr">
            <a:solidFill>
              <a:schemeClr val="tx1"/>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4" name="Straight Arrow Connector 43"/>
          <p:cNvCxnSpPr>
            <a:stCxn id="12" idx="0"/>
          </p:cNvCxnSpPr>
          <p:nvPr/>
        </p:nvCxnSpPr>
        <p:spPr bwMode="auto">
          <a:xfrm>
            <a:off x="4492355" y="5481373"/>
            <a:ext cx="3818" cy="179875"/>
          </a:xfrm>
          <a:prstGeom prst="straightConnector1">
            <a:avLst/>
          </a:prstGeom>
          <a:solidFill>
            <a:schemeClr val="accent1"/>
          </a:solidFill>
          <a:ln w="9525" cap="flat" cmpd="sng" algn="ctr">
            <a:solidFill>
              <a:schemeClr val="tx1"/>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 name="TextBox 2"/>
          <p:cNvSpPr txBox="1"/>
          <p:nvPr/>
        </p:nvSpPr>
        <p:spPr>
          <a:xfrm>
            <a:off x="179512" y="5096942"/>
            <a:ext cx="2599813" cy="1200329"/>
          </a:xfrm>
          <a:prstGeom prst="rect">
            <a:avLst/>
          </a:prstGeom>
          <a:solidFill>
            <a:schemeClr val="accent3">
              <a:lumMod val="40000"/>
              <a:lumOff val="60000"/>
            </a:schemeClr>
          </a:solidFill>
          <a:ln>
            <a:solidFill>
              <a:schemeClr val="bg1">
                <a:lumMod val="75000"/>
              </a:schemeClr>
            </a:solidFill>
          </a:ln>
        </p:spPr>
        <p:txBody>
          <a:bodyPr wrap="square" rtlCol="0">
            <a:spAutoFit/>
          </a:bodyPr>
          <a:lstStyle/>
          <a:p>
            <a:r>
              <a:rPr lang="en-GB" dirty="0" smtClean="0">
                <a:solidFill>
                  <a:schemeClr val="bg1">
                    <a:lumMod val="50000"/>
                  </a:schemeClr>
                </a:solidFill>
              </a:rPr>
              <a:t>The ovals represent PSI`s and the boxes represent elements of PSR`s.</a:t>
            </a:r>
            <a:endParaRPr lang="en-GB" dirty="0">
              <a:solidFill>
                <a:schemeClr val="bg1">
                  <a:lumMod val="50000"/>
                </a:schemeClr>
              </a:solidFill>
            </a:endParaRPr>
          </a:p>
        </p:txBody>
      </p:sp>
    </p:spTree>
    <p:extLst>
      <p:ext uri="{BB962C8B-B14F-4D97-AF65-F5344CB8AC3E}">
        <p14:creationId xmlns:p14="http://schemas.microsoft.com/office/powerpoint/2010/main" val="289381545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dirty="0" err="1" smtClean="0"/>
              <a:t>Perse</a:t>
            </a:r>
            <a:r>
              <a:rPr lang="en-GB" sz="3600" dirty="0" smtClean="0"/>
              <a:t> &amp; Rubin (1989) </a:t>
            </a:r>
            <a:br>
              <a:rPr lang="en-GB" sz="3600" dirty="0" smtClean="0"/>
            </a:br>
            <a:r>
              <a:rPr lang="en-GB" sz="3600" dirty="0" smtClean="0"/>
              <a:t>The development of a PSR</a:t>
            </a:r>
            <a:endParaRPr lang="en-GB" sz="3600" dirty="0"/>
          </a:p>
        </p:txBody>
      </p:sp>
      <p:graphicFrame>
        <p:nvGraphicFramePr>
          <p:cNvPr id="3" name="Diagram 2"/>
          <p:cNvGraphicFramePr/>
          <p:nvPr>
            <p:extLst>
              <p:ext uri="{D42A27DB-BD31-4B8C-83A1-F6EECF244321}">
                <p14:modId xmlns:p14="http://schemas.microsoft.com/office/powerpoint/2010/main" val="3524215728"/>
              </p:ext>
            </p:extLst>
          </p:nvPr>
        </p:nvGraphicFramePr>
        <p:xfrm>
          <a:off x="539552" y="1397000"/>
          <a:ext cx="8136904" cy="47683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4717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2"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Graphic spid="3" grpId="1">
        <p:bldAsOne/>
      </p:bldGraphic>
      <p:bldGraphic spid="3" grpId="2">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1048668"/>
          </a:xfrm>
        </p:spPr>
        <p:txBody>
          <a:bodyPr/>
          <a:lstStyle/>
          <a:p>
            <a:pPr algn="ctr"/>
            <a:r>
              <a:rPr lang="en-GB" sz="3200" dirty="0" smtClean="0"/>
              <a:t>Three types of (MF) media figures? </a:t>
            </a:r>
            <a:br>
              <a:rPr lang="en-GB" sz="3200" dirty="0" smtClean="0"/>
            </a:br>
            <a:r>
              <a:rPr lang="en-GB" sz="3200" dirty="0" smtClean="0"/>
              <a:t>(Giles, 2002).</a:t>
            </a:r>
            <a:endParaRPr lang="en-GB" sz="3200" dirty="0"/>
          </a:p>
        </p:txBody>
      </p:sp>
      <p:graphicFrame>
        <p:nvGraphicFramePr>
          <p:cNvPr id="3" name="Diagram 2"/>
          <p:cNvGraphicFramePr/>
          <p:nvPr>
            <p:extLst>
              <p:ext uri="{D42A27DB-BD31-4B8C-83A1-F6EECF244321}">
                <p14:modId xmlns:p14="http://schemas.microsoft.com/office/powerpoint/2010/main" val="3842268904"/>
              </p:ext>
            </p:extLst>
          </p:nvPr>
        </p:nvGraphicFramePr>
        <p:xfrm>
          <a:off x="467544" y="1397000"/>
          <a:ext cx="8136904" cy="46962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7308304" y="1196752"/>
            <a:ext cx="1656184" cy="1200329"/>
          </a:xfrm>
          <a:prstGeom prst="rect">
            <a:avLst/>
          </a:prstGeom>
          <a:solidFill>
            <a:schemeClr val="bg2">
              <a:lumMod val="65000"/>
              <a:lumOff val="35000"/>
            </a:schemeClr>
          </a:solidFill>
        </p:spPr>
        <p:txBody>
          <a:bodyPr wrap="square" rtlCol="0">
            <a:spAutoFit/>
          </a:bodyPr>
          <a:lstStyle/>
          <a:p>
            <a:r>
              <a:rPr lang="en-GB" dirty="0" smtClean="0"/>
              <a:t>Based upon the likelihood of real life encounters.</a:t>
            </a:r>
            <a:endParaRPr lang="en-GB" dirty="0"/>
          </a:p>
        </p:txBody>
      </p:sp>
    </p:spTree>
    <p:extLst>
      <p:ext uri="{BB962C8B-B14F-4D97-AF65-F5344CB8AC3E}">
        <p14:creationId xmlns:p14="http://schemas.microsoft.com/office/powerpoint/2010/main" val="293584521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904652"/>
          </a:xfrm>
        </p:spPr>
        <p:txBody>
          <a:bodyPr/>
          <a:lstStyle/>
          <a:p>
            <a:pPr algn="ctr"/>
            <a:r>
              <a:rPr lang="en-GB" sz="3600" dirty="0" smtClean="0"/>
              <a:t>Giles (2008):</a:t>
            </a:r>
            <a:endParaRPr lang="en-GB" sz="3600" dirty="0"/>
          </a:p>
        </p:txBody>
      </p:sp>
      <p:sp>
        <p:nvSpPr>
          <p:cNvPr id="3" name="TextBox 2"/>
          <p:cNvSpPr txBox="1"/>
          <p:nvPr/>
        </p:nvSpPr>
        <p:spPr>
          <a:xfrm>
            <a:off x="236736" y="1002794"/>
            <a:ext cx="3024336" cy="2677656"/>
          </a:xfrm>
          <a:prstGeom prst="rect">
            <a:avLst/>
          </a:prstGeom>
          <a:solidFill>
            <a:schemeClr val="accent2">
              <a:lumMod val="20000"/>
              <a:lumOff val="80000"/>
            </a:schemeClr>
          </a:solidFill>
          <a:ln w="28575">
            <a:solidFill>
              <a:schemeClr val="bg1">
                <a:lumMod val="75000"/>
              </a:schemeClr>
            </a:solidFill>
          </a:ln>
        </p:spPr>
        <p:txBody>
          <a:bodyPr wrap="square" rtlCol="0">
            <a:spAutoFit/>
          </a:bodyPr>
          <a:lstStyle/>
          <a:p>
            <a:pPr algn="ctr"/>
            <a:r>
              <a:rPr lang="en-GB" sz="2400" dirty="0" smtClean="0">
                <a:solidFill>
                  <a:schemeClr val="bg1"/>
                </a:solidFill>
              </a:rPr>
              <a:t>Compared these 3 types with real relationships and found that on some dimensions there was no difference between the types. </a:t>
            </a:r>
            <a:endParaRPr lang="en-GB" sz="2400" dirty="0">
              <a:solidFill>
                <a:schemeClr val="bg1"/>
              </a:solidFill>
            </a:endParaRPr>
          </a:p>
        </p:txBody>
      </p:sp>
      <p:sp>
        <p:nvSpPr>
          <p:cNvPr id="4" name="TextBox 3"/>
          <p:cNvSpPr txBox="1"/>
          <p:nvPr/>
        </p:nvSpPr>
        <p:spPr>
          <a:xfrm>
            <a:off x="3563888" y="1556792"/>
            <a:ext cx="4968552" cy="1569660"/>
          </a:xfrm>
          <a:prstGeom prst="rect">
            <a:avLst/>
          </a:prstGeom>
          <a:solidFill>
            <a:schemeClr val="accent1">
              <a:lumMod val="60000"/>
              <a:lumOff val="40000"/>
            </a:schemeClr>
          </a:solidFill>
          <a:ln w="28575">
            <a:solidFill>
              <a:schemeClr val="bg1">
                <a:lumMod val="75000"/>
              </a:schemeClr>
            </a:solidFill>
          </a:ln>
        </p:spPr>
        <p:txBody>
          <a:bodyPr wrap="square" rtlCol="0">
            <a:spAutoFit/>
          </a:bodyPr>
          <a:lstStyle/>
          <a:p>
            <a:pPr algn="ctr"/>
            <a:r>
              <a:rPr lang="en-GB" sz="2400" dirty="0">
                <a:solidFill>
                  <a:schemeClr val="bg1"/>
                </a:solidFill>
              </a:rPr>
              <a:t>E</a:t>
            </a:r>
            <a:r>
              <a:rPr lang="en-GB" sz="2400" dirty="0" smtClean="0">
                <a:solidFill>
                  <a:schemeClr val="bg1"/>
                </a:solidFill>
              </a:rPr>
              <a:t>.g. similarity: individuals saw themselves as very similar. But, on others such as `meeting them` there were obvious differences.</a:t>
            </a:r>
            <a:endParaRPr lang="en-GB" sz="2400" dirty="0">
              <a:solidFill>
                <a:schemeClr val="bg1"/>
              </a:solidFill>
            </a:endParaRPr>
          </a:p>
        </p:txBody>
      </p:sp>
      <p:sp>
        <p:nvSpPr>
          <p:cNvPr id="5" name="TextBox 4"/>
          <p:cNvSpPr txBox="1"/>
          <p:nvPr/>
        </p:nvSpPr>
        <p:spPr>
          <a:xfrm>
            <a:off x="1034675" y="3789040"/>
            <a:ext cx="6984776" cy="830997"/>
          </a:xfrm>
          <a:prstGeom prst="rect">
            <a:avLst/>
          </a:prstGeom>
          <a:solidFill>
            <a:srgbClr val="CCFFFF"/>
          </a:solidFill>
          <a:ln w="28575">
            <a:solidFill>
              <a:schemeClr val="bg1">
                <a:lumMod val="75000"/>
              </a:schemeClr>
            </a:solidFill>
          </a:ln>
        </p:spPr>
        <p:txBody>
          <a:bodyPr wrap="square" rtlCol="0">
            <a:spAutoFit/>
          </a:bodyPr>
          <a:lstStyle/>
          <a:p>
            <a:pPr algn="ctr"/>
            <a:r>
              <a:rPr lang="en-GB" sz="2400" dirty="0" smtClean="0">
                <a:solidFill>
                  <a:schemeClr val="bg1"/>
                </a:solidFill>
              </a:rPr>
              <a:t>Are there common processes at work in the formation of PSR`s?</a:t>
            </a:r>
            <a:endParaRPr lang="en-GB" sz="2400" dirty="0">
              <a:solidFill>
                <a:schemeClr val="bg1"/>
              </a:solidFill>
            </a:endParaRPr>
          </a:p>
        </p:txBody>
      </p:sp>
      <p:sp>
        <p:nvSpPr>
          <p:cNvPr id="6" name="TextBox 5"/>
          <p:cNvSpPr txBox="1"/>
          <p:nvPr/>
        </p:nvSpPr>
        <p:spPr>
          <a:xfrm>
            <a:off x="285195" y="4744652"/>
            <a:ext cx="8483735" cy="1938992"/>
          </a:xfrm>
          <a:prstGeom prst="rect">
            <a:avLst/>
          </a:prstGeom>
          <a:solidFill>
            <a:schemeClr val="accent2">
              <a:lumMod val="40000"/>
              <a:lumOff val="60000"/>
            </a:schemeClr>
          </a:solidFill>
          <a:ln w="28575">
            <a:solidFill>
              <a:schemeClr val="bg1">
                <a:lumMod val="75000"/>
              </a:schemeClr>
            </a:solidFill>
          </a:ln>
        </p:spPr>
        <p:txBody>
          <a:bodyPr wrap="square" rtlCol="0">
            <a:spAutoFit/>
          </a:bodyPr>
          <a:lstStyle/>
          <a:p>
            <a:pPr algn="ctr"/>
            <a:r>
              <a:rPr lang="en-GB" sz="2400" dirty="0" smtClean="0">
                <a:solidFill>
                  <a:schemeClr val="bg1"/>
                </a:solidFill>
              </a:rPr>
              <a:t>One explanation: `The Media Equation`-</a:t>
            </a:r>
          </a:p>
          <a:p>
            <a:pPr algn="ctr"/>
            <a:r>
              <a:rPr lang="en-GB" sz="2400" dirty="0" smtClean="0">
                <a:solidFill>
                  <a:schemeClr val="bg1"/>
                </a:solidFill>
              </a:rPr>
              <a:t>Our brains have not evolved enough to be permanently conscious of para-social </a:t>
            </a:r>
            <a:r>
              <a:rPr lang="en-GB" sz="2400" dirty="0">
                <a:solidFill>
                  <a:schemeClr val="bg1"/>
                </a:solidFill>
              </a:rPr>
              <a:t>relationships </a:t>
            </a:r>
            <a:r>
              <a:rPr lang="en-GB" sz="2400" dirty="0" smtClean="0">
                <a:solidFill>
                  <a:schemeClr val="bg1"/>
                </a:solidFill>
              </a:rPr>
              <a:t>(Reeves &amp; </a:t>
            </a:r>
            <a:r>
              <a:rPr lang="en-GB" sz="2400" dirty="0" err="1" smtClean="0">
                <a:solidFill>
                  <a:schemeClr val="bg1"/>
                </a:solidFill>
              </a:rPr>
              <a:t>Nass</a:t>
            </a:r>
            <a:r>
              <a:rPr lang="en-GB" sz="2400" dirty="0" smtClean="0">
                <a:solidFill>
                  <a:schemeClr val="bg1"/>
                </a:solidFill>
              </a:rPr>
              <a:t>, 1996). This is evident when we talk to our computer screens/devices in frustration!</a:t>
            </a:r>
            <a:endParaRPr lang="en-GB" sz="2400" dirty="0">
              <a:solidFill>
                <a:schemeClr val="bg1"/>
              </a:solidFill>
            </a:endParaRPr>
          </a:p>
        </p:txBody>
      </p:sp>
    </p:spTree>
    <p:extLst>
      <p:ext uri="{BB962C8B-B14F-4D97-AF65-F5344CB8AC3E}">
        <p14:creationId xmlns:p14="http://schemas.microsoft.com/office/powerpoint/2010/main" val="76892760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832644"/>
          </a:xfrm>
        </p:spPr>
        <p:txBody>
          <a:bodyPr/>
          <a:lstStyle/>
          <a:p>
            <a:pPr algn="ctr"/>
            <a:r>
              <a:rPr lang="en-GB" sz="3600" dirty="0" smtClean="0"/>
              <a:t>Para-social interaction</a:t>
            </a:r>
            <a:endParaRPr lang="en-GB" sz="3600" dirty="0"/>
          </a:p>
        </p:txBody>
      </p:sp>
      <p:sp>
        <p:nvSpPr>
          <p:cNvPr id="3" name="TextBox 2"/>
          <p:cNvSpPr txBox="1"/>
          <p:nvPr/>
        </p:nvSpPr>
        <p:spPr>
          <a:xfrm>
            <a:off x="683568" y="1340768"/>
            <a:ext cx="7560840" cy="1938992"/>
          </a:xfrm>
          <a:prstGeom prst="rect">
            <a:avLst/>
          </a:prstGeom>
          <a:solidFill>
            <a:srgbClr val="CCFFFF"/>
          </a:solidFill>
          <a:ln w="28575">
            <a:solidFill>
              <a:schemeClr val="bg1">
                <a:lumMod val="75000"/>
              </a:schemeClr>
            </a:solidFill>
          </a:ln>
        </p:spPr>
        <p:txBody>
          <a:bodyPr wrap="square" rtlCol="0">
            <a:spAutoFit/>
          </a:bodyPr>
          <a:lstStyle/>
          <a:p>
            <a:pPr marL="342900" indent="-342900" algn="ctr">
              <a:buFont typeface="Arial" panose="020B0604020202020204" pitchFamily="34" charset="0"/>
              <a:buChar char="•"/>
            </a:pPr>
            <a:r>
              <a:rPr lang="en-GB" sz="2400" dirty="0" smtClean="0">
                <a:solidFill>
                  <a:schemeClr val="bg1"/>
                </a:solidFill>
              </a:rPr>
              <a:t>Is interaction similar to identification? </a:t>
            </a:r>
            <a:r>
              <a:rPr lang="en-GB" sz="2400" dirty="0" err="1" smtClean="0">
                <a:solidFill>
                  <a:schemeClr val="bg1"/>
                </a:solidFill>
              </a:rPr>
              <a:t>Feilitzen</a:t>
            </a:r>
            <a:r>
              <a:rPr lang="en-GB" sz="2400" dirty="0" smtClean="0">
                <a:solidFill>
                  <a:schemeClr val="bg1"/>
                </a:solidFill>
              </a:rPr>
              <a:t> &amp; </a:t>
            </a:r>
            <a:r>
              <a:rPr lang="en-GB" sz="2400" dirty="0" err="1" smtClean="0">
                <a:solidFill>
                  <a:schemeClr val="bg1"/>
                </a:solidFill>
              </a:rPr>
              <a:t>Linne</a:t>
            </a:r>
            <a:r>
              <a:rPr lang="en-GB" sz="2400" dirty="0" smtClean="0">
                <a:solidFill>
                  <a:schemeClr val="bg1"/>
                </a:solidFill>
              </a:rPr>
              <a:t> (1975) if we interact, do we share the same qualities, or grow to be like them?</a:t>
            </a:r>
          </a:p>
          <a:p>
            <a:pPr marL="342900" indent="-342900" algn="ctr">
              <a:buFont typeface="Arial" panose="020B0604020202020204" pitchFamily="34" charset="0"/>
              <a:buChar char="•"/>
            </a:pPr>
            <a:r>
              <a:rPr lang="en-GB" sz="2400" dirty="0" smtClean="0">
                <a:solidFill>
                  <a:schemeClr val="bg1"/>
                </a:solidFill>
              </a:rPr>
              <a:t>What is the difference between celebrity interaction and celebrity involvement?</a:t>
            </a:r>
            <a:endParaRPr lang="en-GB" sz="2400" dirty="0">
              <a:solidFill>
                <a:schemeClr val="bg1"/>
              </a:solidFill>
            </a:endParaRPr>
          </a:p>
        </p:txBody>
      </p:sp>
      <p:sp>
        <p:nvSpPr>
          <p:cNvPr id="4" name="TextBox 3"/>
          <p:cNvSpPr txBox="1"/>
          <p:nvPr/>
        </p:nvSpPr>
        <p:spPr>
          <a:xfrm>
            <a:off x="1403648" y="3429000"/>
            <a:ext cx="5976664" cy="2677656"/>
          </a:xfrm>
          <a:prstGeom prst="rect">
            <a:avLst/>
          </a:prstGeom>
          <a:solidFill>
            <a:schemeClr val="accent1">
              <a:lumMod val="60000"/>
              <a:lumOff val="40000"/>
            </a:schemeClr>
          </a:solidFill>
          <a:ln w="28575">
            <a:solidFill>
              <a:schemeClr val="bg1">
                <a:lumMod val="75000"/>
              </a:schemeClr>
            </a:solidFill>
          </a:ln>
        </p:spPr>
        <p:txBody>
          <a:bodyPr wrap="square" rtlCol="0">
            <a:spAutoFit/>
          </a:bodyPr>
          <a:lstStyle/>
          <a:p>
            <a:pPr algn="ctr"/>
            <a:r>
              <a:rPr lang="en-GB" sz="2400" b="1" dirty="0" smtClean="0">
                <a:solidFill>
                  <a:schemeClr val="bg1"/>
                </a:solidFill>
              </a:rPr>
              <a:t>Celebrity worship</a:t>
            </a:r>
            <a:r>
              <a:rPr lang="en-GB" sz="2400" dirty="0" smtClean="0">
                <a:solidFill>
                  <a:schemeClr val="bg1"/>
                </a:solidFill>
              </a:rPr>
              <a:t>:</a:t>
            </a:r>
          </a:p>
          <a:p>
            <a:pPr algn="ctr"/>
            <a:r>
              <a:rPr lang="en-GB" sz="2400" dirty="0" smtClean="0">
                <a:solidFill>
                  <a:schemeClr val="bg1"/>
                </a:solidFill>
              </a:rPr>
              <a:t>Where does the term come from?</a:t>
            </a:r>
          </a:p>
          <a:p>
            <a:pPr algn="ctr"/>
            <a:r>
              <a:rPr lang="en-GB" sz="2400" dirty="0" smtClean="0">
                <a:solidFill>
                  <a:schemeClr val="bg1"/>
                </a:solidFill>
              </a:rPr>
              <a:t>Arose from the development of Media (</a:t>
            </a:r>
            <a:r>
              <a:rPr lang="en-GB" sz="2400" dirty="0" err="1" smtClean="0">
                <a:solidFill>
                  <a:schemeClr val="bg1"/>
                </a:solidFill>
              </a:rPr>
              <a:t>Gamson</a:t>
            </a:r>
            <a:r>
              <a:rPr lang="en-GB" sz="2400" dirty="0" smtClean="0">
                <a:solidFill>
                  <a:schemeClr val="bg1"/>
                </a:solidFill>
              </a:rPr>
              <a:t> 1994).</a:t>
            </a:r>
          </a:p>
          <a:p>
            <a:pPr algn="ctr"/>
            <a:r>
              <a:rPr lang="en-GB" sz="2400" dirty="0" smtClean="0">
                <a:solidFill>
                  <a:schemeClr val="bg1"/>
                </a:solidFill>
              </a:rPr>
              <a:t>Fandom originates from Religion and the collection of religion based trivia and relics sought out by religious devotees.</a:t>
            </a:r>
            <a:endParaRPr lang="en-GB" sz="2400" dirty="0">
              <a:solidFill>
                <a:schemeClr val="bg1"/>
              </a:solidFill>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3717032"/>
            <a:ext cx="1086036" cy="2172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27113" r="49299"/>
          <a:stretch/>
        </p:blipFill>
        <p:spPr bwMode="auto">
          <a:xfrm>
            <a:off x="7699760" y="3717032"/>
            <a:ext cx="991313" cy="2172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968042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Fame and celebrity status</a:t>
            </a:r>
            <a:endParaRPr lang="en-GB" dirty="0"/>
          </a:p>
        </p:txBody>
      </p:sp>
      <p:pic>
        <p:nvPicPr>
          <p:cNvPr id="5" name="Picture 4"/>
          <p:cNvPicPr>
            <a:picLocks noChangeAspect="1"/>
          </p:cNvPicPr>
          <p:nvPr/>
        </p:nvPicPr>
        <p:blipFill>
          <a:blip r:embed="rId2"/>
          <a:stretch>
            <a:fillRect/>
          </a:stretch>
        </p:blipFill>
        <p:spPr>
          <a:xfrm>
            <a:off x="482960" y="3212976"/>
            <a:ext cx="2695575" cy="1695450"/>
          </a:xfrm>
          <a:prstGeom prst="rect">
            <a:avLst/>
          </a:prstGeom>
        </p:spPr>
      </p:pic>
      <p:sp>
        <p:nvSpPr>
          <p:cNvPr id="4" name="Rounded Rectangular Callout 3"/>
          <p:cNvSpPr/>
          <p:nvPr/>
        </p:nvSpPr>
        <p:spPr bwMode="auto">
          <a:xfrm>
            <a:off x="683568" y="1484784"/>
            <a:ext cx="3168352" cy="1152128"/>
          </a:xfrm>
          <a:prstGeom prst="wedgeRoundRectCallout">
            <a:avLst>
              <a:gd name="adj1" fmla="val 8911"/>
              <a:gd name="adj2" fmla="val 154824"/>
              <a:gd name="adj3" fmla="val 16667"/>
            </a:avLst>
          </a:prstGeom>
          <a:solidFill>
            <a:srgbClr val="FF6699"/>
          </a:solidFill>
          <a:ln w="9525" cap="flat" cmpd="sng" algn="ctr">
            <a:solidFill>
              <a:schemeClr val="tx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r>
              <a:rPr lang="en-GB" dirty="0"/>
              <a:t>`In the future, everyone will</a:t>
            </a:r>
          </a:p>
          <a:p>
            <a:r>
              <a:rPr lang="en-GB" dirty="0"/>
              <a:t> be famous for 15 minutes`.    </a:t>
            </a:r>
          </a:p>
          <a:p>
            <a:r>
              <a:rPr lang="en-GB" dirty="0"/>
              <a:t>(Andy Warhol, 1960`s</a:t>
            </a:r>
            <a:r>
              <a:rPr lang="en-GB" dirty="0" smtClean="0"/>
              <a:t>).</a:t>
            </a:r>
            <a:endParaRPr lang="en-GB" dirty="0"/>
          </a:p>
        </p:txBody>
      </p:sp>
      <p:sp>
        <p:nvSpPr>
          <p:cNvPr id="6" name="TextBox 5"/>
          <p:cNvSpPr txBox="1"/>
          <p:nvPr/>
        </p:nvSpPr>
        <p:spPr>
          <a:xfrm>
            <a:off x="4078288" y="1556792"/>
            <a:ext cx="4454152" cy="2585323"/>
          </a:xfrm>
          <a:prstGeom prst="rect">
            <a:avLst/>
          </a:prstGeom>
          <a:noFill/>
        </p:spPr>
        <p:txBody>
          <a:bodyPr wrap="square" rtlCol="0">
            <a:spAutoFit/>
          </a:bodyPr>
          <a:lstStyle/>
          <a:p>
            <a:r>
              <a:rPr lang="en-GB" dirty="0" smtClean="0"/>
              <a:t>Difficult to define fame in 21</a:t>
            </a:r>
            <a:r>
              <a:rPr lang="en-GB" baseline="30000" dirty="0" smtClean="0"/>
              <a:t>st</a:t>
            </a:r>
            <a:r>
              <a:rPr lang="en-GB" dirty="0" smtClean="0"/>
              <a:t> century terms, no longer necessarily the product of hard work. Becoming famous is no </a:t>
            </a:r>
          </a:p>
          <a:p>
            <a:r>
              <a:rPr lang="en-GB" dirty="0" smtClean="0"/>
              <a:t>longer difficult and associated with brilliance or success.</a:t>
            </a:r>
          </a:p>
          <a:p>
            <a:endParaRPr lang="en-GB" dirty="0"/>
          </a:p>
          <a:p>
            <a:r>
              <a:rPr lang="en-GB" dirty="0" smtClean="0"/>
              <a:t>Fame is the social process through which individuals become famous regardless of what they have done (Giles, 2000).</a:t>
            </a:r>
            <a:endParaRPr lang="en-GB" dirty="0"/>
          </a:p>
        </p:txBody>
      </p:sp>
      <p:sp>
        <p:nvSpPr>
          <p:cNvPr id="7" name="TextBox 6"/>
          <p:cNvSpPr txBox="1"/>
          <p:nvPr/>
        </p:nvSpPr>
        <p:spPr>
          <a:xfrm>
            <a:off x="3491880" y="4581128"/>
            <a:ext cx="5040560" cy="523220"/>
          </a:xfrm>
          <a:prstGeom prst="rect">
            <a:avLst/>
          </a:prstGeom>
          <a:noFill/>
        </p:spPr>
        <p:txBody>
          <a:bodyPr wrap="square" rtlCol="0">
            <a:spAutoFit/>
          </a:bodyPr>
          <a:lstStyle/>
          <a:p>
            <a:r>
              <a:rPr lang="en-GB" sz="2800" dirty="0" smtClean="0"/>
              <a:t>And likewise… Celebrity</a:t>
            </a:r>
            <a:r>
              <a:rPr lang="en-GB" dirty="0" smtClean="0"/>
              <a:t>:</a:t>
            </a:r>
            <a:endParaRPr lang="en-GB" dirty="0"/>
          </a:p>
        </p:txBody>
      </p:sp>
      <p:sp>
        <p:nvSpPr>
          <p:cNvPr id="8" name="TextBox 7"/>
          <p:cNvSpPr txBox="1"/>
          <p:nvPr/>
        </p:nvSpPr>
        <p:spPr>
          <a:xfrm>
            <a:off x="323528" y="5373216"/>
            <a:ext cx="8363272" cy="1200329"/>
          </a:xfrm>
          <a:prstGeom prst="rect">
            <a:avLst/>
          </a:prstGeom>
          <a:solidFill>
            <a:srgbClr val="CC99FF"/>
          </a:solidFill>
          <a:ln>
            <a:solidFill>
              <a:schemeClr val="tx1"/>
            </a:solidFill>
          </a:ln>
        </p:spPr>
        <p:txBody>
          <a:bodyPr wrap="square" rtlCol="0">
            <a:spAutoFit/>
          </a:bodyPr>
          <a:lstStyle/>
          <a:p>
            <a:pPr algn="ctr"/>
            <a:r>
              <a:rPr lang="en-GB" dirty="0" err="1" smtClean="0"/>
              <a:t>Gamson</a:t>
            </a:r>
            <a:r>
              <a:rPr lang="en-GB" dirty="0" smtClean="0"/>
              <a:t> (1994) argues that celebrity is unique to the 20</a:t>
            </a:r>
            <a:r>
              <a:rPr lang="en-GB" baseline="30000" dirty="0" smtClean="0"/>
              <a:t>th</a:t>
            </a:r>
            <a:r>
              <a:rPr lang="en-GB" dirty="0" smtClean="0"/>
              <a:t> and 21</a:t>
            </a:r>
            <a:r>
              <a:rPr lang="en-GB" baseline="30000" dirty="0" smtClean="0"/>
              <a:t>st</a:t>
            </a:r>
            <a:r>
              <a:rPr lang="en-GB" dirty="0" smtClean="0"/>
              <a:t> century, arisen from the rapid expansion of the media, unlike any other time in history. Hence the reason for fame and celebrity status is fundamentally different from ever before.</a:t>
            </a:r>
            <a:endParaRPr lang="en-GB" dirty="0"/>
          </a:p>
        </p:txBody>
      </p:sp>
    </p:spTree>
    <p:extLst>
      <p:ext uri="{BB962C8B-B14F-4D97-AF65-F5344CB8AC3E}">
        <p14:creationId xmlns:p14="http://schemas.microsoft.com/office/powerpoint/2010/main" val="391945581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Fans and fandom</a:t>
            </a:r>
            <a:endParaRPr lang="en-GB" dirty="0"/>
          </a:p>
        </p:txBody>
      </p:sp>
      <p:pic>
        <p:nvPicPr>
          <p:cNvPr id="4" name="Picture 3"/>
          <p:cNvPicPr>
            <a:picLocks noChangeAspect="1"/>
          </p:cNvPicPr>
          <p:nvPr/>
        </p:nvPicPr>
        <p:blipFill>
          <a:blip r:embed="rId2"/>
          <a:stretch>
            <a:fillRect/>
          </a:stretch>
        </p:blipFill>
        <p:spPr>
          <a:xfrm>
            <a:off x="7164288" y="207454"/>
            <a:ext cx="1781175" cy="2571750"/>
          </a:xfrm>
          <a:prstGeom prst="rect">
            <a:avLst/>
          </a:prstGeom>
        </p:spPr>
      </p:pic>
      <p:sp>
        <p:nvSpPr>
          <p:cNvPr id="3" name="TextBox 2"/>
          <p:cNvSpPr txBox="1"/>
          <p:nvPr/>
        </p:nvSpPr>
        <p:spPr>
          <a:xfrm>
            <a:off x="251520" y="1809708"/>
            <a:ext cx="7427168" cy="1938992"/>
          </a:xfrm>
          <a:prstGeom prst="rect">
            <a:avLst/>
          </a:prstGeom>
          <a:solidFill>
            <a:schemeClr val="bg1">
              <a:lumMod val="75000"/>
            </a:schemeClr>
          </a:solidFill>
          <a:ln>
            <a:solidFill>
              <a:schemeClr val="tx1"/>
            </a:solidFill>
          </a:ln>
        </p:spPr>
        <p:txBody>
          <a:bodyPr wrap="square" rtlCol="0">
            <a:spAutoFit/>
          </a:bodyPr>
          <a:lstStyle/>
          <a:p>
            <a:r>
              <a:rPr lang="en-GB" sz="2400" dirty="0" smtClean="0"/>
              <a:t>Media is not enough to sustain fame, you need the adoration of fans; actual and /or virtual to remind you of your importance. One extreme example is Nick Cave, who used to kick his front row audience in the head, only for them to wear their bruises with pride!!!</a:t>
            </a:r>
            <a:endParaRPr lang="en-GB" sz="2400" dirty="0"/>
          </a:p>
        </p:txBody>
      </p:sp>
      <p:pic>
        <p:nvPicPr>
          <p:cNvPr id="6" name="Picture 5"/>
          <p:cNvPicPr>
            <a:picLocks noChangeAspect="1"/>
          </p:cNvPicPr>
          <p:nvPr/>
        </p:nvPicPr>
        <p:blipFill>
          <a:blip r:embed="rId3"/>
          <a:stretch>
            <a:fillRect/>
          </a:stretch>
        </p:blipFill>
        <p:spPr>
          <a:xfrm>
            <a:off x="179512" y="4941168"/>
            <a:ext cx="2619375" cy="1743075"/>
          </a:xfrm>
          <a:prstGeom prst="rect">
            <a:avLst/>
          </a:prstGeom>
          <a:ln>
            <a:solidFill>
              <a:schemeClr val="bg1">
                <a:lumMod val="50000"/>
              </a:schemeClr>
            </a:solidFill>
          </a:ln>
        </p:spPr>
      </p:pic>
      <p:sp>
        <p:nvSpPr>
          <p:cNvPr id="5" name="TextBox 4"/>
          <p:cNvSpPr txBox="1"/>
          <p:nvPr/>
        </p:nvSpPr>
        <p:spPr>
          <a:xfrm>
            <a:off x="2317075" y="4078795"/>
            <a:ext cx="6624736" cy="2308324"/>
          </a:xfrm>
          <a:prstGeom prst="rect">
            <a:avLst/>
          </a:prstGeom>
          <a:solidFill>
            <a:schemeClr val="accent3">
              <a:lumMod val="60000"/>
              <a:lumOff val="40000"/>
            </a:schemeClr>
          </a:solidFill>
          <a:ln>
            <a:solidFill>
              <a:schemeClr val="bg1">
                <a:lumMod val="50000"/>
              </a:schemeClr>
            </a:solidFill>
          </a:ln>
        </p:spPr>
        <p:txBody>
          <a:bodyPr wrap="square" rtlCol="0">
            <a:spAutoFit/>
          </a:bodyPr>
          <a:lstStyle/>
          <a:p>
            <a:r>
              <a:rPr lang="en-GB" sz="2400" dirty="0" smtClean="0">
                <a:solidFill>
                  <a:schemeClr val="bg1">
                    <a:lumMod val="50000"/>
                  </a:schemeClr>
                </a:solidFill>
              </a:rPr>
              <a:t>Whilst there is evidence that `devotee`s` have been in existence since at least the 18</a:t>
            </a:r>
            <a:r>
              <a:rPr lang="en-GB" sz="2400" baseline="30000" dirty="0" smtClean="0">
                <a:solidFill>
                  <a:schemeClr val="bg1">
                    <a:lumMod val="50000"/>
                  </a:schemeClr>
                </a:solidFill>
              </a:rPr>
              <a:t>th</a:t>
            </a:r>
            <a:r>
              <a:rPr lang="en-GB" sz="2400" dirty="0" smtClean="0">
                <a:solidFill>
                  <a:schemeClr val="bg1">
                    <a:lumMod val="50000"/>
                  </a:schemeClr>
                </a:solidFill>
              </a:rPr>
              <a:t> Century, and before if you consider the religious perspective, classifying their types and the reasoning behind their adoration is complex.</a:t>
            </a:r>
            <a:endParaRPr lang="en-GB" sz="2400" dirty="0">
              <a:solidFill>
                <a:schemeClr val="bg1">
                  <a:lumMod val="50000"/>
                </a:schemeClr>
              </a:solidFill>
            </a:endParaRPr>
          </a:p>
        </p:txBody>
      </p:sp>
    </p:spTree>
    <p:extLst>
      <p:ext uri="{BB962C8B-B14F-4D97-AF65-F5344CB8AC3E}">
        <p14:creationId xmlns:p14="http://schemas.microsoft.com/office/powerpoint/2010/main" val="70079941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92100"/>
            <a:ext cx="9036496" cy="976660"/>
          </a:xfrm>
        </p:spPr>
        <p:txBody>
          <a:bodyPr/>
          <a:lstStyle/>
          <a:p>
            <a:pPr algn="ctr"/>
            <a:r>
              <a:rPr lang="en-GB" sz="3600" dirty="0" err="1" smtClean="0"/>
              <a:t>Stever</a:t>
            </a:r>
            <a:r>
              <a:rPr lang="en-GB" sz="3600" dirty="0" smtClean="0"/>
              <a:t> (2009): `Fandom` </a:t>
            </a:r>
            <a:br>
              <a:rPr lang="en-GB" sz="3600" dirty="0" smtClean="0"/>
            </a:br>
            <a:r>
              <a:rPr lang="en-GB" sz="3600" dirty="0" smtClean="0"/>
              <a:t>classification system</a:t>
            </a:r>
            <a:endParaRPr lang="en-GB" sz="3600" dirty="0"/>
          </a:p>
        </p:txBody>
      </p:sp>
      <p:graphicFrame>
        <p:nvGraphicFramePr>
          <p:cNvPr id="3" name="Diagram 2"/>
          <p:cNvGraphicFramePr/>
          <p:nvPr>
            <p:extLst>
              <p:ext uri="{D42A27DB-BD31-4B8C-83A1-F6EECF244321}">
                <p14:modId xmlns:p14="http://schemas.microsoft.com/office/powerpoint/2010/main" val="2111617952"/>
              </p:ext>
            </p:extLst>
          </p:nvPr>
        </p:nvGraphicFramePr>
        <p:xfrm>
          <a:off x="611560" y="1397000"/>
          <a:ext cx="7920880" cy="49123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591178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task:</a:t>
            </a:r>
            <a:endParaRPr lang="en-GB" dirty="0"/>
          </a:p>
        </p:txBody>
      </p:sp>
      <p:pic>
        <p:nvPicPr>
          <p:cNvPr id="6148" name="Picture 4"/>
          <p:cNvPicPr>
            <a:picLocks noChangeAspect="1" noChangeArrowheads="1"/>
          </p:cNvPicPr>
          <p:nvPr/>
        </p:nvPicPr>
        <p:blipFill rotWithShape="1">
          <a:blip r:embed="rId2">
            <a:extLst>
              <a:ext uri="{28A0092B-C50C-407E-A947-70E740481C1C}">
                <a14:useLocalDpi xmlns:a14="http://schemas.microsoft.com/office/drawing/2010/main" val="0"/>
              </a:ext>
            </a:extLst>
          </a:blip>
          <a:srcRect l="21892" t="19037" r="22400" b="10354"/>
          <a:stretch/>
        </p:blipFill>
        <p:spPr bwMode="auto">
          <a:xfrm>
            <a:off x="1907704" y="1484784"/>
            <a:ext cx="6658917" cy="51651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395536" y="1743199"/>
            <a:ext cx="3024336" cy="461665"/>
          </a:xfrm>
          <a:prstGeom prst="rect">
            <a:avLst/>
          </a:prstGeom>
          <a:solidFill>
            <a:srgbClr val="FFCCFF"/>
          </a:solidFill>
          <a:ln w="28575">
            <a:solidFill>
              <a:schemeClr val="bg1">
                <a:lumMod val="75000"/>
              </a:schemeClr>
            </a:solidFill>
          </a:ln>
        </p:spPr>
        <p:txBody>
          <a:bodyPr wrap="square" rtlCol="0">
            <a:spAutoFit/>
          </a:bodyPr>
          <a:lstStyle/>
          <a:p>
            <a:r>
              <a:rPr lang="en-GB" sz="2400" dirty="0" smtClean="0">
                <a:solidFill>
                  <a:schemeClr val="bg1">
                    <a:lumMod val="75000"/>
                  </a:schemeClr>
                </a:solidFill>
              </a:rPr>
              <a:t>Complete the CAS</a:t>
            </a:r>
            <a:endParaRPr lang="en-GB" sz="2400" dirty="0">
              <a:solidFill>
                <a:schemeClr val="bg1">
                  <a:lumMod val="75000"/>
                </a:schemeClr>
              </a:solidFill>
            </a:endParaRPr>
          </a:p>
        </p:txBody>
      </p:sp>
    </p:spTree>
    <p:extLst>
      <p:ext uri="{BB962C8B-B14F-4D97-AF65-F5344CB8AC3E}">
        <p14:creationId xmlns:p14="http://schemas.microsoft.com/office/powerpoint/2010/main" val="51998224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1120676"/>
          </a:xfrm>
        </p:spPr>
        <p:txBody>
          <a:bodyPr/>
          <a:lstStyle/>
          <a:p>
            <a:pPr algn="ctr"/>
            <a:r>
              <a:rPr lang="en-GB" sz="3600" dirty="0" smtClean="0"/>
              <a:t>The Celebrity Attitude Scale McCutcheon et al., (2002).</a:t>
            </a:r>
            <a:endParaRPr lang="en-GB" sz="3600" dirty="0"/>
          </a:p>
        </p:txBody>
      </p:sp>
      <p:sp>
        <p:nvSpPr>
          <p:cNvPr id="3" name="TextBox 2"/>
          <p:cNvSpPr txBox="1"/>
          <p:nvPr/>
        </p:nvSpPr>
        <p:spPr>
          <a:xfrm>
            <a:off x="395536" y="1628800"/>
            <a:ext cx="8208912" cy="1569660"/>
          </a:xfrm>
          <a:prstGeom prst="rect">
            <a:avLst/>
          </a:prstGeom>
          <a:solidFill>
            <a:schemeClr val="bg1">
              <a:lumMod val="20000"/>
              <a:lumOff val="80000"/>
            </a:schemeClr>
          </a:solidFill>
          <a:ln w="28575">
            <a:solidFill>
              <a:schemeClr val="bg1">
                <a:lumMod val="75000"/>
              </a:schemeClr>
            </a:solidFill>
          </a:ln>
        </p:spPr>
        <p:txBody>
          <a:bodyPr wrap="square" rtlCol="0">
            <a:spAutoFit/>
          </a:bodyPr>
          <a:lstStyle/>
          <a:p>
            <a:pPr algn="ctr"/>
            <a:r>
              <a:rPr lang="en-GB" sz="2400" dirty="0" smtClean="0">
                <a:solidFill>
                  <a:schemeClr val="bg1"/>
                </a:solidFill>
              </a:rPr>
              <a:t>Originally the CWS, two main functions were identified:</a:t>
            </a:r>
          </a:p>
          <a:p>
            <a:pPr algn="ctr"/>
            <a:r>
              <a:rPr lang="en-GB" sz="2400" dirty="0" smtClean="0">
                <a:solidFill>
                  <a:schemeClr val="bg1"/>
                </a:solidFill>
              </a:rPr>
              <a:t>The entertainment/social function and the intense personal function (these were akin to </a:t>
            </a:r>
            <a:r>
              <a:rPr lang="en-GB" sz="2400" dirty="0" err="1" smtClean="0">
                <a:solidFill>
                  <a:schemeClr val="bg1"/>
                </a:solidFill>
              </a:rPr>
              <a:t>Stever`s</a:t>
            </a:r>
            <a:r>
              <a:rPr lang="en-GB" sz="2400" dirty="0" smtClean="0">
                <a:solidFill>
                  <a:schemeClr val="bg1"/>
                </a:solidFill>
              </a:rPr>
              <a:t> isolation versus interaction dichotomy).</a:t>
            </a:r>
          </a:p>
        </p:txBody>
      </p:sp>
      <p:sp>
        <p:nvSpPr>
          <p:cNvPr id="4" name="TextBox 3"/>
          <p:cNvSpPr txBox="1"/>
          <p:nvPr/>
        </p:nvSpPr>
        <p:spPr>
          <a:xfrm>
            <a:off x="241762" y="3717032"/>
            <a:ext cx="8640960" cy="2308324"/>
          </a:xfrm>
          <a:prstGeom prst="rect">
            <a:avLst/>
          </a:prstGeom>
          <a:solidFill>
            <a:schemeClr val="accent1">
              <a:lumMod val="60000"/>
              <a:lumOff val="40000"/>
            </a:schemeClr>
          </a:solidFill>
          <a:ln w="28575">
            <a:solidFill>
              <a:schemeClr val="bg1">
                <a:lumMod val="75000"/>
              </a:schemeClr>
            </a:solidFill>
          </a:ln>
        </p:spPr>
        <p:txBody>
          <a:bodyPr wrap="square" rtlCol="0">
            <a:spAutoFit/>
          </a:bodyPr>
          <a:lstStyle/>
          <a:p>
            <a:pPr algn="ctr"/>
            <a:r>
              <a:rPr lang="en-GB" sz="2400" dirty="0">
                <a:solidFill>
                  <a:schemeClr val="bg1"/>
                </a:solidFill>
              </a:rPr>
              <a:t>Results from </a:t>
            </a:r>
            <a:r>
              <a:rPr lang="en-GB" sz="2400" dirty="0" smtClean="0">
                <a:solidFill>
                  <a:schemeClr val="bg1"/>
                </a:solidFill>
              </a:rPr>
              <a:t>the CAS now </a:t>
            </a:r>
            <a:r>
              <a:rPr lang="en-GB" sz="2400" dirty="0">
                <a:solidFill>
                  <a:schemeClr val="bg1"/>
                </a:solidFill>
              </a:rPr>
              <a:t>demonstrate that there are three main </a:t>
            </a:r>
            <a:r>
              <a:rPr lang="en-GB" sz="2400" dirty="0" smtClean="0">
                <a:solidFill>
                  <a:schemeClr val="bg1"/>
                </a:solidFill>
              </a:rPr>
              <a:t>stages:</a:t>
            </a:r>
          </a:p>
          <a:p>
            <a:pPr marL="457200" indent="-457200" algn="ctr">
              <a:buAutoNum type="arabicPeriod"/>
            </a:pPr>
            <a:r>
              <a:rPr lang="en-GB" sz="2400" dirty="0" smtClean="0">
                <a:solidFill>
                  <a:schemeClr val="bg1"/>
                </a:solidFill>
              </a:rPr>
              <a:t>Low level entertainment/social </a:t>
            </a:r>
          </a:p>
          <a:p>
            <a:pPr marL="457200" indent="-457200" algn="ctr">
              <a:buAutoNum type="arabicPeriod"/>
            </a:pPr>
            <a:r>
              <a:rPr lang="en-GB" sz="2400" dirty="0" smtClean="0">
                <a:solidFill>
                  <a:schemeClr val="bg1"/>
                </a:solidFill>
              </a:rPr>
              <a:t>Intense personal stage</a:t>
            </a:r>
          </a:p>
          <a:p>
            <a:pPr marL="457200" indent="-457200" algn="ctr">
              <a:buAutoNum type="arabicPeriod"/>
            </a:pPr>
            <a:r>
              <a:rPr lang="en-GB" sz="2400" dirty="0" smtClean="0">
                <a:solidFill>
                  <a:schemeClr val="bg1"/>
                </a:solidFill>
              </a:rPr>
              <a:t>Borderline pathological stage</a:t>
            </a:r>
          </a:p>
          <a:p>
            <a:pPr algn="ctr"/>
            <a:endParaRPr lang="en-GB" sz="2400" dirty="0">
              <a:solidFill>
                <a:schemeClr val="bg1"/>
              </a:solidFill>
            </a:endParaRPr>
          </a:p>
        </p:txBody>
      </p:sp>
    </p:spTree>
    <p:extLst>
      <p:ext uri="{BB962C8B-B14F-4D97-AF65-F5344CB8AC3E}">
        <p14:creationId xmlns:p14="http://schemas.microsoft.com/office/powerpoint/2010/main" val="58505359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760636"/>
          </a:xfrm>
        </p:spPr>
        <p:txBody>
          <a:bodyPr/>
          <a:lstStyle/>
          <a:p>
            <a:r>
              <a:rPr lang="en-GB" dirty="0" smtClean="0"/>
              <a:t>The Celebrity Attitude Scale:</a:t>
            </a:r>
            <a:endParaRPr lang="en-GB" dirty="0"/>
          </a:p>
        </p:txBody>
      </p:sp>
      <p:graphicFrame>
        <p:nvGraphicFramePr>
          <p:cNvPr id="3" name="Diagram 2"/>
          <p:cNvGraphicFramePr/>
          <p:nvPr>
            <p:extLst>
              <p:ext uri="{D42A27DB-BD31-4B8C-83A1-F6EECF244321}">
                <p14:modId xmlns:p14="http://schemas.microsoft.com/office/powerpoint/2010/main" val="1581356687"/>
              </p:ext>
            </p:extLst>
          </p:nvPr>
        </p:nvGraphicFramePr>
        <p:xfrm>
          <a:off x="611560" y="1397000"/>
          <a:ext cx="7776864" cy="4984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907958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476672"/>
            <a:ext cx="8568952" cy="1569660"/>
          </a:xfrm>
          <a:prstGeom prst="rect">
            <a:avLst/>
          </a:prstGeom>
          <a:solidFill>
            <a:srgbClr val="FFCC99"/>
          </a:solidFill>
          <a:ln w="28575">
            <a:solidFill>
              <a:schemeClr val="bg1">
                <a:lumMod val="75000"/>
              </a:schemeClr>
            </a:solidFill>
          </a:ln>
        </p:spPr>
        <p:txBody>
          <a:bodyPr wrap="square" rtlCol="0">
            <a:spAutoFit/>
          </a:bodyPr>
          <a:lstStyle/>
          <a:p>
            <a:pPr algn="ctr"/>
            <a:r>
              <a:rPr lang="en-GB" sz="2400" dirty="0" smtClean="0">
                <a:solidFill>
                  <a:schemeClr val="bg1"/>
                </a:solidFill>
              </a:rPr>
              <a:t>The CWS was often confused with</a:t>
            </a:r>
          </a:p>
          <a:p>
            <a:pPr algn="ctr"/>
            <a:r>
              <a:rPr lang="en-GB" sz="2400" dirty="0" smtClean="0">
                <a:solidFill>
                  <a:schemeClr val="bg1"/>
                </a:solidFill>
              </a:rPr>
              <a:t>Celebrity Worship Syndrome, a reflection of the importance of celebrities in our lives and their reliance on fame.</a:t>
            </a:r>
          </a:p>
          <a:p>
            <a:pPr algn="ctr"/>
            <a:r>
              <a:rPr lang="en-GB" sz="2400" dirty="0" smtClean="0">
                <a:solidFill>
                  <a:schemeClr val="bg1"/>
                </a:solidFill>
              </a:rPr>
              <a:t>`Known for being well known!`</a:t>
            </a:r>
            <a:endParaRPr lang="en-GB" sz="2400" dirty="0">
              <a:solidFill>
                <a:schemeClr val="bg1"/>
              </a:solidFill>
            </a:endParaRPr>
          </a:p>
        </p:txBody>
      </p:sp>
      <p:sp>
        <p:nvSpPr>
          <p:cNvPr id="3" name="TextBox 2"/>
          <p:cNvSpPr txBox="1"/>
          <p:nvPr/>
        </p:nvSpPr>
        <p:spPr>
          <a:xfrm>
            <a:off x="293036" y="2276872"/>
            <a:ext cx="5071052" cy="4154984"/>
          </a:xfrm>
          <a:prstGeom prst="rect">
            <a:avLst/>
          </a:prstGeom>
          <a:solidFill>
            <a:srgbClr val="FF9999"/>
          </a:solidFill>
          <a:ln w="28575">
            <a:solidFill>
              <a:schemeClr val="bg1">
                <a:lumMod val="75000"/>
              </a:schemeClr>
            </a:solidFill>
          </a:ln>
        </p:spPr>
        <p:txBody>
          <a:bodyPr wrap="square" rtlCol="0">
            <a:spAutoFit/>
          </a:bodyPr>
          <a:lstStyle/>
          <a:p>
            <a:pPr algn="ctr"/>
            <a:r>
              <a:rPr lang="en-GB" sz="2400" dirty="0" smtClean="0"/>
              <a:t>Three main trends in research:</a:t>
            </a:r>
          </a:p>
          <a:p>
            <a:pPr marL="342900" indent="-342900" algn="ctr">
              <a:buAutoNum type="arabicPeriod"/>
            </a:pPr>
            <a:r>
              <a:rPr lang="en-GB" sz="2400" dirty="0" smtClean="0"/>
              <a:t>Exploring the significant qualities, characteristics</a:t>
            </a:r>
            <a:r>
              <a:rPr lang="en-GB" sz="2400" dirty="0"/>
              <a:t> </a:t>
            </a:r>
            <a:r>
              <a:rPr lang="en-GB" sz="2400" dirty="0" smtClean="0"/>
              <a:t>and intelligence over and above the general population.</a:t>
            </a:r>
          </a:p>
          <a:p>
            <a:pPr marL="342900" indent="-342900" algn="ctr">
              <a:buAutoNum type="arabicPeriod"/>
            </a:pPr>
            <a:r>
              <a:rPr lang="en-GB" sz="2400" dirty="0" smtClean="0"/>
              <a:t>How celebrities affect the general public behaviour.</a:t>
            </a:r>
          </a:p>
          <a:p>
            <a:pPr marL="342900" indent="-342900" algn="ctr">
              <a:buAutoNum type="arabicPeriod"/>
            </a:pPr>
            <a:r>
              <a:rPr lang="en-GB" sz="2400" dirty="0" smtClean="0"/>
              <a:t>The psychological consequences of achieving fame.</a:t>
            </a:r>
          </a:p>
          <a:p>
            <a:pPr algn="ctr"/>
            <a:r>
              <a:rPr lang="en-GB" sz="2400" dirty="0" smtClean="0"/>
              <a:t>More recently, a fourth: the effects on fans, particularly worshippers.</a:t>
            </a:r>
            <a:endParaRPr lang="en-GB" sz="24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8144" y="2792462"/>
            <a:ext cx="2852168" cy="3123803"/>
          </a:xfrm>
          <a:prstGeom prst="rect">
            <a:avLst/>
          </a:prstGeom>
          <a:noFill/>
          <a:ln w="2857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16795638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Explaining celebrity worship: </a:t>
            </a:r>
            <a:br>
              <a:rPr lang="en-GB" sz="3600" dirty="0" smtClean="0"/>
            </a:br>
            <a:r>
              <a:rPr lang="en-GB" sz="3600" dirty="0" smtClean="0"/>
              <a:t>Uses and gratifications </a:t>
            </a:r>
            <a:r>
              <a:rPr lang="en-GB" sz="3600" dirty="0"/>
              <a:t>T</a:t>
            </a:r>
            <a:r>
              <a:rPr lang="en-GB" sz="3600" dirty="0" smtClean="0"/>
              <a:t>heory</a:t>
            </a:r>
            <a:endParaRPr lang="en-GB" sz="3600" dirty="0"/>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l="4588" t="9276" r="11009" b="17560"/>
          <a:stretch/>
        </p:blipFill>
        <p:spPr>
          <a:xfrm>
            <a:off x="539552" y="1844824"/>
            <a:ext cx="7992888" cy="4392488"/>
          </a:xfrm>
          <a:prstGeom prst="rect">
            <a:avLst/>
          </a:prstGeom>
          <a:ln w="28575">
            <a:solidFill>
              <a:schemeClr val="bg1">
                <a:lumMod val="50000"/>
              </a:schemeClr>
            </a:solidFill>
          </a:ln>
        </p:spPr>
      </p:pic>
    </p:spTree>
    <p:extLst>
      <p:ext uri="{BB962C8B-B14F-4D97-AF65-F5344CB8AC3E}">
        <p14:creationId xmlns:p14="http://schemas.microsoft.com/office/powerpoint/2010/main" val="97442221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23528" y="309545"/>
            <a:ext cx="8003232" cy="1354217"/>
          </a:xfrm>
          <a:prstGeom prst="rect">
            <a:avLst/>
          </a:prstGeom>
          <a:noFill/>
        </p:spPr>
        <p:txBody>
          <a:bodyPr wrap="square" rtlCol="0">
            <a:spAutoFit/>
          </a:bodyPr>
          <a:lstStyle/>
          <a:p>
            <a:r>
              <a:rPr lang="en-GB" sz="3200" dirty="0" smtClean="0"/>
              <a:t>The theory has to fulfil at least one of the following:</a:t>
            </a:r>
          </a:p>
          <a:p>
            <a:endParaRPr lang="en-GB" dirty="0" smtClean="0"/>
          </a:p>
        </p:txBody>
      </p:sp>
      <p:sp>
        <p:nvSpPr>
          <p:cNvPr id="6" name="TextBox 5"/>
          <p:cNvSpPr txBox="1"/>
          <p:nvPr/>
        </p:nvSpPr>
        <p:spPr>
          <a:xfrm>
            <a:off x="1115616" y="1556792"/>
            <a:ext cx="6696744" cy="1938992"/>
          </a:xfrm>
          <a:prstGeom prst="rect">
            <a:avLst/>
          </a:prstGeom>
          <a:solidFill>
            <a:srgbClr val="CCCCFF"/>
          </a:solidFill>
          <a:ln w="28575">
            <a:solidFill>
              <a:schemeClr val="bg1">
                <a:lumMod val="50000"/>
              </a:schemeClr>
            </a:solidFill>
          </a:ln>
        </p:spPr>
        <p:txBody>
          <a:bodyPr wrap="square" rtlCol="0">
            <a:spAutoFit/>
          </a:bodyPr>
          <a:lstStyle/>
          <a:p>
            <a:pPr marL="342900" indent="-342900">
              <a:buFont typeface="Arial" panose="020B0604020202020204" pitchFamily="34" charset="0"/>
              <a:buChar char="•"/>
            </a:pPr>
            <a:r>
              <a:rPr lang="en-GB" sz="2400" b="1" dirty="0">
                <a:solidFill>
                  <a:schemeClr val="bg1">
                    <a:lumMod val="50000"/>
                  </a:schemeClr>
                </a:solidFill>
              </a:rPr>
              <a:t>Identity</a:t>
            </a:r>
            <a:r>
              <a:rPr lang="en-GB" sz="2400" dirty="0">
                <a:solidFill>
                  <a:schemeClr val="bg1">
                    <a:lumMod val="50000"/>
                  </a:schemeClr>
                </a:solidFill>
              </a:rPr>
              <a:t>- it must assist in identity formation or act as a </a:t>
            </a:r>
            <a:r>
              <a:rPr lang="en-GB" sz="2400" dirty="0" smtClean="0">
                <a:solidFill>
                  <a:schemeClr val="bg1">
                    <a:lumMod val="50000"/>
                  </a:schemeClr>
                </a:solidFill>
              </a:rPr>
              <a:t>model.</a:t>
            </a:r>
            <a:endParaRPr lang="en-GB" sz="2400" dirty="0">
              <a:solidFill>
                <a:schemeClr val="bg1">
                  <a:lumMod val="50000"/>
                </a:schemeClr>
              </a:solidFill>
            </a:endParaRPr>
          </a:p>
          <a:p>
            <a:pPr marL="342900" indent="-342900">
              <a:buFont typeface="Arial" panose="020B0604020202020204" pitchFamily="34" charset="0"/>
              <a:buChar char="•"/>
            </a:pPr>
            <a:r>
              <a:rPr lang="en-GB" sz="2400" b="1" dirty="0">
                <a:solidFill>
                  <a:schemeClr val="bg1">
                    <a:lumMod val="50000"/>
                  </a:schemeClr>
                </a:solidFill>
              </a:rPr>
              <a:t>Education</a:t>
            </a:r>
            <a:r>
              <a:rPr lang="en-GB" sz="2400" dirty="0">
                <a:solidFill>
                  <a:schemeClr val="bg1">
                    <a:lumMod val="50000"/>
                  </a:schemeClr>
                </a:solidFill>
              </a:rPr>
              <a:t>- provide a level of </a:t>
            </a:r>
            <a:r>
              <a:rPr lang="en-GB" sz="2400" dirty="0" smtClean="0">
                <a:solidFill>
                  <a:schemeClr val="bg1">
                    <a:lumMod val="50000"/>
                  </a:schemeClr>
                </a:solidFill>
              </a:rPr>
              <a:t>this.</a:t>
            </a:r>
            <a:endParaRPr lang="en-GB" sz="2400" dirty="0">
              <a:solidFill>
                <a:schemeClr val="bg1">
                  <a:lumMod val="50000"/>
                </a:schemeClr>
              </a:solidFill>
            </a:endParaRPr>
          </a:p>
          <a:p>
            <a:pPr marL="342900" indent="-342900">
              <a:buFont typeface="Arial" panose="020B0604020202020204" pitchFamily="34" charset="0"/>
              <a:buChar char="•"/>
            </a:pPr>
            <a:r>
              <a:rPr lang="en-GB" sz="2400" b="1" dirty="0">
                <a:solidFill>
                  <a:schemeClr val="bg1">
                    <a:lumMod val="50000"/>
                  </a:schemeClr>
                </a:solidFill>
              </a:rPr>
              <a:t>Entertain</a:t>
            </a:r>
            <a:r>
              <a:rPr lang="en-GB" sz="2400" dirty="0">
                <a:solidFill>
                  <a:schemeClr val="bg1">
                    <a:lumMod val="50000"/>
                  </a:schemeClr>
                </a:solidFill>
              </a:rPr>
              <a:t>- enjoyment should </a:t>
            </a:r>
            <a:r>
              <a:rPr lang="en-GB" sz="2400" dirty="0" smtClean="0">
                <a:solidFill>
                  <a:schemeClr val="bg1">
                    <a:lumMod val="50000"/>
                  </a:schemeClr>
                </a:solidFill>
              </a:rPr>
              <a:t>ensue.</a:t>
            </a:r>
            <a:endParaRPr lang="en-GB" sz="2400" dirty="0">
              <a:solidFill>
                <a:schemeClr val="bg1">
                  <a:lumMod val="50000"/>
                </a:schemeClr>
              </a:solidFill>
            </a:endParaRPr>
          </a:p>
          <a:p>
            <a:pPr marL="342900" indent="-342900">
              <a:buFont typeface="Arial" panose="020B0604020202020204" pitchFamily="34" charset="0"/>
              <a:buChar char="•"/>
            </a:pPr>
            <a:r>
              <a:rPr lang="en-GB" sz="2400" b="1" dirty="0">
                <a:solidFill>
                  <a:schemeClr val="bg1">
                    <a:lumMod val="50000"/>
                  </a:schemeClr>
                </a:solidFill>
              </a:rPr>
              <a:t>Social interaction- </a:t>
            </a:r>
            <a:r>
              <a:rPr lang="en-GB" sz="2400" dirty="0">
                <a:solidFill>
                  <a:schemeClr val="bg1">
                    <a:lumMod val="50000"/>
                  </a:schemeClr>
                </a:solidFill>
              </a:rPr>
              <a:t>as a result of media use. </a:t>
            </a:r>
          </a:p>
        </p:txBody>
      </p:sp>
      <p:sp>
        <p:nvSpPr>
          <p:cNvPr id="7" name="TextBox 6"/>
          <p:cNvSpPr txBox="1"/>
          <p:nvPr/>
        </p:nvSpPr>
        <p:spPr>
          <a:xfrm>
            <a:off x="348883" y="3645024"/>
            <a:ext cx="8424936" cy="2954655"/>
          </a:xfrm>
          <a:prstGeom prst="rect">
            <a:avLst/>
          </a:prstGeom>
          <a:solidFill>
            <a:srgbClr val="CC99FF"/>
          </a:solidFill>
          <a:ln w="28575">
            <a:solidFill>
              <a:schemeClr val="bg1">
                <a:lumMod val="50000"/>
              </a:schemeClr>
            </a:solidFill>
          </a:ln>
        </p:spPr>
        <p:txBody>
          <a:bodyPr wrap="square" rtlCol="0">
            <a:spAutoFit/>
          </a:bodyPr>
          <a:lstStyle/>
          <a:p>
            <a:r>
              <a:rPr lang="en-GB" sz="2400" dirty="0" smtClean="0">
                <a:solidFill>
                  <a:schemeClr val="bg1">
                    <a:lumMod val="50000"/>
                  </a:schemeClr>
                </a:solidFill>
              </a:rPr>
              <a:t>However, the theory has been criticised for:</a:t>
            </a:r>
          </a:p>
          <a:p>
            <a:pPr marL="285750" indent="-285750">
              <a:buFont typeface="Arial" panose="020B0604020202020204" pitchFamily="34" charset="0"/>
              <a:buChar char="•"/>
            </a:pPr>
            <a:r>
              <a:rPr lang="en-GB" sz="2400" dirty="0" smtClean="0">
                <a:solidFill>
                  <a:schemeClr val="bg1">
                    <a:lumMod val="50000"/>
                  </a:schemeClr>
                </a:solidFill>
              </a:rPr>
              <a:t>Letting media off the hook for responsibility</a:t>
            </a:r>
          </a:p>
          <a:p>
            <a:pPr marL="285750" indent="-285750">
              <a:buFont typeface="Arial" panose="020B0604020202020204" pitchFamily="34" charset="0"/>
              <a:buChar char="•"/>
            </a:pPr>
            <a:r>
              <a:rPr lang="en-GB" sz="2400" dirty="0" smtClean="0">
                <a:solidFill>
                  <a:schemeClr val="bg1">
                    <a:lumMod val="50000"/>
                  </a:schemeClr>
                </a:solidFill>
              </a:rPr>
              <a:t>Do public audiences really have the free will to choose how they use media?</a:t>
            </a:r>
          </a:p>
          <a:p>
            <a:pPr marL="285750" indent="-285750">
              <a:buFont typeface="Arial" panose="020B0604020202020204" pitchFamily="34" charset="0"/>
              <a:buChar char="•"/>
            </a:pPr>
            <a:r>
              <a:rPr lang="en-GB" sz="2400" dirty="0" smtClean="0">
                <a:solidFill>
                  <a:schemeClr val="bg1">
                    <a:lumMod val="50000"/>
                  </a:schemeClr>
                </a:solidFill>
              </a:rPr>
              <a:t>Not considering the unconscious influences of the media</a:t>
            </a:r>
          </a:p>
          <a:p>
            <a:pPr marL="285750" indent="-285750">
              <a:buFont typeface="Arial" panose="020B0604020202020204" pitchFamily="34" charset="0"/>
              <a:buChar char="•"/>
            </a:pPr>
            <a:r>
              <a:rPr lang="en-GB" sz="2400" dirty="0" smtClean="0">
                <a:solidFill>
                  <a:schemeClr val="bg1">
                    <a:lumMod val="50000"/>
                  </a:schemeClr>
                </a:solidFill>
              </a:rPr>
              <a:t>Do we really use media to fulfil a need, do we have that much say over it?</a:t>
            </a:r>
          </a:p>
          <a:p>
            <a:endParaRPr lang="en-GB" dirty="0"/>
          </a:p>
        </p:txBody>
      </p:sp>
    </p:spTree>
    <p:extLst>
      <p:ext uri="{BB962C8B-B14F-4D97-AF65-F5344CB8AC3E}">
        <p14:creationId xmlns:p14="http://schemas.microsoft.com/office/powerpoint/2010/main" val="83133149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5273" y="332656"/>
            <a:ext cx="8136904" cy="1077218"/>
          </a:xfrm>
          <a:prstGeom prst="rect">
            <a:avLst/>
          </a:prstGeom>
          <a:noFill/>
        </p:spPr>
        <p:txBody>
          <a:bodyPr wrap="square" rtlCol="0">
            <a:spAutoFit/>
          </a:bodyPr>
          <a:lstStyle/>
          <a:p>
            <a:pPr algn="ctr"/>
            <a:r>
              <a:rPr lang="en-GB" sz="3200" dirty="0" smtClean="0"/>
              <a:t>Explaining celebrity worship: </a:t>
            </a:r>
          </a:p>
          <a:p>
            <a:pPr algn="ctr"/>
            <a:r>
              <a:rPr lang="en-GB" sz="3200" dirty="0" smtClean="0"/>
              <a:t>The Absorption – Addiction Model</a:t>
            </a:r>
            <a:endParaRPr lang="en-GB" sz="3200" dirty="0"/>
          </a:p>
        </p:txBody>
      </p:sp>
      <p:sp>
        <p:nvSpPr>
          <p:cNvPr id="3" name="TextBox 2"/>
          <p:cNvSpPr txBox="1"/>
          <p:nvPr/>
        </p:nvSpPr>
        <p:spPr>
          <a:xfrm>
            <a:off x="179513" y="2068255"/>
            <a:ext cx="3960440" cy="3785652"/>
          </a:xfrm>
          <a:prstGeom prst="rect">
            <a:avLst/>
          </a:prstGeom>
          <a:solidFill>
            <a:srgbClr val="FF6699"/>
          </a:solidFill>
          <a:ln w="28575">
            <a:solidFill>
              <a:schemeClr val="bg1">
                <a:lumMod val="75000"/>
              </a:schemeClr>
            </a:solidFill>
          </a:ln>
        </p:spPr>
        <p:txBody>
          <a:bodyPr wrap="square" rtlCol="0">
            <a:spAutoFit/>
          </a:bodyPr>
          <a:lstStyle/>
          <a:p>
            <a:pPr algn="ctr"/>
            <a:r>
              <a:rPr lang="en-GB" sz="2400" dirty="0" smtClean="0"/>
              <a:t>There are no distinct and unique pathological/non pathological dimensions, but rather a continuum of three theoretical stages:</a:t>
            </a:r>
          </a:p>
          <a:p>
            <a:pPr algn="ctr"/>
            <a:r>
              <a:rPr lang="en-GB" sz="2400" dirty="0" smtClean="0"/>
              <a:t>Low levels (entertainment), social activities and finally when addictive and compulsive behaviours become evident.</a:t>
            </a:r>
            <a:endParaRPr lang="en-GB" sz="2400" dirty="0"/>
          </a:p>
        </p:txBody>
      </p:sp>
      <p:sp>
        <p:nvSpPr>
          <p:cNvPr id="4" name="TextBox 3"/>
          <p:cNvSpPr txBox="1"/>
          <p:nvPr/>
        </p:nvSpPr>
        <p:spPr>
          <a:xfrm>
            <a:off x="4377972" y="1514258"/>
            <a:ext cx="4514508" cy="4893647"/>
          </a:xfrm>
          <a:prstGeom prst="rect">
            <a:avLst/>
          </a:prstGeom>
          <a:solidFill>
            <a:srgbClr val="FFCCFF"/>
          </a:solidFill>
          <a:ln w="28575">
            <a:solidFill>
              <a:schemeClr val="bg1">
                <a:lumMod val="75000"/>
              </a:schemeClr>
            </a:solidFill>
          </a:ln>
        </p:spPr>
        <p:txBody>
          <a:bodyPr wrap="square" rtlCol="0">
            <a:spAutoFit/>
          </a:bodyPr>
          <a:lstStyle/>
          <a:p>
            <a:pPr algn="ctr"/>
            <a:r>
              <a:rPr lang="en-GB" sz="2400" dirty="0" smtClean="0">
                <a:solidFill>
                  <a:schemeClr val="bg1"/>
                </a:solidFill>
              </a:rPr>
              <a:t>Much evidence exists to support this model, particularly in relation to children and adolescents.</a:t>
            </a:r>
          </a:p>
          <a:p>
            <a:pPr algn="ctr"/>
            <a:r>
              <a:rPr lang="en-GB" sz="2400" dirty="0" smtClean="0">
                <a:solidFill>
                  <a:schemeClr val="bg1"/>
                </a:solidFill>
              </a:rPr>
              <a:t>Additional research shows that parents and peers are instrumental in the formation of celebrity worship.</a:t>
            </a:r>
          </a:p>
          <a:p>
            <a:pPr algn="ctr"/>
            <a:r>
              <a:rPr lang="en-GB" sz="2400" dirty="0" smtClean="0">
                <a:solidFill>
                  <a:schemeClr val="bg1"/>
                </a:solidFill>
              </a:rPr>
              <a:t>A social void can lead to absorption.</a:t>
            </a:r>
          </a:p>
          <a:p>
            <a:pPr algn="ctr"/>
            <a:r>
              <a:rPr lang="en-GB" sz="2400" dirty="0" smtClean="0">
                <a:solidFill>
                  <a:schemeClr val="bg1"/>
                </a:solidFill>
              </a:rPr>
              <a:t>It is a good model as it explains how a normal behaviour can become dysfunctional.</a:t>
            </a:r>
            <a:endParaRPr lang="en-GB" sz="2400" dirty="0">
              <a:solidFill>
                <a:schemeClr val="bg1"/>
              </a:solidFill>
            </a:endParaRPr>
          </a:p>
        </p:txBody>
      </p:sp>
    </p:spTree>
    <p:extLst>
      <p:ext uri="{BB962C8B-B14F-4D97-AF65-F5344CB8AC3E}">
        <p14:creationId xmlns:p14="http://schemas.microsoft.com/office/powerpoint/2010/main" val="389073718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688628"/>
          </a:xfrm>
        </p:spPr>
        <p:txBody>
          <a:bodyPr/>
          <a:lstStyle/>
          <a:p>
            <a:pPr algn="ctr"/>
            <a:r>
              <a:rPr lang="en-GB" dirty="0" smtClean="0"/>
              <a:t>Prevalence and personality:</a:t>
            </a:r>
            <a:endParaRPr lang="en-GB" dirty="0"/>
          </a:p>
        </p:txBody>
      </p:sp>
      <p:graphicFrame>
        <p:nvGraphicFramePr>
          <p:cNvPr id="3" name="Diagram 2"/>
          <p:cNvGraphicFramePr/>
          <p:nvPr>
            <p:extLst>
              <p:ext uri="{D42A27DB-BD31-4B8C-83A1-F6EECF244321}">
                <p14:modId xmlns:p14="http://schemas.microsoft.com/office/powerpoint/2010/main" val="1119465326"/>
              </p:ext>
            </p:extLst>
          </p:nvPr>
        </p:nvGraphicFramePr>
        <p:xfrm>
          <a:off x="395536" y="1052736"/>
          <a:ext cx="8424936" cy="5328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701260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616620"/>
          </a:xfrm>
        </p:spPr>
        <p:txBody>
          <a:bodyPr/>
          <a:lstStyle/>
          <a:p>
            <a:pPr algn="ctr"/>
            <a:r>
              <a:rPr lang="en-GB" dirty="0" smtClean="0"/>
              <a:t>Personality and the levels of PSI</a:t>
            </a:r>
            <a:endParaRPr lang="en-GB" dirty="0"/>
          </a:p>
        </p:txBody>
      </p:sp>
      <p:graphicFrame>
        <p:nvGraphicFramePr>
          <p:cNvPr id="3" name="Diagram 2"/>
          <p:cNvGraphicFramePr/>
          <p:nvPr>
            <p:extLst>
              <p:ext uri="{D42A27DB-BD31-4B8C-83A1-F6EECF244321}">
                <p14:modId xmlns:p14="http://schemas.microsoft.com/office/powerpoint/2010/main" val="2829140204"/>
              </p:ext>
            </p:extLst>
          </p:nvPr>
        </p:nvGraphicFramePr>
        <p:xfrm>
          <a:off x="899592" y="1397000"/>
          <a:ext cx="7200800" cy="47683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265580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Evidence:</a:t>
            </a:r>
            <a:endParaRPr lang="en-GB" dirty="0"/>
          </a:p>
        </p:txBody>
      </p:sp>
      <p:sp>
        <p:nvSpPr>
          <p:cNvPr id="3" name="TextBox 2"/>
          <p:cNvSpPr txBox="1"/>
          <p:nvPr/>
        </p:nvSpPr>
        <p:spPr>
          <a:xfrm>
            <a:off x="3563888" y="332656"/>
            <a:ext cx="4824536" cy="3046988"/>
          </a:xfrm>
          <a:prstGeom prst="rect">
            <a:avLst/>
          </a:prstGeom>
          <a:solidFill>
            <a:srgbClr val="CC99FF"/>
          </a:solidFill>
          <a:ln w="28575">
            <a:solidFill>
              <a:schemeClr val="bg1">
                <a:lumMod val="75000"/>
              </a:schemeClr>
            </a:solidFill>
          </a:ln>
        </p:spPr>
        <p:txBody>
          <a:bodyPr wrap="square" rtlCol="0">
            <a:spAutoFit/>
          </a:bodyPr>
          <a:lstStyle/>
          <a:p>
            <a:pPr algn="ctr"/>
            <a:r>
              <a:rPr lang="en-GB" sz="2400" dirty="0" smtClean="0"/>
              <a:t>Dibble &amp; </a:t>
            </a:r>
            <a:r>
              <a:rPr lang="en-GB" sz="2400" dirty="0" err="1" smtClean="0"/>
              <a:t>Rosean</a:t>
            </a:r>
            <a:r>
              <a:rPr lang="en-GB" sz="2400" dirty="0" smtClean="0"/>
              <a:t> (2011)</a:t>
            </a:r>
          </a:p>
          <a:p>
            <a:pPr algn="ctr"/>
            <a:r>
              <a:rPr lang="en-GB" sz="2400" dirty="0" smtClean="0"/>
              <a:t>PSR`s exist for both liked and disliked characters. In other words, they are not purely FRIENDSHIPS, adding weight to the argument that there should be a clear distinction between PSR`s and PSI.</a:t>
            </a:r>
            <a:endParaRPr lang="en-GB" sz="2400"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096" y="3457221"/>
            <a:ext cx="5243513" cy="3206750"/>
          </a:xfrm>
          <a:prstGeom prst="rect">
            <a:avLst/>
          </a:prstGeom>
          <a:solidFill>
            <a:srgbClr val="99FFCC"/>
          </a:solidFill>
          <a:ln w="28575">
            <a:solidFill>
              <a:schemeClr val="bg1">
                <a:lumMod val="75000"/>
              </a:schemeClr>
            </a:solidFill>
            <a:miter lim="800000"/>
            <a:headEnd/>
            <a:tailEnd/>
          </a:ln>
          <a:effectLst/>
        </p:spPr>
      </p:pic>
    </p:spTree>
    <p:extLst>
      <p:ext uri="{BB962C8B-B14F-4D97-AF65-F5344CB8AC3E}">
        <p14:creationId xmlns:p14="http://schemas.microsoft.com/office/powerpoint/2010/main" val="89916516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4" name="TextBox 3"/>
          <p:cNvSpPr txBox="1"/>
          <p:nvPr/>
        </p:nvSpPr>
        <p:spPr>
          <a:xfrm>
            <a:off x="323528" y="764704"/>
            <a:ext cx="4536504" cy="3416320"/>
          </a:xfrm>
          <a:prstGeom prst="rect">
            <a:avLst/>
          </a:prstGeom>
          <a:solidFill>
            <a:srgbClr val="CCCCFF"/>
          </a:solidFill>
          <a:ln w="28575">
            <a:solidFill>
              <a:schemeClr val="bg1">
                <a:lumMod val="75000"/>
              </a:schemeClr>
            </a:solidFill>
          </a:ln>
        </p:spPr>
        <p:txBody>
          <a:bodyPr wrap="square" rtlCol="0">
            <a:spAutoFit/>
          </a:bodyPr>
          <a:lstStyle/>
          <a:p>
            <a:pPr algn="ctr"/>
            <a:r>
              <a:rPr lang="en-GB" sz="2400" dirty="0" smtClean="0">
                <a:solidFill>
                  <a:schemeClr val="bg1"/>
                </a:solidFill>
              </a:rPr>
              <a:t>McCutcheon et al (2003) looked at the cognitive profile of celebrity worshippers and found that they did fit the Absorption-Addiction Model, in that they had cognitive deficits in verbal and visuospatial domains, in relation to flexibility and associative learning.</a:t>
            </a:r>
            <a:endParaRPr lang="en-GB" sz="2400" dirty="0">
              <a:solidFill>
                <a:schemeClr val="bg1"/>
              </a:solidFill>
            </a:endParaRPr>
          </a:p>
        </p:txBody>
      </p:sp>
      <p:sp>
        <p:nvSpPr>
          <p:cNvPr id="6" name="TextBox 5"/>
          <p:cNvSpPr txBox="1"/>
          <p:nvPr/>
        </p:nvSpPr>
        <p:spPr>
          <a:xfrm>
            <a:off x="5220072" y="3640540"/>
            <a:ext cx="3384376" cy="2749664"/>
          </a:xfrm>
          <a:prstGeom prst="rect">
            <a:avLst/>
          </a:prstGeom>
          <a:solidFill>
            <a:srgbClr val="FF6699"/>
          </a:solidFill>
          <a:ln w="28575">
            <a:solidFill>
              <a:schemeClr val="bg1">
                <a:lumMod val="75000"/>
              </a:schemeClr>
            </a:solidFill>
          </a:ln>
        </p:spPr>
        <p:txBody>
          <a:bodyPr wrap="square" rtlCol="0">
            <a:spAutoFit/>
          </a:bodyPr>
          <a:lstStyle/>
          <a:p>
            <a:pPr algn="ctr"/>
            <a:r>
              <a:rPr lang="en-GB" sz="2400" dirty="0" smtClean="0"/>
              <a:t>Swami et al., (2009)</a:t>
            </a:r>
          </a:p>
          <a:p>
            <a:pPr algn="ctr"/>
            <a:r>
              <a:rPr lang="en-GB" sz="2400" dirty="0" smtClean="0"/>
              <a:t>High scores predict a willingness to undergo surgery; their body image is poor, the celebrity looks much better.</a:t>
            </a:r>
            <a:endParaRPr lang="en-GB" sz="2400" dirty="0"/>
          </a:p>
        </p:txBody>
      </p:sp>
      <p:sp>
        <p:nvSpPr>
          <p:cNvPr id="3" name="TextBox 2"/>
          <p:cNvSpPr txBox="1"/>
          <p:nvPr/>
        </p:nvSpPr>
        <p:spPr>
          <a:xfrm>
            <a:off x="611560" y="4653628"/>
            <a:ext cx="3852428" cy="1200329"/>
          </a:xfrm>
          <a:prstGeom prst="rect">
            <a:avLst/>
          </a:prstGeom>
          <a:solidFill>
            <a:schemeClr val="accent3">
              <a:lumMod val="40000"/>
              <a:lumOff val="60000"/>
            </a:schemeClr>
          </a:solidFill>
          <a:ln>
            <a:solidFill>
              <a:schemeClr val="accent1"/>
            </a:solidFill>
          </a:ln>
        </p:spPr>
        <p:txBody>
          <a:bodyPr wrap="square" rtlCol="0">
            <a:spAutoFit/>
          </a:bodyPr>
          <a:lstStyle/>
          <a:p>
            <a:r>
              <a:rPr lang="en-GB" dirty="0" smtClean="0">
                <a:solidFill>
                  <a:schemeClr val="bg1">
                    <a:lumMod val="75000"/>
                  </a:schemeClr>
                </a:solidFill>
              </a:rPr>
              <a:t>The three levels:</a:t>
            </a:r>
          </a:p>
          <a:p>
            <a:r>
              <a:rPr lang="en-GB" dirty="0" smtClean="0">
                <a:solidFill>
                  <a:schemeClr val="bg1">
                    <a:lumMod val="75000"/>
                  </a:schemeClr>
                </a:solidFill>
              </a:rPr>
              <a:t>Entertainment- Social</a:t>
            </a:r>
          </a:p>
          <a:p>
            <a:r>
              <a:rPr lang="en-GB" dirty="0" smtClean="0">
                <a:solidFill>
                  <a:schemeClr val="bg1">
                    <a:lumMod val="75000"/>
                  </a:schemeClr>
                </a:solidFill>
              </a:rPr>
              <a:t>Intense- Personal</a:t>
            </a:r>
          </a:p>
          <a:p>
            <a:r>
              <a:rPr lang="en-GB" dirty="0" smtClean="0">
                <a:solidFill>
                  <a:schemeClr val="bg1">
                    <a:lumMod val="75000"/>
                  </a:schemeClr>
                </a:solidFill>
              </a:rPr>
              <a:t>Borderline- Pathological</a:t>
            </a:r>
            <a:endParaRPr lang="en-GB" dirty="0">
              <a:solidFill>
                <a:schemeClr val="bg1">
                  <a:lumMod val="75000"/>
                </a:schemeClr>
              </a:solidFill>
            </a:endParaRPr>
          </a:p>
        </p:txBody>
      </p:sp>
    </p:spTree>
    <p:extLst>
      <p:ext uri="{BB962C8B-B14F-4D97-AF65-F5344CB8AC3E}">
        <p14:creationId xmlns:p14="http://schemas.microsoft.com/office/powerpoint/2010/main" val="325709811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So… Why is it so important to consider celebrity worship and PSR`s?</a:t>
            </a:r>
            <a:endParaRPr lang="en-GB" sz="3600" dirty="0"/>
          </a:p>
        </p:txBody>
      </p:sp>
      <p:sp>
        <p:nvSpPr>
          <p:cNvPr id="4" name="Rectangle 3"/>
          <p:cNvSpPr/>
          <p:nvPr/>
        </p:nvSpPr>
        <p:spPr>
          <a:xfrm>
            <a:off x="2267744" y="1971578"/>
            <a:ext cx="4572000" cy="1938992"/>
          </a:xfrm>
          <a:prstGeom prst="rect">
            <a:avLst/>
          </a:prstGeom>
          <a:solidFill>
            <a:schemeClr val="bg1">
              <a:lumMod val="20000"/>
              <a:lumOff val="80000"/>
            </a:schemeClr>
          </a:solidFill>
          <a:ln w="28575">
            <a:solidFill>
              <a:schemeClr val="bg1">
                <a:lumMod val="75000"/>
              </a:schemeClr>
            </a:solidFill>
          </a:ln>
        </p:spPr>
        <p:txBody>
          <a:bodyPr>
            <a:spAutoFit/>
          </a:bodyPr>
          <a:lstStyle/>
          <a:p>
            <a:r>
              <a:rPr lang="en-GB" sz="2400" dirty="0">
                <a:solidFill>
                  <a:schemeClr val="bg1">
                    <a:lumMod val="75000"/>
                  </a:schemeClr>
                </a:solidFill>
              </a:rPr>
              <a:t>Stage </a:t>
            </a:r>
            <a:r>
              <a:rPr lang="en-GB" sz="2400" dirty="0" smtClean="0">
                <a:solidFill>
                  <a:schemeClr val="bg1">
                    <a:lumMod val="75000"/>
                  </a:schemeClr>
                </a:solidFill>
              </a:rPr>
              <a:t>3 of the CAS </a:t>
            </a:r>
            <a:r>
              <a:rPr lang="en-GB" sz="2400" dirty="0">
                <a:solidFill>
                  <a:schemeClr val="bg1">
                    <a:lumMod val="75000"/>
                  </a:schemeClr>
                </a:solidFill>
              </a:rPr>
              <a:t>is important, as it has allowed us to examine celebrity stalkers such as Mark Chapman and John Hinckley </a:t>
            </a:r>
            <a:r>
              <a:rPr lang="en-GB" sz="2400" dirty="0" smtClean="0">
                <a:solidFill>
                  <a:schemeClr val="bg1">
                    <a:lumMod val="75000"/>
                  </a:schemeClr>
                </a:solidFill>
              </a:rPr>
              <a:t>Jnr (The Catcher in the rye)</a:t>
            </a:r>
            <a:endParaRPr lang="en-GB" sz="2400" dirty="0">
              <a:solidFill>
                <a:schemeClr val="bg1">
                  <a:lumMod val="75000"/>
                </a:schemeClr>
              </a:solidFill>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2124305"/>
            <a:ext cx="1317625" cy="1633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92280" y="2075092"/>
            <a:ext cx="1517650" cy="1731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2267744" y="4581128"/>
            <a:ext cx="4572000" cy="1200329"/>
          </a:xfrm>
          <a:prstGeom prst="rect">
            <a:avLst/>
          </a:prstGeom>
          <a:solidFill>
            <a:schemeClr val="bg1">
              <a:lumMod val="75000"/>
            </a:schemeClr>
          </a:solidFill>
          <a:ln w="28575">
            <a:solidFill>
              <a:schemeClr val="bg1">
                <a:lumMod val="75000"/>
              </a:schemeClr>
            </a:solidFill>
          </a:ln>
        </p:spPr>
        <p:txBody>
          <a:bodyPr wrap="square" rtlCol="0">
            <a:spAutoFit/>
          </a:bodyPr>
          <a:lstStyle/>
          <a:p>
            <a:r>
              <a:rPr lang="en-GB" sz="2400" dirty="0" smtClean="0"/>
              <a:t>Important in relation to identity development in children and adolescents</a:t>
            </a:r>
            <a:r>
              <a:rPr lang="en-GB" dirty="0" smtClean="0"/>
              <a:t>.</a:t>
            </a:r>
            <a:endParaRPr lang="en-GB" dirty="0"/>
          </a:p>
        </p:txBody>
      </p:sp>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2280" y="3985904"/>
            <a:ext cx="1914525" cy="2390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504" y="3985904"/>
            <a:ext cx="1965697" cy="23234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4959885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Callout 4"/>
          <p:cNvSpPr/>
          <p:nvPr/>
        </p:nvSpPr>
        <p:spPr bwMode="auto">
          <a:xfrm>
            <a:off x="4572000" y="116632"/>
            <a:ext cx="4392488" cy="1296144"/>
          </a:xfrm>
          <a:prstGeom prst="wedgeEllipseCallout">
            <a:avLst>
              <a:gd name="adj1" fmla="val -61618"/>
              <a:gd name="adj2" fmla="val 54581"/>
            </a:avLst>
          </a:prstGeom>
          <a:solidFill>
            <a:srgbClr val="99FFCC"/>
          </a:solidFill>
          <a:ln w="9525" cap="flat" cmpd="sng" algn="ctr">
            <a:solidFill>
              <a:schemeClr val="tx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bg1">
                    <a:lumMod val="50000"/>
                  </a:schemeClr>
                </a:solidFill>
                <a:effectLst/>
                <a:latin typeface="Arial" charset="0"/>
              </a:rPr>
              <a:t>Do celebrities encourage stalking through</a:t>
            </a:r>
            <a:r>
              <a:rPr kumimoji="0" lang="en-GB" sz="1800" b="0" i="0" u="none" strike="noStrike" cap="none" normalizeH="0" dirty="0" smtClean="0">
                <a:ln>
                  <a:noFill/>
                </a:ln>
                <a:solidFill>
                  <a:schemeClr val="bg1">
                    <a:lumMod val="50000"/>
                  </a:schemeClr>
                </a:solidFill>
                <a:effectLst/>
                <a:latin typeface="Arial" charset="0"/>
              </a:rPr>
              <a:t> th</a:t>
            </a:r>
            <a:r>
              <a:rPr kumimoji="0" lang="en-GB" sz="1800" b="0" i="0" u="none" strike="noStrike" cap="none" normalizeH="0" baseline="0" dirty="0" smtClean="0">
                <a:ln>
                  <a:noFill/>
                </a:ln>
                <a:solidFill>
                  <a:schemeClr val="bg1">
                    <a:lumMod val="50000"/>
                  </a:schemeClr>
                </a:solidFill>
                <a:effectLst/>
                <a:latin typeface="Arial" charset="0"/>
              </a:rPr>
              <a:t>eir </a:t>
            </a:r>
            <a:r>
              <a:rPr kumimoji="0" lang="en-GB" sz="1800" b="0" i="0" u="none" strike="noStrike" cap="none" normalizeH="0" baseline="0" dirty="0" err="1" smtClean="0">
                <a:ln>
                  <a:noFill/>
                </a:ln>
                <a:solidFill>
                  <a:schemeClr val="bg1">
                    <a:lumMod val="50000"/>
                  </a:schemeClr>
                </a:solidFill>
                <a:effectLst/>
                <a:latin typeface="Arial" charset="0"/>
              </a:rPr>
              <a:t>facebook</a:t>
            </a:r>
            <a:r>
              <a:rPr kumimoji="0" lang="en-GB" sz="1800" b="0" i="0" u="none" strike="noStrike" cap="none" normalizeH="0" baseline="0" dirty="0" smtClean="0">
                <a:ln>
                  <a:noFill/>
                </a:ln>
                <a:solidFill>
                  <a:schemeClr val="bg1">
                    <a:lumMod val="50000"/>
                  </a:schemeClr>
                </a:solidFill>
                <a:effectLst/>
                <a:latin typeface="Arial" charset="0"/>
              </a:rPr>
              <a:t> and twitter</a:t>
            </a:r>
            <a:r>
              <a:rPr kumimoji="0" lang="en-GB" sz="1800" b="0" i="0" u="none" strike="noStrike" cap="none" normalizeH="0" dirty="0" smtClean="0">
                <a:ln>
                  <a:noFill/>
                </a:ln>
                <a:solidFill>
                  <a:schemeClr val="bg1">
                    <a:lumMod val="50000"/>
                  </a:schemeClr>
                </a:solidFill>
                <a:effectLst/>
                <a:latin typeface="Arial" charset="0"/>
              </a:rPr>
              <a:t> posts?</a:t>
            </a:r>
            <a:endParaRPr kumimoji="0" lang="en-GB" sz="1800" b="0" i="0" u="none" strike="noStrike" cap="none" normalizeH="0" baseline="0" dirty="0" smtClean="0">
              <a:ln>
                <a:noFill/>
              </a:ln>
              <a:solidFill>
                <a:schemeClr val="bg1">
                  <a:lumMod val="50000"/>
                </a:schemeClr>
              </a:solidFill>
              <a:effectLst/>
              <a:latin typeface="Arial" charset="0"/>
            </a:endParaRPr>
          </a:p>
        </p:txBody>
      </p:sp>
      <p:sp>
        <p:nvSpPr>
          <p:cNvPr id="2" name="Title 1"/>
          <p:cNvSpPr>
            <a:spLocks noGrp="1"/>
          </p:cNvSpPr>
          <p:nvPr>
            <p:ph type="title"/>
          </p:nvPr>
        </p:nvSpPr>
        <p:spPr/>
        <p:txBody>
          <a:bodyPr/>
          <a:lstStyle/>
          <a:p>
            <a:r>
              <a:rPr lang="en-GB" dirty="0" smtClean="0"/>
              <a:t>Celebrity stalking</a:t>
            </a:r>
            <a:endParaRPr lang="en-GB" dirty="0"/>
          </a:p>
        </p:txBody>
      </p:sp>
      <p:sp>
        <p:nvSpPr>
          <p:cNvPr id="3" name="TextBox 2"/>
          <p:cNvSpPr txBox="1"/>
          <p:nvPr/>
        </p:nvSpPr>
        <p:spPr>
          <a:xfrm>
            <a:off x="755576" y="1676400"/>
            <a:ext cx="7200800" cy="1569660"/>
          </a:xfrm>
          <a:prstGeom prst="rect">
            <a:avLst/>
          </a:prstGeom>
          <a:solidFill>
            <a:srgbClr val="3399FF"/>
          </a:solidFill>
          <a:ln w="28575">
            <a:solidFill>
              <a:schemeClr val="bg1">
                <a:lumMod val="50000"/>
              </a:schemeClr>
            </a:solidFill>
          </a:ln>
        </p:spPr>
        <p:txBody>
          <a:bodyPr wrap="square" rtlCol="0">
            <a:spAutoFit/>
          </a:bodyPr>
          <a:lstStyle/>
          <a:p>
            <a:pPr algn="ctr"/>
            <a:r>
              <a:rPr lang="en-GB" sz="2400" dirty="0" smtClean="0"/>
              <a:t>Mishra &amp; Mishra, (2008) define stalking as  when a person is pursued either with or without their knowledge. Their privacy can be invaded, their life interrupted and they can feel very afraid.</a:t>
            </a:r>
            <a:endParaRPr lang="en-GB" sz="2400" dirty="0"/>
          </a:p>
        </p:txBody>
      </p:sp>
      <p:sp>
        <p:nvSpPr>
          <p:cNvPr id="4" name="TextBox 3"/>
          <p:cNvSpPr txBox="1"/>
          <p:nvPr/>
        </p:nvSpPr>
        <p:spPr>
          <a:xfrm>
            <a:off x="457200" y="3645024"/>
            <a:ext cx="3456384" cy="2862322"/>
          </a:xfrm>
          <a:prstGeom prst="rect">
            <a:avLst/>
          </a:prstGeom>
          <a:solidFill>
            <a:srgbClr val="00CCFF"/>
          </a:solidFill>
          <a:ln w="28575">
            <a:solidFill>
              <a:schemeClr val="bg1">
                <a:lumMod val="50000"/>
              </a:schemeClr>
            </a:solidFill>
          </a:ln>
        </p:spPr>
        <p:txBody>
          <a:bodyPr wrap="square" rtlCol="0">
            <a:spAutoFit/>
          </a:bodyPr>
          <a:lstStyle/>
          <a:p>
            <a:pPr algn="ctr"/>
            <a:r>
              <a:rPr lang="en-GB" sz="2000" dirty="0" smtClean="0"/>
              <a:t>In particular, for celebrities, their stalkers could end up being extremely dangerous. One study found that those scoring high on celebrity worship but with insecure attachments in childhood were more likely to condone stalking type behaviours.</a:t>
            </a:r>
            <a:endParaRPr lang="en-GB" sz="2000" dirty="0"/>
          </a:p>
        </p:txBody>
      </p:sp>
      <p:sp>
        <p:nvSpPr>
          <p:cNvPr id="6" name="TextBox 5"/>
          <p:cNvSpPr txBox="1"/>
          <p:nvPr/>
        </p:nvSpPr>
        <p:spPr>
          <a:xfrm>
            <a:off x="4355976" y="3529157"/>
            <a:ext cx="3970784" cy="2554545"/>
          </a:xfrm>
          <a:prstGeom prst="rect">
            <a:avLst/>
          </a:prstGeom>
          <a:solidFill>
            <a:srgbClr val="7030A0"/>
          </a:solidFill>
          <a:ln w="28575">
            <a:solidFill>
              <a:schemeClr val="bg1">
                <a:lumMod val="50000"/>
              </a:schemeClr>
            </a:solidFill>
          </a:ln>
        </p:spPr>
        <p:txBody>
          <a:bodyPr wrap="square" rtlCol="0">
            <a:spAutoFit/>
          </a:bodyPr>
          <a:lstStyle/>
          <a:p>
            <a:r>
              <a:rPr lang="en-GB" sz="2000" dirty="0" smtClean="0"/>
              <a:t>There is a stronger relationship between the I-P subscale and stalking than the E-S subscale as predicted by the A-A model.</a:t>
            </a:r>
          </a:p>
          <a:p>
            <a:r>
              <a:rPr lang="en-GB" sz="2000" dirty="0" smtClean="0"/>
              <a:t>Males more likely to condone stalking compared to older people who were less likely to condone it.</a:t>
            </a:r>
            <a:endParaRPr lang="en-GB" sz="2000" dirty="0"/>
          </a:p>
        </p:txBody>
      </p:sp>
      <p:sp>
        <p:nvSpPr>
          <p:cNvPr id="7" name="TextBox 6"/>
          <p:cNvSpPr txBox="1"/>
          <p:nvPr/>
        </p:nvSpPr>
        <p:spPr>
          <a:xfrm>
            <a:off x="4746645" y="6166744"/>
            <a:ext cx="3970784" cy="400110"/>
          </a:xfrm>
          <a:prstGeom prst="rect">
            <a:avLst/>
          </a:prstGeom>
          <a:noFill/>
        </p:spPr>
        <p:txBody>
          <a:bodyPr wrap="square" rtlCol="0">
            <a:spAutoFit/>
          </a:bodyPr>
          <a:lstStyle/>
          <a:p>
            <a:r>
              <a:rPr lang="en-GB" sz="2000" dirty="0" smtClean="0"/>
              <a:t>McCutcheon et al., (2006).</a:t>
            </a:r>
            <a:endParaRPr lang="en-GB" sz="2000" dirty="0"/>
          </a:p>
        </p:txBody>
      </p:sp>
    </p:spTree>
    <p:extLst>
      <p:ext uri="{BB962C8B-B14F-4D97-AF65-F5344CB8AC3E}">
        <p14:creationId xmlns:p14="http://schemas.microsoft.com/office/powerpoint/2010/main" val="330905057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92100"/>
            <a:ext cx="8640960" cy="976660"/>
          </a:xfrm>
        </p:spPr>
        <p:txBody>
          <a:bodyPr/>
          <a:lstStyle/>
          <a:p>
            <a:r>
              <a:rPr lang="en-GB" sz="3600" dirty="0" smtClean="0"/>
              <a:t>Children and Adolescents: the vulnerable</a:t>
            </a:r>
            <a:endParaRPr lang="en-GB" sz="3600" dirty="0"/>
          </a:p>
        </p:txBody>
      </p:sp>
      <p:graphicFrame>
        <p:nvGraphicFramePr>
          <p:cNvPr id="3" name="Diagram 2"/>
          <p:cNvGraphicFramePr/>
          <p:nvPr>
            <p:extLst>
              <p:ext uri="{D42A27DB-BD31-4B8C-83A1-F6EECF244321}">
                <p14:modId xmlns:p14="http://schemas.microsoft.com/office/powerpoint/2010/main" val="1511171079"/>
              </p:ext>
            </p:extLst>
          </p:nvPr>
        </p:nvGraphicFramePr>
        <p:xfrm>
          <a:off x="179512" y="1196752"/>
          <a:ext cx="8784976" cy="54726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238572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688628"/>
          </a:xfrm>
        </p:spPr>
        <p:txBody>
          <a:bodyPr/>
          <a:lstStyle/>
          <a:p>
            <a:r>
              <a:rPr lang="en-GB" sz="4000" dirty="0" smtClean="0"/>
              <a:t>Identity development and PSR`s</a:t>
            </a:r>
            <a:endParaRPr lang="en-GB" sz="4000" dirty="0"/>
          </a:p>
        </p:txBody>
      </p:sp>
      <p:sp>
        <p:nvSpPr>
          <p:cNvPr id="3" name="TextBox 2"/>
          <p:cNvSpPr txBox="1"/>
          <p:nvPr/>
        </p:nvSpPr>
        <p:spPr>
          <a:xfrm>
            <a:off x="251520" y="1340768"/>
            <a:ext cx="8568952" cy="2308324"/>
          </a:xfrm>
          <a:prstGeom prst="rect">
            <a:avLst/>
          </a:prstGeom>
          <a:solidFill>
            <a:schemeClr val="bg1">
              <a:lumMod val="75000"/>
            </a:schemeClr>
          </a:solidFill>
          <a:ln w="28575">
            <a:solidFill>
              <a:schemeClr val="tx1"/>
            </a:solidFill>
          </a:ln>
        </p:spPr>
        <p:txBody>
          <a:bodyPr wrap="square" rtlCol="0">
            <a:spAutoFit/>
          </a:bodyPr>
          <a:lstStyle/>
          <a:p>
            <a:pPr algn="ctr"/>
            <a:r>
              <a:rPr lang="en-GB" sz="2400" dirty="0" smtClean="0"/>
              <a:t>Identity development refers to `I` as different to others and `we` as part of collective identity. They are different, but also interdependent.</a:t>
            </a:r>
          </a:p>
          <a:p>
            <a:pPr algn="ctr"/>
            <a:r>
              <a:rPr lang="en-GB" sz="2400" dirty="0" smtClean="0"/>
              <a:t>Erikson (1968) refers to the central task of adolescence as being identity formation, the moratorium period allowing for experimentation of roles and identities</a:t>
            </a:r>
            <a:r>
              <a:rPr lang="en-GB" dirty="0" smtClean="0"/>
              <a:t>.</a:t>
            </a:r>
            <a:endParaRPr lang="en-GB" dirty="0"/>
          </a:p>
        </p:txBody>
      </p:sp>
      <p:sp>
        <p:nvSpPr>
          <p:cNvPr id="4" name="Rounded Rectangle 3"/>
          <p:cNvSpPr/>
          <p:nvPr/>
        </p:nvSpPr>
        <p:spPr bwMode="auto">
          <a:xfrm>
            <a:off x="539552" y="4077072"/>
            <a:ext cx="7992888" cy="2376264"/>
          </a:xfrm>
          <a:prstGeom prst="roundRect">
            <a:avLst/>
          </a:prstGeom>
          <a:solidFill>
            <a:srgbClr val="FFCCFF"/>
          </a:solidFill>
          <a:ln w="28575" cap="flat" cmpd="sng" algn="ctr">
            <a:solidFill>
              <a:schemeClr val="tx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smtClean="0">
                <a:ln>
                  <a:noFill/>
                </a:ln>
                <a:solidFill>
                  <a:schemeClr val="bg1"/>
                </a:solidFill>
                <a:effectLst/>
                <a:latin typeface="Arial" charset="0"/>
              </a:rPr>
              <a:t>By adolescence individuals can acknowledge that they have multiple selves, differing in social context and role relationships. For youths, para-social relationships are the way in which they can try out all manner of identities and express themselves in a multitude of ways </a:t>
            </a:r>
          </a:p>
        </p:txBody>
      </p:sp>
    </p:spTree>
    <p:extLst>
      <p:ext uri="{BB962C8B-B14F-4D97-AF65-F5344CB8AC3E}">
        <p14:creationId xmlns:p14="http://schemas.microsoft.com/office/powerpoint/2010/main" val="384537950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976660"/>
          </a:xfrm>
        </p:spPr>
        <p:txBody>
          <a:bodyPr/>
          <a:lstStyle/>
          <a:p>
            <a:pPr algn="ctr"/>
            <a:r>
              <a:rPr lang="en-GB" dirty="0" smtClean="0"/>
              <a:t>Adolescents and fandom</a:t>
            </a:r>
            <a:endParaRPr lang="en-GB" dirty="0"/>
          </a:p>
        </p:txBody>
      </p:sp>
      <p:sp>
        <p:nvSpPr>
          <p:cNvPr id="3" name="TextBox 2"/>
          <p:cNvSpPr txBox="1"/>
          <p:nvPr/>
        </p:nvSpPr>
        <p:spPr>
          <a:xfrm>
            <a:off x="243548" y="1482750"/>
            <a:ext cx="3312368" cy="2308324"/>
          </a:xfrm>
          <a:prstGeom prst="rect">
            <a:avLst/>
          </a:prstGeom>
          <a:solidFill>
            <a:srgbClr val="99FFCC"/>
          </a:solidFill>
          <a:ln w="28575">
            <a:solidFill>
              <a:schemeClr val="bg1">
                <a:lumMod val="75000"/>
              </a:schemeClr>
            </a:solidFill>
          </a:ln>
        </p:spPr>
        <p:txBody>
          <a:bodyPr wrap="square" rtlCol="0">
            <a:spAutoFit/>
          </a:bodyPr>
          <a:lstStyle/>
          <a:p>
            <a:pPr algn="ctr"/>
            <a:r>
              <a:rPr lang="en-GB" sz="2400" dirty="0" smtClean="0">
                <a:solidFill>
                  <a:schemeClr val="bg1"/>
                </a:solidFill>
              </a:rPr>
              <a:t>Being a fan lets adolescents try out the qualities of the celebrity whilst in their own personality and behavioural repertoire.</a:t>
            </a:r>
          </a:p>
        </p:txBody>
      </p:sp>
      <p:sp>
        <p:nvSpPr>
          <p:cNvPr id="4" name="TextBox 3"/>
          <p:cNvSpPr txBox="1"/>
          <p:nvPr/>
        </p:nvSpPr>
        <p:spPr>
          <a:xfrm>
            <a:off x="3674014" y="2629478"/>
            <a:ext cx="5172097" cy="1938992"/>
          </a:xfrm>
          <a:prstGeom prst="rect">
            <a:avLst/>
          </a:prstGeom>
          <a:solidFill>
            <a:srgbClr val="CCFFFF"/>
          </a:solidFill>
          <a:ln w="28575">
            <a:solidFill>
              <a:schemeClr val="bg1">
                <a:lumMod val="75000"/>
              </a:schemeClr>
            </a:solidFill>
          </a:ln>
        </p:spPr>
        <p:txBody>
          <a:bodyPr wrap="square" rtlCol="0">
            <a:spAutoFit/>
          </a:bodyPr>
          <a:lstStyle/>
          <a:p>
            <a:pPr algn="ctr"/>
            <a:r>
              <a:rPr lang="en-GB" sz="2400" dirty="0" smtClean="0">
                <a:solidFill>
                  <a:schemeClr val="bg1"/>
                </a:solidFill>
              </a:rPr>
              <a:t>This is a time where the attitudes, appearance, values and activities of individuals change drastically to become more like their fans and to be admired. </a:t>
            </a:r>
            <a:endParaRPr lang="en-GB" sz="2400" dirty="0">
              <a:solidFill>
                <a:schemeClr val="bg1"/>
              </a:solidFill>
            </a:endParaRPr>
          </a:p>
        </p:txBody>
      </p:sp>
      <p:sp>
        <p:nvSpPr>
          <p:cNvPr id="5" name="TextBox 4"/>
          <p:cNvSpPr txBox="1"/>
          <p:nvPr/>
        </p:nvSpPr>
        <p:spPr>
          <a:xfrm>
            <a:off x="1403648" y="4918341"/>
            <a:ext cx="6336704" cy="1569660"/>
          </a:xfrm>
          <a:prstGeom prst="rect">
            <a:avLst/>
          </a:prstGeom>
          <a:solidFill>
            <a:schemeClr val="bg2">
              <a:lumMod val="40000"/>
              <a:lumOff val="60000"/>
            </a:schemeClr>
          </a:solidFill>
          <a:ln w="28575">
            <a:solidFill>
              <a:schemeClr val="bg1">
                <a:lumMod val="75000"/>
              </a:schemeClr>
            </a:solidFill>
          </a:ln>
        </p:spPr>
        <p:txBody>
          <a:bodyPr wrap="square" rtlCol="0">
            <a:spAutoFit/>
          </a:bodyPr>
          <a:lstStyle/>
          <a:p>
            <a:pPr algn="ctr"/>
            <a:r>
              <a:rPr lang="en-GB" sz="2400" dirty="0" smtClean="0"/>
              <a:t>However, intense fascinations could limit their complex sense of self identity by limiting their activities in other life domains   (Harrison 2006).</a:t>
            </a:r>
            <a:endParaRPr lang="en-GB" sz="2400" dirty="0"/>
          </a:p>
        </p:txBody>
      </p:sp>
    </p:spTree>
    <p:extLst>
      <p:ext uri="{BB962C8B-B14F-4D97-AF65-F5344CB8AC3E}">
        <p14:creationId xmlns:p14="http://schemas.microsoft.com/office/powerpoint/2010/main" val="209138790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795" y="1052710"/>
            <a:ext cx="8035925" cy="1743075"/>
          </a:xfrm>
          <a:prstGeom prst="rect">
            <a:avLst/>
          </a:prstGeom>
          <a:solidFill>
            <a:srgbClr val="CC99FF"/>
          </a:solidFill>
          <a:ln w="28575">
            <a:solidFill>
              <a:schemeClr val="bg1">
                <a:lumMod val="75000"/>
              </a:schemeClr>
            </a:solidFill>
          </a:ln>
          <a:effectLst/>
        </p:spPr>
      </p:pic>
      <p:sp>
        <p:nvSpPr>
          <p:cNvPr id="3" name="TextBox 2"/>
          <p:cNvSpPr txBox="1"/>
          <p:nvPr/>
        </p:nvSpPr>
        <p:spPr>
          <a:xfrm>
            <a:off x="658795" y="5373216"/>
            <a:ext cx="7873645" cy="461665"/>
          </a:xfrm>
          <a:prstGeom prst="rect">
            <a:avLst/>
          </a:prstGeom>
          <a:solidFill>
            <a:srgbClr val="FFCCFF"/>
          </a:solidFill>
          <a:ln w="28575">
            <a:solidFill>
              <a:schemeClr val="bg1">
                <a:lumMod val="75000"/>
              </a:schemeClr>
            </a:solidFill>
          </a:ln>
        </p:spPr>
        <p:txBody>
          <a:bodyPr wrap="square" rtlCol="0">
            <a:spAutoFit/>
          </a:bodyPr>
          <a:lstStyle/>
          <a:p>
            <a:pPr algn="ctr"/>
            <a:r>
              <a:rPr lang="en-GB" sz="2400" dirty="0" smtClean="0">
                <a:solidFill>
                  <a:schemeClr val="bg1">
                    <a:lumMod val="75000"/>
                  </a:schemeClr>
                </a:solidFill>
              </a:rPr>
              <a:t>Is there/could there be a problem with this?</a:t>
            </a:r>
            <a:endParaRPr lang="en-GB" sz="2400" dirty="0">
              <a:solidFill>
                <a:schemeClr val="bg1">
                  <a:lumMod val="75000"/>
                </a:schemeClr>
              </a:solidFill>
            </a:endParaRP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1800" y="2956367"/>
            <a:ext cx="3375248" cy="225016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20189579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616620"/>
          </a:xfrm>
        </p:spPr>
        <p:txBody>
          <a:bodyPr/>
          <a:lstStyle/>
          <a:p>
            <a:pPr algn="ctr"/>
            <a:r>
              <a:rPr lang="en-GB" dirty="0" smtClean="0"/>
              <a:t>Sexuality and gender</a:t>
            </a:r>
            <a:endParaRPr lang="en-GB" dirty="0"/>
          </a:p>
        </p:txBody>
      </p:sp>
      <p:graphicFrame>
        <p:nvGraphicFramePr>
          <p:cNvPr id="3" name="Diagram 2"/>
          <p:cNvGraphicFramePr/>
          <p:nvPr>
            <p:extLst>
              <p:ext uri="{D42A27DB-BD31-4B8C-83A1-F6EECF244321}">
                <p14:modId xmlns:p14="http://schemas.microsoft.com/office/powerpoint/2010/main" val="3437108210"/>
              </p:ext>
            </p:extLst>
          </p:nvPr>
        </p:nvGraphicFramePr>
        <p:xfrm>
          <a:off x="323528" y="1196752"/>
          <a:ext cx="8424936" cy="5328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624523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256580"/>
          </a:xfrm>
        </p:spPr>
        <p:txBody>
          <a:bodyPr/>
          <a:lstStyle/>
          <a:p>
            <a:endParaRPr lang="en-GB" dirty="0"/>
          </a:p>
        </p:txBody>
      </p:sp>
      <p:sp>
        <p:nvSpPr>
          <p:cNvPr id="3" name="TextBox 2"/>
          <p:cNvSpPr txBox="1"/>
          <p:nvPr/>
        </p:nvSpPr>
        <p:spPr>
          <a:xfrm>
            <a:off x="251520" y="188640"/>
            <a:ext cx="5184576" cy="4154984"/>
          </a:xfrm>
          <a:prstGeom prst="rect">
            <a:avLst/>
          </a:prstGeom>
          <a:solidFill>
            <a:schemeClr val="bg1">
              <a:lumMod val="20000"/>
              <a:lumOff val="80000"/>
            </a:schemeClr>
          </a:solidFill>
          <a:ln w="28575">
            <a:solidFill>
              <a:schemeClr val="bg1">
                <a:lumMod val="75000"/>
              </a:schemeClr>
            </a:solidFill>
          </a:ln>
        </p:spPr>
        <p:txBody>
          <a:bodyPr wrap="square" rtlCol="0">
            <a:spAutoFit/>
          </a:bodyPr>
          <a:lstStyle/>
          <a:p>
            <a:pPr algn="ctr"/>
            <a:r>
              <a:rPr lang="en-GB" sz="2400" dirty="0" smtClean="0">
                <a:solidFill>
                  <a:schemeClr val="bg1">
                    <a:lumMod val="75000"/>
                  </a:schemeClr>
                </a:solidFill>
              </a:rPr>
              <a:t>Apart from individual identity, gender identity is  also social:</a:t>
            </a:r>
          </a:p>
          <a:p>
            <a:pPr algn="ctr"/>
            <a:r>
              <a:rPr lang="en-GB" sz="2400" dirty="0" smtClean="0">
                <a:solidFill>
                  <a:schemeClr val="bg1">
                    <a:lumMod val="75000"/>
                  </a:schemeClr>
                </a:solidFill>
              </a:rPr>
              <a:t>PSR`s affect our perceptions of the gender of others</a:t>
            </a:r>
          </a:p>
          <a:p>
            <a:pPr algn="ctr"/>
            <a:r>
              <a:rPr lang="en-GB" sz="2400" dirty="0" err="1" smtClean="0">
                <a:solidFill>
                  <a:schemeClr val="bg1">
                    <a:lumMod val="75000"/>
                  </a:schemeClr>
                </a:solidFill>
              </a:rPr>
              <a:t>Hoffner</a:t>
            </a:r>
            <a:r>
              <a:rPr lang="en-GB" sz="2400" dirty="0" smtClean="0">
                <a:solidFill>
                  <a:schemeClr val="bg1">
                    <a:lumMod val="75000"/>
                  </a:schemeClr>
                </a:solidFill>
              </a:rPr>
              <a:t> (1996).</a:t>
            </a:r>
          </a:p>
          <a:p>
            <a:pPr algn="ctr"/>
            <a:r>
              <a:rPr lang="en-GB" sz="2400" dirty="0" smtClean="0">
                <a:solidFill>
                  <a:schemeClr val="bg1">
                    <a:lumMod val="75000"/>
                  </a:schemeClr>
                </a:solidFill>
              </a:rPr>
              <a:t>For males, intelligence, attractiveness and strength were qualities leading to stronger PS attitudes. For females the single factor determining social identity was attractiveness.</a:t>
            </a:r>
            <a:endParaRPr lang="en-GB" sz="2400" dirty="0">
              <a:solidFill>
                <a:schemeClr val="bg1">
                  <a:lumMod val="75000"/>
                </a:schemeClr>
              </a:solidFill>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83556" y="2795252"/>
            <a:ext cx="2570616" cy="2058541"/>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4" name="Oval Callout 3"/>
          <p:cNvSpPr/>
          <p:nvPr/>
        </p:nvSpPr>
        <p:spPr bwMode="auto">
          <a:xfrm>
            <a:off x="5220072" y="188640"/>
            <a:ext cx="3744416" cy="3024336"/>
          </a:xfrm>
          <a:prstGeom prst="wedgeEllipseCallout">
            <a:avLst>
              <a:gd name="adj1" fmla="val -50265"/>
              <a:gd name="adj2" fmla="val 78889"/>
            </a:avLst>
          </a:prstGeom>
          <a:solidFill>
            <a:srgbClr val="FFCC99"/>
          </a:solidFill>
          <a:ln w="9525" cap="flat" cmpd="sng" algn="ctr">
            <a:solidFill>
              <a:schemeClr val="tx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bg1"/>
                </a:solidFill>
                <a:effectLst/>
                <a:latin typeface="Arial" charset="0"/>
              </a:rPr>
              <a:t>This shows the power of media in reinforcing the social norms of appearance being of paramount importance in females.</a:t>
            </a:r>
          </a:p>
        </p:txBody>
      </p:sp>
      <p:sp>
        <p:nvSpPr>
          <p:cNvPr id="5" name="Oval Callout 4"/>
          <p:cNvSpPr/>
          <p:nvPr/>
        </p:nvSpPr>
        <p:spPr bwMode="auto">
          <a:xfrm>
            <a:off x="4139952" y="4343624"/>
            <a:ext cx="4752528" cy="2253728"/>
          </a:xfrm>
          <a:prstGeom prst="wedgeEllipseCallout">
            <a:avLst>
              <a:gd name="adj1" fmla="val -50682"/>
              <a:gd name="adj2" fmla="val -56590"/>
            </a:avLst>
          </a:prstGeom>
          <a:solidFill>
            <a:srgbClr val="99FFCC"/>
          </a:solidFill>
          <a:ln w="9525" cap="flat" cmpd="sng" algn="ctr">
            <a:solidFill>
              <a:schemeClr val="tx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bg1"/>
                </a:solidFill>
                <a:effectLst/>
                <a:latin typeface="Arial" charset="0"/>
              </a:rPr>
              <a:t>In addition, males were often portrayed as aggressive and violent (</a:t>
            </a:r>
            <a:r>
              <a:rPr kumimoji="0" lang="en-GB" sz="2000" b="0" i="0" u="none" strike="noStrike" cap="none" normalizeH="0" baseline="0" dirty="0" err="1" smtClean="0">
                <a:ln>
                  <a:noFill/>
                </a:ln>
                <a:solidFill>
                  <a:schemeClr val="bg1"/>
                </a:solidFill>
                <a:effectLst/>
                <a:latin typeface="Arial" charset="0"/>
              </a:rPr>
              <a:t>Huesmann</a:t>
            </a:r>
            <a:r>
              <a:rPr kumimoji="0" lang="en-GB" sz="2000" b="0" i="0" u="none" strike="noStrike" cap="none" normalizeH="0" baseline="0" dirty="0" smtClean="0">
                <a:ln>
                  <a:noFill/>
                </a:ln>
                <a:solidFill>
                  <a:schemeClr val="bg1"/>
                </a:solidFill>
                <a:effectLst/>
                <a:latin typeface="Arial" charset="0"/>
              </a:rPr>
              <a:t> et al (2003). The implications are huge!</a:t>
            </a: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57970" y="4437112"/>
            <a:ext cx="1971675" cy="232410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56360376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760636"/>
          </a:xfrm>
        </p:spPr>
        <p:txBody>
          <a:bodyPr/>
          <a:lstStyle/>
          <a:p>
            <a:pPr algn="ctr"/>
            <a:r>
              <a:rPr lang="en-GB" dirty="0" smtClean="0"/>
              <a:t>Ethnicity and others</a:t>
            </a:r>
            <a:endParaRPr lang="en-GB" dirty="0"/>
          </a:p>
        </p:txBody>
      </p:sp>
      <p:graphicFrame>
        <p:nvGraphicFramePr>
          <p:cNvPr id="3" name="Diagram 2"/>
          <p:cNvGraphicFramePr/>
          <p:nvPr>
            <p:extLst>
              <p:ext uri="{D42A27DB-BD31-4B8C-83A1-F6EECF244321}">
                <p14:modId xmlns:p14="http://schemas.microsoft.com/office/powerpoint/2010/main" val="4280941289"/>
              </p:ext>
            </p:extLst>
          </p:nvPr>
        </p:nvGraphicFramePr>
        <p:xfrm>
          <a:off x="251520" y="1052736"/>
          <a:ext cx="8712968" cy="5616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70188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Coffee break… and your task:</a:t>
            </a:r>
            <a:endParaRPr lang="en-GB" dirty="0"/>
          </a:p>
        </p:txBody>
      </p:sp>
      <p:sp>
        <p:nvSpPr>
          <p:cNvPr id="5" name="TextBox 4"/>
          <p:cNvSpPr txBox="1"/>
          <p:nvPr/>
        </p:nvSpPr>
        <p:spPr>
          <a:xfrm>
            <a:off x="611560" y="2060848"/>
            <a:ext cx="5544616" cy="1938992"/>
          </a:xfrm>
          <a:prstGeom prst="rect">
            <a:avLst/>
          </a:prstGeom>
          <a:solidFill>
            <a:srgbClr val="FFCCFF"/>
          </a:solidFill>
          <a:ln w="28575">
            <a:solidFill>
              <a:schemeClr val="bg1">
                <a:lumMod val="75000"/>
              </a:schemeClr>
            </a:solidFill>
          </a:ln>
        </p:spPr>
        <p:txBody>
          <a:bodyPr wrap="square" rtlCol="0">
            <a:spAutoFit/>
          </a:bodyPr>
          <a:lstStyle/>
          <a:p>
            <a:r>
              <a:rPr lang="en-GB" sz="2400" dirty="0" smtClean="0">
                <a:solidFill>
                  <a:schemeClr val="bg1">
                    <a:lumMod val="75000"/>
                  </a:schemeClr>
                </a:solidFill>
              </a:rPr>
              <a:t>In groups, find an example of a celebrity endorsed product reported within the literature. </a:t>
            </a:r>
          </a:p>
          <a:p>
            <a:r>
              <a:rPr lang="en-GB" sz="2400" dirty="0" smtClean="0">
                <a:solidFill>
                  <a:schemeClr val="bg1">
                    <a:lumMod val="75000"/>
                  </a:schemeClr>
                </a:solidFill>
              </a:rPr>
              <a:t>Be prepared to discuss this in psychological terms.</a:t>
            </a:r>
            <a:endParaRPr lang="en-GB" sz="2400" dirty="0">
              <a:solidFill>
                <a:schemeClr val="bg1">
                  <a:lumMod val="75000"/>
                </a:schemeClr>
              </a:solidFill>
            </a:endParaRPr>
          </a:p>
        </p:txBody>
      </p:sp>
      <p:sp>
        <p:nvSpPr>
          <p:cNvPr id="2" name="TextBox 1"/>
          <p:cNvSpPr txBox="1"/>
          <p:nvPr/>
        </p:nvSpPr>
        <p:spPr>
          <a:xfrm>
            <a:off x="611560" y="4149080"/>
            <a:ext cx="4104456" cy="1938992"/>
          </a:xfrm>
          <a:prstGeom prst="rect">
            <a:avLst/>
          </a:prstGeom>
          <a:solidFill>
            <a:schemeClr val="tx1">
              <a:lumMod val="85000"/>
            </a:schemeClr>
          </a:solidFill>
          <a:ln w="28575">
            <a:solidFill>
              <a:schemeClr val="bg1">
                <a:lumMod val="75000"/>
              </a:schemeClr>
            </a:solidFill>
          </a:ln>
        </p:spPr>
        <p:txBody>
          <a:bodyPr wrap="square" rtlCol="0">
            <a:spAutoFit/>
          </a:bodyPr>
          <a:lstStyle/>
          <a:p>
            <a:r>
              <a:rPr lang="en-GB" sz="2400" dirty="0" smtClean="0">
                <a:solidFill>
                  <a:schemeClr val="bg1">
                    <a:lumMod val="75000"/>
                  </a:schemeClr>
                </a:solidFill>
              </a:rPr>
              <a:t>After the break:</a:t>
            </a:r>
          </a:p>
          <a:p>
            <a:r>
              <a:rPr lang="en-GB" sz="2400" dirty="0" smtClean="0">
                <a:solidFill>
                  <a:schemeClr val="bg1">
                    <a:lumMod val="75000"/>
                  </a:schemeClr>
                </a:solidFill>
              </a:rPr>
              <a:t>Celebrity endorsements and para-social bereavements.</a:t>
            </a:r>
          </a:p>
          <a:p>
            <a:r>
              <a:rPr lang="en-GB" sz="2400" dirty="0" smtClean="0">
                <a:solidFill>
                  <a:schemeClr val="bg1">
                    <a:lumMod val="75000"/>
                  </a:schemeClr>
                </a:solidFill>
              </a:rPr>
              <a:t>Implications and future directions within research.</a:t>
            </a:r>
            <a:endParaRPr lang="en-GB" sz="2400" dirty="0">
              <a:solidFill>
                <a:schemeClr val="bg1">
                  <a:lumMod val="75000"/>
                </a:schemeClr>
              </a:solidFill>
            </a:endParaRP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2040" y="3768138"/>
            <a:ext cx="4053061" cy="2319934"/>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8113776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832644"/>
          </a:xfrm>
        </p:spPr>
        <p:txBody>
          <a:bodyPr/>
          <a:lstStyle/>
          <a:p>
            <a:pPr algn="ctr"/>
            <a:r>
              <a:rPr lang="en-GB" dirty="0" smtClean="0"/>
              <a:t>Celebrity endorsements</a:t>
            </a:r>
            <a:endParaRPr lang="en-GB" dirty="0"/>
          </a:p>
        </p:txBody>
      </p:sp>
      <p:graphicFrame>
        <p:nvGraphicFramePr>
          <p:cNvPr id="3" name="Diagram 2"/>
          <p:cNvGraphicFramePr/>
          <p:nvPr>
            <p:extLst>
              <p:ext uri="{D42A27DB-BD31-4B8C-83A1-F6EECF244321}">
                <p14:modId xmlns:p14="http://schemas.microsoft.com/office/powerpoint/2010/main" val="1906190256"/>
              </p:ext>
            </p:extLst>
          </p:nvPr>
        </p:nvGraphicFramePr>
        <p:xfrm>
          <a:off x="467544" y="1268760"/>
          <a:ext cx="8208912" cy="52565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Left Arrow 3"/>
          <p:cNvSpPr/>
          <p:nvPr/>
        </p:nvSpPr>
        <p:spPr bwMode="auto">
          <a:xfrm rot="1840360">
            <a:off x="2411760" y="4725144"/>
            <a:ext cx="1152128" cy="792088"/>
          </a:xfrm>
          <a:prstGeom prst="leftArrow">
            <a:avLst/>
          </a:prstGeom>
          <a:solidFill>
            <a:srgbClr val="CC99FF"/>
          </a:solidFill>
          <a:ln w="9525" cap="flat" cmpd="sng" algn="ctr">
            <a:solidFill>
              <a:schemeClr val="tx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Arial" charset="0"/>
            </a:endParaRPr>
          </a:p>
        </p:txBody>
      </p:sp>
    </p:spTree>
    <p:extLst>
      <p:ext uri="{BB962C8B-B14F-4D97-AF65-F5344CB8AC3E}">
        <p14:creationId xmlns:p14="http://schemas.microsoft.com/office/powerpoint/2010/main" val="386193748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Celebrity endorsements</a:t>
            </a:r>
            <a:endParaRPr lang="en-GB" dirty="0"/>
          </a:p>
        </p:txBody>
      </p:sp>
      <p:sp>
        <p:nvSpPr>
          <p:cNvPr id="3" name="TextBox 2"/>
          <p:cNvSpPr txBox="1"/>
          <p:nvPr/>
        </p:nvSpPr>
        <p:spPr>
          <a:xfrm>
            <a:off x="611560" y="1700808"/>
            <a:ext cx="3240360" cy="2308324"/>
          </a:xfrm>
          <a:prstGeom prst="rect">
            <a:avLst/>
          </a:prstGeom>
          <a:solidFill>
            <a:srgbClr val="CCCCFF"/>
          </a:solidFill>
          <a:ln w="28575">
            <a:solidFill>
              <a:schemeClr val="bg1">
                <a:lumMod val="75000"/>
              </a:schemeClr>
            </a:solidFill>
          </a:ln>
        </p:spPr>
        <p:txBody>
          <a:bodyPr wrap="square" rtlCol="0">
            <a:spAutoFit/>
          </a:bodyPr>
          <a:lstStyle/>
          <a:p>
            <a:r>
              <a:rPr lang="en-GB" sz="2400" dirty="0" smtClean="0">
                <a:solidFill>
                  <a:schemeClr val="bg1">
                    <a:lumMod val="75000"/>
                  </a:schemeClr>
                </a:solidFill>
              </a:rPr>
              <a:t>Gary </a:t>
            </a:r>
            <a:r>
              <a:rPr lang="en-GB" sz="2400" dirty="0" err="1" smtClean="0">
                <a:solidFill>
                  <a:schemeClr val="bg1">
                    <a:lumMod val="75000"/>
                  </a:schemeClr>
                </a:solidFill>
              </a:rPr>
              <a:t>Lineker</a:t>
            </a:r>
            <a:r>
              <a:rPr lang="en-GB" sz="2400" dirty="0" smtClean="0">
                <a:solidFill>
                  <a:schemeClr val="bg1">
                    <a:lumMod val="75000"/>
                  </a:schemeClr>
                </a:solidFill>
              </a:rPr>
              <a:t> has represented Walkers Crips since the 1990`s. It is difficult to disassociate him from them.</a:t>
            </a:r>
            <a:endParaRPr lang="en-GB" sz="2400" dirty="0">
              <a:solidFill>
                <a:schemeClr val="bg1">
                  <a:lumMod val="75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55159" y="1700808"/>
            <a:ext cx="2726767" cy="2308324"/>
          </a:xfrm>
          <a:prstGeom prst="rect">
            <a:avLst/>
          </a:prstGeom>
          <a:noFill/>
          <a:ln w="28575">
            <a:solidFill>
              <a:schemeClr val="bg1">
                <a:lumMod val="75000"/>
              </a:schemeClr>
            </a:solidFill>
            <a:miter lim="800000"/>
            <a:headEnd/>
            <a:tailEnd/>
          </a:ln>
          <a:extLst>
            <a:ext uri="{909E8E84-426E-40DD-AFC4-6F175D3DCCD1}">
              <a14:hiddenFill xmlns:a14="http://schemas.microsoft.com/office/drawing/2010/main">
                <a:solidFill>
                  <a:schemeClr val="accent1"/>
                </a:solidFill>
              </a14:hiddenFill>
            </a:ext>
          </a:extLst>
        </p:spPr>
      </p:pic>
      <p:sp>
        <p:nvSpPr>
          <p:cNvPr id="4" name="TextBox 3"/>
          <p:cNvSpPr txBox="1"/>
          <p:nvPr/>
        </p:nvSpPr>
        <p:spPr>
          <a:xfrm>
            <a:off x="2528990" y="4149080"/>
            <a:ext cx="6336704" cy="2308324"/>
          </a:xfrm>
          <a:prstGeom prst="rect">
            <a:avLst/>
          </a:prstGeom>
          <a:solidFill>
            <a:schemeClr val="tx1">
              <a:lumMod val="50000"/>
            </a:schemeClr>
          </a:solidFill>
          <a:ln w="28575">
            <a:solidFill>
              <a:schemeClr val="bg1">
                <a:lumMod val="75000"/>
              </a:schemeClr>
            </a:solidFill>
          </a:ln>
        </p:spPr>
        <p:txBody>
          <a:bodyPr wrap="square" rtlCol="0">
            <a:spAutoFit/>
          </a:bodyPr>
          <a:lstStyle/>
          <a:p>
            <a:r>
              <a:rPr lang="en-GB" sz="2400" dirty="0" smtClean="0"/>
              <a:t>Celebrity endorsements work via meaning transfer (McCracken 1986) wherein the meaning of a person transfers to the product they endorse. For example Gary </a:t>
            </a:r>
            <a:r>
              <a:rPr lang="en-GB" sz="2400" dirty="0" err="1" smtClean="0"/>
              <a:t>Lineker</a:t>
            </a:r>
            <a:r>
              <a:rPr lang="en-GB" sz="2400" dirty="0" smtClean="0"/>
              <a:t> is a clean cut sportsperson, good to represent good clean cut potato chips!</a:t>
            </a:r>
            <a:endParaRPr lang="en-GB" sz="2400" dirty="0"/>
          </a:p>
        </p:txBody>
      </p:sp>
    </p:spTree>
    <p:extLst>
      <p:ext uri="{BB962C8B-B14F-4D97-AF65-F5344CB8AC3E}">
        <p14:creationId xmlns:p14="http://schemas.microsoft.com/office/powerpoint/2010/main" val="156273399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760636"/>
          </a:xfrm>
        </p:spPr>
        <p:txBody>
          <a:bodyPr/>
          <a:lstStyle/>
          <a:p>
            <a:pPr algn="ctr"/>
            <a:r>
              <a:rPr lang="en-GB" sz="4000" dirty="0" smtClean="0"/>
              <a:t>Celebrity endorsements </a:t>
            </a:r>
            <a:endParaRPr lang="en-GB" sz="4000" dirty="0"/>
          </a:p>
        </p:txBody>
      </p:sp>
      <p:sp>
        <p:nvSpPr>
          <p:cNvPr id="3" name="Rectangle 2"/>
          <p:cNvSpPr/>
          <p:nvPr/>
        </p:nvSpPr>
        <p:spPr>
          <a:xfrm>
            <a:off x="827584" y="1044530"/>
            <a:ext cx="3275856" cy="646331"/>
          </a:xfrm>
          <a:prstGeom prst="rect">
            <a:avLst/>
          </a:prstGeom>
        </p:spPr>
        <p:txBody>
          <a:bodyPr wrap="square">
            <a:spAutoFit/>
          </a:bodyPr>
          <a:lstStyle/>
          <a:p>
            <a:r>
              <a:rPr lang="en-GB" dirty="0" smtClean="0">
                <a:hlinkClick r:id="rId2"/>
              </a:rPr>
              <a:t>Do they work?</a:t>
            </a:r>
            <a:endParaRPr lang="en-GB" dirty="0" smtClean="0"/>
          </a:p>
          <a:p>
            <a:endParaRPr lang="en-GB" dirty="0"/>
          </a:p>
        </p:txBody>
      </p:sp>
      <p:sp>
        <p:nvSpPr>
          <p:cNvPr id="4" name="Rectangle 3"/>
          <p:cNvSpPr/>
          <p:nvPr/>
        </p:nvSpPr>
        <p:spPr>
          <a:xfrm>
            <a:off x="5700045" y="1052735"/>
            <a:ext cx="3192435" cy="646331"/>
          </a:xfrm>
          <a:prstGeom prst="rect">
            <a:avLst/>
          </a:prstGeom>
        </p:spPr>
        <p:txBody>
          <a:bodyPr wrap="square">
            <a:spAutoFit/>
          </a:bodyPr>
          <a:lstStyle/>
          <a:p>
            <a:r>
              <a:rPr lang="en-GB" dirty="0" smtClean="0">
                <a:hlinkClick r:id="rId3"/>
              </a:rPr>
              <a:t>And in social media</a:t>
            </a:r>
            <a:endParaRPr lang="en-GB" dirty="0" smtClean="0"/>
          </a:p>
          <a:p>
            <a:endParaRPr lang="en-GB" dirty="0"/>
          </a:p>
        </p:txBody>
      </p:sp>
      <p:sp>
        <p:nvSpPr>
          <p:cNvPr id="5" name="TextBox 4"/>
          <p:cNvSpPr txBox="1"/>
          <p:nvPr/>
        </p:nvSpPr>
        <p:spPr>
          <a:xfrm>
            <a:off x="251520" y="1550112"/>
            <a:ext cx="8640960" cy="2677656"/>
          </a:xfrm>
          <a:prstGeom prst="rect">
            <a:avLst/>
          </a:prstGeom>
          <a:solidFill>
            <a:srgbClr val="FF9999"/>
          </a:solidFill>
          <a:ln w="28575">
            <a:solidFill>
              <a:schemeClr val="bg1">
                <a:lumMod val="75000"/>
              </a:schemeClr>
            </a:solidFill>
          </a:ln>
        </p:spPr>
        <p:txBody>
          <a:bodyPr wrap="square" rtlCol="0">
            <a:spAutoFit/>
          </a:bodyPr>
          <a:lstStyle/>
          <a:p>
            <a:pPr algn="ctr"/>
            <a:r>
              <a:rPr lang="en-GB" sz="2400" dirty="0"/>
              <a:t>T</a:t>
            </a:r>
            <a:r>
              <a:rPr lang="en-GB" sz="2400" dirty="0" smtClean="0"/>
              <a:t>herefore… we know that CE`s are widely used and according to the `match up` model (</a:t>
            </a:r>
            <a:r>
              <a:rPr lang="en-GB" sz="2400" dirty="0" err="1" smtClean="0"/>
              <a:t>Til</a:t>
            </a:r>
            <a:r>
              <a:rPr lang="en-GB" sz="2400" dirty="0" smtClean="0"/>
              <a:t> &amp; </a:t>
            </a:r>
            <a:r>
              <a:rPr lang="en-GB" sz="2400" dirty="0" err="1" smtClean="0"/>
              <a:t>Busler</a:t>
            </a:r>
            <a:r>
              <a:rPr lang="en-GB" sz="2400" dirty="0" smtClean="0"/>
              <a:t>, 2000) celebrities are most useful when there is a commonality between them and the product.</a:t>
            </a:r>
          </a:p>
          <a:p>
            <a:pPr algn="ctr"/>
            <a:r>
              <a:rPr lang="en-GB" sz="2400" dirty="0" err="1" smtClean="0"/>
              <a:t>Til</a:t>
            </a:r>
            <a:r>
              <a:rPr lang="en-GB" sz="2400" dirty="0" smtClean="0"/>
              <a:t> et al., (2008) in experimental studies, found support for celebrities as unconditioned stimuli, and the more congruent, the greater the conditioning. </a:t>
            </a:r>
            <a:endParaRPr lang="en-GB" sz="2400" dirty="0"/>
          </a:p>
        </p:txBody>
      </p:sp>
      <p:pic>
        <p:nvPicPr>
          <p:cNvPr id="7" name="Picture 6"/>
          <p:cNvPicPr>
            <a:picLocks noChangeAspect="1"/>
          </p:cNvPicPr>
          <p:nvPr/>
        </p:nvPicPr>
        <p:blipFill>
          <a:blip r:embed="rId4"/>
          <a:stretch>
            <a:fillRect/>
          </a:stretch>
        </p:blipFill>
        <p:spPr>
          <a:xfrm>
            <a:off x="251520" y="4581128"/>
            <a:ext cx="3240360" cy="1968969"/>
          </a:xfrm>
          <a:prstGeom prst="rect">
            <a:avLst/>
          </a:prstGeom>
          <a:ln w="28575">
            <a:solidFill>
              <a:schemeClr val="tx1"/>
            </a:solidFill>
          </a:ln>
        </p:spPr>
      </p:pic>
      <p:sp>
        <p:nvSpPr>
          <p:cNvPr id="8" name="TextBox 7"/>
          <p:cNvSpPr txBox="1"/>
          <p:nvPr/>
        </p:nvSpPr>
        <p:spPr>
          <a:xfrm>
            <a:off x="4103440" y="4442227"/>
            <a:ext cx="4583360" cy="2246769"/>
          </a:xfrm>
          <a:prstGeom prst="rect">
            <a:avLst/>
          </a:prstGeom>
          <a:solidFill>
            <a:srgbClr val="FFCCFF"/>
          </a:solidFill>
          <a:ln w="28575">
            <a:solidFill>
              <a:schemeClr val="tx1"/>
            </a:solidFill>
          </a:ln>
        </p:spPr>
        <p:txBody>
          <a:bodyPr wrap="square" rtlCol="0">
            <a:spAutoFit/>
          </a:bodyPr>
          <a:lstStyle/>
          <a:p>
            <a:r>
              <a:rPr lang="en-GB" sz="2000" dirty="0" smtClean="0">
                <a:solidFill>
                  <a:schemeClr val="bg1">
                    <a:lumMod val="50000"/>
                  </a:schemeClr>
                </a:solidFill>
              </a:rPr>
              <a:t>Amos et al., (2008) meta-analysis of 32 studies of endorsement effects, reported three factors as best predictors of success: trustworthiness, expertise and attractiveness, highlighting the importance of using the right face…</a:t>
            </a:r>
            <a:endParaRPr lang="en-GB" sz="2000" dirty="0">
              <a:solidFill>
                <a:schemeClr val="bg1">
                  <a:lumMod val="50000"/>
                </a:schemeClr>
              </a:solidFill>
            </a:endParaRPr>
          </a:p>
        </p:txBody>
      </p:sp>
    </p:spTree>
    <p:extLst>
      <p:ext uri="{BB962C8B-B14F-4D97-AF65-F5344CB8AC3E}">
        <p14:creationId xmlns:p14="http://schemas.microsoft.com/office/powerpoint/2010/main" val="51318570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Box 2"/>
          <p:cNvSpPr txBox="1"/>
          <p:nvPr/>
        </p:nvSpPr>
        <p:spPr>
          <a:xfrm>
            <a:off x="884784" y="1628800"/>
            <a:ext cx="7560840" cy="1200329"/>
          </a:xfrm>
          <a:prstGeom prst="rect">
            <a:avLst/>
          </a:prstGeom>
          <a:solidFill>
            <a:schemeClr val="accent3">
              <a:lumMod val="50000"/>
            </a:schemeClr>
          </a:solidFill>
          <a:ln w="28575">
            <a:solidFill>
              <a:schemeClr val="bg1">
                <a:lumMod val="75000"/>
              </a:schemeClr>
            </a:solidFill>
          </a:ln>
        </p:spPr>
        <p:txBody>
          <a:bodyPr wrap="square" rtlCol="0">
            <a:spAutoFit/>
          </a:bodyPr>
          <a:lstStyle/>
          <a:p>
            <a:r>
              <a:rPr lang="en-GB" sz="2400" dirty="0" smtClean="0"/>
              <a:t>If we perceive individuals as attractive then we will purchase the product as we wish to identify with them and become a member of their group.</a:t>
            </a:r>
            <a:endParaRPr lang="en-GB" sz="2400" dirty="0"/>
          </a:p>
        </p:txBody>
      </p:sp>
      <p:sp>
        <p:nvSpPr>
          <p:cNvPr id="4" name="TextBox 3"/>
          <p:cNvSpPr txBox="1"/>
          <p:nvPr/>
        </p:nvSpPr>
        <p:spPr>
          <a:xfrm>
            <a:off x="286887" y="3140968"/>
            <a:ext cx="4392488" cy="830997"/>
          </a:xfrm>
          <a:prstGeom prst="rect">
            <a:avLst/>
          </a:prstGeom>
          <a:noFill/>
        </p:spPr>
        <p:txBody>
          <a:bodyPr wrap="square" rtlCol="0">
            <a:spAutoFit/>
          </a:bodyPr>
          <a:lstStyle/>
          <a:p>
            <a:r>
              <a:rPr lang="en-GB" sz="4800" dirty="0" smtClean="0">
                <a:effectLst>
                  <a:outerShdw blurRad="38100" dist="38100" dir="2700000" algn="tl">
                    <a:srgbClr val="000000">
                      <a:alpha val="43137"/>
                    </a:srgbClr>
                  </a:outerShdw>
                </a:effectLst>
              </a:rPr>
              <a:t>However…</a:t>
            </a:r>
            <a:endParaRPr lang="en-GB" sz="4800" dirty="0">
              <a:effectLst>
                <a:outerShdw blurRad="38100" dist="38100" dir="2700000" algn="tl">
                  <a:srgbClr val="000000">
                    <a:alpha val="43137"/>
                  </a:srgbClr>
                </a:outerShdw>
              </a:effectLst>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4515586"/>
            <a:ext cx="2553896" cy="1800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76650" y="3519893"/>
            <a:ext cx="2119486" cy="27959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56176" y="4515586"/>
            <a:ext cx="2543175" cy="1800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28427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p:cNvPicPr>
            <a:picLocks noChangeAspect="1"/>
          </p:cNvPicPr>
          <p:nvPr/>
        </p:nvPicPr>
        <p:blipFill>
          <a:blip r:embed="rId2"/>
          <a:stretch>
            <a:fillRect/>
          </a:stretch>
        </p:blipFill>
        <p:spPr>
          <a:xfrm>
            <a:off x="216030" y="332656"/>
            <a:ext cx="8711939" cy="2109399"/>
          </a:xfrm>
          <a:prstGeom prst="rect">
            <a:avLst/>
          </a:prstGeom>
        </p:spPr>
      </p:pic>
      <p:sp>
        <p:nvSpPr>
          <p:cNvPr id="4" name="TextBox 3"/>
          <p:cNvSpPr txBox="1"/>
          <p:nvPr/>
        </p:nvSpPr>
        <p:spPr>
          <a:xfrm>
            <a:off x="323528" y="2564904"/>
            <a:ext cx="4608512" cy="1938992"/>
          </a:xfrm>
          <a:prstGeom prst="rect">
            <a:avLst/>
          </a:prstGeom>
          <a:solidFill>
            <a:srgbClr val="FFCC99"/>
          </a:solidFill>
          <a:ln w="28575">
            <a:solidFill>
              <a:schemeClr val="bg1">
                <a:lumMod val="50000"/>
              </a:schemeClr>
            </a:solidFill>
          </a:ln>
        </p:spPr>
        <p:txBody>
          <a:bodyPr wrap="square" rtlCol="0">
            <a:spAutoFit/>
          </a:bodyPr>
          <a:lstStyle/>
          <a:p>
            <a:pPr algn="ctr"/>
            <a:r>
              <a:rPr lang="en-GB" sz="2000" dirty="0" smtClean="0">
                <a:solidFill>
                  <a:schemeClr val="bg1">
                    <a:lumMod val="50000"/>
                  </a:schemeClr>
                </a:solidFill>
              </a:rPr>
              <a:t>Alperstein (1991) found that peoples attitudes to celebrities were often impaired as a result of commercials they had appeared in, particularly if they were viewed as doing so for financial gain.</a:t>
            </a:r>
            <a:endParaRPr lang="en-GB" sz="2000" dirty="0">
              <a:solidFill>
                <a:schemeClr val="bg1">
                  <a:lumMod val="50000"/>
                </a:schemeClr>
              </a:solidFill>
            </a:endParaRPr>
          </a:p>
        </p:txBody>
      </p:sp>
      <p:sp>
        <p:nvSpPr>
          <p:cNvPr id="5" name="TextBox 4"/>
          <p:cNvSpPr txBox="1"/>
          <p:nvPr/>
        </p:nvSpPr>
        <p:spPr>
          <a:xfrm>
            <a:off x="2051720" y="4632019"/>
            <a:ext cx="3528392" cy="1938992"/>
          </a:xfrm>
          <a:prstGeom prst="rect">
            <a:avLst/>
          </a:prstGeom>
          <a:solidFill>
            <a:srgbClr val="FF6699"/>
          </a:solidFill>
          <a:ln w="28575">
            <a:solidFill>
              <a:schemeClr val="bg1">
                <a:lumMod val="50000"/>
              </a:schemeClr>
            </a:solidFill>
          </a:ln>
        </p:spPr>
        <p:txBody>
          <a:bodyPr wrap="square" rtlCol="0">
            <a:spAutoFit/>
          </a:bodyPr>
          <a:lstStyle/>
          <a:p>
            <a:pPr algn="ctr"/>
            <a:r>
              <a:rPr lang="en-GB" sz="2000" dirty="0" smtClean="0"/>
              <a:t>But, if products were integrated into everyday personae they were more successful.  E.g. pregnant presenter recommending a particular product.</a:t>
            </a:r>
            <a:endParaRPr lang="en-GB" sz="2000" dirty="0"/>
          </a:p>
        </p:txBody>
      </p:sp>
      <p:pic>
        <p:nvPicPr>
          <p:cNvPr id="6" name="Picture 5"/>
          <p:cNvPicPr>
            <a:picLocks noChangeAspect="1"/>
          </p:cNvPicPr>
          <p:nvPr/>
        </p:nvPicPr>
        <p:blipFill>
          <a:blip r:embed="rId3"/>
          <a:stretch>
            <a:fillRect/>
          </a:stretch>
        </p:blipFill>
        <p:spPr>
          <a:xfrm>
            <a:off x="6228184" y="2704254"/>
            <a:ext cx="2443809" cy="3392735"/>
          </a:xfrm>
          <a:prstGeom prst="rect">
            <a:avLst/>
          </a:prstGeom>
          <a:ln w="28575">
            <a:solidFill>
              <a:schemeClr val="bg1">
                <a:lumMod val="50000"/>
              </a:schemeClr>
            </a:solidFill>
          </a:ln>
        </p:spPr>
      </p:pic>
    </p:spTree>
    <p:extLst>
      <p:ext uri="{BB962C8B-B14F-4D97-AF65-F5344CB8AC3E}">
        <p14:creationId xmlns:p14="http://schemas.microsoft.com/office/powerpoint/2010/main" val="194074263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Para-social bereavement </a:t>
            </a:r>
            <a:endParaRPr lang="en-GB" dirty="0"/>
          </a:p>
        </p:txBody>
      </p:sp>
      <p:sp>
        <p:nvSpPr>
          <p:cNvPr id="3" name="TextBox 2"/>
          <p:cNvSpPr txBox="1"/>
          <p:nvPr/>
        </p:nvSpPr>
        <p:spPr>
          <a:xfrm>
            <a:off x="570464" y="1484784"/>
            <a:ext cx="4680520" cy="1200329"/>
          </a:xfrm>
          <a:prstGeom prst="rect">
            <a:avLst/>
          </a:prstGeom>
          <a:solidFill>
            <a:srgbClr val="99FFCC"/>
          </a:solidFill>
          <a:ln w="28575">
            <a:solidFill>
              <a:schemeClr val="bg1">
                <a:lumMod val="75000"/>
              </a:schemeClr>
            </a:solidFill>
          </a:ln>
        </p:spPr>
        <p:txBody>
          <a:bodyPr wrap="square" rtlCol="0">
            <a:spAutoFit/>
          </a:bodyPr>
          <a:lstStyle/>
          <a:p>
            <a:r>
              <a:rPr lang="en-GB" sz="2400" dirty="0" smtClean="0">
                <a:solidFill>
                  <a:schemeClr val="bg1">
                    <a:lumMod val="75000"/>
                  </a:schemeClr>
                </a:solidFill>
              </a:rPr>
              <a:t>Why do we develop such strong irrational attachments to certain individuals?</a:t>
            </a:r>
            <a:endParaRPr lang="en-GB" sz="2400" dirty="0">
              <a:solidFill>
                <a:schemeClr val="bg1">
                  <a:lumMod val="75000"/>
                </a:schemeClr>
              </a:solidFill>
            </a:endParaRPr>
          </a:p>
        </p:txBody>
      </p:sp>
      <p:sp>
        <p:nvSpPr>
          <p:cNvPr id="4" name="TextBox 3"/>
          <p:cNvSpPr txBox="1"/>
          <p:nvPr/>
        </p:nvSpPr>
        <p:spPr>
          <a:xfrm>
            <a:off x="3995936" y="2852936"/>
            <a:ext cx="4680520" cy="2308324"/>
          </a:xfrm>
          <a:prstGeom prst="rect">
            <a:avLst/>
          </a:prstGeom>
          <a:solidFill>
            <a:srgbClr val="00CCFF"/>
          </a:solidFill>
          <a:ln w="28575">
            <a:solidFill>
              <a:schemeClr val="bg1">
                <a:lumMod val="75000"/>
              </a:schemeClr>
            </a:solidFill>
          </a:ln>
        </p:spPr>
        <p:txBody>
          <a:bodyPr wrap="square" rtlCol="0">
            <a:spAutoFit/>
          </a:bodyPr>
          <a:lstStyle/>
          <a:p>
            <a:r>
              <a:rPr lang="en-GB" sz="2400" dirty="0" err="1" smtClean="0">
                <a:solidFill>
                  <a:schemeClr val="bg1">
                    <a:lumMod val="75000"/>
                  </a:schemeClr>
                </a:solidFill>
              </a:rPr>
              <a:t>Eyal</a:t>
            </a:r>
            <a:r>
              <a:rPr lang="en-GB" sz="2400" dirty="0" smtClean="0">
                <a:solidFill>
                  <a:schemeClr val="bg1">
                    <a:lumMod val="75000"/>
                  </a:schemeClr>
                </a:solidFill>
              </a:rPr>
              <a:t> &amp; Cohen (2006) para-social breakups and deaths represent enforced termination of friendships, which can result in regret, loneliness and a sense of loss.</a:t>
            </a:r>
            <a:endParaRPr lang="en-GB" sz="2400" dirty="0">
              <a:solidFill>
                <a:schemeClr val="bg1">
                  <a:lumMod val="75000"/>
                </a:schemeClr>
              </a:solidFill>
            </a:endParaRPr>
          </a:p>
        </p:txBody>
      </p:sp>
      <p:sp>
        <p:nvSpPr>
          <p:cNvPr id="5" name="TextBox 4"/>
          <p:cNvSpPr txBox="1"/>
          <p:nvPr/>
        </p:nvSpPr>
        <p:spPr>
          <a:xfrm>
            <a:off x="181764" y="5373216"/>
            <a:ext cx="8712967" cy="1200329"/>
          </a:xfrm>
          <a:prstGeom prst="rect">
            <a:avLst/>
          </a:prstGeom>
          <a:solidFill>
            <a:srgbClr val="3399FF"/>
          </a:solidFill>
          <a:ln w="28575">
            <a:solidFill>
              <a:schemeClr val="bg1">
                <a:lumMod val="75000"/>
              </a:schemeClr>
            </a:solidFill>
          </a:ln>
        </p:spPr>
        <p:txBody>
          <a:bodyPr wrap="square" rtlCol="0">
            <a:spAutoFit/>
          </a:bodyPr>
          <a:lstStyle/>
          <a:p>
            <a:r>
              <a:rPr lang="en-GB" sz="2400" dirty="0" smtClean="0">
                <a:solidFill>
                  <a:schemeClr val="bg1">
                    <a:lumMod val="75000"/>
                  </a:schemeClr>
                </a:solidFill>
              </a:rPr>
              <a:t>The hyper-personal </a:t>
            </a:r>
            <a:r>
              <a:rPr lang="en-GB" sz="2400" dirty="0">
                <a:solidFill>
                  <a:schemeClr val="bg1">
                    <a:lumMod val="75000"/>
                  </a:schemeClr>
                </a:solidFill>
              </a:rPr>
              <a:t>model of computer-mediated</a:t>
            </a:r>
          </a:p>
          <a:p>
            <a:r>
              <a:rPr lang="en-GB" sz="2400" dirty="0">
                <a:solidFill>
                  <a:schemeClr val="bg1">
                    <a:lumMod val="75000"/>
                  </a:schemeClr>
                </a:solidFill>
              </a:rPr>
              <a:t>communication (CMC; Walther, 1996</a:t>
            </a:r>
            <a:r>
              <a:rPr lang="en-GB" sz="2400" dirty="0" smtClean="0">
                <a:solidFill>
                  <a:schemeClr val="bg1">
                    <a:lumMod val="75000"/>
                  </a:schemeClr>
                </a:solidFill>
              </a:rPr>
              <a:t>).CMC a natural part of our culture?</a:t>
            </a:r>
            <a:endParaRPr lang="en-GB" sz="2400" dirty="0">
              <a:solidFill>
                <a:schemeClr val="bg1">
                  <a:lumMod val="75000"/>
                </a:schemeClr>
              </a:solidFill>
            </a:endParaRPr>
          </a:p>
        </p:txBody>
      </p:sp>
    </p:spTree>
    <p:extLst>
      <p:ext uri="{BB962C8B-B14F-4D97-AF65-F5344CB8AC3E}">
        <p14:creationId xmlns:p14="http://schemas.microsoft.com/office/powerpoint/2010/main" val="201630217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904652"/>
          </a:xfrm>
        </p:spPr>
        <p:txBody>
          <a:bodyPr/>
          <a:lstStyle/>
          <a:p>
            <a:pPr algn="ctr"/>
            <a:r>
              <a:rPr lang="en-GB" sz="3600" dirty="0" smtClean="0"/>
              <a:t>Para-social bereavement:</a:t>
            </a:r>
            <a:endParaRPr lang="en-GB" sz="3600" dirty="0"/>
          </a:p>
        </p:txBody>
      </p:sp>
      <p:sp>
        <p:nvSpPr>
          <p:cNvPr id="3" name="TextBox 2"/>
          <p:cNvSpPr txBox="1"/>
          <p:nvPr/>
        </p:nvSpPr>
        <p:spPr>
          <a:xfrm>
            <a:off x="4238739" y="1196752"/>
            <a:ext cx="2376264" cy="1569660"/>
          </a:xfrm>
          <a:prstGeom prst="rect">
            <a:avLst/>
          </a:prstGeom>
          <a:solidFill>
            <a:srgbClr val="CC99FF"/>
          </a:solidFill>
          <a:ln w="28575">
            <a:solidFill>
              <a:schemeClr val="bg1">
                <a:lumMod val="75000"/>
              </a:schemeClr>
            </a:solidFill>
          </a:ln>
        </p:spPr>
        <p:txBody>
          <a:bodyPr wrap="square" rtlCol="0">
            <a:spAutoFit/>
          </a:bodyPr>
          <a:lstStyle/>
          <a:p>
            <a:pPr algn="ctr"/>
            <a:r>
              <a:rPr lang="en-GB" sz="2400" dirty="0" smtClean="0"/>
              <a:t>Michael Jackson:</a:t>
            </a:r>
          </a:p>
          <a:p>
            <a:pPr algn="ctr"/>
            <a:r>
              <a:rPr lang="en-GB" sz="2400" dirty="0" smtClean="0"/>
              <a:t>Who was the real M.J.?</a:t>
            </a:r>
            <a:endParaRPr lang="en-GB" sz="2400" dirty="0"/>
          </a:p>
        </p:txBody>
      </p:sp>
      <p:sp>
        <p:nvSpPr>
          <p:cNvPr id="4" name="TextBox 3"/>
          <p:cNvSpPr txBox="1"/>
          <p:nvPr/>
        </p:nvSpPr>
        <p:spPr>
          <a:xfrm>
            <a:off x="242295" y="1196752"/>
            <a:ext cx="2376264" cy="1200329"/>
          </a:xfrm>
          <a:prstGeom prst="rect">
            <a:avLst/>
          </a:prstGeom>
          <a:solidFill>
            <a:srgbClr val="CC99FF"/>
          </a:solidFill>
          <a:ln w="28575">
            <a:solidFill>
              <a:schemeClr val="bg1">
                <a:lumMod val="75000"/>
              </a:schemeClr>
            </a:solidFill>
          </a:ln>
        </p:spPr>
        <p:txBody>
          <a:bodyPr wrap="square" rtlCol="0">
            <a:spAutoFit/>
          </a:bodyPr>
          <a:lstStyle/>
          <a:p>
            <a:pPr algn="ctr"/>
            <a:r>
              <a:rPr lang="en-GB" sz="2400" dirty="0" smtClean="0"/>
              <a:t>Princess Diana (</a:t>
            </a:r>
            <a:r>
              <a:rPr lang="en-GB" sz="2400" dirty="0" err="1" smtClean="0"/>
              <a:t>Eyal</a:t>
            </a:r>
            <a:r>
              <a:rPr lang="en-GB" sz="2400" dirty="0" smtClean="0"/>
              <a:t> &amp; Cohen 2006)</a:t>
            </a:r>
            <a:endParaRPr lang="en-GB" sz="24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02165" y="1412776"/>
            <a:ext cx="1895475" cy="2409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2853680"/>
            <a:ext cx="1809425" cy="2590800"/>
          </a:xfrm>
          <a:prstGeom prst="rect">
            <a:avLst/>
          </a:prstGeom>
          <a:noFill/>
          <a:ln w="38100">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5" name="TextBox 4"/>
          <p:cNvSpPr txBox="1"/>
          <p:nvPr/>
        </p:nvSpPr>
        <p:spPr>
          <a:xfrm>
            <a:off x="2585814" y="4149080"/>
            <a:ext cx="5616624" cy="1569660"/>
          </a:xfrm>
          <a:prstGeom prst="rect">
            <a:avLst/>
          </a:prstGeom>
          <a:solidFill>
            <a:srgbClr val="FFCCFF"/>
          </a:solidFill>
          <a:ln w="28575">
            <a:solidFill>
              <a:schemeClr val="bg1">
                <a:lumMod val="75000"/>
              </a:schemeClr>
            </a:solidFill>
          </a:ln>
        </p:spPr>
        <p:txBody>
          <a:bodyPr wrap="square" rtlCol="0">
            <a:spAutoFit/>
          </a:bodyPr>
          <a:lstStyle/>
          <a:p>
            <a:pPr algn="ctr"/>
            <a:r>
              <a:rPr lang="en-GB" sz="2400" dirty="0" smtClean="0">
                <a:solidFill>
                  <a:schemeClr val="bg1"/>
                </a:solidFill>
              </a:rPr>
              <a:t>Research demonstrates that when death occurs, the enforced termination of a PSR, individuals experience real regret and loneliness.</a:t>
            </a:r>
            <a:endParaRPr lang="en-GB" sz="2400" dirty="0">
              <a:solidFill>
                <a:schemeClr val="bg1"/>
              </a:solidFill>
            </a:endParaRPr>
          </a:p>
        </p:txBody>
      </p:sp>
    </p:spTree>
    <p:extLst>
      <p:ext uri="{BB962C8B-B14F-4D97-AF65-F5344CB8AC3E}">
        <p14:creationId xmlns:p14="http://schemas.microsoft.com/office/powerpoint/2010/main" val="79466736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103" y="620688"/>
            <a:ext cx="8047037" cy="1743075"/>
          </a:xfrm>
          <a:prstGeom prst="rect">
            <a:avLst/>
          </a:prstGeom>
          <a:solidFill>
            <a:schemeClr val="bg1">
              <a:lumMod val="40000"/>
              <a:lumOff val="60000"/>
            </a:schemeClr>
          </a:solidFill>
          <a:ln w="28575">
            <a:solidFill>
              <a:schemeClr val="bg1">
                <a:lumMod val="75000"/>
              </a:schemeClr>
            </a:solidFill>
            <a:miter lim="800000"/>
            <a:headEnd/>
            <a:tailEnd/>
          </a:ln>
          <a:effectLst/>
          <a:extLst/>
        </p:spPr>
      </p:pic>
      <p:sp>
        <p:nvSpPr>
          <p:cNvPr id="3" name="TextBox 2"/>
          <p:cNvSpPr txBox="1"/>
          <p:nvPr/>
        </p:nvSpPr>
        <p:spPr>
          <a:xfrm>
            <a:off x="258854" y="2564904"/>
            <a:ext cx="4319685" cy="4154984"/>
          </a:xfrm>
          <a:prstGeom prst="rect">
            <a:avLst/>
          </a:prstGeom>
          <a:solidFill>
            <a:schemeClr val="tx1">
              <a:lumMod val="50000"/>
            </a:schemeClr>
          </a:solidFill>
          <a:ln w="28575">
            <a:solidFill>
              <a:schemeClr val="bg1">
                <a:lumMod val="75000"/>
              </a:schemeClr>
            </a:solidFill>
          </a:ln>
        </p:spPr>
        <p:txBody>
          <a:bodyPr wrap="square" rtlCol="0">
            <a:spAutoFit/>
          </a:bodyPr>
          <a:lstStyle/>
          <a:p>
            <a:r>
              <a:rPr lang="en-GB" sz="2400" dirty="0" smtClean="0"/>
              <a:t>Additionally, it is also problematic because it is limited to visual media, and not who we may actually make contact with. Furthermore, it relates to characters in books etc., which rely on our interpretation. This is why we are often disappointed in films from books.</a:t>
            </a:r>
            <a:endParaRPr lang="en-GB" sz="2400" dirty="0"/>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040" y="3212976"/>
            <a:ext cx="3901975" cy="2596587"/>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970422328"/>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Future/continued directions </a:t>
            </a:r>
            <a:br>
              <a:rPr lang="en-GB" dirty="0" smtClean="0"/>
            </a:br>
            <a:r>
              <a:rPr lang="en-GB" dirty="0" smtClean="0"/>
              <a:t>for research:</a:t>
            </a:r>
            <a:endParaRPr lang="en-GB" dirty="0"/>
          </a:p>
        </p:txBody>
      </p:sp>
      <p:sp>
        <p:nvSpPr>
          <p:cNvPr id="3" name="TextBox 2"/>
          <p:cNvSpPr txBox="1"/>
          <p:nvPr/>
        </p:nvSpPr>
        <p:spPr>
          <a:xfrm>
            <a:off x="422382" y="1988840"/>
            <a:ext cx="7678010" cy="461665"/>
          </a:xfrm>
          <a:prstGeom prst="rect">
            <a:avLst/>
          </a:prstGeom>
          <a:solidFill>
            <a:srgbClr val="FF9999"/>
          </a:solidFill>
          <a:ln w="28575">
            <a:solidFill>
              <a:schemeClr val="bg1">
                <a:lumMod val="75000"/>
              </a:schemeClr>
            </a:solidFill>
          </a:ln>
        </p:spPr>
        <p:txBody>
          <a:bodyPr wrap="square" rtlCol="0">
            <a:spAutoFit/>
          </a:bodyPr>
          <a:lstStyle/>
          <a:p>
            <a:r>
              <a:rPr lang="en-GB" sz="2400" dirty="0" smtClean="0">
                <a:solidFill>
                  <a:schemeClr val="bg1">
                    <a:lumMod val="75000"/>
                  </a:schemeClr>
                </a:solidFill>
              </a:rPr>
              <a:t>Media and the nature nurture debate</a:t>
            </a:r>
            <a:endParaRPr lang="en-GB" sz="2400" dirty="0">
              <a:solidFill>
                <a:schemeClr val="bg1">
                  <a:lumMod val="75000"/>
                </a:schemeClr>
              </a:solidFill>
            </a:endParaRPr>
          </a:p>
        </p:txBody>
      </p:sp>
      <p:sp>
        <p:nvSpPr>
          <p:cNvPr id="4" name="TextBox 3"/>
          <p:cNvSpPr txBox="1"/>
          <p:nvPr/>
        </p:nvSpPr>
        <p:spPr>
          <a:xfrm>
            <a:off x="461266" y="2996952"/>
            <a:ext cx="7678010" cy="1200329"/>
          </a:xfrm>
          <a:prstGeom prst="rect">
            <a:avLst/>
          </a:prstGeom>
          <a:solidFill>
            <a:srgbClr val="FF6699"/>
          </a:solidFill>
          <a:ln w="28575">
            <a:solidFill>
              <a:schemeClr val="bg1">
                <a:lumMod val="75000"/>
              </a:schemeClr>
            </a:solidFill>
          </a:ln>
        </p:spPr>
        <p:txBody>
          <a:bodyPr wrap="square" rtlCol="0">
            <a:spAutoFit/>
          </a:bodyPr>
          <a:lstStyle/>
          <a:p>
            <a:r>
              <a:rPr lang="en-GB" sz="2400" dirty="0">
                <a:solidFill>
                  <a:schemeClr val="bg1">
                    <a:lumMod val="75000"/>
                  </a:schemeClr>
                </a:solidFill>
              </a:rPr>
              <a:t>A</a:t>
            </a:r>
            <a:r>
              <a:rPr lang="en-GB" sz="2400" dirty="0" smtClean="0">
                <a:solidFill>
                  <a:schemeClr val="bg1">
                    <a:lumMod val="75000"/>
                  </a:schemeClr>
                </a:solidFill>
              </a:rPr>
              <a:t>ffective Disposition Theory </a:t>
            </a:r>
            <a:r>
              <a:rPr lang="en-GB" sz="2400" dirty="0">
                <a:solidFill>
                  <a:schemeClr val="bg1">
                    <a:lumMod val="75000"/>
                  </a:schemeClr>
                </a:solidFill>
              </a:rPr>
              <a:t>(</a:t>
            </a:r>
            <a:r>
              <a:rPr lang="en-GB" sz="2400" dirty="0" err="1">
                <a:solidFill>
                  <a:schemeClr val="bg1">
                    <a:lumMod val="75000"/>
                  </a:schemeClr>
                </a:solidFill>
              </a:rPr>
              <a:t>Zillmann</a:t>
            </a:r>
            <a:r>
              <a:rPr lang="en-GB" sz="2400" dirty="0">
                <a:solidFill>
                  <a:schemeClr val="bg1">
                    <a:lumMod val="75000"/>
                  </a:schemeClr>
                </a:solidFill>
              </a:rPr>
              <a:t>, 1996), </a:t>
            </a:r>
            <a:r>
              <a:rPr lang="en-GB" sz="2400" dirty="0" smtClean="0">
                <a:solidFill>
                  <a:schemeClr val="bg1">
                    <a:lumMod val="75000"/>
                  </a:schemeClr>
                </a:solidFill>
              </a:rPr>
              <a:t>Simulation Theory (</a:t>
            </a:r>
            <a:r>
              <a:rPr lang="en-GB" sz="2400" dirty="0" err="1" smtClean="0">
                <a:solidFill>
                  <a:schemeClr val="bg1">
                    <a:lumMod val="75000"/>
                  </a:schemeClr>
                </a:solidFill>
              </a:rPr>
              <a:t>Oatley</a:t>
            </a:r>
            <a:r>
              <a:rPr lang="en-GB" sz="2400" dirty="0">
                <a:solidFill>
                  <a:schemeClr val="bg1">
                    <a:lumMod val="75000"/>
                  </a:schemeClr>
                </a:solidFill>
              </a:rPr>
              <a:t>, </a:t>
            </a:r>
            <a:r>
              <a:rPr lang="en-GB" sz="2400" dirty="0" smtClean="0">
                <a:solidFill>
                  <a:schemeClr val="bg1">
                    <a:lumMod val="75000"/>
                  </a:schemeClr>
                </a:solidFill>
              </a:rPr>
              <a:t>1994)</a:t>
            </a:r>
          </a:p>
          <a:p>
            <a:r>
              <a:rPr lang="en-GB" sz="2400" dirty="0">
                <a:solidFill>
                  <a:schemeClr val="bg1">
                    <a:lumMod val="75000"/>
                  </a:schemeClr>
                </a:solidFill>
              </a:rPr>
              <a:t>T</a:t>
            </a:r>
            <a:r>
              <a:rPr lang="en-GB" sz="2400" dirty="0" smtClean="0">
                <a:solidFill>
                  <a:schemeClr val="bg1">
                    <a:lumMod val="75000"/>
                  </a:schemeClr>
                </a:solidFill>
              </a:rPr>
              <a:t>he Psychological Theory </a:t>
            </a:r>
            <a:r>
              <a:rPr lang="en-GB" sz="2400" dirty="0">
                <a:solidFill>
                  <a:schemeClr val="bg1">
                    <a:lumMod val="75000"/>
                  </a:schemeClr>
                </a:solidFill>
              </a:rPr>
              <a:t>of </a:t>
            </a:r>
            <a:r>
              <a:rPr lang="en-GB" sz="2400" dirty="0" smtClean="0">
                <a:solidFill>
                  <a:schemeClr val="bg1">
                    <a:lumMod val="75000"/>
                  </a:schemeClr>
                </a:solidFill>
              </a:rPr>
              <a:t>Play </a:t>
            </a:r>
            <a:r>
              <a:rPr lang="en-GB" sz="2400" dirty="0">
                <a:solidFill>
                  <a:schemeClr val="bg1">
                    <a:lumMod val="75000"/>
                  </a:schemeClr>
                </a:solidFill>
              </a:rPr>
              <a:t>(</a:t>
            </a:r>
            <a:r>
              <a:rPr lang="en-GB" sz="2400" dirty="0" err="1">
                <a:solidFill>
                  <a:schemeClr val="bg1">
                    <a:lumMod val="75000"/>
                  </a:schemeClr>
                </a:solidFill>
              </a:rPr>
              <a:t>Oerter</a:t>
            </a:r>
            <a:r>
              <a:rPr lang="en-GB" sz="2400" dirty="0">
                <a:solidFill>
                  <a:schemeClr val="bg1">
                    <a:lumMod val="75000"/>
                  </a:schemeClr>
                </a:solidFill>
              </a:rPr>
              <a:t>, 1999</a:t>
            </a:r>
            <a:r>
              <a:rPr lang="en-GB" sz="2400" dirty="0" smtClean="0">
                <a:solidFill>
                  <a:schemeClr val="bg1">
                    <a:lumMod val="75000"/>
                  </a:schemeClr>
                </a:solidFill>
              </a:rPr>
              <a:t>).</a:t>
            </a:r>
            <a:endParaRPr lang="en-GB" sz="2400" dirty="0">
              <a:solidFill>
                <a:schemeClr val="bg1">
                  <a:lumMod val="75000"/>
                </a:schemeClr>
              </a:solidFill>
            </a:endParaRPr>
          </a:p>
        </p:txBody>
      </p:sp>
      <p:sp>
        <p:nvSpPr>
          <p:cNvPr id="5" name="TextBox 4"/>
          <p:cNvSpPr txBox="1"/>
          <p:nvPr/>
        </p:nvSpPr>
        <p:spPr>
          <a:xfrm>
            <a:off x="461266" y="4854350"/>
            <a:ext cx="7704856" cy="461665"/>
          </a:xfrm>
          <a:prstGeom prst="rect">
            <a:avLst/>
          </a:prstGeom>
          <a:solidFill>
            <a:srgbClr val="FFCC99"/>
          </a:solidFill>
          <a:ln w="28575">
            <a:solidFill>
              <a:schemeClr val="bg1">
                <a:lumMod val="75000"/>
              </a:schemeClr>
            </a:solidFill>
          </a:ln>
        </p:spPr>
        <p:txBody>
          <a:bodyPr wrap="square" rtlCol="0">
            <a:spAutoFit/>
          </a:bodyPr>
          <a:lstStyle/>
          <a:p>
            <a:r>
              <a:rPr lang="en-GB" sz="2400" dirty="0" smtClean="0">
                <a:solidFill>
                  <a:schemeClr val="bg1">
                    <a:lumMod val="75000"/>
                  </a:schemeClr>
                </a:solidFill>
              </a:rPr>
              <a:t>The Investment </a:t>
            </a:r>
            <a:r>
              <a:rPr lang="en-GB" sz="2400" dirty="0">
                <a:solidFill>
                  <a:schemeClr val="bg1">
                    <a:lumMod val="75000"/>
                  </a:schemeClr>
                </a:solidFill>
              </a:rPr>
              <a:t>M</a:t>
            </a:r>
            <a:r>
              <a:rPr lang="en-GB" sz="2400" dirty="0" smtClean="0">
                <a:solidFill>
                  <a:schemeClr val="bg1">
                    <a:lumMod val="75000"/>
                  </a:schemeClr>
                </a:solidFill>
              </a:rPr>
              <a:t>odel and Psychological </a:t>
            </a:r>
            <a:r>
              <a:rPr lang="en-GB" sz="2400" dirty="0">
                <a:solidFill>
                  <a:schemeClr val="bg1">
                    <a:lumMod val="75000"/>
                  </a:schemeClr>
                </a:solidFill>
              </a:rPr>
              <a:t>W</a:t>
            </a:r>
            <a:r>
              <a:rPr lang="en-GB" sz="2400" dirty="0" smtClean="0">
                <a:solidFill>
                  <a:schemeClr val="bg1">
                    <a:lumMod val="75000"/>
                  </a:schemeClr>
                </a:solidFill>
              </a:rPr>
              <a:t>ell </a:t>
            </a:r>
            <a:r>
              <a:rPr lang="en-GB" sz="2400" dirty="0">
                <a:solidFill>
                  <a:schemeClr val="bg1">
                    <a:lumMod val="75000"/>
                  </a:schemeClr>
                </a:solidFill>
              </a:rPr>
              <a:t>B</a:t>
            </a:r>
            <a:r>
              <a:rPr lang="en-GB" sz="2400" dirty="0" smtClean="0">
                <a:solidFill>
                  <a:schemeClr val="bg1">
                    <a:lumMod val="75000"/>
                  </a:schemeClr>
                </a:solidFill>
              </a:rPr>
              <a:t>eing</a:t>
            </a:r>
            <a:r>
              <a:rPr lang="en-GB" dirty="0" smtClean="0"/>
              <a:t>.</a:t>
            </a:r>
            <a:endParaRPr lang="en-GB" dirty="0"/>
          </a:p>
        </p:txBody>
      </p:sp>
      <p:sp>
        <p:nvSpPr>
          <p:cNvPr id="6" name="TextBox 5"/>
          <p:cNvSpPr txBox="1"/>
          <p:nvPr/>
        </p:nvSpPr>
        <p:spPr>
          <a:xfrm>
            <a:off x="461266" y="5851521"/>
            <a:ext cx="7704856" cy="461665"/>
          </a:xfrm>
          <a:prstGeom prst="rect">
            <a:avLst/>
          </a:prstGeom>
          <a:solidFill>
            <a:srgbClr val="FFCCFF"/>
          </a:solidFill>
          <a:ln w="28575">
            <a:solidFill>
              <a:schemeClr val="bg1">
                <a:lumMod val="75000"/>
              </a:schemeClr>
            </a:solidFill>
          </a:ln>
        </p:spPr>
        <p:txBody>
          <a:bodyPr wrap="square" rtlCol="0">
            <a:spAutoFit/>
          </a:bodyPr>
          <a:lstStyle/>
          <a:p>
            <a:r>
              <a:rPr lang="en-GB" sz="2400" dirty="0" smtClean="0">
                <a:solidFill>
                  <a:schemeClr val="bg1">
                    <a:lumMod val="75000"/>
                  </a:schemeClr>
                </a:solidFill>
              </a:rPr>
              <a:t>Para-social relationships and body image </a:t>
            </a:r>
            <a:endParaRPr lang="en-GB" sz="2400" dirty="0">
              <a:solidFill>
                <a:schemeClr val="bg1">
                  <a:lumMod val="75000"/>
                </a:schemeClr>
              </a:solidFill>
            </a:endParaRPr>
          </a:p>
        </p:txBody>
      </p:sp>
    </p:spTree>
    <p:extLst>
      <p:ext uri="{BB962C8B-B14F-4D97-AF65-F5344CB8AC3E}">
        <p14:creationId xmlns:p14="http://schemas.microsoft.com/office/powerpoint/2010/main" val="1264496718"/>
      </p:ext>
    </p:extLst>
  </p:cSld>
  <p:clrMapOvr>
    <a:masterClrMapping/>
  </p:clrMapOvr>
  <p:timing>
    <p:tnLst>
      <p:par>
        <p:cTn id="1" dur="indefinite" restart="never" nodeType="tmRoot"/>
      </p:par>
    </p:tnLst>
  </p:timing>
</p:sld>
</file>

<file path=ppt/theme/theme1.xml><?xml version="1.0" encoding="utf-8"?>
<a:theme xmlns:a="http://schemas.openxmlformats.org/drawingml/2006/main" name="Cruise vacation slide show">
  <a:themeElements>
    <a:clrScheme name="Ocean 3">
      <a:dk1>
        <a:srgbClr val="000000"/>
      </a:dk1>
      <a:lt1>
        <a:srgbClr val="FFFFFF"/>
      </a:lt1>
      <a:dk2>
        <a:srgbClr val="572E88"/>
      </a:dk2>
      <a:lt2>
        <a:srgbClr val="FFFFFF"/>
      </a:lt2>
      <a:accent1>
        <a:srgbClr val="FF6600"/>
      </a:accent1>
      <a:accent2>
        <a:srgbClr val="FFCC00"/>
      </a:accent2>
      <a:accent3>
        <a:srgbClr val="B4ADC3"/>
      </a:accent3>
      <a:accent4>
        <a:srgbClr val="DADADA"/>
      </a:accent4>
      <a:accent5>
        <a:srgbClr val="FFB8AA"/>
      </a:accent5>
      <a:accent6>
        <a:srgbClr val="E7B900"/>
      </a:accent6>
      <a:hlink>
        <a:srgbClr val="33CCCC"/>
      </a:hlink>
      <a:folHlink>
        <a:srgbClr val="36CC64"/>
      </a:folHlink>
    </a:clrScheme>
    <a:fontScheme name="Ocean">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charset="0"/>
          </a:defRPr>
        </a:defPPr>
      </a:lstStyle>
    </a:lnDef>
  </a:objectDefaults>
  <a:extraClrSchemeLst>
    <a:extraClrScheme>
      <a:clrScheme name="Ocean 1">
        <a:dk1>
          <a:srgbClr val="010199"/>
        </a:dk1>
        <a:lt1>
          <a:srgbClr val="FFFFFF"/>
        </a:lt1>
        <a:dk2>
          <a:srgbClr val="000099"/>
        </a:dk2>
        <a:lt2>
          <a:srgbClr val="FFFFFF"/>
        </a:lt2>
        <a:accent1>
          <a:srgbClr val="33CCCC"/>
        </a:accent1>
        <a:accent2>
          <a:srgbClr val="00C600"/>
        </a:accent2>
        <a:accent3>
          <a:srgbClr val="AAAACA"/>
        </a:accent3>
        <a:accent4>
          <a:srgbClr val="DADADA"/>
        </a:accent4>
        <a:accent5>
          <a:srgbClr val="ADE2E2"/>
        </a:accent5>
        <a:accent6>
          <a:srgbClr val="00B300"/>
        </a:accent6>
        <a:hlink>
          <a:srgbClr val="FFCC00"/>
        </a:hlink>
        <a:folHlink>
          <a:srgbClr val="6699FF"/>
        </a:folHlink>
      </a:clrScheme>
      <a:clrMap bg1="dk2" tx1="lt1" bg2="dk1" tx2="lt2" accent1="accent1" accent2="accent2" accent3="accent3" accent4="accent4" accent5="accent5" accent6="accent6" hlink="hlink" folHlink="folHlink"/>
    </a:extraClrScheme>
    <a:extraClrScheme>
      <a:clrScheme name="Ocean 2">
        <a:dk1>
          <a:srgbClr val="000066"/>
        </a:dk1>
        <a:lt1>
          <a:srgbClr val="FFFFFF"/>
        </a:lt1>
        <a:dk2>
          <a:srgbClr val="5D93FF"/>
        </a:dk2>
        <a:lt2>
          <a:srgbClr val="FFFFFF"/>
        </a:lt2>
        <a:accent1>
          <a:srgbClr val="6666FF"/>
        </a:accent1>
        <a:accent2>
          <a:srgbClr val="9999FF"/>
        </a:accent2>
        <a:accent3>
          <a:srgbClr val="B6C8FF"/>
        </a:accent3>
        <a:accent4>
          <a:srgbClr val="DADADA"/>
        </a:accent4>
        <a:accent5>
          <a:srgbClr val="B8B8FF"/>
        </a:accent5>
        <a:accent6>
          <a:srgbClr val="8A8AE7"/>
        </a:accent6>
        <a:hlink>
          <a:srgbClr val="FF3300"/>
        </a:hlink>
        <a:folHlink>
          <a:srgbClr val="FF9900"/>
        </a:folHlink>
      </a:clrScheme>
      <a:clrMap bg1="dk2" tx1="lt1" bg2="dk1" tx2="lt2" accent1="accent1" accent2="accent2" accent3="accent3" accent4="accent4" accent5="accent5" accent6="accent6" hlink="hlink" folHlink="folHlink"/>
    </a:extraClrScheme>
    <a:extraClrScheme>
      <a:clrScheme name="Ocean 3">
        <a:dk1>
          <a:srgbClr val="000000"/>
        </a:dk1>
        <a:lt1>
          <a:srgbClr val="FFFFFF"/>
        </a:lt1>
        <a:dk2>
          <a:srgbClr val="572E88"/>
        </a:dk2>
        <a:lt2>
          <a:srgbClr val="FFFFFF"/>
        </a:lt2>
        <a:accent1>
          <a:srgbClr val="FF6600"/>
        </a:accent1>
        <a:accent2>
          <a:srgbClr val="FFCC00"/>
        </a:accent2>
        <a:accent3>
          <a:srgbClr val="B4ADC3"/>
        </a:accent3>
        <a:accent4>
          <a:srgbClr val="DADADA"/>
        </a:accent4>
        <a:accent5>
          <a:srgbClr val="FFB8AA"/>
        </a:accent5>
        <a:accent6>
          <a:srgbClr val="E7B900"/>
        </a:accent6>
        <a:hlink>
          <a:srgbClr val="33CCCC"/>
        </a:hlink>
        <a:folHlink>
          <a:srgbClr val="36CC64"/>
        </a:folHlink>
      </a:clrScheme>
      <a:clrMap bg1="dk2" tx1="lt1" bg2="dk1" tx2="lt2" accent1="accent1" accent2="accent2" accent3="accent3" accent4="accent4" accent5="accent5" accent6="accent6" hlink="hlink" folHlink="folHlink"/>
    </a:extraClrScheme>
    <a:extraClrScheme>
      <a:clrScheme name="Ocean 4">
        <a:dk1>
          <a:srgbClr val="003366"/>
        </a:dk1>
        <a:lt1>
          <a:srgbClr val="FFFFFF"/>
        </a:lt1>
        <a:dk2>
          <a:srgbClr val="666699"/>
        </a:dk2>
        <a:lt2>
          <a:srgbClr val="FFFFFF"/>
        </a:lt2>
        <a:accent1>
          <a:srgbClr val="9966FF"/>
        </a:accent1>
        <a:accent2>
          <a:srgbClr val="00CC66"/>
        </a:accent2>
        <a:accent3>
          <a:srgbClr val="B8B8CA"/>
        </a:accent3>
        <a:accent4>
          <a:srgbClr val="DADADA"/>
        </a:accent4>
        <a:accent5>
          <a:srgbClr val="CAB8FF"/>
        </a:accent5>
        <a:accent6>
          <a:srgbClr val="00B95C"/>
        </a:accent6>
        <a:hlink>
          <a:srgbClr val="65C8FF"/>
        </a:hlink>
        <a:folHlink>
          <a:srgbClr val="FFCC99"/>
        </a:folHlink>
      </a:clrScheme>
      <a:clrMap bg1="dk2" tx1="lt1" bg2="dk1" tx2="lt2" accent1="accent1" accent2="accent2" accent3="accent3" accent4="accent4" accent5="accent5" accent6="accent6" hlink="hlink" folHlink="folHlink"/>
    </a:extraClrScheme>
    <a:extraClrScheme>
      <a:clrScheme name="Ocean 5">
        <a:dk1>
          <a:srgbClr val="000000"/>
        </a:dk1>
        <a:lt1>
          <a:srgbClr val="FFFFFF"/>
        </a:lt1>
        <a:dk2>
          <a:srgbClr val="336600"/>
        </a:dk2>
        <a:lt2>
          <a:srgbClr val="FFFFFF"/>
        </a:lt2>
        <a:accent1>
          <a:srgbClr val="B7C533"/>
        </a:accent1>
        <a:accent2>
          <a:srgbClr val="CCCCFF"/>
        </a:accent2>
        <a:accent3>
          <a:srgbClr val="ADB8AA"/>
        </a:accent3>
        <a:accent4>
          <a:srgbClr val="DADADA"/>
        </a:accent4>
        <a:accent5>
          <a:srgbClr val="D8DFAD"/>
        </a:accent5>
        <a:accent6>
          <a:srgbClr val="B9B9E7"/>
        </a:accent6>
        <a:hlink>
          <a:srgbClr val="FFFFCC"/>
        </a:hlink>
        <a:folHlink>
          <a:srgbClr val="FF9900"/>
        </a:folHlink>
      </a:clrScheme>
      <a:clrMap bg1="dk2" tx1="lt1" bg2="dk1" tx2="lt2" accent1="accent1" accent2="accent2" accent3="accent3" accent4="accent4" accent5="accent5" accent6="accent6" hlink="hlink" folHlink="folHlink"/>
    </a:extraClrScheme>
    <a:extraClrScheme>
      <a:clrScheme name="Ocean 6">
        <a:dk1>
          <a:srgbClr val="000000"/>
        </a:dk1>
        <a:lt1>
          <a:srgbClr val="FFFFFF"/>
        </a:lt1>
        <a:dk2>
          <a:srgbClr val="006B80"/>
        </a:dk2>
        <a:lt2>
          <a:srgbClr val="C1CB75"/>
        </a:lt2>
        <a:accent1>
          <a:srgbClr val="6F8406"/>
        </a:accent1>
        <a:accent2>
          <a:srgbClr val="D9E288"/>
        </a:accent2>
        <a:accent3>
          <a:srgbClr val="AABAC0"/>
        </a:accent3>
        <a:accent4>
          <a:srgbClr val="DADADA"/>
        </a:accent4>
        <a:accent5>
          <a:srgbClr val="BBC2AA"/>
        </a:accent5>
        <a:accent6>
          <a:srgbClr val="C4CD7B"/>
        </a:accent6>
        <a:hlink>
          <a:srgbClr val="00CC00"/>
        </a:hlink>
        <a:folHlink>
          <a:srgbClr val="C0FF73"/>
        </a:folHlink>
      </a:clrScheme>
      <a:clrMap bg1="dk2" tx1="lt1" bg2="dk1" tx2="lt2" accent1="accent1" accent2="accent2" accent3="accent3" accent4="accent4" accent5="accent5" accent6="accent6" hlink="hlink" folHlink="folHlink"/>
    </a:extraClrScheme>
    <a:extraClrScheme>
      <a:clrScheme name="Ocean 7">
        <a:dk1>
          <a:srgbClr val="5F5F5F"/>
        </a:dk1>
        <a:lt1>
          <a:srgbClr val="FFFFFF"/>
        </a:lt1>
        <a:dk2>
          <a:srgbClr val="FF6600"/>
        </a:dk2>
        <a:lt2>
          <a:srgbClr val="FFFFFF"/>
        </a:lt2>
        <a:accent1>
          <a:srgbClr val="CC6600"/>
        </a:accent1>
        <a:accent2>
          <a:srgbClr val="FF6600"/>
        </a:accent2>
        <a:accent3>
          <a:srgbClr val="FFB8AA"/>
        </a:accent3>
        <a:accent4>
          <a:srgbClr val="DADADA"/>
        </a:accent4>
        <a:accent5>
          <a:srgbClr val="E2B8AA"/>
        </a:accent5>
        <a:accent6>
          <a:srgbClr val="E75C00"/>
        </a:accent6>
        <a:hlink>
          <a:srgbClr val="FFFF99"/>
        </a:hlink>
        <a:folHlink>
          <a:srgbClr val="FFCC99"/>
        </a:folHlink>
      </a:clrScheme>
      <a:clrMap bg1="dk2" tx1="lt1" bg2="dk1" tx2="lt2" accent1="accent1" accent2="accent2" accent3="accent3" accent4="accent4" accent5="accent5" accent6="accent6" hlink="hlink" folHlink="folHlink"/>
    </a:extraClrScheme>
    <a:extraClrScheme>
      <a:clrScheme name="Ocean 8">
        <a:dk1>
          <a:srgbClr val="000000"/>
        </a:dk1>
        <a:lt1>
          <a:srgbClr val="FFFFFF"/>
        </a:lt1>
        <a:dk2>
          <a:srgbClr val="FFBA2F"/>
        </a:dk2>
        <a:lt2>
          <a:srgbClr val="A50021"/>
        </a:lt2>
        <a:accent1>
          <a:srgbClr val="FF6600"/>
        </a:accent1>
        <a:accent2>
          <a:srgbClr val="CC6600"/>
        </a:accent2>
        <a:accent3>
          <a:srgbClr val="FFD9AD"/>
        </a:accent3>
        <a:accent4>
          <a:srgbClr val="DADADA"/>
        </a:accent4>
        <a:accent5>
          <a:srgbClr val="FFB8AA"/>
        </a:accent5>
        <a:accent6>
          <a:srgbClr val="B95C00"/>
        </a:accent6>
        <a:hlink>
          <a:srgbClr val="6633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Cruise vacation slide show</Template>
  <TotalTime>940</TotalTime>
  <Words>3051</Words>
  <Application>Microsoft Office PowerPoint</Application>
  <PresentationFormat>On-screen Show (4:3)</PresentationFormat>
  <Paragraphs>257</Paragraphs>
  <Slides>43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43</vt:i4>
      </vt:variant>
    </vt:vector>
  </HeadingPairs>
  <TitlesOfParts>
    <vt:vector size="47" baseType="lpstr">
      <vt:lpstr>Arial</vt:lpstr>
      <vt:lpstr>Tahoma</vt:lpstr>
      <vt:lpstr>Wingdings</vt:lpstr>
      <vt:lpstr>Cruise vacation slide show</vt:lpstr>
      <vt:lpstr>Media &amp; Consumer Psychology</vt:lpstr>
      <vt:lpstr>Para-social relationships:</vt:lpstr>
      <vt:lpstr>PowerPoint Presentation</vt:lpstr>
      <vt:lpstr>Para-communication and  Para-social processing</vt:lpstr>
      <vt:lpstr>Key concepts:</vt:lpstr>
      <vt:lpstr>Proposed  psychological processes:</vt:lpstr>
      <vt:lpstr>Perse &amp; Rubin (1989)  The development of a PSR</vt:lpstr>
      <vt:lpstr>Three types of (MF) media figures?  (Giles, 2002).</vt:lpstr>
      <vt:lpstr>Giles (2008):</vt:lpstr>
      <vt:lpstr>Para-social interaction</vt:lpstr>
      <vt:lpstr>Fame and celebrity status</vt:lpstr>
      <vt:lpstr>Fans and fandom</vt:lpstr>
      <vt:lpstr>Stever (2009): `Fandom`  classification system</vt:lpstr>
      <vt:lpstr>Your task:</vt:lpstr>
      <vt:lpstr>The Celebrity Attitude Scale McCutcheon et al., (2002).</vt:lpstr>
      <vt:lpstr>The Celebrity Attitude Scale:</vt:lpstr>
      <vt:lpstr>PowerPoint Presentation</vt:lpstr>
      <vt:lpstr>Explaining celebrity worship:  Uses and gratifications Theory</vt:lpstr>
      <vt:lpstr>PowerPoint Presentation</vt:lpstr>
      <vt:lpstr>PowerPoint Presentation</vt:lpstr>
      <vt:lpstr>Prevalence and personality:</vt:lpstr>
      <vt:lpstr>Personality and the levels of PSI</vt:lpstr>
      <vt:lpstr>Evidence:</vt:lpstr>
      <vt:lpstr>PowerPoint Presentation</vt:lpstr>
      <vt:lpstr>So… Why is it so important to consider celebrity worship and PSR`s?</vt:lpstr>
      <vt:lpstr>Celebrity stalking</vt:lpstr>
      <vt:lpstr>Children and Adolescents: the vulnerable</vt:lpstr>
      <vt:lpstr>Identity development and PSR`s</vt:lpstr>
      <vt:lpstr>Adolescents and fandom</vt:lpstr>
      <vt:lpstr>PowerPoint Presentation</vt:lpstr>
      <vt:lpstr>Sexuality and gender</vt:lpstr>
      <vt:lpstr>PowerPoint Presentation</vt:lpstr>
      <vt:lpstr>Ethnicity and others</vt:lpstr>
      <vt:lpstr>Coffee break… and your task:</vt:lpstr>
      <vt:lpstr>Celebrity endorsements</vt:lpstr>
      <vt:lpstr>Celebrity endorsements</vt:lpstr>
      <vt:lpstr>Celebrity endorsements </vt:lpstr>
      <vt:lpstr>PowerPoint Presentation</vt:lpstr>
      <vt:lpstr>PowerPoint Presentation</vt:lpstr>
      <vt:lpstr>Para-social bereavement </vt:lpstr>
      <vt:lpstr>Para-social bereavement:</vt:lpstr>
      <vt:lpstr>PowerPoint Presentation</vt:lpstr>
      <vt:lpstr>Future/continued directions  for research:</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Media &amp; Consumer Psychology</dc:title>
  <dc:creator>Administrator</dc:creator>
  <cp:lastModifiedBy>Karen EatonThomas</cp:lastModifiedBy>
  <cp:revision>50</cp:revision>
  <dcterms:created xsi:type="dcterms:W3CDTF">2015-03-18T08:44:31Z</dcterms:created>
  <dcterms:modified xsi:type="dcterms:W3CDTF">2018-03-19T13:48:18Z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TC060884421033</vt:lpwstr>
  </property>
</Properties>
</file>