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7" r:id="rId2"/>
    <p:sldId id="288" r:id="rId3"/>
    <p:sldId id="289" r:id="rId4"/>
    <p:sldId id="290" r:id="rId5"/>
    <p:sldId id="291" r:id="rId6"/>
    <p:sldId id="292" r:id="rId7"/>
    <p:sldId id="293" r:id="rId8"/>
    <p:sldId id="294" r:id="rId9"/>
    <p:sldId id="295" r:id="rId10"/>
    <p:sldId id="29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solidFill>
                  <a:prstClr val="black">
                    <a:tint val="75000"/>
                  </a:prstClr>
                </a:solidFill>
              </a:rPr>
              <a:pPr/>
              <a:t>19/04/2016</a:t>
            </a:fld>
            <a:endParaRPr lang="en-GB">
              <a:solidFill>
                <a:prstClr val="black">
                  <a:tint val="75000"/>
                </a:prstClr>
              </a:solidFill>
            </a:endParaRPr>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946014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000">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a:xfrm>
            <a:off x="609600" y="1600201"/>
            <a:ext cx="10972800" cy="3917032"/>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19/04/2016</a:t>
            </a:fld>
            <a:endParaRPr lang="en-GB">
              <a:solidFill>
                <a:prstClr val="black">
                  <a:tint val="75000"/>
                </a:prstClr>
              </a:solidFill>
            </a:endParaRPr>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91418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19/04/2016</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060531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19/04/2016</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37659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19/04/2016</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189479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19/04/2016</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13559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19/04/2016</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27393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19/04/2016</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805616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19/04/2016</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70241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19/04/2016</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12875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19/04/2016</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100877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19/04/2016</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8196965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altLang="en-US" sz="4000" b="1" dirty="0">
                <a:solidFill>
                  <a:schemeClr val="bg1"/>
                </a:solidFill>
                <a:latin typeface="Arial"/>
              </a:rPr>
              <a:t>Introduction to Marketing</a:t>
            </a:r>
            <a:endParaRPr lang="en-GB" sz="4000" dirty="0">
              <a:solidFill>
                <a:schemeClr val="bg1"/>
              </a:solidFill>
            </a:endParaRPr>
          </a:p>
        </p:txBody>
      </p:sp>
      <p:sp>
        <p:nvSpPr>
          <p:cNvPr id="3" name="Subtitle 2"/>
          <p:cNvSpPr>
            <a:spLocks noGrp="1"/>
          </p:cNvSpPr>
          <p:nvPr>
            <p:ph type="subTitle" idx="1"/>
          </p:nvPr>
        </p:nvSpPr>
        <p:spPr/>
        <p:txBody>
          <a:bodyPr>
            <a:normAutofit/>
          </a:bodyPr>
          <a:lstStyle/>
          <a:p>
            <a:pPr lvl="0" fontAlgn="base">
              <a:spcAft>
                <a:spcPct val="0"/>
              </a:spcAft>
            </a:pPr>
            <a:r>
              <a:rPr lang="en-GB" altLang="en-US" sz="3600" dirty="0">
                <a:solidFill>
                  <a:schemeClr val="bg1"/>
                </a:solidFill>
                <a:latin typeface="Arial"/>
              </a:rPr>
              <a:t>Day </a:t>
            </a:r>
            <a:r>
              <a:rPr lang="en-GB" altLang="en-US" sz="3600" dirty="0" smtClean="0">
                <a:solidFill>
                  <a:schemeClr val="bg1"/>
                </a:solidFill>
                <a:latin typeface="Arial"/>
              </a:rPr>
              <a:t>three</a:t>
            </a:r>
            <a:endParaRPr lang="en-US" altLang="en-US" sz="3600" dirty="0">
              <a:solidFill>
                <a:schemeClr val="bg1"/>
              </a:solidFill>
              <a:latin typeface="Arial"/>
            </a:endParaRPr>
          </a:p>
        </p:txBody>
      </p:sp>
    </p:spTree>
    <p:extLst>
      <p:ext uri="{BB962C8B-B14F-4D97-AF65-F5344CB8AC3E}">
        <p14:creationId xmlns:p14="http://schemas.microsoft.com/office/powerpoint/2010/main" val="2604986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latin typeface="Arial" panose="020B0604020202020204" pitchFamily="34" charset="0"/>
                <a:cs typeface="Arial" panose="020B0604020202020204" pitchFamily="34" charset="0"/>
              </a:rPr>
              <a:t>Programme for the day</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r>
              <a:rPr lang="en-GB" dirty="0" smtClean="0">
                <a:latin typeface="Arial" panose="020B0604020202020204" pitchFamily="34" charset="0"/>
                <a:cs typeface="Arial" panose="020B0604020202020204" pitchFamily="34" charset="0"/>
              </a:rPr>
              <a:t>The marketing mix</a:t>
            </a:r>
          </a:p>
          <a:p>
            <a:r>
              <a:rPr lang="en-GB" dirty="0" smtClean="0">
                <a:latin typeface="Arial" panose="020B0604020202020204" pitchFamily="34" charset="0"/>
                <a:cs typeface="Arial" panose="020B0604020202020204" pitchFamily="34" charset="0"/>
              </a:rPr>
              <a:t>The four “P’s” – product, price, place, promotion</a:t>
            </a:r>
          </a:p>
          <a:p>
            <a:r>
              <a:rPr lang="en-GB" dirty="0" smtClean="0">
                <a:latin typeface="Arial" panose="020B0604020202020204" pitchFamily="34" charset="0"/>
                <a:cs typeface="Arial" panose="020B0604020202020204" pitchFamily="34" charset="0"/>
              </a:rPr>
              <a:t>Product life-cycle</a:t>
            </a:r>
          </a:p>
          <a:p>
            <a:r>
              <a:rPr lang="en-GB" dirty="0" smtClean="0">
                <a:latin typeface="Arial" panose="020B0604020202020204" pitchFamily="34" charset="0"/>
                <a:cs typeface="Arial" panose="020B0604020202020204" pitchFamily="34" charset="0"/>
              </a:rPr>
              <a:t>Multi-media marketing</a:t>
            </a:r>
          </a:p>
          <a:p>
            <a:endParaRPr lang="en-GB" dirty="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pPr marL="457200" lvl="1" indent="0">
              <a:buNone/>
            </a:pPr>
            <a:endParaRPr lang="en-US" dirty="0"/>
          </a:p>
        </p:txBody>
      </p:sp>
    </p:spTree>
    <p:extLst>
      <p:ext uri="{BB962C8B-B14F-4D97-AF65-F5344CB8AC3E}">
        <p14:creationId xmlns:p14="http://schemas.microsoft.com/office/powerpoint/2010/main" val="23263812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GB" altLang="en-US" dirty="0" smtClean="0"/>
              <a:t>The marketing mix – the 4 “P’s”</a:t>
            </a:r>
            <a:endParaRPr lang="en-US" altLang="en-US" dirty="0" smtClean="0"/>
          </a:p>
        </p:txBody>
      </p:sp>
      <p:sp>
        <p:nvSpPr>
          <p:cNvPr id="8195" name="Rectangle 3"/>
          <p:cNvSpPr>
            <a:spLocks noGrp="1" noChangeArrowheads="1"/>
          </p:cNvSpPr>
          <p:nvPr>
            <p:ph type="body" idx="1"/>
          </p:nvPr>
        </p:nvSpPr>
        <p:spPr/>
        <p:txBody>
          <a:bodyPr>
            <a:normAutofit lnSpcReduction="10000"/>
          </a:bodyPr>
          <a:lstStyle/>
          <a:p>
            <a:pPr eaLnBrk="1" hangingPunct="1"/>
            <a:r>
              <a:rPr lang="cy-GB" altLang="en-US" dirty="0" smtClean="0">
                <a:latin typeface="+mj-lt"/>
              </a:rPr>
              <a:t>Product (and/or service)</a:t>
            </a:r>
          </a:p>
          <a:p>
            <a:pPr eaLnBrk="1" hangingPunct="1"/>
            <a:endParaRPr lang="cy-GB" altLang="en-US" dirty="0" smtClean="0">
              <a:latin typeface="+mj-lt"/>
            </a:endParaRPr>
          </a:p>
          <a:p>
            <a:pPr eaLnBrk="1" hangingPunct="1"/>
            <a:r>
              <a:rPr lang="cy-GB" altLang="en-US" dirty="0" smtClean="0">
                <a:latin typeface="+mj-lt"/>
              </a:rPr>
              <a:t>Price</a:t>
            </a:r>
          </a:p>
          <a:p>
            <a:pPr eaLnBrk="1" hangingPunct="1"/>
            <a:endParaRPr lang="cy-GB" altLang="en-US" dirty="0" smtClean="0">
              <a:latin typeface="+mj-lt"/>
            </a:endParaRPr>
          </a:p>
          <a:p>
            <a:pPr eaLnBrk="1" hangingPunct="1"/>
            <a:r>
              <a:rPr lang="cy-GB" altLang="en-US" dirty="0" smtClean="0">
                <a:latin typeface="+mj-lt"/>
              </a:rPr>
              <a:t>Place</a:t>
            </a:r>
          </a:p>
          <a:p>
            <a:pPr eaLnBrk="1" hangingPunct="1"/>
            <a:endParaRPr lang="cy-GB" altLang="en-US" dirty="0" smtClean="0">
              <a:latin typeface="+mj-lt"/>
            </a:endParaRPr>
          </a:p>
          <a:p>
            <a:pPr eaLnBrk="1" hangingPunct="1"/>
            <a:r>
              <a:rPr lang="cy-GB" altLang="en-US" dirty="0" smtClean="0">
                <a:latin typeface="+mj-lt"/>
              </a:rPr>
              <a:t>Promotion</a:t>
            </a:r>
            <a:endParaRPr lang="en-US" altLang="en-US" dirty="0" smtClean="0">
              <a:latin typeface="+mj-lt"/>
            </a:endParaRPr>
          </a:p>
        </p:txBody>
      </p:sp>
    </p:spTree>
    <p:extLst>
      <p:ext uri="{BB962C8B-B14F-4D97-AF65-F5344CB8AC3E}">
        <p14:creationId xmlns:p14="http://schemas.microsoft.com/office/powerpoint/2010/main" val="36208030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altLang="en-US" dirty="0" smtClean="0"/>
              <a:t>Product - factors</a:t>
            </a:r>
            <a:endParaRPr lang="en-US" altLang="en-US" dirty="0" smtClean="0"/>
          </a:p>
        </p:txBody>
      </p:sp>
      <p:sp>
        <p:nvSpPr>
          <p:cNvPr id="9219" name="Rectangle 3"/>
          <p:cNvSpPr>
            <a:spLocks noGrp="1" noChangeArrowheads="1"/>
          </p:cNvSpPr>
          <p:nvPr>
            <p:ph type="body" idx="1"/>
          </p:nvPr>
        </p:nvSpPr>
        <p:spPr>
          <a:xfrm>
            <a:off x="609600" y="1254212"/>
            <a:ext cx="10972800" cy="3917032"/>
          </a:xfrm>
        </p:spPr>
        <p:txBody>
          <a:bodyPr>
            <a:normAutofit lnSpcReduction="10000"/>
          </a:bodyPr>
          <a:lstStyle/>
          <a:p>
            <a:pPr eaLnBrk="1" hangingPunct="1"/>
            <a:r>
              <a:rPr lang="cy-GB" altLang="en-US" dirty="0" smtClean="0">
                <a:latin typeface="+mj-lt"/>
              </a:rPr>
              <a:t>Features</a:t>
            </a:r>
          </a:p>
          <a:p>
            <a:pPr eaLnBrk="1" hangingPunct="1"/>
            <a:r>
              <a:rPr lang="cy-GB" altLang="en-US" dirty="0" smtClean="0">
                <a:latin typeface="+mj-lt"/>
              </a:rPr>
              <a:t>Benefits</a:t>
            </a:r>
          </a:p>
          <a:p>
            <a:pPr eaLnBrk="1" hangingPunct="1"/>
            <a:r>
              <a:rPr lang="cy-GB" altLang="en-US" dirty="0" smtClean="0">
                <a:latin typeface="+mj-lt"/>
              </a:rPr>
              <a:t>Design</a:t>
            </a:r>
          </a:p>
          <a:p>
            <a:pPr eaLnBrk="1" hangingPunct="1"/>
            <a:r>
              <a:rPr lang="cy-GB" altLang="en-US" dirty="0" smtClean="0">
                <a:latin typeface="+mj-lt"/>
              </a:rPr>
              <a:t>Quality</a:t>
            </a:r>
          </a:p>
          <a:p>
            <a:pPr eaLnBrk="1" hangingPunct="1"/>
            <a:r>
              <a:rPr lang="cy-GB" altLang="en-US" dirty="0" smtClean="0">
                <a:latin typeface="+mj-lt"/>
              </a:rPr>
              <a:t>Packaging</a:t>
            </a:r>
          </a:p>
          <a:p>
            <a:pPr eaLnBrk="1" hangingPunct="1"/>
            <a:r>
              <a:rPr lang="cy-GB" altLang="en-US" dirty="0" smtClean="0">
                <a:latin typeface="+mj-lt"/>
              </a:rPr>
              <a:t>Guarantee</a:t>
            </a:r>
          </a:p>
          <a:p>
            <a:pPr eaLnBrk="1" hangingPunct="1"/>
            <a:r>
              <a:rPr lang="cy-GB" altLang="en-US" dirty="0" smtClean="0">
                <a:latin typeface="+mj-lt"/>
              </a:rPr>
              <a:t>Support or back up services</a:t>
            </a:r>
            <a:endParaRPr lang="en-US" altLang="en-US" dirty="0" smtClean="0">
              <a:latin typeface="+mj-lt"/>
            </a:endParaRPr>
          </a:p>
        </p:txBody>
      </p:sp>
    </p:spTree>
    <p:extLst>
      <p:ext uri="{BB962C8B-B14F-4D97-AF65-F5344CB8AC3E}">
        <p14:creationId xmlns:p14="http://schemas.microsoft.com/office/powerpoint/2010/main" val="5453678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09600" y="274638"/>
            <a:ext cx="10972800" cy="779805"/>
          </a:xfrm>
        </p:spPr>
        <p:txBody>
          <a:bodyPr/>
          <a:lstStyle/>
          <a:p>
            <a:pPr eaLnBrk="1" hangingPunct="1"/>
            <a:r>
              <a:rPr lang="en-GB" altLang="en-US" dirty="0" smtClean="0"/>
              <a:t>Product life-cycle</a:t>
            </a:r>
            <a:endParaRPr lang="en-US" altLang="en-US" dirty="0" smtClean="0"/>
          </a:p>
        </p:txBody>
      </p:sp>
      <p:pic>
        <p:nvPicPr>
          <p:cNvPr id="10243" name="il_fi" descr="lifecycle"/>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2891631" y="1247133"/>
            <a:ext cx="6408738" cy="42497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6317514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GB" altLang="en-US" smtClean="0"/>
              <a:t>Price - factors</a:t>
            </a:r>
            <a:endParaRPr lang="en-US" altLang="en-US" smtClean="0"/>
          </a:p>
        </p:txBody>
      </p:sp>
      <p:sp>
        <p:nvSpPr>
          <p:cNvPr id="11267" name="Rectangle 3"/>
          <p:cNvSpPr>
            <a:spLocks noGrp="1" noChangeArrowheads="1"/>
          </p:cNvSpPr>
          <p:nvPr>
            <p:ph type="body" idx="1"/>
          </p:nvPr>
        </p:nvSpPr>
        <p:spPr>
          <a:xfrm>
            <a:off x="609600" y="1287164"/>
            <a:ext cx="10972800" cy="3917032"/>
          </a:xfrm>
        </p:spPr>
        <p:txBody>
          <a:bodyPr>
            <a:normAutofit lnSpcReduction="10000"/>
          </a:bodyPr>
          <a:lstStyle/>
          <a:p>
            <a:pPr eaLnBrk="1" hangingPunct="1"/>
            <a:r>
              <a:rPr lang="en-GB" altLang="en-US" dirty="0" smtClean="0">
                <a:latin typeface="+mj-lt"/>
              </a:rPr>
              <a:t>Costs and overheads</a:t>
            </a:r>
          </a:p>
          <a:p>
            <a:pPr eaLnBrk="1" hangingPunct="1"/>
            <a:r>
              <a:rPr lang="en-GB" altLang="en-US" dirty="0" smtClean="0">
                <a:latin typeface="+mj-lt"/>
              </a:rPr>
              <a:t>Quality</a:t>
            </a:r>
          </a:p>
          <a:p>
            <a:pPr eaLnBrk="1" hangingPunct="1"/>
            <a:r>
              <a:rPr lang="en-GB" altLang="en-US" dirty="0" smtClean="0">
                <a:latin typeface="+mj-lt"/>
              </a:rPr>
              <a:t>Competitors’ pricing</a:t>
            </a:r>
          </a:p>
          <a:p>
            <a:pPr eaLnBrk="1" hangingPunct="1"/>
            <a:r>
              <a:rPr lang="en-GB" altLang="en-US" dirty="0" smtClean="0">
                <a:latin typeface="+mj-lt"/>
              </a:rPr>
              <a:t>Discounts</a:t>
            </a:r>
          </a:p>
          <a:p>
            <a:pPr eaLnBrk="1" hangingPunct="1"/>
            <a:r>
              <a:rPr lang="en-GB" altLang="en-US" dirty="0" smtClean="0">
                <a:latin typeface="+mj-lt"/>
              </a:rPr>
              <a:t>Bulk purchasing</a:t>
            </a:r>
          </a:p>
          <a:p>
            <a:pPr eaLnBrk="1" hangingPunct="1"/>
            <a:r>
              <a:rPr lang="en-GB" altLang="en-US" dirty="0" smtClean="0">
                <a:latin typeface="+mj-lt"/>
              </a:rPr>
              <a:t>Special offers</a:t>
            </a:r>
          </a:p>
          <a:p>
            <a:pPr eaLnBrk="1" hangingPunct="1"/>
            <a:r>
              <a:rPr lang="en-GB" altLang="en-US" dirty="0" smtClean="0">
                <a:latin typeface="+mj-lt"/>
              </a:rPr>
              <a:t>Credit terms</a:t>
            </a:r>
            <a:endParaRPr lang="en-US" altLang="en-US" dirty="0" smtClean="0">
              <a:latin typeface="+mj-lt"/>
            </a:endParaRPr>
          </a:p>
        </p:txBody>
      </p:sp>
    </p:spTree>
    <p:extLst>
      <p:ext uri="{BB962C8B-B14F-4D97-AF65-F5344CB8AC3E}">
        <p14:creationId xmlns:p14="http://schemas.microsoft.com/office/powerpoint/2010/main" val="17116749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GB" altLang="en-US" smtClean="0"/>
              <a:t>Place - factors</a:t>
            </a:r>
            <a:endParaRPr lang="en-US" altLang="en-US" smtClean="0"/>
          </a:p>
        </p:txBody>
      </p:sp>
      <p:sp>
        <p:nvSpPr>
          <p:cNvPr id="12291" name="Rectangle 3"/>
          <p:cNvSpPr>
            <a:spLocks noGrp="1" noChangeArrowheads="1"/>
          </p:cNvSpPr>
          <p:nvPr>
            <p:ph type="body" idx="1"/>
          </p:nvPr>
        </p:nvSpPr>
        <p:spPr>
          <a:xfrm>
            <a:off x="609600" y="1417638"/>
            <a:ext cx="10972800" cy="4099595"/>
          </a:xfrm>
        </p:spPr>
        <p:txBody>
          <a:bodyPr/>
          <a:lstStyle/>
          <a:p>
            <a:pPr eaLnBrk="1" hangingPunct="1"/>
            <a:r>
              <a:rPr lang="en-GB" altLang="en-US" dirty="0" smtClean="0">
                <a:latin typeface="+mj-lt"/>
              </a:rPr>
              <a:t>Location </a:t>
            </a:r>
          </a:p>
          <a:p>
            <a:pPr eaLnBrk="1" hangingPunct="1"/>
            <a:r>
              <a:rPr lang="en-GB" altLang="en-US" dirty="0" smtClean="0">
                <a:latin typeface="+mj-lt"/>
              </a:rPr>
              <a:t>Accessibility </a:t>
            </a:r>
          </a:p>
          <a:p>
            <a:pPr eaLnBrk="1" hangingPunct="1"/>
            <a:r>
              <a:rPr lang="en-GB" altLang="en-US" dirty="0" smtClean="0">
                <a:latin typeface="+mj-lt"/>
              </a:rPr>
              <a:t>Opening times </a:t>
            </a:r>
          </a:p>
          <a:p>
            <a:pPr eaLnBrk="1" hangingPunct="1"/>
            <a:r>
              <a:rPr lang="en-GB" altLang="en-US" dirty="0" smtClean="0">
                <a:latin typeface="+mj-lt"/>
              </a:rPr>
              <a:t>Flexibility </a:t>
            </a:r>
          </a:p>
          <a:p>
            <a:pPr eaLnBrk="1" hangingPunct="1"/>
            <a:r>
              <a:rPr lang="en-GB" altLang="en-US" dirty="0" smtClean="0">
                <a:latin typeface="+mj-lt"/>
              </a:rPr>
              <a:t>Internet/telephone ordering </a:t>
            </a:r>
          </a:p>
          <a:p>
            <a:pPr eaLnBrk="1" hangingPunct="1"/>
            <a:r>
              <a:rPr lang="en-GB" altLang="en-US" dirty="0" smtClean="0">
                <a:latin typeface="+mj-lt"/>
              </a:rPr>
              <a:t>Distribution channels</a:t>
            </a:r>
            <a:endParaRPr lang="en-US" altLang="en-US" dirty="0" smtClean="0">
              <a:latin typeface="+mj-lt"/>
            </a:endParaRPr>
          </a:p>
        </p:txBody>
      </p:sp>
    </p:spTree>
    <p:extLst>
      <p:ext uri="{BB962C8B-B14F-4D97-AF65-F5344CB8AC3E}">
        <p14:creationId xmlns:p14="http://schemas.microsoft.com/office/powerpoint/2010/main" val="37932035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GB" altLang="en-US" dirty="0" smtClean="0"/>
              <a:t>Distribution channels</a:t>
            </a:r>
            <a:endParaRPr lang="en-US" altLang="en-US" dirty="0" smtClean="0"/>
          </a:p>
        </p:txBody>
      </p:sp>
      <p:sp>
        <p:nvSpPr>
          <p:cNvPr id="13315" name="Rectangle 3"/>
          <p:cNvSpPr>
            <a:spLocks noGrp="1" noChangeArrowheads="1"/>
          </p:cNvSpPr>
          <p:nvPr>
            <p:ph type="body" idx="1"/>
          </p:nvPr>
        </p:nvSpPr>
        <p:spPr>
          <a:xfrm>
            <a:off x="609600" y="1417638"/>
            <a:ext cx="10972800" cy="4099595"/>
          </a:xfrm>
        </p:spPr>
        <p:txBody>
          <a:bodyPr/>
          <a:lstStyle/>
          <a:p>
            <a:pPr eaLnBrk="1" hangingPunct="1">
              <a:lnSpc>
                <a:spcPct val="90000"/>
              </a:lnSpc>
            </a:pPr>
            <a:r>
              <a:rPr lang="en-US" altLang="en-US" sz="2400" dirty="0">
                <a:latin typeface="+mj-lt"/>
              </a:rPr>
              <a:t>The path through which goods and services travel from the vendor to the consumer or payments for those products travel from the consumer to the vendor.  A distribution channel can be as short as a direct transaction from the vendor to the consumer, or may include several interconnected intermediaries along the way such as wholesalers, distributers, agents and retailers.  Each intermediary receives the item at one pricing point and moves it to the next higher pricing point until it reaches the final buyer.  Coffee does not reach the consumer before first going through a channel involving the farmer, exporter, importer, distributor and the retailer.   	</a:t>
            </a:r>
            <a:endParaRPr lang="en-US" altLang="en-US" sz="2400" dirty="0" smtClean="0">
              <a:latin typeface="+mj-lt"/>
            </a:endParaRPr>
          </a:p>
          <a:p>
            <a:pPr marL="0" indent="0" eaLnBrk="1" hangingPunct="1">
              <a:lnSpc>
                <a:spcPct val="90000"/>
              </a:lnSpc>
              <a:buNone/>
            </a:pPr>
            <a:r>
              <a:rPr lang="en-US" altLang="en-US" sz="2400" dirty="0">
                <a:latin typeface="+mj-lt"/>
              </a:rPr>
              <a:t>	</a:t>
            </a:r>
            <a:r>
              <a:rPr lang="en-US" altLang="en-US" sz="2400" dirty="0" smtClean="0">
                <a:latin typeface="+mj-lt"/>
              </a:rPr>
              <a:t>						</a:t>
            </a:r>
            <a:r>
              <a:rPr lang="en-US" altLang="en-US" sz="2400" dirty="0">
                <a:latin typeface="+mj-lt"/>
              </a:rPr>
              <a:t>	</a:t>
            </a:r>
            <a:r>
              <a:rPr lang="en-US" altLang="en-US" sz="2400" i="1" dirty="0">
                <a:latin typeface="+mj-lt"/>
              </a:rPr>
              <a:t>The business dictionary</a:t>
            </a:r>
          </a:p>
        </p:txBody>
      </p:sp>
    </p:spTree>
    <p:extLst>
      <p:ext uri="{BB962C8B-B14F-4D97-AF65-F5344CB8AC3E}">
        <p14:creationId xmlns:p14="http://schemas.microsoft.com/office/powerpoint/2010/main" val="27472976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altLang="en-US" smtClean="0"/>
              <a:t>AIDA</a:t>
            </a:r>
            <a:endParaRPr lang="en-US" altLang="en-US" smtClean="0"/>
          </a:p>
        </p:txBody>
      </p:sp>
      <p:sp>
        <p:nvSpPr>
          <p:cNvPr id="14339" name="Rectangle 3"/>
          <p:cNvSpPr>
            <a:spLocks noGrp="1" noChangeArrowheads="1"/>
          </p:cNvSpPr>
          <p:nvPr>
            <p:ph type="body" idx="1"/>
          </p:nvPr>
        </p:nvSpPr>
        <p:spPr/>
        <p:txBody>
          <a:bodyPr/>
          <a:lstStyle/>
          <a:p>
            <a:pPr eaLnBrk="1" hangingPunct="1"/>
            <a:endParaRPr lang="en-GB" altLang="en-US" dirty="0" smtClean="0"/>
          </a:p>
          <a:p>
            <a:pPr eaLnBrk="1" hangingPunct="1"/>
            <a:r>
              <a:rPr lang="en-GB" altLang="en-US" dirty="0" smtClean="0">
                <a:latin typeface="+mj-lt"/>
              </a:rPr>
              <a:t>Get the customers’ </a:t>
            </a:r>
            <a:r>
              <a:rPr lang="en-GB" altLang="en-US" b="1" dirty="0" smtClean="0">
                <a:solidFill>
                  <a:srgbClr val="FF0000"/>
                </a:solidFill>
                <a:latin typeface="+mj-lt"/>
              </a:rPr>
              <a:t>A</a:t>
            </a:r>
            <a:r>
              <a:rPr lang="en-GB" altLang="en-US" dirty="0" smtClean="0">
                <a:latin typeface="+mj-lt"/>
              </a:rPr>
              <a:t>ttention, arouse their </a:t>
            </a:r>
            <a:r>
              <a:rPr lang="en-GB" altLang="en-US" b="1" dirty="0" smtClean="0">
                <a:solidFill>
                  <a:srgbClr val="FF0000"/>
                </a:solidFill>
                <a:latin typeface="+mj-lt"/>
              </a:rPr>
              <a:t>I</a:t>
            </a:r>
            <a:r>
              <a:rPr lang="en-GB" altLang="en-US" dirty="0" smtClean="0">
                <a:latin typeface="+mj-lt"/>
              </a:rPr>
              <a:t>nterest, stimulate their </a:t>
            </a:r>
            <a:r>
              <a:rPr lang="en-GB" altLang="en-US" b="1" dirty="0" smtClean="0">
                <a:solidFill>
                  <a:srgbClr val="FF0000"/>
                </a:solidFill>
                <a:latin typeface="+mj-lt"/>
              </a:rPr>
              <a:t>D</a:t>
            </a:r>
            <a:r>
              <a:rPr lang="en-GB" altLang="en-US" dirty="0" smtClean="0">
                <a:latin typeface="+mj-lt"/>
              </a:rPr>
              <a:t>esire to buy, turn desire into </a:t>
            </a:r>
            <a:r>
              <a:rPr lang="en-GB" altLang="en-US" b="1" dirty="0" smtClean="0">
                <a:solidFill>
                  <a:srgbClr val="FF0000"/>
                </a:solidFill>
                <a:latin typeface="+mj-lt"/>
              </a:rPr>
              <a:t>A</a:t>
            </a:r>
            <a:r>
              <a:rPr lang="en-GB" altLang="en-US" dirty="0" smtClean="0">
                <a:latin typeface="+mj-lt"/>
              </a:rPr>
              <a:t>ction to purchase</a:t>
            </a:r>
            <a:endParaRPr lang="en-US" altLang="en-US" dirty="0" smtClean="0">
              <a:latin typeface="+mj-lt"/>
            </a:endParaRPr>
          </a:p>
        </p:txBody>
      </p:sp>
    </p:spTree>
    <p:extLst>
      <p:ext uri="{BB962C8B-B14F-4D97-AF65-F5344CB8AC3E}">
        <p14:creationId xmlns:p14="http://schemas.microsoft.com/office/powerpoint/2010/main" val="39747725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GB" altLang="en-US" smtClean="0"/>
              <a:t>Promotion - factors</a:t>
            </a:r>
            <a:endParaRPr lang="en-US" altLang="en-US" smtClean="0"/>
          </a:p>
        </p:txBody>
      </p:sp>
      <p:sp>
        <p:nvSpPr>
          <p:cNvPr id="15363" name="Rectangle 3"/>
          <p:cNvSpPr>
            <a:spLocks noGrp="1" noChangeArrowheads="1"/>
          </p:cNvSpPr>
          <p:nvPr>
            <p:ph type="body" idx="1"/>
          </p:nvPr>
        </p:nvSpPr>
        <p:spPr>
          <a:xfrm>
            <a:off x="609600" y="1318054"/>
            <a:ext cx="10972800" cy="4199179"/>
          </a:xfrm>
        </p:spPr>
        <p:txBody>
          <a:bodyPr>
            <a:normAutofit/>
          </a:bodyPr>
          <a:lstStyle/>
          <a:p>
            <a:pPr eaLnBrk="1" hangingPunct="1"/>
            <a:r>
              <a:rPr lang="en-GB" altLang="en-US" dirty="0" smtClean="0">
                <a:latin typeface="+mj-lt"/>
              </a:rPr>
              <a:t>Advertising</a:t>
            </a:r>
          </a:p>
          <a:p>
            <a:pPr eaLnBrk="1" hangingPunct="1"/>
            <a:endParaRPr lang="en-GB" altLang="en-US" dirty="0" smtClean="0">
              <a:latin typeface="+mj-lt"/>
            </a:endParaRPr>
          </a:p>
          <a:p>
            <a:pPr eaLnBrk="1" hangingPunct="1"/>
            <a:r>
              <a:rPr lang="en-GB" altLang="en-US" dirty="0" smtClean="0">
                <a:latin typeface="+mj-lt"/>
              </a:rPr>
              <a:t>Sales promotion</a:t>
            </a:r>
          </a:p>
          <a:p>
            <a:pPr eaLnBrk="1" hangingPunct="1"/>
            <a:endParaRPr lang="en-GB" altLang="en-US" dirty="0" smtClean="0">
              <a:latin typeface="+mj-lt"/>
            </a:endParaRPr>
          </a:p>
          <a:p>
            <a:pPr eaLnBrk="1" hangingPunct="1"/>
            <a:r>
              <a:rPr lang="en-GB" altLang="en-US" dirty="0" smtClean="0">
                <a:latin typeface="+mj-lt"/>
              </a:rPr>
              <a:t>Public relations</a:t>
            </a:r>
          </a:p>
          <a:p>
            <a:pPr eaLnBrk="1" hangingPunct="1"/>
            <a:endParaRPr lang="en-GB" altLang="en-US" dirty="0" smtClean="0">
              <a:latin typeface="+mj-lt"/>
            </a:endParaRPr>
          </a:p>
          <a:p>
            <a:pPr eaLnBrk="1" hangingPunct="1"/>
            <a:r>
              <a:rPr lang="en-GB" altLang="en-US" dirty="0" smtClean="0">
                <a:latin typeface="+mj-lt"/>
              </a:rPr>
              <a:t>Selling</a:t>
            </a:r>
            <a:endParaRPr lang="en-US" altLang="en-US" dirty="0" smtClean="0">
              <a:latin typeface="+mj-lt"/>
            </a:endParaRPr>
          </a:p>
        </p:txBody>
      </p:sp>
    </p:spTree>
    <p:extLst>
      <p:ext uri="{BB962C8B-B14F-4D97-AF65-F5344CB8AC3E}">
        <p14:creationId xmlns:p14="http://schemas.microsoft.com/office/powerpoint/2010/main" val="2966202645"/>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Arial-Times New Roman">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239</Words>
  <Application>Microsoft Office PowerPoint</Application>
  <PresentationFormat>Widescreen</PresentationFormat>
  <Paragraphs>55</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Times New Roman</vt:lpstr>
      <vt:lpstr>20140311PresentationUWTSDTemplate</vt:lpstr>
      <vt:lpstr>Introduction to Marketing</vt:lpstr>
      <vt:lpstr>Programme for the day</vt:lpstr>
      <vt:lpstr>The marketing mix – the 4 “P’s”</vt:lpstr>
      <vt:lpstr>Product - factors</vt:lpstr>
      <vt:lpstr>Product life-cycle</vt:lpstr>
      <vt:lpstr>Price - factors</vt:lpstr>
      <vt:lpstr>Place - factors</vt:lpstr>
      <vt:lpstr>Distribution channels</vt:lpstr>
      <vt:lpstr>AIDA</vt:lpstr>
      <vt:lpstr>Promotion - factors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Marketing</dc:title>
  <dc:creator>Mair O'connor</dc:creator>
  <cp:lastModifiedBy>Mair O'connor</cp:lastModifiedBy>
  <cp:revision>1</cp:revision>
  <dcterms:created xsi:type="dcterms:W3CDTF">2016-04-19T14:09:04Z</dcterms:created>
  <dcterms:modified xsi:type="dcterms:W3CDTF">2016-04-19T14:09:25Z</dcterms:modified>
</cp:coreProperties>
</file>