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88" r:id="rId10"/>
    <p:sldId id="292" r:id="rId11"/>
    <p:sldId id="280" r:id="rId12"/>
    <p:sldId id="282" r:id="rId13"/>
    <p:sldId id="277" r:id="rId14"/>
    <p:sldId id="278" r:id="rId15"/>
    <p:sldId id="289" r:id="rId16"/>
    <p:sldId id="286" r:id="rId17"/>
    <p:sldId id="284" r:id="rId18"/>
    <p:sldId id="290" r:id="rId19"/>
    <p:sldId id="291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1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10/3/2022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3913281"/>
            <a:ext cx="6449291" cy="1470025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charset="0"/>
              </a:rPr>
              <a:t>Introduction to the Independent </a:t>
            </a:r>
            <a:r>
              <a:rPr lang="en-GB" sz="4800" dirty="0" smtClean="0">
                <a:latin typeface="Arial" charset="0"/>
              </a:rPr>
              <a:t>Project Module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Verdana" charset="0"/>
              </a:rPr>
              <a:t>BMSS6007</a:t>
            </a:r>
            <a:endParaRPr lang="en-GB" dirty="0">
              <a:latin typeface="Verdana" charset="0"/>
            </a:endParaRPr>
          </a:p>
          <a:p>
            <a:pPr>
              <a:defRPr/>
            </a:pPr>
            <a:r>
              <a:rPr lang="en-GB" dirty="0" smtClean="0">
                <a:latin typeface="Verdana" charset="0"/>
              </a:rPr>
              <a:t>2022-2023</a:t>
            </a:r>
            <a:endParaRPr lang="en-GB" dirty="0">
              <a:latin typeface="Verdana" charset="0"/>
            </a:endParaRP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University wide module – BMSS6007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Independent project</a:t>
            </a:r>
          </a:p>
          <a:p>
            <a:r>
              <a:rPr lang="en-GB" dirty="0" smtClean="0"/>
              <a:t>Devised by a group of academics from a range of disciplines</a:t>
            </a:r>
          </a:p>
          <a:p>
            <a:r>
              <a:rPr lang="en-GB" dirty="0" smtClean="0"/>
              <a:t>Broad module – 3 output options</a:t>
            </a:r>
            <a:r>
              <a:rPr lang="en-GB" dirty="0"/>
              <a:t> </a:t>
            </a:r>
            <a:r>
              <a:rPr lang="en-GB" dirty="0" smtClean="0"/>
              <a:t>– Each programmes decide which is appropriate (e.g. HNL dissertation / research modules linked to competencies </a:t>
            </a:r>
            <a:r>
              <a:rPr lang="en-GB" dirty="0" err="1" smtClean="0"/>
              <a:t>AfN</a:t>
            </a:r>
            <a:r>
              <a:rPr lang="en-GB" dirty="0" smtClean="0"/>
              <a:t>)</a:t>
            </a:r>
          </a:p>
          <a:p>
            <a:r>
              <a:rPr lang="en-GB" b="1" dirty="0" smtClean="0"/>
              <a:t>Only the dissertation option is available for OAE, PE, SES, HNL</a:t>
            </a:r>
          </a:p>
          <a:p>
            <a:r>
              <a:rPr lang="en-GB" b="1" dirty="0" smtClean="0"/>
              <a:t>Module Leader: Alison </a:t>
            </a:r>
            <a:r>
              <a:rPr lang="en-GB" b="1" dirty="0" err="1" smtClean="0"/>
              <a:t>Connaughton</a:t>
            </a:r>
            <a:endParaRPr lang="en-GB" b="1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be introduced today: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support to expect</a:t>
            </a:r>
            <a:r>
              <a:rPr lang="en-US" dirty="0" smtClean="0"/>
              <a:t>…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</a:t>
            </a:r>
            <a:r>
              <a:rPr lang="en-GB" dirty="0" smtClean="0"/>
              <a:t>do I need to do now? 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>
                <a:cs typeface="+mj-cs"/>
              </a:rPr>
              <a:t>1. What </a:t>
            </a:r>
            <a:r>
              <a:rPr lang="en-GB" dirty="0">
                <a:cs typeface="+mj-cs"/>
              </a:rPr>
              <a:t>is a </a:t>
            </a:r>
            <a:r>
              <a:rPr lang="en-GB" dirty="0" smtClean="0"/>
              <a:t>independent project (dissertation)</a:t>
            </a:r>
            <a:r>
              <a:rPr lang="en-GB" dirty="0" smtClean="0">
                <a:cs typeface="+mj-cs"/>
              </a:rPr>
              <a:t>?</a:t>
            </a:r>
            <a:endParaRPr lang="en-GB" dirty="0">
              <a:cs typeface="+mj-cs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</a:t>
            </a:r>
            <a:r>
              <a:rPr lang="en-GB" b="1" dirty="0" smtClean="0"/>
              <a:t>40 credit module </a:t>
            </a:r>
            <a:r>
              <a:rPr lang="en-GB" b="1" dirty="0"/>
              <a:t>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</a:t>
            </a:r>
            <a:r>
              <a:rPr lang="en-GB" dirty="0" smtClean="0"/>
              <a:t>evelop </a:t>
            </a:r>
            <a:r>
              <a:rPr lang="en-GB" dirty="0"/>
              <a:t>the ability of students to engage critically and innovatively with theory and/or practice relevant to their studied subject areas in order to produce a discipline-specific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1. What is a ‘dissertation’?</a:t>
            </a:r>
            <a:r>
              <a:rPr lang="en-GB" sz="3100" dirty="0">
                <a:solidFill>
                  <a:schemeClr val="bg1"/>
                </a:solidFill>
              </a:rPr>
              <a:t/>
            </a:r>
            <a:br>
              <a:rPr lang="en-GB" sz="3100" dirty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tx1"/>
                </a:solidFill>
              </a:rPr>
              <a:t/>
            </a:r>
            <a:br>
              <a:rPr lang="en-GB" sz="1600" dirty="0" smtClean="0">
                <a:solidFill>
                  <a:schemeClr val="tx1"/>
                </a:solidFill>
              </a:rPr>
            </a:br>
            <a:r>
              <a:rPr lang="en-GB" sz="1800" dirty="0" smtClean="0">
                <a:solidFill>
                  <a:schemeClr val="tx1"/>
                </a:solidFill>
                <a:latin typeface="+mn-lt"/>
              </a:rPr>
              <a:t>…It is the </a:t>
            </a:r>
            <a:r>
              <a:rPr lang="en-GB" sz="1800" dirty="0">
                <a:solidFill>
                  <a:schemeClr val="tx1"/>
                </a:solidFill>
                <a:latin typeface="+mn-lt"/>
              </a:rPr>
              <a:t>opportunity </a:t>
            </a:r>
            <a:r>
              <a:rPr lang="en-GB" sz="1800" dirty="0">
                <a:latin typeface="+mn-lt"/>
              </a:rPr>
              <a:t>to engage in </a:t>
            </a:r>
            <a:r>
              <a:rPr lang="en-GB" sz="1800" dirty="0" smtClean="0">
                <a:latin typeface="+mn-lt"/>
              </a:rPr>
              <a:t>a </a:t>
            </a:r>
            <a:r>
              <a:rPr lang="en-GB" sz="1800" dirty="0">
                <a:latin typeface="+mn-lt"/>
              </a:rPr>
              <a:t>substantial self managed project, in a field of study related to their </a:t>
            </a:r>
            <a:r>
              <a:rPr lang="en-GB" sz="1800" dirty="0" smtClean="0">
                <a:latin typeface="+mn-lt"/>
              </a:rPr>
              <a:t>degree.</a:t>
            </a:r>
            <a:r>
              <a:rPr lang="en-GB" sz="1600" dirty="0" smtClean="0">
                <a:latin typeface="Verdana" charset="0"/>
              </a:rPr>
              <a:t/>
            </a:r>
            <a:br>
              <a:rPr lang="en-GB" sz="1600" dirty="0" smtClean="0">
                <a:latin typeface="Verdana" charset="0"/>
              </a:rPr>
            </a:br>
            <a:r>
              <a:rPr lang="en-GB" sz="1600" dirty="0" smtClean="0">
                <a:latin typeface="Verdana" charset="0"/>
              </a:rPr>
              <a:t>-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 smtClean="0">
                <a:cs typeface="+mj-cs"/>
              </a:rPr>
              <a:t>The </a:t>
            </a:r>
            <a:r>
              <a:rPr lang="en-GB" sz="2400" dirty="0">
                <a:cs typeface="+mj-cs"/>
              </a:rPr>
              <a:t>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</a:t>
            </a:r>
            <a:r>
              <a:rPr lang="en-GB" altLang="en-US" sz="2000" dirty="0" smtClean="0"/>
              <a:t>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 smtClean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</a:t>
            </a:r>
            <a:r>
              <a:rPr lang="en-GB" altLang="en-US" sz="2000" dirty="0" smtClean="0"/>
              <a:t>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</a:t>
            </a:r>
            <a:r>
              <a:rPr lang="en-GB" altLang="en-US" sz="2000" dirty="0" smtClean="0"/>
              <a:t>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2. </a:t>
            </a:r>
            <a:r>
              <a:rPr lang="en-GB" sz="3100" dirty="0" smtClean="0"/>
              <a:t>Why </a:t>
            </a:r>
            <a:r>
              <a:rPr lang="en-GB" sz="3100" dirty="0"/>
              <a:t>this module may be beneficial for you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smtClean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Future career - </a:t>
            </a:r>
            <a:r>
              <a:rPr lang="en-GB" sz="2000" dirty="0"/>
              <a:t>You should be an authority on your area of study after completing the dissertation</a:t>
            </a:r>
            <a:r>
              <a:rPr lang="en-GB" sz="2000" dirty="0" smtClean="0"/>
              <a:t>!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 smtClean="0"/>
              <a:t>Many </a:t>
            </a:r>
            <a:r>
              <a:rPr lang="en-GB" dirty="0"/>
              <a:t>students </a:t>
            </a:r>
            <a:r>
              <a:rPr lang="en-GB" dirty="0" smtClean="0"/>
              <a:t>mention their </a:t>
            </a:r>
            <a:r>
              <a:rPr lang="en-GB" dirty="0"/>
              <a:t>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 smtClean="0"/>
              <a:t>1. Project </a:t>
            </a:r>
            <a:r>
              <a:rPr lang="en-GB" sz="3200" dirty="0"/>
              <a:t>Proposal – 1500 words </a:t>
            </a: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 smtClean="0"/>
              <a:t>2. Independent </a:t>
            </a:r>
            <a:r>
              <a:rPr lang="en-GB" sz="3200" dirty="0"/>
              <a:t>Study (Dissertation) </a:t>
            </a:r>
            <a:r>
              <a:rPr lang="en-GB" sz="3200" dirty="0" smtClean="0"/>
              <a:t>– 8,000 words</a:t>
            </a: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 smtClean="0"/>
              <a:t>3. Abstract – 500 words</a:t>
            </a:r>
            <a:endParaRPr lang="en-GB" sz="320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dirty="0" smtClean="0"/>
              <a:t>Present and share research – abstract collection.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b="1" i="1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b="1" i="1" dirty="0" smtClean="0"/>
              <a:t>Each assessment point will have resources + individual tutor support devoted </a:t>
            </a:r>
            <a:r>
              <a:rPr lang="en-GB" b="1" i="1" dirty="0"/>
              <a:t>to it</a:t>
            </a:r>
            <a:r>
              <a:rPr lang="en-GB" b="1" i="1" dirty="0" smtClean="0"/>
              <a:t>…</a:t>
            </a: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Proposal examples: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691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4. How </a:t>
            </a:r>
            <a:r>
              <a:rPr lang="en-GB" sz="2800" dirty="0"/>
              <a:t>the module is structured / organised</a:t>
            </a:r>
            <a:r>
              <a:rPr lang="en-US" sz="2800" dirty="0"/>
              <a:t>…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smtClean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2. </a:t>
            </a:r>
            <a:r>
              <a:rPr lang="en-GB" sz="2600" dirty="0" smtClean="0"/>
              <a:t>Generally - a </a:t>
            </a:r>
            <a:r>
              <a:rPr lang="en-GB" sz="2600" dirty="0" smtClean="0"/>
              <a:t>face to face </a:t>
            </a:r>
            <a:r>
              <a:rPr lang="en-GB" sz="2600" dirty="0" smtClean="0"/>
              <a:t>1hr lecture followed by tasks to complete / </a:t>
            </a:r>
            <a:r>
              <a:rPr lang="en-GB" sz="2600" dirty="0" smtClean="0"/>
              <a:t>tutorial session each week</a:t>
            </a:r>
            <a:endParaRPr lang="en-GB" sz="26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3. Specific </a:t>
            </a:r>
            <a:r>
              <a:rPr lang="en-GB" sz="2600" dirty="0"/>
              <a:t>t</a:t>
            </a:r>
            <a:r>
              <a:rPr lang="en-GB" sz="2600" dirty="0" smtClean="0"/>
              <a:t>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 smtClean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Support will therefore </a:t>
            </a:r>
            <a:r>
              <a:rPr lang="en-GB" sz="2600" dirty="0"/>
              <a:t>be provided by your supervisor alongside </a:t>
            </a:r>
            <a:r>
              <a:rPr lang="en-GB" sz="2600" dirty="0" smtClean="0"/>
              <a:t>the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Suggested </a:t>
            </a:r>
            <a:r>
              <a:rPr lang="en-GB" sz="2600" dirty="0"/>
              <a:t>deadlines will be provided for </a:t>
            </a:r>
            <a:r>
              <a:rPr lang="en-GB" sz="2600" dirty="0" smtClean="0"/>
              <a:t>chapters of </a:t>
            </a:r>
            <a:r>
              <a:rPr lang="en-GB" sz="2600" dirty="0"/>
              <a:t>the </a:t>
            </a:r>
            <a:r>
              <a:rPr lang="en-GB" sz="2600" dirty="0" smtClean="0"/>
              <a:t>dissertation – time management!</a:t>
            </a:r>
            <a:endParaRPr lang="en-GB" sz="2600" dirty="0"/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 smtClean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  <a:endParaRPr lang="en-US" dirty="0" smtClean="0"/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</a:t>
            </a:r>
            <a:r>
              <a:rPr lang="en-US" dirty="0" smtClean="0"/>
              <a:t>student allocation </a:t>
            </a:r>
            <a:r>
              <a:rPr lang="en-US" dirty="0"/>
              <a:t>is full, you will need to choose a topic which fits with an available </a:t>
            </a:r>
            <a:r>
              <a:rPr lang="en-US" dirty="0" smtClean="0"/>
              <a:t>supervisor’s </a:t>
            </a:r>
            <a:r>
              <a:rPr lang="en-US" dirty="0"/>
              <a:t>areas of </a:t>
            </a:r>
            <a:r>
              <a:rPr lang="en-US" dirty="0" smtClean="0"/>
              <a:t>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6</a:t>
            </a:r>
            <a:r>
              <a:rPr lang="en-GB" dirty="0"/>
              <a:t>. What about the potential impact of Covid-19 on data collection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44118" y="1179809"/>
            <a:ext cx="7583488" cy="4007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r>
              <a:rPr lang="en-US" dirty="0" smtClean="0"/>
              <a:t>Hopefully we are now ‘post </a:t>
            </a:r>
            <a:r>
              <a:rPr lang="en-US" dirty="0" err="1" smtClean="0"/>
              <a:t>covid</a:t>
            </a:r>
            <a:r>
              <a:rPr lang="en-US" dirty="0" smtClean="0"/>
              <a:t>’…However…</a:t>
            </a:r>
          </a:p>
          <a:p>
            <a:r>
              <a:rPr lang="en-US" dirty="0" smtClean="0"/>
              <a:t>Consider </a:t>
            </a:r>
            <a:r>
              <a:rPr lang="en-US" dirty="0" smtClean="0"/>
              <a:t>the type of study that would be adaptable to a change in circumstances (online data collection / literature based dissertation / evaluating data provided by supervisor).</a:t>
            </a:r>
          </a:p>
          <a:p>
            <a:r>
              <a:rPr lang="en-US" dirty="0" smtClean="0"/>
              <a:t>Lots of scope…(e.g. surveys / interviews / food diaries possible remotely or online). </a:t>
            </a:r>
          </a:p>
          <a:p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223" y="5156948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20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7. 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 through the ‘Induction to the module section’ on the Moodle page. </a:t>
            </a:r>
          </a:p>
          <a:p>
            <a:r>
              <a:rPr lang="en-GB" dirty="0" smtClean="0"/>
              <a:t>Activities to complete / forums to post your ideas. </a:t>
            </a:r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Also…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not already done so, contact </a:t>
            </a:r>
            <a:r>
              <a:rPr lang="en-GB" dirty="0"/>
              <a:t>a member of staff to discuss your initial ideas (this week / early next week).</a:t>
            </a:r>
          </a:p>
          <a:p>
            <a:r>
              <a:rPr lang="en-GB" dirty="0"/>
              <a:t>Upload  your </a:t>
            </a:r>
            <a:r>
              <a:rPr lang="en-GB" dirty="0" smtClean="0"/>
              <a:t>‘</a:t>
            </a:r>
            <a:r>
              <a:rPr lang="en-GB" dirty="0" smtClean="0"/>
              <a:t>Initial </a:t>
            </a:r>
            <a:r>
              <a:rPr lang="en-GB" dirty="0" smtClean="0"/>
              <a:t>project ideas worksheet’ </a:t>
            </a:r>
            <a:r>
              <a:rPr lang="en-GB" dirty="0"/>
              <a:t>to the relevant section on Moodle. </a:t>
            </a:r>
          </a:p>
          <a:p>
            <a:r>
              <a:rPr lang="en-GB" dirty="0"/>
              <a:t>Indicate if you have been working with a member of staff already! </a:t>
            </a:r>
          </a:p>
          <a:p>
            <a:r>
              <a:rPr lang="en-GB" dirty="0"/>
              <a:t>Supervisors will then be allocated.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82" y="305070"/>
            <a:ext cx="9374909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Staff Research Disciplines (other staff will be available – details to follow)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806198"/>
              </p:ext>
            </p:extLst>
          </p:nvPr>
        </p:nvGraphicFramePr>
        <p:xfrm>
          <a:off x="779464" y="1773955"/>
          <a:ext cx="7450136" cy="48696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1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99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Dave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Gardner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Physiology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Biomechanics</a:t>
                      </a:r>
                      <a:endParaRPr lang="en-US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Sports Nutrition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16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Nalda Wainwright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Literacy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 (related to curriculum)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Simon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Williams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Physiology / Obesity </a:t>
                      </a: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/ Public Health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853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Alison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Connaughton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Psychology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–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600" b="1" u="none" strike="noStrike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behaviour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change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 Psychology / Skill Acquisition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– Related to adventure </a:t>
                      </a: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/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outdoors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Dylan Blain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Education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- Physical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Geraint Forster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Training Methods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Heddwen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Davies / Kate Piper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Physical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Graham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Harvey /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Denise Leonard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32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Chris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Cashin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Nutrition (Including Sport and exercise)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Health Promotion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Dietary Analysis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03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 smtClean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Have a look through the collection of abstracts – Moodle and Teams page</a:t>
            </a:r>
          </a:p>
          <a:p>
            <a:r>
              <a:rPr lang="en-GB" dirty="0"/>
              <a:t>Proposal examples are available in this section also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Reading</a:t>
            </a:r>
            <a:r>
              <a:rPr lang="en-GB" dirty="0"/>
              <a:t>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a member of staff to arrange a time to discuss these. </a:t>
            </a:r>
          </a:p>
          <a:p>
            <a:r>
              <a:rPr lang="en-GB" dirty="0"/>
              <a:t>Any questions –please e-mail or send a message via teams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Opportunity to ask questions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5771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1060</TotalTime>
  <Words>1016</Words>
  <Application>Microsoft Office PowerPoint</Application>
  <PresentationFormat>On-screen Show (4:3)</PresentationFormat>
  <Paragraphs>123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Corbel</vt:lpstr>
      <vt:lpstr>MS PGothic</vt:lpstr>
      <vt:lpstr>Verdana</vt:lpstr>
      <vt:lpstr>Wingdings</vt:lpstr>
      <vt:lpstr>Wingdings 2</vt:lpstr>
      <vt:lpstr>Pixel</vt:lpstr>
      <vt:lpstr>Introduction to the Independent Project Module</vt:lpstr>
      <vt:lpstr>University wide module – BMSS6007</vt:lpstr>
      <vt:lpstr>Topics to be introduced today:</vt:lpstr>
      <vt:lpstr>1. What is a independent project (dissertation)?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Assignment details</vt:lpstr>
      <vt:lpstr>Proposal examples:</vt:lpstr>
      <vt:lpstr>4. How the module is structured / organised… Lectures: </vt:lpstr>
      <vt:lpstr>5. Supervision support continued…</vt:lpstr>
      <vt:lpstr>6. What about the potential impact of Covid-19 on data collection?</vt:lpstr>
      <vt:lpstr>7. What do I need to do now?  </vt:lpstr>
      <vt:lpstr>Also…</vt:lpstr>
      <vt:lpstr>Staff Research Disciplines (other staff will be available – details to follow)</vt:lpstr>
      <vt:lpstr>What next…</vt:lpstr>
      <vt:lpstr>Opportunity to ask questions…</vt:lpstr>
      <vt:lpstr>Tasks: 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Administrator</cp:lastModifiedBy>
  <cp:revision>64</cp:revision>
  <cp:lastPrinted>2017-05-09T15:55:18Z</cp:lastPrinted>
  <dcterms:created xsi:type="dcterms:W3CDTF">2017-05-09T11:06:03Z</dcterms:created>
  <dcterms:modified xsi:type="dcterms:W3CDTF">2022-10-03T20:20:46Z</dcterms:modified>
</cp:coreProperties>
</file>