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256" r:id="rId2"/>
    <p:sldId id="361" r:id="rId3"/>
    <p:sldId id="369" r:id="rId4"/>
    <p:sldId id="337" r:id="rId5"/>
    <p:sldId id="368" r:id="rId6"/>
    <p:sldId id="338" r:id="rId7"/>
    <p:sldId id="362" r:id="rId8"/>
    <p:sldId id="281" r:id="rId9"/>
    <p:sldId id="282" r:id="rId10"/>
    <p:sldId id="341" r:id="rId11"/>
    <p:sldId id="339" r:id="rId12"/>
    <p:sldId id="340" r:id="rId13"/>
    <p:sldId id="342" r:id="rId14"/>
    <p:sldId id="355" r:id="rId15"/>
    <p:sldId id="284" r:id="rId16"/>
    <p:sldId id="285" r:id="rId17"/>
    <p:sldId id="286" r:id="rId18"/>
    <p:sldId id="345" r:id="rId19"/>
    <p:sldId id="346" r:id="rId20"/>
    <p:sldId id="344" r:id="rId21"/>
    <p:sldId id="363" r:id="rId22"/>
    <p:sldId id="366" r:id="rId23"/>
    <p:sldId id="365" r:id="rId24"/>
    <p:sldId id="347" r:id="rId25"/>
    <p:sldId id="351" r:id="rId26"/>
    <p:sldId id="367" r:id="rId27"/>
    <p:sldId id="348" r:id="rId28"/>
    <p:sldId id="350" r:id="rId29"/>
    <p:sldId id="353" r:id="rId30"/>
    <p:sldId id="354" r:id="rId31"/>
    <p:sldId id="356" r:id="rId32"/>
    <p:sldId id="360" r:id="rId33"/>
    <p:sldId id="357" r:id="rId34"/>
    <p:sldId id="358" r:id="rId35"/>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4/28/2025</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4/28/2025</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4/28/2025</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4/28/2025</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4/28/2025</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4/28/2025</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4/28/2025</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4/28/2025</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4/28/2025</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4/28/2025</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4/28/2025</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4/28/2025</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4/28/2025</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22C3-D5C8-7B73-436B-7FCB83CCB959}"/>
              </a:ext>
            </a:extLst>
          </p:cNvPr>
          <p:cNvSpPr>
            <a:spLocks noGrp="1"/>
          </p:cNvSpPr>
          <p:nvPr>
            <p:ph type="title"/>
          </p:nvPr>
        </p:nvSpPr>
        <p:spPr/>
        <p:txBody>
          <a:bodyPr/>
          <a:lstStyle/>
          <a:p>
            <a:r>
              <a:rPr lang="en-HK" dirty="0"/>
              <a:t>topics</a:t>
            </a:r>
            <a:endParaRPr lang="en-GB" dirty="0"/>
          </a:p>
        </p:txBody>
      </p:sp>
      <p:sp>
        <p:nvSpPr>
          <p:cNvPr id="3" name="Content Placeholder 2">
            <a:extLst>
              <a:ext uri="{FF2B5EF4-FFF2-40B4-BE49-F238E27FC236}">
                <a16:creationId xmlns:a16="http://schemas.microsoft.com/office/drawing/2014/main" id="{6BFFEDD6-1E63-C0BB-169D-E324AAD3A3FA}"/>
              </a:ext>
            </a:extLst>
          </p:cNvPr>
          <p:cNvSpPr>
            <a:spLocks noGrp="1"/>
          </p:cNvSpPr>
          <p:nvPr>
            <p:ph idx="1"/>
          </p:nvPr>
        </p:nvSpPr>
        <p:spPr>
          <a:xfrm>
            <a:off x="1217614" y="1828800"/>
            <a:ext cx="9753600" cy="4754562"/>
          </a:xfrm>
        </p:spPr>
        <p:txBody>
          <a:bodyPr>
            <a:normAutofit fontScale="85000" lnSpcReduction="20000"/>
          </a:bodyPr>
          <a:lstStyle/>
          <a:p>
            <a:r>
              <a:rPr lang="en-HK" dirty="0"/>
              <a:t>Application for Ethical Approval (PG2/E1)</a:t>
            </a:r>
          </a:p>
          <a:p>
            <a:r>
              <a:rPr lang="en-HK" dirty="0"/>
              <a:t>Guiding Principles</a:t>
            </a:r>
          </a:p>
          <a:p>
            <a:r>
              <a:rPr lang="en-HK" dirty="0"/>
              <a:t>Risks to stakeholders</a:t>
            </a:r>
          </a:p>
          <a:p>
            <a:r>
              <a:rPr lang="en-HK" dirty="0"/>
              <a:t>Regulations</a:t>
            </a:r>
          </a:p>
          <a:p>
            <a:pPr lvl="1"/>
            <a:r>
              <a:rPr lang="en-HK" dirty="0"/>
              <a:t>UK Data Protection Act</a:t>
            </a:r>
          </a:p>
          <a:p>
            <a:pPr lvl="1"/>
            <a:r>
              <a:rPr lang="en-HK" dirty="0"/>
              <a:t>Hong Kong (Privacy) Ordinance</a:t>
            </a:r>
          </a:p>
          <a:p>
            <a:r>
              <a:rPr lang="en-HK" dirty="0"/>
              <a:t>Application for Ethical Approval (PG2)</a:t>
            </a:r>
          </a:p>
          <a:p>
            <a:pPr lvl="1"/>
            <a:r>
              <a:rPr lang="en-HK" dirty="0"/>
              <a:t>Section E: Details of Research Activity</a:t>
            </a:r>
          </a:p>
          <a:p>
            <a:pPr lvl="1"/>
            <a:r>
              <a:rPr lang="en-HK" dirty="0"/>
              <a:t>Section F: Scope of Research Activity</a:t>
            </a:r>
          </a:p>
          <a:p>
            <a:pPr lvl="1"/>
            <a:r>
              <a:rPr lang="en-HK" dirty="0"/>
              <a:t>Section G: Intended Participants</a:t>
            </a:r>
          </a:p>
          <a:p>
            <a:pPr lvl="1"/>
            <a:r>
              <a:rPr lang="en-HK" dirty="0"/>
              <a:t>Section H: Anticipated Risks</a:t>
            </a:r>
          </a:p>
          <a:p>
            <a:pPr lvl="1"/>
            <a:r>
              <a:rPr lang="en-HK" dirty="0"/>
              <a:t>Section I: Feedback, Consent and Confidentiality</a:t>
            </a:r>
          </a:p>
          <a:p>
            <a:pPr lvl="1"/>
            <a:r>
              <a:rPr lang="en-HK" dirty="0"/>
              <a:t>Section J: Data Protection and Storage</a:t>
            </a:r>
          </a:p>
          <a:p>
            <a:r>
              <a:rPr lang="en-HK" dirty="0"/>
              <a:t>Checklist</a:t>
            </a:r>
            <a:endParaRPr lang="en-GB" dirty="0"/>
          </a:p>
        </p:txBody>
      </p:sp>
    </p:spTree>
    <p:extLst>
      <p:ext uri="{BB962C8B-B14F-4D97-AF65-F5344CB8AC3E}">
        <p14:creationId xmlns:p14="http://schemas.microsoft.com/office/powerpoint/2010/main" val="361714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normAutofit/>
          </a:bodyPr>
          <a:lstStyle/>
          <a:p>
            <a:r>
              <a:rPr lang="en-HK" dirty="0"/>
              <a:t>Application for Ethical Approval (PG2/E1)</a:t>
            </a:r>
          </a:p>
          <a:p>
            <a:pPr lvl="1"/>
            <a:r>
              <a:rPr lang="en-HK" dirty="0"/>
              <a:t>Read the Research Ethics &amp; Integrity Code of Practice before completing this form</a:t>
            </a:r>
          </a:p>
          <a:p>
            <a:pPr lvl="2"/>
            <a:r>
              <a:rPr lang="en-HK" sz="2000" dirty="0">
                <a:hlinkClick r:id="rId2"/>
              </a:rPr>
              <a:t>https://www.uwtsd.ac.uk/media/uwtsd-website/content-assets/documents/research/REICoP-July-2022.pdf</a:t>
            </a:r>
            <a:endParaRPr lang="en-HK" sz="2000" dirty="0"/>
          </a:p>
        </p:txBody>
      </p:sp>
    </p:spTree>
    <p:extLst>
      <p:ext uri="{BB962C8B-B14F-4D97-AF65-F5344CB8AC3E}">
        <p14:creationId xmlns:p14="http://schemas.microsoft.com/office/powerpoint/2010/main" val="1288090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The term “research ethics” refers to the </a:t>
            </a:r>
            <a:r>
              <a:rPr lang="en-HK" b="1" dirty="0"/>
              <a:t>moral principles </a:t>
            </a:r>
            <a:r>
              <a:rPr lang="en-HK" dirty="0"/>
              <a:t>and actions guiding and shaping research </a:t>
            </a:r>
            <a:r>
              <a:rPr lang="en-HK" b="1" dirty="0"/>
              <a:t>from its inception through to completion</a:t>
            </a:r>
            <a:r>
              <a:rPr lang="en-HK" dirty="0"/>
              <a:t>, the dissemination of findings and the archiving, future use, sharing and linking of data.</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4</a:t>
            </a:fld>
            <a:endParaRPr lang="en-US"/>
          </a:p>
        </p:txBody>
      </p:sp>
    </p:spTree>
    <p:extLst>
      <p:ext uri="{BB962C8B-B14F-4D97-AF65-F5344CB8AC3E}">
        <p14:creationId xmlns:p14="http://schemas.microsoft.com/office/powerpoint/2010/main" val="3398858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Guiding principles*</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a:xfrm>
            <a:off x="990162" y="1645416"/>
            <a:ext cx="5063984" cy="4754562"/>
          </a:xfrm>
        </p:spPr>
        <p:txBody>
          <a:bodyPr>
            <a:noAutofit/>
          </a:bodyPr>
          <a:lstStyle/>
          <a:p>
            <a:pPr marL="501650" indent="-457200">
              <a:spcBef>
                <a:spcPts val="600"/>
              </a:spcBef>
              <a:buFont typeface="+mj-lt"/>
              <a:buAutoNum type="arabicPeriod"/>
            </a:pPr>
            <a:r>
              <a:rPr lang="en-HK" sz="2200" b="1" dirty="0"/>
              <a:t>Beneficence</a:t>
            </a:r>
            <a:r>
              <a:rPr lang="en-HK" sz="2200" dirty="0"/>
              <a:t>: “do positive good”</a:t>
            </a:r>
          </a:p>
          <a:p>
            <a:pPr marL="501650" indent="-457200">
              <a:spcBef>
                <a:spcPts val="600"/>
              </a:spcBef>
              <a:buFont typeface="+mj-lt"/>
              <a:buAutoNum type="arabicPeriod"/>
            </a:pPr>
            <a:r>
              <a:rPr lang="en-HK" sz="2200" b="1" dirty="0"/>
              <a:t>Non-malfeasance</a:t>
            </a:r>
            <a:r>
              <a:rPr lang="en-HK" sz="2200" dirty="0"/>
              <a:t>: “do no harm”</a:t>
            </a:r>
          </a:p>
          <a:p>
            <a:pPr marL="501650" indent="-457200">
              <a:spcBef>
                <a:spcPts val="600"/>
              </a:spcBef>
              <a:buFont typeface="+mj-lt"/>
              <a:buAutoNum type="arabicPeriod"/>
            </a:pPr>
            <a:r>
              <a:rPr lang="en-HK" sz="2200" b="1" dirty="0"/>
              <a:t>Rights</a:t>
            </a:r>
            <a:r>
              <a:rPr lang="en-HK" sz="2200" dirty="0"/>
              <a:t>: Protect participants’ interests</a:t>
            </a:r>
          </a:p>
          <a:p>
            <a:pPr marL="501650" indent="-457200">
              <a:spcBef>
                <a:spcPts val="600"/>
              </a:spcBef>
              <a:buFont typeface="+mj-lt"/>
              <a:buAutoNum type="arabicPeriod"/>
            </a:pPr>
            <a:r>
              <a:rPr lang="en-HK" sz="2200" b="1" dirty="0"/>
              <a:t>Risk Management</a:t>
            </a:r>
            <a:r>
              <a:rPr lang="en-HK" sz="2200" dirty="0"/>
              <a:t>: Ensure participants and researchers are not harmed</a:t>
            </a:r>
          </a:p>
          <a:p>
            <a:pPr marL="501650" indent="-457200">
              <a:spcBef>
                <a:spcPts val="600"/>
              </a:spcBef>
              <a:buFont typeface="+mj-lt"/>
              <a:buAutoNum type="arabicPeriod"/>
            </a:pPr>
            <a:r>
              <a:rPr lang="en-HK" sz="2200" b="1" dirty="0"/>
              <a:t>Proportionality</a:t>
            </a:r>
            <a:r>
              <a:rPr lang="en-HK" sz="2200" dirty="0"/>
              <a:t>: Consider and protect against where necessary the impact of work on others</a:t>
            </a:r>
          </a:p>
          <a:p>
            <a:pPr marL="501650" indent="-457200">
              <a:spcBef>
                <a:spcPts val="600"/>
              </a:spcBef>
              <a:buFont typeface="+mj-lt"/>
              <a:buAutoNum type="arabicPeriod"/>
            </a:pPr>
            <a:r>
              <a:rPr lang="en-HK" sz="2200" b="1" dirty="0"/>
              <a:t>Ensure informed consent </a:t>
            </a:r>
          </a:p>
        </p:txBody>
      </p:sp>
      <p:sp>
        <p:nvSpPr>
          <p:cNvPr id="4" name="Content Placeholder 2">
            <a:extLst>
              <a:ext uri="{FF2B5EF4-FFF2-40B4-BE49-F238E27FC236}">
                <a16:creationId xmlns:a16="http://schemas.microsoft.com/office/drawing/2014/main" id="{071125EB-A7DB-F5B8-CF55-3338808B369A}"/>
              </a:ext>
            </a:extLst>
          </p:cNvPr>
          <p:cNvSpPr txBox="1">
            <a:spLocks/>
          </p:cNvSpPr>
          <p:nvPr/>
        </p:nvSpPr>
        <p:spPr>
          <a:xfrm>
            <a:off x="6094412" y="1801011"/>
            <a:ext cx="4372742" cy="4754562"/>
          </a:xfrm>
          <a:prstGeom prst="rect">
            <a:avLst/>
          </a:prstGeom>
        </p:spPr>
        <p:txBody>
          <a:bodyPr vert="horz" lIns="91440" tIns="45720" rIns="91440" bIns="45720" rtlCol="0">
            <a:noAutofit/>
          </a:bodyPr>
          <a:lst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a:lstStyle>
          <a:p>
            <a:pPr marL="501650" indent="-457200">
              <a:spcBef>
                <a:spcPts val="600"/>
              </a:spcBef>
              <a:buFont typeface="+mj-lt"/>
              <a:buAutoNum type="arabicPeriod"/>
            </a:pPr>
            <a:endParaRPr lang="en-HK" sz="1800" b="1" dirty="0"/>
          </a:p>
        </p:txBody>
      </p:sp>
      <p:sp>
        <p:nvSpPr>
          <p:cNvPr id="6" name="TextBox 5">
            <a:extLst>
              <a:ext uri="{FF2B5EF4-FFF2-40B4-BE49-F238E27FC236}">
                <a16:creationId xmlns:a16="http://schemas.microsoft.com/office/drawing/2014/main" id="{1D42AB7E-B8C4-FF4F-B00A-006F42D5979F}"/>
              </a:ext>
            </a:extLst>
          </p:cNvPr>
          <p:cNvSpPr txBox="1"/>
          <p:nvPr/>
        </p:nvSpPr>
        <p:spPr>
          <a:xfrm>
            <a:off x="6218892" y="1582664"/>
            <a:ext cx="5248060" cy="4801314"/>
          </a:xfrm>
          <a:prstGeom prst="rect">
            <a:avLst/>
          </a:prstGeom>
          <a:noFill/>
        </p:spPr>
        <p:txBody>
          <a:bodyPr wrap="square">
            <a:spAutoFit/>
          </a:bodyPr>
          <a:lstStyle/>
          <a:p>
            <a:pPr marL="501650" indent="-457200">
              <a:lnSpc>
                <a:spcPct val="100000"/>
              </a:lnSpc>
              <a:spcBef>
                <a:spcPts val="600"/>
              </a:spcBef>
              <a:buFont typeface="+mj-lt"/>
              <a:buAutoNum type="arabicPeriod" startAt="7"/>
            </a:pPr>
            <a:r>
              <a:rPr lang="en-HK" sz="2200" b="1" dirty="0"/>
              <a:t>Avoid deception</a:t>
            </a:r>
          </a:p>
          <a:p>
            <a:pPr marL="501650" indent="-457200">
              <a:lnSpc>
                <a:spcPct val="100000"/>
              </a:lnSpc>
              <a:spcBef>
                <a:spcPts val="600"/>
              </a:spcBef>
              <a:buFont typeface="+mj-lt"/>
              <a:buAutoNum type="arabicPeriod" startAt="7"/>
            </a:pPr>
            <a:r>
              <a:rPr lang="en-HK" sz="2200" b="1" dirty="0"/>
              <a:t>Provide debriefing</a:t>
            </a:r>
            <a:r>
              <a:rPr lang="en-HK" sz="2200" dirty="0"/>
              <a:t>: to provide participants with additional information after taking part in the research</a:t>
            </a:r>
          </a:p>
          <a:p>
            <a:pPr marL="501650" indent="-457200">
              <a:lnSpc>
                <a:spcPct val="100000"/>
              </a:lnSpc>
              <a:spcBef>
                <a:spcPts val="600"/>
              </a:spcBef>
              <a:buFont typeface="+mj-lt"/>
              <a:buAutoNum type="arabicPeriod" startAt="7"/>
            </a:pPr>
            <a:r>
              <a:rPr lang="en-HK" sz="2200" b="1" dirty="0"/>
              <a:t>Allow withdrawal from Investigation</a:t>
            </a:r>
          </a:p>
          <a:p>
            <a:pPr marL="501650" indent="-457200">
              <a:lnSpc>
                <a:spcPct val="100000"/>
              </a:lnSpc>
              <a:spcBef>
                <a:spcPts val="600"/>
              </a:spcBef>
              <a:buFont typeface="+mj-lt"/>
              <a:buAutoNum type="arabicPeriod" startAt="7"/>
            </a:pPr>
            <a:r>
              <a:rPr lang="en-HK" sz="2200" b="1" dirty="0"/>
              <a:t>Ensure confidentiality</a:t>
            </a:r>
          </a:p>
          <a:p>
            <a:pPr marL="501650" indent="-457200">
              <a:lnSpc>
                <a:spcPct val="100000"/>
              </a:lnSpc>
              <a:spcBef>
                <a:spcPts val="600"/>
              </a:spcBef>
              <a:buFont typeface="+mj-lt"/>
              <a:buAutoNum type="arabicPeriod" startAt="7"/>
            </a:pPr>
            <a:r>
              <a:rPr lang="en-HK" sz="2200" b="1" dirty="0"/>
              <a:t>Data security and archiving</a:t>
            </a:r>
            <a:r>
              <a:rPr lang="en-HK" sz="2200" dirty="0"/>
              <a:t>: Ensure data is held in a secure manner consonant with the requirements of the Data Protection Act</a:t>
            </a:r>
            <a:endParaRPr lang="en-GB" sz="2200" dirty="0"/>
          </a:p>
        </p:txBody>
      </p:sp>
      <p:sp>
        <p:nvSpPr>
          <p:cNvPr id="7" name="TextBox 6">
            <a:extLst>
              <a:ext uri="{FF2B5EF4-FFF2-40B4-BE49-F238E27FC236}">
                <a16:creationId xmlns:a16="http://schemas.microsoft.com/office/drawing/2014/main" id="{BF03BCFB-5620-FB74-09DA-F84DCE29B8BB}"/>
              </a:ext>
            </a:extLst>
          </p:cNvPr>
          <p:cNvSpPr txBox="1"/>
          <p:nvPr/>
        </p:nvSpPr>
        <p:spPr>
          <a:xfrm>
            <a:off x="990162" y="6442452"/>
            <a:ext cx="10144810" cy="313932"/>
          </a:xfrm>
          <a:prstGeom prst="rect">
            <a:avLst/>
          </a:prstGeom>
          <a:noFill/>
        </p:spPr>
        <p:txBody>
          <a:bodyPr wrap="square" rtlCol="0">
            <a:spAutoFit/>
          </a:bodyPr>
          <a:lstStyle/>
          <a:p>
            <a:pPr>
              <a:lnSpc>
                <a:spcPct val="90000"/>
              </a:lnSpc>
            </a:pPr>
            <a:r>
              <a:rPr lang="en-HK" sz="1600" i="1" dirty="0"/>
              <a:t>* Extracted from Research Ethics &amp; Integrity Code of Practice (Appendix 1) </a:t>
            </a:r>
            <a:endParaRPr lang="en-GB" sz="1600" i="1" dirty="0"/>
          </a:p>
        </p:txBody>
      </p:sp>
    </p:spTree>
    <p:extLst>
      <p:ext uri="{BB962C8B-B14F-4D97-AF65-F5344CB8AC3E}">
        <p14:creationId xmlns:p14="http://schemas.microsoft.com/office/powerpoint/2010/main" val="1691995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Risks to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548822" cy="369332"/>
          </a:xfrm>
          <a:prstGeom prst="rect">
            <a:avLst/>
          </a:prstGeom>
          <a:noFill/>
          <a:ln w="9525">
            <a:noFill/>
            <a:miter lim="800000"/>
            <a:headEnd/>
            <a:tailEnd/>
          </a:ln>
        </p:spPr>
        <p:txBody>
          <a:bodyPr wrap="none">
            <a:spAutoFit/>
          </a:bodyPr>
          <a:lstStyle/>
          <a:p>
            <a:r>
              <a:rPr lang="en-US" altLang="zh-CN" b="1" dirty="0"/>
              <a:t>Researchers</a:t>
            </a:r>
          </a:p>
        </p:txBody>
      </p:sp>
      <p:sp>
        <p:nvSpPr>
          <p:cNvPr id="33799" name="Text Box 8"/>
          <p:cNvSpPr txBox="1">
            <a:spLocks noChangeArrowheads="1"/>
          </p:cNvSpPr>
          <p:nvPr/>
        </p:nvSpPr>
        <p:spPr bwMode="auto">
          <a:xfrm>
            <a:off x="5637213" y="2438400"/>
            <a:ext cx="1593848" cy="369332"/>
          </a:xfrm>
          <a:prstGeom prst="rect">
            <a:avLst/>
          </a:prstGeom>
          <a:noFill/>
          <a:ln w="9525">
            <a:noFill/>
            <a:miter lim="800000"/>
            <a:headEnd/>
            <a:tailEnd/>
          </a:ln>
        </p:spPr>
        <p:txBody>
          <a:bodyPr wrap="square">
            <a:spAutoFit/>
          </a:bodyPr>
          <a:lstStyle/>
          <a:p>
            <a:r>
              <a:rPr lang="en-US" altLang="zh-CN" b="1" dirty="0"/>
              <a:t>Participants</a:t>
            </a:r>
          </a:p>
        </p:txBody>
      </p:sp>
      <p:sp>
        <p:nvSpPr>
          <p:cNvPr id="33800" name="Text Box 9"/>
          <p:cNvSpPr txBox="1">
            <a:spLocks noChangeArrowheads="1"/>
          </p:cNvSpPr>
          <p:nvPr/>
        </p:nvSpPr>
        <p:spPr bwMode="auto">
          <a:xfrm>
            <a:off x="5171798" y="1589748"/>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40160" y="1992355"/>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dirty="0"/>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Society</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Researchers</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379417" y="6019800"/>
            <a:ext cx="2977475" cy="738664"/>
          </a:xfrm>
          <a:prstGeom prst="rect">
            <a:avLst/>
          </a:prstGeom>
          <a:noFill/>
        </p:spPr>
        <p:txBody>
          <a:bodyPr wrap="square" rtlCol="0">
            <a:spAutoFit/>
          </a:bodyPr>
          <a:lstStyle/>
          <a:p>
            <a:pPr marL="285750" indent="-285750">
              <a:buFont typeface="Arial" panose="020B0604020202020204" pitchFamily="34" charset="0"/>
              <a:buChar char="•"/>
            </a:pPr>
            <a:r>
              <a:rPr lang="en-US" sz="1400" b="1" dirty="0"/>
              <a:t>Research problem/question identification</a:t>
            </a:r>
          </a:p>
          <a:p>
            <a:pPr marL="285750" indent="-285750">
              <a:buFont typeface="Arial" panose="020B0604020202020204" pitchFamily="34" charset="0"/>
              <a:buChar char="•"/>
            </a:pPr>
            <a:r>
              <a:rPr lang="en-US" sz="1400" b="1" dirty="0"/>
              <a:t>Risk assessments</a:t>
            </a:r>
            <a:endParaRPr lang="en-GB" sz="1400" b="1" dirty="0"/>
          </a:p>
        </p:txBody>
      </p:sp>
      <p:sp>
        <p:nvSpPr>
          <p:cNvPr id="20" name="TextBox 19"/>
          <p:cNvSpPr txBox="1"/>
          <p:nvPr/>
        </p:nvSpPr>
        <p:spPr>
          <a:xfrm>
            <a:off x="9142411" y="5867401"/>
            <a:ext cx="2971796" cy="954107"/>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Provide feedback to participants</a:t>
            </a:r>
          </a:p>
          <a:p>
            <a:pPr marL="285750" indent="-285750">
              <a:buFont typeface="Arial" panose="020B0604020202020204" pitchFamily="34" charset="0"/>
              <a:buChar char="•"/>
            </a:pPr>
            <a:r>
              <a:rPr lang="en-US" sz="1400" b="1" dirty="0"/>
              <a:t>Report write up and presentation of findings</a:t>
            </a:r>
            <a:endParaRPr lang="en-GB" sz="1400" b="1" dirty="0"/>
          </a:p>
        </p:txBody>
      </p:sp>
      <p:sp>
        <p:nvSpPr>
          <p:cNvPr id="4" name="TextBox 3">
            <a:extLst>
              <a:ext uri="{FF2B5EF4-FFF2-40B4-BE49-F238E27FC236}">
                <a16:creationId xmlns:a16="http://schemas.microsoft.com/office/drawing/2014/main" id="{9A652AD4-B576-0DDD-A87C-6FC99A63F6C5}"/>
              </a:ext>
            </a:extLst>
          </p:cNvPr>
          <p:cNvSpPr txBox="1"/>
          <p:nvPr/>
        </p:nvSpPr>
        <p:spPr>
          <a:xfrm>
            <a:off x="9178214" y="1734639"/>
            <a:ext cx="2971796" cy="3083921"/>
          </a:xfrm>
          <a:prstGeom prst="rect">
            <a:avLst/>
          </a:prstGeom>
          <a:noFill/>
        </p:spPr>
        <p:txBody>
          <a:bodyPr wrap="square" rtlCol="0">
            <a:spAutoFit/>
          </a:bodyPr>
          <a:lstStyle/>
          <a:p>
            <a:pPr>
              <a:lnSpc>
                <a:spcPct val="90000"/>
              </a:lnSpc>
            </a:pPr>
            <a:r>
              <a:rPr lang="en-HK" sz="2400" dirty="0"/>
              <a:t>Assess the risks to different stakeholders and how you attempt to minimise any risks, including contingency plans, in your research design</a:t>
            </a:r>
            <a:endParaRPr lang="en-GB" sz="2400"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2A1E-3077-830D-8C9E-A5D5E15A591A}"/>
              </a:ext>
            </a:extLst>
          </p:cNvPr>
          <p:cNvSpPr>
            <a:spLocks noGrp="1"/>
          </p:cNvSpPr>
          <p:nvPr>
            <p:ph type="title"/>
          </p:nvPr>
        </p:nvSpPr>
        <p:spPr/>
        <p:txBody>
          <a:bodyPr>
            <a:normAutofit/>
          </a:bodyPr>
          <a:lstStyle/>
          <a:p>
            <a:r>
              <a:rPr lang="en-HK" dirty="0"/>
              <a:t>Clear understanding of Benefits, Risks and Harms</a:t>
            </a:r>
            <a:endParaRPr lang="en-GB" dirty="0"/>
          </a:p>
        </p:txBody>
      </p:sp>
      <p:sp>
        <p:nvSpPr>
          <p:cNvPr id="3" name="Content Placeholder 2">
            <a:extLst>
              <a:ext uri="{FF2B5EF4-FFF2-40B4-BE49-F238E27FC236}">
                <a16:creationId xmlns:a16="http://schemas.microsoft.com/office/drawing/2014/main" id="{7385939D-A7DE-6450-D222-FCAA4EF130DE}"/>
              </a:ext>
            </a:extLst>
          </p:cNvPr>
          <p:cNvSpPr>
            <a:spLocks noGrp="1"/>
          </p:cNvSpPr>
          <p:nvPr>
            <p:ph idx="1"/>
          </p:nvPr>
        </p:nvSpPr>
        <p:spPr/>
        <p:txBody>
          <a:bodyPr/>
          <a:lstStyle/>
          <a:p>
            <a:r>
              <a:rPr lang="en-HK" dirty="0"/>
              <a:t>Research involving people should benefit society and not harm participants.</a:t>
            </a:r>
          </a:p>
          <a:p>
            <a:r>
              <a:rPr lang="en-HK" dirty="0"/>
              <a:t>The researcher must consider the risk of harm or discomfort to participants, such as deception or privacy invasion.</a:t>
            </a:r>
          </a:p>
          <a:p>
            <a:r>
              <a:rPr lang="en-HK" dirty="0"/>
              <a:t>Risks should be explained in terms of their likelihood of occurrence.</a:t>
            </a:r>
          </a:p>
          <a:p>
            <a:r>
              <a:rPr lang="en-HK" dirty="0"/>
              <a:t>People have different perceptions of risk, and the researcher must ensure participants understand the potential risks.</a:t>
            </a:r>
          </a:p>
          <a:p>
            <a:r>
              <a:rPr lang="en-HK" dirty="0"/>
              <a:t>The researcher must be ready to explain the risks to participants if they ask.</a:t>
            </a:r>
          </a:p>
          <a:p>
            <a:endParaRPr lang="en-GB" dirty="0"/>
          </a:p>
        </p:txBody>
      </p:sp>
    </p:spTree>
    <p:extLst>
      <p:ext uri="{BB962C8B-B14F-4D97-AF65-F5344CB8AC3E}">
        <p14:creationId xmlns:p14="http://schemas.microsoft.com/office/powerpoint/2010/main" val="3563649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9</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3.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extLst>
      <p:ext uri="{BB962C8B-B14F-4D97-AF65-F5344CB8AC3E}">
        <p14:creationId xmlns:p14="http://schemas.microsoft.com/office/powerpoint/2010/main" val="341236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4.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11</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13</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normAutofit/>
          </a:bodyPr>
          <a:lstStyle/>
          <a:p>
            <a:r>
              <a:rPr lang="en-HK" dirty="0"/>
              <a:t>The UK General Data Protection Regulation (UK GDPR) governs the processing (acquiring, holding, using, etc.) of personal data in the UK.</a:t>
            </a:r>
          </a:p>
          <a:p>
            <a:r>
              <a:rPr lang="en-US" dirty="0"/>
              <a:t>Personal data is data that relates to living people from which they can be </a:t>
            </a:r>
            <a:r>
              <a:rPr lang="en-US" b="1" dirty="0"/>
              <a:t>directly or indirectly identified</a:t>
            </a:r>
            <a:r>
              <a:rPr lang="en-US" dirty="0"/>
              <a:t>. </a:t>
            </a:r>
            <a:endParaRPr lang="en-HK" dirty="0"/>
          </a:p>
          <a:p>
            <a:r>
              <a:rPr lang="en-HK" dirty="0"/>
              <a:t>A person's identity can be disclosed from: </a:t>
            </a:r>
          </a:p>
          <a:p>
            <a:pPr lvl="1"/>
            <a:r>
              <a:rPr lang="en-HK" b="1" dirty="0"/>
              <a:t>Direct identifiers </a:t>
            </a:r>
            <a:r>
              <a:rPr lang="en-HK" dirty="0"/>
              <a:t>such as names, addresses, postcode information, telephone numbers or pictures; </a:t>
            </a:r>
          </a:p>
          <a:p>
            <a:pPr lvl="1"/>
            <a:r>
              <a:rPr lang="en-HK" b="1" dirty="0"/>
              <a:t>Indirect identifiers </a:t>
            </a:r>
            <a:r>
              <a:rPr lang="en-HK" dirty="0"/>
              <a:t>which when linked with other publicly available information sources, could identify someone, e.g. information on workplace, occupation or exceptional values of characteristics like salary or age.</a:t>
            </a:r>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pPr marL="502920" indent="-457200">
              <a:buFont typeface="+mj-lt"/>
              <a:buAutoNum type="arabicPeriod"/>
            </a:pPr>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pPr marL="502920" indent="-457200">
              <a:buFont typeface="+mj-lt"/>
              <a:buAutoNum type="arabicPeriod"/>
            </a:pPr>
            <a:r>
              <a:rPr lang="en-HK" dirty="0"/>
              <a:t>Accuracy &amp; Retention Principle</a:t>
            </a:r>
          </a:p>
          <a:p>
            <a:pPr lvl="1"/>
            <a:r>
              <a:rPr lang="en-HK" dirty="0"/>
              <a:t>Practicable steps shall be taken to ensure personal data is accurate and not kept longer than is necessary to fulfil the purpose for which it is used.</a:t>
            </a:r>
          </a:p>
          <a:p>
            <a:pPr marL="502920" indent="-457200">
              <a:buFont typeface="+mj-lt"/>
              <a:buAutoNum type="arabicPeriod"/>
            </a:pPr>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pPr marL="502920" indent="-457200">
              <a:buFont typeface="+mj-lt"/>
              <a:buAutoNum type="arabicPeriod" startAt="4"/>
            </a:pPr>
            <a:r>
              <a:rPr lang="en-HK" dirty="0"/>
              <a:t>Data Security Principle</a:t>
            </a:r>
          </a:p>
          <a:p>
            <a:pPr lvl="1"/>
            <a:r>
              <a:rPr lang="en-HK" dirty="0"/>
              <a:t>A data user needs to take practicable steps to safeguard personal data from unauthorised or accidental access, processing , erasure, loss or use.</a:t>
            </a:r>
          </a:p>
          <a:p>
            <a:pPr marL="502920" indent="-457200">
              <a:buFont typeface="+mj-lt"/>
              <a:buAutoNum type="arabicPeriod" startAt="5"/>
            </a:pPr>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pPr marL="502920" indent="-457200">
              <a:buFont typeface="+mj-lt"/>
              <a:buAutoNum type="arabicPeriod" startAt="6"/>
            </a:pPr>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pPr algn="ctr"/>
            <a:r>
              <a:rPr lang="en-HK"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 per section)</a:t>
            </a:r>
          </a:p>
          <a:p>
            <a:r>
              <a:rPr lang="en-HK" dirty="0"/>
              <a:t>Consider audience when outlining your response to the three points that you write for a non-specialist s below:</a:t>
            </a:r>
          </a:p>
          <a:p>
            <a:pPr lvl="1"/>
            <a:r>
              <a:rPr lang="en-HK" b="1" dirty="0"/>
              <a:t>Purpose of research activity</a:t>
            </a:r>
          </a:p>
          <a:p>
            <a:pPr lvl="1"/>
            <a:r>
              <a:rPr lang="en-HK" b="1" dirty="0"/>
              <a:t>Proposed research questions</a:t>
            </a:r>
          </a:p>
          <a:p>
            <a:pPr lvl="1"/>
            <a:r>
              <a:rPr lang="en-HK" b="1" dirty="0"/>
              <a:t>Aims of research activities</a:t>
            </a:r>
          </a:p>
          <a:p>
            <a:pPr lvl="1"/>
            <a:r>
              <a:rPr lang="en-HK" dirty="0"/>
              <a:t>Objectives of research activity</a:t>
            </a:r>
          </a:p>
          <a:p>
            <a:r>
              <a:rPr lang="en-HK" dirty="0"/>
              <a:t>Purpose of research activity: 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 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lnSpcReduction="10000"/>
          </a:bodyPr>
          <a:lstStyle/>
          <a:p>
            <a:r>
              <a:rPr lang="en-GB" sz="2600" dirty="0"/>
              <a:t>Aims of research activity</a:t>
            </a:r>
          </a:p>
          <a:p>
            <a:pPr lvl="1"/>
            <a:r>
              <a:rPr lang="en-HK" dirty="0"/>
              <a:t>Aim is what you want to know (your goal) while objectives are the specific steps you will take to achieve your aim.</a:t>
            </a:r>
          </a:p>
          <a:p>
            <a:pPr lvl="1"/>
            <a:r>
              <a:rPr lang="en-HK" b="1"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endParaRPr lang="en-HK" dirty="0"/>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3EB47-64E4-80AD-F371-E579F555EE4C}"/>
              </a:ext>
            </a:extLst>
          </p:cNvPr>
          <p:cNvSpPr>
            <a:spLocks noGrp="1"/>
          </p:cNvSpPr>
          <p:nvPr>
            <p:ph type="title"/>
          </p:nvPr>
        </p:nvSpPr>
        <p:spPr/>
        <p:txBody>
          <a:bodyPr>
            <a:normAutofit/>
          </a:bodyPr>
          <a:lstStyle/>
          <a:p>
            <a:r>
              <a:rPr lang="en-HK" dirty="0"/>
              <a:t>the Well-being of Future Generations (Wales) Act 2015</a:t>
            </a:r>
            <a:endParaRPr lang="en-GB" dirty="0"/>
          </a:p>
        </p:txBody>
      </p:sp>
      <p:sp>
        <p:nvSpPr>
          <p:cNvPr id="3" name="Content Placeholder 2">
            <a:extLst>
              <a:ext uri="{FF2B5EF4-FFF2-40B4-BE49-F238E27FC236}">
                <a16:creationId xmlns:a16="http://schemas.microsoft.com/office/drawing/2014/main" id="{A657BBE5-7399-4371-983C-8D8683BB699D}"/>
              </a:ext>
            </a:extLst>
          </p:cNvPr>
          <p:cNvSpPr>
            <a:spLocks noGrp="1"/>
          </p:cNvSpPr>
          <p:nvPr>
            <p:ph idx="1"/>
          </p:nvPr>
        </p:nvSpPr>
        <p:spPr/>
        <p:txBody>
          <a:bodyPr>
            <a:normAutofit/>
          </a:bodyPr>
          <a:lstStyle/>
          <a:p>
            <a:r>
              <a:rPr lang="en-HK" dirty="0"/>
              <a:t>Does your research relate to one or more of the seven aims of the Well-being of Future Generations (Wales) Act 2015?</a:t>
            </a:r>
          </a:p>
          <a:p>
            <a:pPr lvl="1"/>
            <a:r>
              <a:rPr lang="en-HK" dirty="0"/>
              <a:t>A prosperous Wales</a:t>
            </a:r>
          </a:p>
          <a:p>
            <a:pPr lvl="1"/>
            <a:r>
              <a:rPr lang="en-HK" dirty="0"/>
              <a:t>A resilient Wales</a:t>
            </a:r>
          </a:p>
          <a:p>
            <a:pPr lvl="1"/>
            <a:r>
              <a:rPr lang="en-HK" dirty="0"/>
              <a:t>A healthier Wales</a:t>
            </a:r>
          </a:p>
          <a:p>
            <a:pPr lvl="1"/>
            <a:r>
              <a:rPr lang="en-HK" dirty="0"/>
              <a:t>A more equal Wales</a:t>
            </a:r>
          </a:p>
          <a:p>
            <a:pPr lvl="1"/>
            <a:r>
              <a:rPr lang="en-HK" dirty="0"/>
              <a:t>A Wales of cohesive communities</a:t>
            </a:r>
          </a:p>
          <a:p>
            <a:pPr lvl="1"/>
            <a:r>
              <a:rPr lang="en-HK" dirty="0"/>
              <a:t>A Wales of vibrant culture and thriving Welsh language</a:t>
            </a:r>
          </a:p>
          <a:p>
            <a:pPr lvl="1"/>
            <a:r>
              <a:rPr lang="en-HK" dirty="0"/>
              <a:t>A globally responsible Wales</a:t>
            </a:r>
            <a:endParaRPr lang="en-GB" dirty="0"/>
          </a:p>
        </p:txBody>
      </p:sp>
    </p:spTree>
    <p:extLst>
      <p:ext uri="{BB962C8B-B14F-4D97-AF65-F5344CB8AC3E}">
        <p14:creationId xmlns:p14="http://schemas.microsoft.com/office/powerpoint/2010/main" val="2955993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87E1-9219-B47D-378C-D89E7A9B41DF}"/>
              </a:ext>
            </a:extLst>
          </p:cNvPr>
          <p:cNvSpPr>
            <a:spLocks noGrp="1"/>
          </p:cNvSpPr>
          <p:nvPr>
            <p:ph type="title"/>
          </p:nvPr>
        </p:nvSpPr>
        <p:spPr/>
        <p:txBody>
          <a:bodyPr/>
          <a:lstStyle/>
          <a:p>
            <a:r>
              <a:rPr lang="en-HK" dirty="0"/>
              <a:t>SECTION F: Scope of Research Activity</a:t>
            </a:r>
            <a:endParaRPr lang="en-GB" dirty="0"/>
          </a:p>
        </p:txBody>
      </p:sp>
      <p:sp>
        <p:nvSpPr>
          <p:cNvPr id="3" name="Content Placeholder 2">
            <a:extLst>
              <a:ext uri="{FF2B5EF4-FFF2-40B4-BE49-F238E27FC236}">
                <a16:creationId xmlns:a16="http://schemas.microsoft.com/office/drawing/2014/main" id="{86BD66C3-E467-CC36-3365-F538B143073D}"/>
              </a:ext>
            </a:extLst>
          </p:cNvPr>
          <p:cNvSpPr>
            <a:spLocks noGrp="1"/>
          </p:cNvSpPr>
          <p:nvPr>
            <p:ph idx="1"/>
          </p:nvPr>
        </p:nvSpPr>
        <p:spPr/>
        <p:txBody>
          <a:bodyPr>
            <a:normAutofit lnSpcReduction="10000"/>
          </a:bodyPr>
          <a:lstStyle/>
          <a:p>
            <a:pPr marL="45720" indent="0">
              <a:buNone/>
            </a:pPr>
            <a:r>
              <a:rPr lang="en-HK" dirty="0"/>
              <a:t>Will the research activity include:</a:t>
            </a:r>
          </a:p>
          <a:p>
            <a:pPr marL="502920" indent="-457200">
              <a:spcBef>
                <a:spcPts val="600"/>
              </a:spcBef>
              <a:buFont typeface="+mj-lt"/>
              <a:buAutoNum type="arabicPeriod"/>
            </a:pPr>
            <a:r>
              <a:rPr lang="en-HK" dirty="0"/>
              <a:t>Use of a questionnaire or similar research instrument?</a:t>
            </a:r>
          </a:p>
          <a:p>
            <a:pPr marL="502920" indent="-457200">
              <a:spcBef>
                <a:spcPts val="600"/>
              </a:spcBef>
              <a:buFont typeface="+mj-lt"/>
              <a:buAutoNum type="arabicPeriod"/>
            </a:pPr>
            <a:r>
              <a:rPr lang="en-HK" dirty="0"/>
              <a:t>Use of interviews?</a:t>
            </a:r>
          </a:p>
          <a:p>
            <a:pPr marL="502920" indent="-457200">
              <a:spcBef>
                <a:spcPts val="600"/>
              </a:spcBef>
              <a:buFont typeface="+mj-lt"/>
              <a:buAutoNum type="arabicPeriod"/>
            </a:pPr>
            <a:r>
              <a:rPr lang="en-HK" dirty="0"/>
              <a:t>Use of focus groups?</a:t>
            </a:r>
          </a:p>
          <a:p>
            <a:pPr marL="502920" indent="-457200">
              <a:spcBef>
                <a:spcPts val="600"/>
              </a:spcBef>
              <a:buFont typeface="+mj-lt"/>
              <a:buAutoNum type="arabicPeriod"/>
            </a:pPr>
            <a:r>
              <a:rPr lang="en-HK" dirty="0"/>
              <a:t>Use of participant diaries? </a:t>
            </a:r>
          </a:p>
          <a:p>
            <a:pPr marL="502920" indent="-457200">
              <a:spcBef>
                <a:spcPts val="600"/>
              </a:spcBef>
              <a:buFont typeface="+mj-lt"/>
              <a:buAutoNum type="arabicPeriod"/>
            </a:pPr>
            <a:r>
              <a:rPr lang="en-HK" dirty="0">
                <a:solidFill>
                  <a:srgbClr val="FF0000"/>
                </a:solidFill>
              </a:rPr>
              <a:t>Use of video or audio recording?</a:t>
            </a:r>
          </a:p>
          <a:p>
            <a:pPr marL="502920" indent="-457200">
              <a:spcBef>
                <a:spcPts val="600"/>
              </a:spcBef>
              <a:buFont typeface="+mj-lt"/>
              <a:buAutoNum type="arabicPeriod"/>
            </a:pPr>
            <a:r>
              <a:rPr lang="en-HK" dirty="0">
                <a:solidFill>
                  <a:srgbClr val="FF0000"/>
                </a:solidFill>
              </a:rPr>
              <a:t>Use of computer-generated log files?</a:t>
            </a:r>
          </a:p>
          <a:p>
            <a:pPr marL="502920" indent="-457200">
              <a:spcBef>
                <a:spcPts val="600"/>
              </a:spcBef>
              <a:buFont typeface="+mj-lt"/>
              <a:buAutoNum type="arabicPeriod"/>
            </a:pPr>
            <a:r>
              <a:rPr lang="en-HK" dirty="0">
                <a:solidFill>
                  <a:srgbClr val="FF0000"/>
                </a:solidFill>
              </a:rPr>
              <a:t>Participant observation with their knowledge?</a:t>
            </a:r>
          </a:p>
          <a:p>
            <a:pPr marL="502920" indent="-457200">
              <a:spcBef>
                <a:spcPts val="600"/>
              </a:spcBef>
              <a:buFont typeface="+mj-lt"/>
              <a:buAutoNum type="arabicPeriod"/>
            </a:pPr>
            <a:r>
              <a:rPr lang="en-HK" dirty="0">
                <a:solidFill>
                  <a:srgbClr val="FF0000"/>
                </a:solidFill>
              </a:rPr>
              <a:t>Participant observation without their knowledge?</a:t>
            </a:r>
          </a:p>
          <a:p>
            <a:pPr marL="502920" indent="-457200">
              <a:spcBef>
                <a:spcPts val="600"/>
              </a:spcBef>
              <a:buFont typeface="+mj-lt"/>
              <a:buAutoNum type="arabicPeriod"/>
            </a:pPr>
            <a:r>
              <a:rPr lang="en-HK" dirty="0">
                <a:solidFill>
                  <a:srgbClr val="FF0000"/>
                </a:solidFill>
              </a:rPr>
              <a:t>Access to personal or confidential information without the participants’ specific consent?</a:t>
            </a:r>
            <a:endParaRPr lang="en-GB" dirty="0">
              <a:solidFill>
                <a:srgbClr val="FF0000"/>
              </a:solidFill>
            </a:endParaRPr>
          </a:p>
        </p:txBody>
      </p:sp>
    </p:spTree>
    <p:extLst>
      <p:ext uri="{BB962C8B-B14F-4D97-AF65-F5344CB8AC3E}">
        <p14:creationId xmlns:p14="http://schemas.microsoft.com/office/powerpoint/2010/main" val="3452311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72559-9FD1-1A07-4F28-61801BC2BA0C}"/>
              </a:ext>
            </a:extLst>
          </p:cNvPr>
          <p:cNvSpPr>
            <a:spLocks noGrp="1"/>
          </p:cNvSpPr>
          <p:nvPr>
            <p:ph type="title"/>
          </p:nvPr>
        </p:nvSpPr>
        <p:spPr/>
        <p:txBody>
          <a:bodyPr/>
          <a:lstStyle/>
          <a:p>
            <a:r>
              <a:rPr lang="en-HK" dirty="0"/>
              <a:t>SECTION F: Scope of Research Activity</a:t>
            </a:r>
            <a:endParaRPr lang="en-GB" dirty="0"/>
          </a:p>
        </p:txBody>
      </p:sp>
      <p:sp>
        <p:nvSpPr>
          <p:cNvPr id="3" name="Content Placeholder 2">
            <a:extLst>
              <a:ext uri="{FF2B5EF4-FFF2-40B4-BE49-F238E27FC236}">
                <a16:creationId xmlns:a16="http://schemas.microsoft.com/office/drawing/2014/main" id="{EBB264A3-C613-98AB-C381-5AFF59E46AFE}"/>
              </a:ext>
            </a:extLst>
          </p:cNvPr>
          <p:cNvSpPr>
            <a:spLocks noGrp="1"/>
          </p:cNvSpPr>
          <p:nvPr>
            <p:ph idx="1"/>
          </p:nvPr>
        </p:nvSpPr>
        <p:spPr>
          <a:xfrm>
            <a:off x="1217614" y="1828800"/>
            <a:ext cx="9753600" cy="4754562"/>
          </a:xfrm>
        </p:spPr>
        <p:txBody>
          <a:bodyPr>
            <a:normAutofit fontScale="92500" lnSpcReduction="10000"/>
          </a:bodyPr>
          <a:lstStyle/>
          <a:p>
            <a:pPr marL="0" marR="0" lvl="0" indent="0">
              <a:lnSpc>
                <a:spcPct val="107000"/>
              </a:lnSpc>
              <a:spcBef>
                <a:spcPts val="0"/>
              </a:spcBef>
              <a:spcAft>
                <a:spcPts val="0"/>
              </a:spcAft>
              <a:buNone/>
            </a:pPr>
            <a:r>
              <a:rPr lang="en-HK" kern="100" dirty="0">
                <a:effectLst/>
                <a:ea typeface="Calibri" panose="020F0502020204030204" pitchFamily="34" charset="0"/>
                <a:cs typeface="Arial" panose="020B0604020202020204" pitchFamily="34" charset="0"/>
              </a:rPr>
              <a:t>Will the research activity include:</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Administration of any questions, test stimuli, presentation that may be experienced as physically, mentally or emotionally harmful / offensive?</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Performance of any acts which may cause embarrassment or affect self-esteem?</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Investigation of participants involved in illegal activities?</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Use of procedures that involve deception?</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Administration of any substance, agent or placebo?</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Working with live vertebrate animals?</a:t>
            </a:r>
          </a:p>
          <a:p>
            <a:pPr marL="457200" marR="0" lvl="0" indent="-457200">
              <a:lnSpc>
                <a:spcPct val="107000"/>
              </a:lnSpc>
              <a:spcBef>
                <a:spcPts val="0"/>
              </a:spcBef>
              <a:spcAft>
                <a:spcPts val="0"/>
              </a:spcAft>
              <a:buFont typeface="+mj-lt"/>
              <a:buAutoNum type="arabicPeriod" startAt="10"/>
            </a:pPr>
            <a:r>
              <a:rPr lang="en-GB" kern="100" dirty="0">
                <a:effectLst/>
                <a:ea typeface="Calibri" panose="020F0502020204030204" pitchFamily="34" charset="0"/>
                <a:cs typeface="Arial" panose="020B0604020202020204" pitchFamily="34" charset="0"/>
              </a:rPr>
              <a:t>Procedures that may have a negative impact on the environment?</a:t>
            </a:r>
          </a:p>
          <a:p>
            <a:pPr marL="457200" marR="0" lvl="0" indent="-457200">
              <a:lnSpc>
                <a:spcPct val="107000"/>
              </a:lnSpc>
              <a:spcBef>
                <a:spcPts val="0"/>
              </a:spcBef>
              <a:spcAft>
                <a:spcPts val="800"/>
              </a:spcAft>
              <a:buFont typeface="+mj-lt"/>
              <a:buAutoNum type="arabicPeriod" startAt="10"/>
            </a:pPr>
            <a:r>
              <a:rPr lang="en-GB" kern="100" dirty="0">
                <a:solidFill>
                  <a:srgbClr val="FF0000"/>
                </a:solidFill>
                <a:effectLst/>
                <a:ea typeface="Calibri" panose="020F0502020204030204" pitchFamily="34" charset="0"/>
                <a:cs typeface="Arial" panose="020B0604020202020204" pitchFamily="34" charset="0"/>
              </a:rPr>
              <a:t>Other primary data collection methods. Please indicate the type of data collection method(s) below.</a:t>
            </a:r>
            <a:endParaRPr lang="en-GB" dirty="0">
              <a:solidFill>
                <a:srgbClr val="FF0000"/>
              </a:solidFill>
            </a:endParaRPr>
          </a:p>
        </p:txBody>
      </p:sp>
    </p:spTree>
    <p:extLst>
      <p:ext uri="{BB962C8B-B14F-4D97-AF65-F5344CB8AC3E}">
        <p14:creationId xmlns:p14="http://schemas.microsoft.com/office/powerpoint/2010/main" val="51636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p>
          <a:p>
            <a:r>
              <a:rPr lang="en-HK" dirty="0"/>
              <a:t>Risk to the environment and how will you mitigate the risk to environment?</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3F9DC-CCF1-DB02-876B-DBA45C183EFE}"/>
              </a:ext>
            </a:extLst>
          </p:cNvPr>
          <p:cNvSpPr>
            <a:spLocks noGrp="1"/>
          </p:cNvSpPr>
          <p:nvPr>
            <p:ph type="title"/>
          </p:nvPr>
        </p:nvSpPr>
        <p:spPr/>
        <p:txBody>
          <a:bodyPr/>
          <a:lstStyle/>
          <a:p>
            <a:r>
              <a:rPr lang="en-HK" dirty="0"/>
              <a:t>SECTION I: Feedback, Consent and Confidentiality</a:t>
            </a:r>
            <a:endParaRPr lang="en-GB" dirty="0"/>
          </a:p>
        </p:txBody>
      </p:sp>
      <p:sp>
        <p:nvSpPr>
          <p:cNvPr id="3" name="Content Placeholder 2">
            <a:extLst>
              <a:ext uri="{FF2B5EF4-FFF2-40B4-BE49-F238E27FC236}">
                <a16:creationId xmlns:a16="http://schemas.microsoft.com/office/drawing/2014/main" id="{50FEA4F1-FDF4-DB1C-A3EC-041FEA065F02}"/>
              </a:ext>
            </a:extLst>
          </p:cNvPr>
          <p:cNvSpPr>
            <a:spLocks noGrp="1"/>
          </p:cNvSpPr>
          <p:nvPr>
            <p:ph idx="1"/>
          </p:nvPr>
        </p:nvSpPr>
        <p:spPr/>
        <p:txBody>
          <a:bodyPr>
            <a:normAutofit/>
          </a:bodyPr>
          <a:lstStyle/>
          <a:p>
            <a:r>
              <a:rPr lang="en-HK" dirty="0"/>
              <a:t>Feedback: What de-briefing and feedback will be provided to participants, how will this be done and when? </a:t>
            </a:r>
          </a:p>
          <a:p>
            <a:r>
              <a:rPr lang="en-HK" dirty="0"/>
              <a:t>Informed consent: How will participants give their consent? (verbally, by signing a consent form or submitting the questionnaire)</a:t>
            </a:r>
          </a:p>
          <a:p>
            <a:pPr lvl="1"/>
            <a:r>
              <a:rPr lang="en-HK" dirty="0"/>
              <a:t>Example: By submission of a completed questionnaire, I hereby consent to participate in the captioned research.</a:t>
            </a:r>
          </a:p>
          <a:p>
            <a:r>
              <a:rPr lang="en-HK" dirty="0"/>
              <a:t>Confidentiality/anonymity: How will you protect participants' confidentiality/anonymity?</a:t>
            </a:r>
            <a:endParaRPr lang="en-GB" dirty="0"/>
          </a:p>
        </p:txBody>
      </p:sp>
    </p:spTree>
    <p:extLst>
      <p:ext uri="{BB962C8B-B14F-4D97-AF65-F5344CB8AC3E}">
        <p14:creationId xmlns:p14="http://schemas.microsoft.com/office/powerpoint/2010/main" val="1437175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a:xfrm>
            <a:off x="1217614" y="1700808"/>
            <a:ext cx="9753600" cy="4882554"/>
          </a:xfrm>
        </p:spPr>
        <p:txBody>
          <a:bodyPr>
            <a:normAutofit fontScale="70000" lnSpcReduction="20000"/>
          </a:bodyPr>
          <a:lstStyle/>
          <a:p>
            <a:r>
              <a:rPr lang="en-HK" sz="2600" dirty="0"/>
              <a:t>DATE: ……. / …. / ……</a:t>
            </a:r>
          </a:p>
          <a:p>
            <a:r>
              <a:rPr lang="en-HK" sz="2600" dirty="0"/>
              <a:t>DEAR PARTICIPANT</a:t>
            </a:r>
          </a:p>
          <a:p>
            <a:r>
              <a:rPr lang="en-HK" sz="2600" dirty="0"/>
              <a:t>My name is xxx. I am studying for a DBA (Doctors of Business Administration) at the Institute of Management and Health of the University of Wales Trinity Saint David, UK. I would like to invite you to participate in my research project titled “xxx </a:t>
            </a:r>
            <a:r>
              <a:rPr lang="en-HK" sz="2600" dirty="0" err="1"/>
              <a:t>xxx</a:t>
            </a:r>
            <a:r>
              <a:rPr lang="en-HK" sz="2600" dirty="0"/>
              <a:t> </a:t>
            </a:r>
            <a:r>
              <a:rPr lang="en-HK" sz="2600" dirty="0" err="1"/>
              <a:t>xxx</a:t>
            </a:r>
            <a:r>
              <a:rPr lang="en-HK" sz="2600" dirty="0"/>
              <a:t>”.</a:t>
            </a:r>
          </a:p>
          <a:p>
            <a:r>
              <a:rPr lang="en-HK" sz="2600" dirty="0"/>
              <a:t>This involves responding to a questionnaire which will assess your responses for xxx </a:t>
            </a:r>
            <a:r>
              <a:rPr lang="en-HK" sz="2600" dirty="0" err="1"/>
              <a:t>xxx</a:t>
            </a:r>
            <a:r>
              <a:rPr lang="en-HK" sz="2600" dirty="0"/>
              <a:t>. Your contribution would be greatly valued. All answers will be kept strictly confidential.</a:t>
            </a:r>
          </a:p>
          <a:p>
            <a:r>
              <a:rPr lang="en-HK" sz="2600" dirty="0"/>
              <a:t>If you are interested in a copy of the results, please contact me using the details provided below.</a:t>
            </a:r>
          </a:p>
          <a:p>
            <a:r>
              <a:rPr lang="en-HK" sz="2600" dirty="0"/>
              <a:t>I thank you in advance for your time and participation. If any questions do arise, feel free to contact me at your convenience.</a:t>
            </a:r>
          </a:p>
          <a:p>
            <a:r>
              <a:rPr lang="en-HK" sz="2600" dirty="0"/>
              <a:t>If you have any concerns about the conduct of this research study, please do not hesitate to contact Dr XXX by email at </a:t>
            </a:r>
            <a:r>
              <a:rPr lang="en-HK" sz="2600" dirty="0" err="1"/>
              <a:t>xxx@emailaddress</a:t>
            </a:r>
            <a:r>
              <a:rPr lang="en-HK" sz="2600" dirty="0"/>
              <a:t>.</a:t>
            </a:r>
          </a:p>
          <a:p>
            <a:r>
              <a:rPr lang="en-HK" sz="2600" dirty="0"/>
              <a:t>Researcher’s name and email address</a:t>
            </a:r>
          </a:p>
          <a:p>
            <a:endParaRPr lang="en-GB" dirty="0"/>
          </a:p>
        </p:txBody>
      </p:sp>
    </p:spTree>
    <p:extLst>
      <p:ext uri="{BB962C8B-B14F-4D97-AF65-F5344CB8AC3E}">
        <p14:creationId xmlns:p14="http://schemas.microsoft.com/office/powerpoint/2010/main" val="616306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23548577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a:t>
            </a:r>
            <a:r>
              <a:rPr lang="en-HK" strike="sngStrike" dirty="0"/>
              <a:t>GDPR and </a:t>
            </a:r>
            <a:r>
              <a:rPr lang="en-HK" dirty="0"/>
              <a:t>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fontScale="92500" lnSpcReduction="10000"/>
          </a:bodyPr>
          <a:lstStyle/>
          <a:p>
            <a:r>
              <a:rPr lang="en-HK" dirty="0"/>
              <a:t>The loss, or unauthorised access, disclosure or acquisition, of Personal Data is a </a:t>
            </a:r>
            <a:r>
              <a:rPr lang="en-HK" b="1" dirty="0"/>
              <a:t>Personal Data Breach</a:t>
            </a:r>
            <a:r>
              <a:rPr lang="en-HK" dirty="0"/>
              <a:t>.</a:t>
            </a:r>
          </a:p>
          <a:p>
            <a:r>
              <a:rPr lang="en-HK" b="1" dirty="0"/>
              <a:t>Anonymised data </a:t>
            </a:r>
            <a:r>
              <a:rPr lang="en-HK" dirty="0"/>
              <a:t>that cannot be linked to a living individual is not subject to the Data Protection Act,</a:t>
            </a:r>
          </a:p>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p:txBody>
          <a:bodyPr>
            <a:normAutofit fontScale="92500"/>
          </a:bodyPr>
          <a:lstStyle/>
          <a:p>
            <a:pPr marL="45720" indent="0">
              <a:buNone/>
            </a:pPr>
            <a:r>
              <a:rPr lang="en-HK" dirty="0"/>
              <a:t>Research outcome</a:t>
            </a:r>
          </a:p>
          <a:p>
            <a:r>
              <a:rPr lang="en-HK" sz="2200" dirty="0"/>
              <a:t>Is there likely to be worthwhile outcome? (the research should be of sufficient merit to justify the time and effort contributed by participants).</a:t>
            </a:r>
          </a:p>
          <a:p>
            <a:r>
              <a:rPr lang="en-HK" sz="2200" dirty="0"/>
              <a:t>Do the potential benefits of the research balance against the potential risks to participants?</a:t>
            </a:r>
          </a:p>
          <a:p>
            <a:pPr marL="45720" indent="0">
              <a:buNone/>
            </a:pPr>
            <a:r>
              <a:rPr lang="en-HK" dirty="0"/>
              <a:t>Risk to researcher (mitigation strategies)</a:t>
            </a:r>
          </a:p>
          <a:p>
            <a:r>
              <a:rPr lang="en-HK" sz="2200" dirty="0"/>
              <a:t>When conducting fieldwork, researcher will </a:t>
            </a:r>
          </a:p>
          <a:p>
            <a:pPr lvl="1"/>
            <a:r>
              <a:rPr lang="en-HK" sz="2200" dirty="0"/>
              <a:t>only approach participants in public places</a:t>
            </a:r>
          </a:p>
          <a:p>
            <a:pPr lvl="1"/>
            <a:r>
              <a:rPr lang="en-HK" sz="2200" dirty="0"/>
              <a:t>inform supervisor/research assistant of date and time of planned interview and will contact once leaving </a:t>
            </a:r>
          </a:p>
          <a:p>
            <a:pPr lvl="1"/>
            <a:r>
              <a:rPr lang="en-HK" sz="2200" dirty="0"/>
              <a:t>be accompanied by an research assistant</a:t>
            </a:r>
            <a:endParaRPr lang="en-GB" sz="2200" dirty="0"/>
          </a:p>
        </p:txBody>
      </p:sp>
    </p:spTree>
    <p:extLst>
      <p:ext uri="{BB962C8B-B14F-4D97-AF65-F5344CB8AC3E}">
        <p14:creationId xmlns:p14="http://schemas.microsoft.com/office/powerpoint/2010/main" val="299512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a:xfrm>
            <a:off x="1217614" y="1828800"/>
            <a:ext cx="9753600" cy="4696544"/>
          </a:xfrm>
        </p:spPr>
        <p:txBody>
          <a:bodyPr>
            <a:normAutofit fontScale="92500" lnSpcReduction="10000"/>
          </a:bodyPr>
          <a:lstStyle/>
          <a:p>
            <a:pPr marL="45720" indent="0">
              <a:buNone/>
            </a:pPr>
            <a:r>
              <a:rPr lang="en-HK" dirty="0"/>
              <a:t>Risk to the university (potential misconduct)</a:t>
            </a:r>
          </a:p>
          <a:p>
            <a:r>
              <a:rPr lang="en-HK" sz="2200" dirty="0"/>
              <a:t>fabrication: making up results </a:t>
            </a:r>
          </a:p>
          <a:p>
            <a:r>
              <a:rPr lang="en-HK" sz="2200" dirty="0"/>
              <a:t>falsification: manipulating research processes or changing or omitting data without good cause</a:t>
            </a:r>
          </a:p>
          <a:p>
            <a:r>
              <a:rPr lang="en-HK" sz="2200" dirty="0"/>
              <a:t>plagiarism: using other people’s material without giving proper credit</a:t>
            </a:r>
          </a:p>
          <a:p>
            <a:r>
              <a:rPr lang="en-HK" sz="2200" dirty="0"/>
              <a:t>failure to meet ethical, legal and professional obligations</a:t>
            </a:r>
          </a:p>
          <a:p>
            <a:pPr marL="45720" indent="0">
              <a:buNone/>
            </a:pPr>
            <a:r>
              <a:rPr lang="en-HK" dirty="0"/>
              <a:t>Risk to participants</a:t>
            </a:r>
          </a:p>
          <a:p>
            <a:r>
              <a:rPr lang="en-HK" sz="2200" dirty="0"/>
              <a:t>How will permission or access to participants be obtained? Are the gatekeepers involved identified/on board with evidence provided?</a:t>
            </a:r>
          </a:p>
          <a:p>
            <a:r>
              <a:rPr lang="en-HK" sz="2200" dirty="0"/>
              <a:t>What are the inclusion/exclusion criteria for participants? Are these appropriate?</a:t>
            </a:r>
            <a:endParaRPr lang="en-GB" sz="2600" dirty="0"/>
          </a:p>
        </p:txBody>
      </p:sp>
    </p:spTree>
    <p:extLst>
      <p:ext uri="{BB962C8B-B14F-4D97-AF65-F5344CB8AC3E}">
        <p14:creationId xmlns:p14="http://schemas.microsoft.com/office/powerpoint/2010/main" val="231730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600D-62D6-4B74-A9D0-72A83B5EC08D}"/>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41E846FB-E459-4FC4-9050-B51D13611845}"/>
              </a:ext>
            </a:extLst>
          </p:cNvPr>
          <p:cNvSpPr>
            <a:spLocks noGrp="1"/>
          </p:cNvSpPr>
          <p:nvPr>
            <p:ph idx="1"/>
          </p:nvPr>
        </p:nvSpPr>
        <p:spPr/>
        <p:txBody>
          <a:bodyPr>
            <a:normAutofit/>
          </a:bodyPr>
          <a:lstStyle/>
          <a:p>
            <a:r>
              <a:rPr lang="en-HK" sz="2000" dirty="0"/>
              <a:t>How will consent be obtained? Is this method appropriate? Can the researcher be sure that participants can give their informed consent that is free from coercion? </a:t>
            </a:r>
          </a:p>
          <a:p>
            <a:r>
              <a:rPr lang="en-HK" sz="2000" dirty="0"/>
              <a:t>What is the potential for harm to participants – pain, discomfort, stress? (almost all research involving participants will have some potential for physical or psychological harm and the risk should be acknowledged). How will this be minimised/addressed/managed?</a:t>
            </a:r>
          </a:p>
          <a:p>
            <a:r>
              <a:rPr lang="en-HK" sz="2000" dirty="0"/>
              <a:t>Is the researcher likely to uncover any issues unrelated to the research? (e.g. illegal activity, illness or disease, unfair practice, etc). How will the researcher handle such an eventuality?</a:t>
            </a:r>
          </a:p>
        </p:txBody>
      </p:sp>
    </p:spTree>
    <p:extLst>
      <p:ext uri="{BB962C8B-B14F-4D97-AF65-F5344CB8AC3E}">
        <p14:creationId xmlns:p14="http://schemas.microsoft.com/office/powerpoint/2010/main" val="420741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6E34-596D-41DB-A2B9-1F856498C3D1}"/>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93EDE25C-1DD9-4E6C-AFE6-D604AE23E124}"/>
              </a:ext>
            </a:extLst>
          </p:cNvPr>
          <p:cNvSpPr>
            <a:spLocks noGrp="1"/>
          </p:cNvSpPr>
          <p:nvPr>
            <p:ph idx="1"/>
          </p:nvPr>
        </p:nvSpPr>
        <p:spPr/>
        <p:txBody>
          <a:bodyPr>
            <a:normAutofit fontScale="85000" lnSpcReduction="20000"/>
          </a:bodyPr>
          <a:lstStyle/>
          <a:p>
            <a:r>
              <a:rPr lang="en-HK" dirty="0"/>
              <a:t>Are participants able to withdraw from the research and how will this be done?</a:t>
            </a:r>
          </a:p>
          <a:p>
            <a:r>
              <a:rPr lang="en-HK" dirty="0"/>
              <a:t>Are participants potentially vulnerable (i.e. because of the situation they find themselves in e.g. asylum seekers, refugees) or vulnerable? Are the implications of this addressed?</a:t>
            </a:r>
            <a:endParaRPr lang="en-GB" dirty="0"/>
          </a:p>
          <a:p>
            <a:pPr marL="45720" indent="0">
              <a:buNone/>
            </a:pPr>
            <a:r>
              <a:rPr lang="en-HK" sz="2800" dirty="0"/>
              <a:t>Data protection and storage</a:t>
            </a:r>
          </a:p>
          <a:p>
            <a:r>
              <a:rPr lang="en-HK" dirty="0"/>
              <a:t>What measures have been taken to ensure anonymity, confidentiality, and security of personal information concerning research participants? Are these appropriate to the research? Are these realistic?</a:t>
            </a:r>
          </a:p>
          <a:p>
            <a:r>
              <a:rPr lang="en-HK" dirty="0"/>
              <a:t>Who will have access to the data?</a:t>
            </a:r>
          </a:p>
          <a:p>
            <a:r>
              <a:rPr lang="en-HK" dirty="0"/>
              <a:t>How long will data/recordings/samples be held? Does this take into account any intended future use?</a:t>
            </a:r>
          </a:p>
          <a:p>
            <a:r>
              <a:rPr lang="en-HK" dirty="0"/>
              <a:t>How will they be stored?</a:t>
            </a:r>
            <a:endParaRPr lang="en-GB" dirty="0"/>
          </a:p>
        </p:txBody>
      </p:sp>
    </p:spTree>
    <p:extLst>
      <p:ext uri="{BB962C8B-B14F-4D97-AF65-F5344CB8AC3E}">
        <p14:creationId xmlns:p14="http://schemas.microsoft.com/office/powerpoint/2010/main" val="114273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1017</TotalTime>
  <Words>3321</Words>
  <Application>Microsoft Office PowerPoint</Application>
  <PresentationFormat>Custom</PresentationFormat>
  <Paragraphs>293</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Century Gothic</vt:lpstr>
      <vt:lpstr>Continental Asia 16x9</vt:lpstr>
      <vt:lpstr>SBPD8001  Preparing for doctoral research</vt:lpstr>
      <vt:lpstr>topics</vt:lpstr>
      <vt:lpstr>ethical approval form</vt:lpstr>
      <vt:lpstr>Research ethics</vt:lpstr>
      <vt:lpstr>Guiding principles*</vt:lpstr>
      <vt:lpstr>Risks to Stakeholders</vt:lpstr>
      <vt:lpstr>Clear understanding of Benefits, Risks and Harms</vt:lpstr>
      <vt:lpstr>1. Ethics &amp; Society</vt:lpstr>
      <vt:lpstr>2. Ethics &amp; Scientific Community</vt:lpstr>
      <vt:lpstr>3. Ethics &amp; Sponsors</vt:lpstr>
      <vt:lpstr>4. Ethics &amp; Participants</vt:lpstr>
      <vt:lpstr>Continued…</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the Well-being of Future Generations (Wales) Act 2015</vt:lpstr>
      <vt:lpstr>SECTION F: Scope of Research Activity</vt:lpstr>
      <vt:lpstr>SECTION F: Scope of Research Activity</vt:lpstr>
      <vt:lpstr>SECTION G: Intended Participants</vt:lpstr>
      <vt:lpstr>SECTION H: Anticipated Risks</vt:lpstr>
      <vt:lpstr>SECTION I: Feedback, Consent and Confidentiality</vt:lpstr>
      <vt:lpstr>PARTICIPATION INFORMATION FORM</vt:lpstr>
      <vt:lpstr>PARTICIPATION CONSENT FORM</vt:lpstr>
      <vt:lpstr>SECTION J: Data Protection and Storage</vt:lpstr>
      <vt:lpstr>SECTION J: Data Protection and Storage</vt:lpstr>
      <vt:lpstr>Checklist</vt:lpstr>
      <vt:lpstr>Checklist</vt:lpstr>
      <vt:lpstr>checklist</vt:lpstr>
      <vt:lpstr>checklist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93</cp:revision>
  <cp:lastPrinted>2020-12-31T06:00:32Z</cp:lastPrinted>
  <dcterms:created xsi:type="dcterms:W3CDTF">2018-01-26T07:54:29Z</dcterms:created>
  <dcterms:modified xsi:type="dcterms:W3CDTF">2025-04-28T07:01:54Z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