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9"/>
  </p:notesMasterIdLst>
  <p:sldIdLst>
    <p:sldId id="314" r:id="rId2"/>
    <p:sldId id="343" r:id="rId3"/>
    <p:sldId id="317" r:id="rId4"/>
    <p:sldId id="346" r:id="rId5"/>
    <p:sldId id="353" r:id="rId6"/>
    <p:sldId id="318" r:id="rId7"/>
    <p:sldId id="354" r:id="rId8"/>
    <p:sldId id="319" r:id="rId9"/>
    <p:sldId id="351" r:id="rId10"/>
    <p:sldId id="320" r:id="rId11"/>
    <p:sldId id="321" r:id="rId12"/>
    <p:sldId id="357" r:id="rId13"/>
    <p:sldId id="322" r:id="rId14"/>
    <p:sldId id="323" r:id="rId15"/>
    <p:sldId id="347" r:id="rId16"/>
    <p:sldId id="324" r:id="rId17"/>
    <p:sldId id="358" r:id="rId18"/>
    <p:sldId id="359" r:id="rId19"/>
    <p:sldId id="344" r:id="rId20"/>
    <p:sldId id="345" r:id="rId21"/>
    <p:sldId id="349" r:id="rId22"/>
    <p:sldId id="350" r:id="rId23"/>
    <p:sldId id="338" r:id="rId24"/>
    <p:sldId id="356" r:id="rId25"/>
    <p:sldId id="352" r:id="rId26"/>
    <p:sldId id="325" r:id="rId27"/>
    <p:sldId id="326" r:id="rId28"/>
    <p:sldId id="327" r:id="rId29"/>
    <p:sldId id="328" r:id="rId30"/>
    <p:sldId id="329" r:id="rId31"/>
    <p:sldId id="330" r:id="rId32"/>
    <p:sldId id="331" r:id="rId33"/>
    <p:sldId id="360" r:id="rId34"/>
    <p:sldId id="361" r:id="rId35"/>
    <p:sldId id="362" r:id="rId36"/>
    <p:sldId id="363" r:id="rId37"/>
    <p:sldId id="364" r:id="rId38"/>
    <p:sldId id="365" r:id="rId39"/>
    <p:sldId id="366" r:id="rId40"/>
    <p:sldId id="332" r:id="rId41"/>
    <p:sldId id="333" r:id="rId42"/>
    <p:sldId id="334" r:id="rId43"/>
    <p:sldId id="335" r:id="rId44"/>
    <p:sldId id="336" r:id="rId45"/>
    <p:sldId id="337" r:id="rId46"/>
    <p:sldId id="339" r:id="rId47"/>
    <p:sldId id="340" r:id="rId48"/>
    <p:sldId id="355" r:id="rId49"/>
    <p:sldId id="256" r:id="rId50"/>
    <p:sldId id="271" r:id="rId51"/>
    <p:sldId id="291" r:id="rId52"/>
    <p:sldId id="292" r:id="rId53"/>
    <p:sldId id="311" r:id="rId54"/>
    <p:sldId id="312" r:id="rId55"/>
    <p:sldId id="313" r:id="rId56"/>
    <p:sldId id="293" r:id="rId57"/>
    <p:sldId id="295" r:id="rId58"/>
    <p:sldId id="296" r:id="rId59"/>
    <p:sldId id="297" r:id="rId60"/>
    <p:sldId id="289" r:id="rId61"/>
    <p:sldId id="300" r:id="rId62"/>
    <p:sldId id="301" r:id="rId63"/>
    <p:sldId id="302" r:id="rId64"/>
    <p:sldId id="303" r:id="rId65"/>
    <p:sldId id="305" r:id="rId66"/>
    <p:sldId id="299" r:id="rId67"/>
    <p:sldId id="367" r:id="rId68"/>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anose="02020603050405020304" pitchFamily="18" charset="0"/>
        <a:ea typeface="ＭＳ Ｐゴシック" panose="020B0600070205080204" pitchFamily="34" charset="-128"/>
        <a:cs typeface="+mn-cs"/>
      </a:defRPr>
    </a:lvl1pPr>
    <a:lvl2pPr marL="457200" algn="l" rtl="0" fontAlgn="base">
      <a:spcBef>
        <a:spcPct val="0"/>
      </a:spcBef>
      <a:spcAft>
        <a:spcPct val="0"/>
      </a:spcAft>
      <a:defRPr sz="2400" kern="1200">
        <a:solidFill>
          <a:schemeClr val="tx1"/>
        </a:solidFill>
        <a:latin typeface="Times New Roman" panose="02020603050405020304" pitchFamily="18" charset="0"/>
        <a:ea typeface="ＭＳ Ｐゴシック" panose="020B0600070205080204" pitchFamily="34" charset="-128"/>
        <a:cs typeface="+mn-cs"/>
      </a:defRPr>
    </a:lvl2pPr>
    <a:lvl3pPr marL="914400" algn="l" rtl="0" fontAlgn="base">
      <a:spcBef>
        <a:spcPct val="0"/>
      </a:spcBef>
      <a:spcAft>
        <a:spcPct val="0"/>
      </a:spcAft>
      <a:defRPr sz="2400" kern="1200">
        <a:solidFill>
          <a:schemeClr val="tx1"/>
        </a:solidFill>
        <a:latin typeface="Times New Roman" panose="02020603050405020304" pitchFamily="18" charset="0"/>
        <a:ea typeface="ＭＳ Ｐゴシック" panose="020B0600070205080204" pitchFamily="34" charset="-128"/>
        <a:cs typeface="+mn-cs"/>
      </a:defRPr>
    </a:lvl3pPr>
    <a:lvl4pPr marL="1371600" algn="l" rtl="0" fontAlgn="base">
      <a:spcBef>
        <a:spcPct val="0"/>
      </a:spcBef>
      <a:spcAft>
        <a:spcPct val="0"/>
      </a:spcAft>
      <a:defRPr sz="2400" kern="1200">
        <a:solidFill>
          <a:schemeClr val="tx1"/>
        </a:solidFill>
        <a:latin typeface="Times New Roman" panose="02020603050405020304" pitchFamily="18" charset="0"/>
        <a:ea typeface="ＭＳ Ｐゴシック" panose="020B0600070205080204" pitchFamily="34" charset="-128"/>
        <a:cs typeface="+mn-cs"/>
      </a:defRPr>
    </a:lvl4pPr>
    <a:lvl5pPr marL="1828800" algn="l" rtl="0" fontAlgn="base">
      <a:spcBef>
        <a:spcPct val="0"/>
      </a:spcBef>
      <a:spcAft>
        <a:spcPct val="0"/>
      </a:spcAft>
      <a:defRPr sz="2400" kern="1200">
        <a:solidFill>
          <a:schemeClr val="tx1"/>
        </a:solidFill>
        <a:latin typeface="Times New Roman"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New Roman"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New Roman"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New Roman"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New Roman"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orient="horz" pos="482">
          <p15:clr>
            <a:srgbClr val="A4A3A4"/>
          </p15:clr>
        </p15:guide>
        <p15:guide id="3" pos="2880">
          <p15:clr>
            <a:srgbClr val="A4A3A4"/>
          </p15:clr>
        </p15:guide>
        <p15:guide id="4" pos="385">
          <p15:clr>
            <a:srgbClr val="A4A3A4"/>
          </p15:clr>
        </p15:guide>
        <p15:guide id="5" pos="551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CC0000"/>
    <a:srgbClr val="FF6600"/>
    <a:srgbClr val="FF505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90"/>
  </p:normalViewPr>
  <p:slideViewPr>
    <p:cSldViewPr>
      <p:cViewPr varScale="1">
        <p:scale>
          <a:sx n="91" d="100"/>
          <a:sy n="91" d="100"/>
        </p:scale>
        <p:origin x="1704" y="184"/>
      </p:cViewPr>
      <p:guideLst>
        <p:guide orient="horz" pos="2160"/>
        <p:guide orient="horz" pos="482"/>
        <p:guide pos="2880"/>
        <p:guide pos="385"/>
        <p:guide pos="5511"/>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B135A9-0D09-4B66-8991-9F7ACADBB572}"/>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Times New Roman" charset="0"/>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a16="http://schemas.microsoft.com/office/drawing/2014/main" id="{95CDC0A3-50FD-4AD0-ABBE-50B454260547}"/>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0CBDF631-0C2B-4221-9AF8-6DE68E79CB18}" type="datetimeFigureOut">
              <a:rPr lang="en-US" altLang="en-US"/>
              <a:pPr/>
              <a:t>5/3/19</a:t>
            </a:fld>
            <a:endParaRPr lang="en-US" altLang="en-US"/>
          </a:p>
        </p:txBody>
      </p:sp>
      <p:sp>
        <p:nvSpPr>
          <p:cNvPr id="4" name="Slide Image Placeholder 3">
            <a:extLst>
              <a:ext uri="{FF2B5EF4-FFF2-40B4-BE49-F238E27FC236}">
                <a16:creationId xmlns:a16="http://schemas.microsoft.com/office/drawing/2014/main" id="{A3FF7ED6-194E-438E-82C5-E7CBE76CE534}"/>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550240F4-AA27-4875-B854-6F394FE8EC9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BF99E6EE-8FB8-437C-98BA-687744F73EB4}"/>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Times New Roman" charset="0"/>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a16="http://schemas.microsoft.com/office/drawing/2014/main" id="{FE4E6D6E-3E55-4B2D-BB79-6EF36063B86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A8706DF-B908-4C1B-8850-3A31A9674E26}"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ＭＳ Ｐゴシック" charset="0"/>
        <a:cs typeface="ＭＳ Ｐゴシック" charset="0"/>
      </a:defRPr>
    </a:lvl1pPr>
    <a:lvl2pPr marL="457200" algn="l" defTabSz="457200" rtl="0" eaLnBrk="0" fontAlgn="base" hangingPunct="0">
      <a:spcBef>
        <a:spcPct val="30000"/>
      </a:spcBef>
      <a:spcAft>
        <a:spcPct val="0"/>
      </a:spcAft>
      <a:defRPr sz="1200" kern="1200">
        <a:solidFill>
          <a:schemeClr val="tx1"/>
        </a:solidFill>
        <a:latin typeface="+mn-lt"/>
        <a:ea typeface="ＭＳ Ｐゴシック" charset="0"/>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charset="0"/>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charset="0"/>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0DE13078-EC6E-46F7-84D1-06DC6B00B79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742950" indent="-285750" eaLnBrk="0" hangingPunct="0">
              <a:defRPr sz="2400">
                <a:solidFill>
                  <a:schemeClr val="tx1"/>
                </a:solidFill>
                <a:latin typeface="Times New Roman" panose="02020603050405020304" pitchFamily="18" charset="0"/>
                <a:ea typeface="ＭＳ Ｐゴシック" panose="020B0600070205080204" pitchFamily="34" charset="-128"/>
              </a:defRPr>
            </a:lvl2pPr>
            <a:lvl3pPr marL="1143000" indent="-228600" eaLnBrk="0" hangingPunct="0">
              <a:defRPr sz="2400">
                <a:solidFill>
                  <a:schemeClr val="tx1"/>
                </a:solidFill>
                <a:latin typeface="Times New Roman" panose="02020603050405020304" pitchFamily="18" charset="0"/>
                <a:ea typeface="ＭＳ Ｐゴシック" panose="020B0600070205080204" pitchFamily="34" charset="-128"/>
              </a:defRPr>
            </a:lvl3pPr>
            <a:lvl4pPr marL="1600200" indent="-228600" eaLnBrk="0" hangingPunct="0">
              <a:defRPr sz="2400">
                <a:solidFill>
                  <a:schemeClr val="tx1"/>
                </a:solidFill>
                <a:latin typeface="Times New Roman" panose="02020603050405020304" pitchFamily="18" charset="0"/>
                <a:ea typeface="ＭＳ Ｐゴシック" panose="020B0600070205080204" pitchFamily="34" charset="-128"/>
              </a:defRPr>
            </a:lvl4pPr>
            <a:lvl5pPr marL="2057400" indent="-228600" eaLnBrk="0" hangingPunct="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fld id="{A4BA0765-246D-4D4E-B801-A3219DB895B2}" type="slidenum">
              <a:rPr lang="en-GB" altLang="en-US" sz="1200"/>
              <a:pPr eaLnBrk="1" hangingPunct="1"/>
              <a:t>2</a:t>
            </a:fld>
            <a:endParaRPr lang="en-GB" altLang="en-US" sz="1200"/>
          </a:p>
        </p:txBody>
      </p:sp>
      <p:sp>
        <p:nvSpPr>
          <p:cNvPr id="26626" name="Rectangle 2">
            <a:extLst>
              <a:ext uri="{FF2B5EF4-FFF2-40B4-BE49-F238E27FC236}">
                <a16:creationId xmlns:a16="http://schemas.microsoft.com/office/drawing/2014/main" id="{4E8571D5-0080-4D60-86E1-01DC3EF51B6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Rectangle 3">
            <a:extLst>
              <a:ext uri="{FF2B5EF4-FFF2-40B4-BE49-F238E27FC236}">
                <a16:creationId xmlns:a16="http://schemas.microsoft.com/office/drawing/2014/main" id="{CD4862D9-3EB7-4F59-BEAC-9DF4EC19ACD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D441954-A21A-41F0-AE0A-75E4FFC8803A}"/>
              </a:ext>
            </a:extLst>
          </p:cNvPr>
          <p:cNvSpPr/>
          <p:nvPr/>
        </p:nvSpPr>
        <p:spPr>
          <a:xfrm>
            <a:off x="282575" y="228600"/>
            <a:ext cx="4235450" cy="41878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5" name="Rectangle 4">
            <a:extLst>
              <a:ext uri="{FF2B5EF4-FFF2-40B4-BE49-F238E27FC236}">
                <a16:creationId xmlns:a16="http://schemas.microsoft.com/office/drawing/2014/main" id="{896521C8-95CD-40A1-8521-07702730D0AD}"/>
              </a:ext>
            </a:extLst>
          </p:cNvPr>
          <p:cNvSpPr/>
          <p:nvPr/>
        </p:nvSpPr>
        <p:spPr>
          <a:xfrm>
            <a:off x="6802438" y="228600"/>
            <a:ext cx="2057400" cy="20383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6" name="Rectangle 5">
            <a:extLst>
              <a:ext uri="{FF2B5EF4-FFF2-40B4-BE49-F238E27FC236}">
                <a16:creationId xmlns:a16="http://schemas.microsoft.com/office/drawing/2014/main" id="{5D44AECE-1CFA-48FE-A912-EEDF2E1DB7C0}"/>
              </a:ext>
            </a:extLst>
          </p:cNvPr>
          <p:cNvSpPr/>
          <p:nvPr/>
        </p:nvSpPr>
        <p:spPr>
          <a:xfrm>
            <a:off x="4624388" y="2378075"/>
            <a:ext cx="2057400" cy="203835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sz="1800"/>
          </a:p>
        </p:txBody>
      </p:sp>
      <p:sp>
        <p:nvSpPr>
          <p:cNvPr id="7" name="TextBox 6">
            <a:extLst>
              <a:ext uri="{FF2B5EF4-FFF2-40B4-BE49-F238E27FC236}">
                <a16:creationId xmlns:a16="http://schemas.microsoft.com/office/drawing/2014/main" id="{77460912-8AD1-4F30-A9C5-9422877034BD}"/>
              </a:ext>
            </a:extLst>
          </p:cNvPr>
          <p:cNvSpPr txBox="1">
            <a:spLocks noChangeArrowheads="1"/>
          </p:cNvSpPr>
          <p:nvPr/>
        </p:nvSpPr>
        <p:spPr bwMode="auto">
          <a:xfrm>
            <a:off x="425450" y="174625"/>
            <a:ext cx="412750" cy="83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5400" b="1">
                <a:solidFill>
                  <a:srgbClr val="B870B8"/>
                </a:solidFill>
              </a:rPr>
              <a:t>+</a:t>
            </a:r>
          </a:p>
        </p:txBody>
      </p:sp>
      <p:sp>
        <p:nvSpPr>
          <p:cNvPr id="8" name="Rectangle 7">
            <a:extLst>
              <a:ext uri="{FF2B5EF4-FFF2-40B4-BE49-F238E27FC236}">
                <a16:creationId xmlns:a16="http://schemas.microsoft.com/office/drawing/2014/main" id="{69A72ED5-FF76-4A09-A399-80CEB2F91989}"/>
              </a:ext>
            </a:extLst>
          </p:cNvPr>
          <p:cNvSpPr/>
          <p:nvPr/>
        </p:nvSpPr>
        <p:spPr>
          <a:xfrm>
            <a:off x="4624388" y="228600"/>
            <a:ext cx="2057400" cy="20383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9" name="Rectangle 8">
            <a:extLst>
              <a:ext uri="{FF2B5EF4-FFF2-40B4-BE49-F238E27FC236}">
                <a16:creationId xmlns:a16="http://schemas.microsoft.com/office/drawing/2014/main" id="{DE73B685-605D-44E5-B298-2A3E8F3D305A}"/>
              </a:ext>
            </a:extLst>
          </p:cNvPr>
          <p:cNvSpPr/>
          <p:nvPr/>
        </p:nvSpPr>
        <p:spPr>
          <a:xfrm>
            <a:off x="6802438" y="2378075"/>
            <a:ext cx="2057400" cy="20383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US"/>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10" name="Date Placeholder 3">
            <a:extLst>
              <a:ext uri="{FF2B5EF4-FFF2-40B4-BE49-F238E27FC236}">
                <a16:creationId xmlns:a16="http://schemas.microsoft.com/office/drawing/2014/main" id="{00D9BA49-005F-4248-AE66-9880AA6F60F2}"/>
              </a:ext>
            </a:extLst>
          </p:cNvPr>
          <p:cNvSpPr>
            <a:spLocks noGrp="1"/>
          </p:cNvSpPr>
          <p:nvPr>
            <p:ph type="dt" sz="half" idx="10"/>
          </p:nvPr>
        </p:nvSpPr>
        <p:spPr>
          <a:xfrm>
            <a:off x="4800600" y="6426200"/>
            <a:ext cx="1231900" cy="365125"/>
          </a:xfrm>
        </p:spPr>
        <p:txBody>
          <a:bodyPr/>
          <a:lstStyle>
            <a:lvl1pPr algn="l">
              <a:defRPr/>
            </a:lvl1pPr>
          </a:lstStyle>
          <a:p>
            <a:fld id="{84C6E2F3-1ABC-4DDA-9ABF-4A4497B73441}" type="datetimeFigureOut">
              <a:rPr lang="en-US" altLang="en-US"/>
              <a:pPr/>
              <a:t>5/3/19</a:t>
            </a:fld>
            <a:endParaRPr lang="en-US" altLang="en-US"/>
          </a:p>
        </p:txBody>
      </p:sp>
      <p:sp>
        <p:nvSpPr>
          <p:cNvPr id="11" name="Footer Placeholder 4">
            <a:extLst>
              <a:ext uri="{FF2B5EF4-FFF2-40B4-BE49-F238E27FC236}">
                <a16:creationId xmlns:a16="http://schemas.microsoft.com/office/drawing/2014/main" id="{70A182E8-7350-449E-8FAA-80002572EBD1}"/>
              </a:ext>
            </a:extLst>
          </p:cNvPr>
          <p:cNvSpPr>
            <a:spLocks noGrp="1"/>
          </p:cNvSpPr>
          <p:nvPr>
            <p:ph type="ftr" sz="quarter" idx="11"/>
          </p:nvPr>
        </p:nvSpPr>
        <p:spPr>
          <a:xfrm>
            <a:off x="6311900" y="6426200"/>
            <a:ext cx="2616200" cy="365125"/>
          </a:xfrm>
        </p:spPr>
        <p:txBody>
          <a:bodyPr/>
          <a:lstStyle>
            <a:lvl1pPr algn="r">
              <a:defRPr/>
            </a:lvl1pPr>
          </a:lstStyle>
          <a:p>
            <a:pPr>
              <a:defRPr/>
            </a:pPr>
            <a:endParaRPr lang="en-US"/>
          </a:p>
        </p:txBody>
      </p:sp>
    </p:spTree>
    <p:extLst>
      <p:ext uri="{BB962C8B-B14F-4D97-AF65-F5344CB8AC3E}">
        <p14:creationId xmlns:p14="http://schemas.microsoft.com/office/powerpoint/2010/main" val="3689782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B9166F-8037-4220-B1E5-4B98C1675AA4}"/>
              </a:ext>
            </a:extLst>
          </p:cNvPr>
          <p:cNvSpPr/>
          <p:nvPr/>
        </p:nvSpPr>
        <p:spPr>
          <a:xfrm>
            <a:off x="8210550" y="282575"/>
            <a:ext cx="64135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5" name="TextBox 4">
            <a:extLst>
              <a:ext uri="{FF2B5EF4-FFF2-40B4-BE49-F238E27FC236}">
                <a16:creationId xmlns:a16="http://schemas.microsoft.com/office/drawing/2014/main" id="{3419D58C-83E2-46EF-B87A-5840DFE5D4BB}"/>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6" name="Rectangle 5">
            <a:extLst>
              <a:ext uri="{FF2B5EF4-FFF2-40B4-BE49-F238E27FC236}">
                <a16:creationId xmlns:a16="http://schemas.microsoft.com/office/drawing/2014/main" id="{0126C1B5-8662-49E3-A23D-0540D3004678}"/>
              </a:ext>
            </a:extLst>
          </p:cNvPr>
          <p:cNvSpPr/>
          <p:nvPr/>
        </p:nvSpPr>
        <p:spPr>
          <a:xfrm>
            <a:off x="8067675" y="282575"/>
            <a:ext cx="92075"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3">
            <a:extLst>
              <a:ext uri="{FF2B5EF4-FFF2-40B4-BE49-F238E27FC236}">
                <a16:creationId xmlns:a16="http://schemas.microsoft.com/office/drawing/2014/main" id="{6BC2291F-A236-48CC-AE5C-8CC55159CA58}"/>
              </a:ext>
            </a:extLst>
          </p:cNvPr>
          <p:cNvSpPr>
            <a:spLocks noGrp="1"/>
          </p:cNvSpPr>
          <p:nvPr>
            <p:ph type="dt" sz="half" idx="10"/>
          </p:nvPr>
        </p:nvSpPr>
        <p:spPr/>
        <p:txBody>
          <a:bodyPr/>
          <a:lstStyle>
            <a:lvl1pPr>
              <a:defRPr/>
            </a:lvl1pPr>
          </a:lstStyle>
          <a:p>
            <a:fld id="{B8B0D4E7-F724-4CBE-BAC0-E8845591BD72}" type="datetimeFigureOut">
              <a:rPr lang="en-US" altLang="en-US"/>
              <a:pPr/>
              <a:t>5/3/19</a:t>
            </a:fld>
            <a:endParaRPr lang="en-US" altLang="en-US"/>
          </a:p>
        </p:txBody>
      </p:sp>
      <p:sp>
        <p:nvSpPr>
          <p:cNvPr id="8" name="Footer Placeholder 4">
            <a:extLst>
              <a:ext uri="{FF2B5EF4-FFF2-40B4-BE49-F238E27FC236}">
                <a16:creationId xmlns:a16="http://schemas.microsoft.com/office/drawing/2014/main" id="{8DCB0708-249F-4282-B40C-90BF059E497C}"/>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51650AD5-2184-4391-B3B9-F988142B5A8F}"/>
              </a:ext>
            </a:extLst>
          </p:cNvPr>
          <p:cNvSpPr>
            <a:spLocks noGrp="1"/>
          </p:cNvSpPr>
          <p:nvPr>
            <p:ph type="sldNum" sz="quarter" idx="12"/>
          </p:nvPr>
        </p:nvSpPr>
        <p:spPr/>
        <p:txBody>
          <a:bodyPr/>
          <a:lstStyle>
            <a:lvl1pPr>
              <a:defRPr/>
            </a:lvl1pPr>
          </a:lstStyle>
          <a:p>
            <a:fld id="{8DC69B27-9A4A-42F7-A1AD-5EBD5225289A}" type="slidenum">
              <a:rPr lang="en-US" altLang="en-US"/>
              <a:pPr/>
              <a:t>‹#›</a:t>
            </a:fld>
            <a:endParaRPr lang="en-US" altLang="en-US"/>
          </a:p>
        </p:txBody>
      </p:sp>
    </p:spTree>
    <p:extLst>
      <p:ext uri="{BB962C8B-B14F-4D97-AF65-F5344CB8AC3E}">
        <p14:creationId xmlns:p14="http://schemas.microsoft.com/office/powerpoint/2010/main" val="319706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82ECB8-9357-4F2A-89CF-A75331A6FF32}"/>
              </a:ext>
            </a:extLst>
          </p:cNvPr>
          <p:cNvSpPr/>
          <p:nvPr/>
        </p:nvSpPr>
        <p:spPr>
          <a:xfrm>
            <a:off x="8166100" y="282575"/>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6" name="TextBox 5">
            <a:extLst>
              <a:ext uri="{FF2B5EF4-FFF2-40B4-BE49-F238E27FC236}">
                <a16:creationId xmlns:a16="http://schemas.microsoft.com/office/drawing/2014/main" id="{640CA78A-8F69-4FA1-BC52-5B0B76FAF913}"/>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Title 1"/>
          <p:cNvSpPr>
            <a:spLocks noGrp="1"/>
          </p:cNvSpPr>
          <p:nvPr>
            <p:ph type="title"/>
          </p:nvPr>
        </p:nvSpPr>
        <p:spPr>
          <a:xfrm>
            <a:off x="498474" y="134471"/>
            <a:ext cx="7556313" cy="995082"/>
          </a:xfrm>
        </p:spPr>
        <p:txBody>
          <a:bodyPr anchor="b"/>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0" name="Text Placeholder 3"/>
          <p:cNvSpPr>
            <a:spLocks noGrp="1"/>
          </p:cNvSpPr>
          <p:nvPr>
            <p:ph type="body" sz="half" idx="2"/>
          </p:nvPr>
        </p:nvSpPr>
        <p:spPr>
          <a:xfrm>
            <a:off x="498518" y="1129553"/>
            <a:ext cx="7558960" cy="774700"/>
          </a:xfrm>
        </p:spPr>
        <p:txBody>
          <a:bodyPr rtlCol="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a:extLst>
              <a:ext uri="{FF2B5EF4-FFF2-40B4-BE49-F238E27FC236}">
                <a16:creationId xmlns:a16="http://schemas.microsoft.com/office/drawing/2014/main" id="{71BC6C6E-3DDF-408A-839B-36898D86A93E}"/>
              </a:ext>
            </a:extLst>
          </p:cNvPr>
          <p:cNvSpPr>
            <a:spLocks noGrp="1"/>
          </p:cNvSpPr>
          <p:nvPr>
            <p:ph type="dt" sz="half" idx="10"/>
          </p:nvPr>
        </p:nvSpPr>
        <p:spPr/>
        <p:txBody>
          <a:bodyPr/>
          <a:lstStyle>
            <a:lvl1pPr>
              <a:defRPr/>
            </a:lvl1pPr>
          </a:lstStyle>
          <a:p>
            <a:fld id="{B074BC1A-BEAD-44B5-B1E3-CE4ECE161B7D}" type="datetimeFigureOut">
              <a:rPr lang="en-US" altLang="en-US"/>
              <a:pPr/>
              <a:t>5/3/19</a:t>
            </a:fld>
            <a:endParaRPr lang="en-US" altLang="en-US"/>
          </a:p>
        </p:txBody>
      </p:sp>
      <p:sp>
        <p:nvSpPr>
          <p:cNvPr id="8" name="Footer Placeholder 4">
            <a:extLst>
              <a:ext uri="{FF2B5EF4-FFF2-40B4-BE49-F238E27FC236}">
                <a16:creationId xmlns:a16="http://schemas.microsoft.com/office/drawing/2014/main" id="{DABB6E74-1C2C-4D86-9C38-8529A4F5645E}"/>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CA028CAD-78DF-40FA-84E8-D7583D1340DD}"/>
              </a:ext>
            </a:extLst>
          </p:cNvPr>
          <p:cNvSpPr>
            <a:spLocks noGrp="1"/>
          </p:cNvSpPr>
          <p:nvPr>
            <p:ph type="sldNum" sz="quarter" idx="12"/>
          </p:nvPr>
        </p:nvSpPr>
        <p:spPr/>
        <p:txBody>
          <a:bodyPr/>
          <a:lstStyle>
            <a:lvl1pPr>
              <a:defRPr/>
            </a:lvl1pPr>
          </a:lstStyle>
          <a:p>
            <a:fld id="{1DF4DAE1-3BFF-4D30-84F9-32C29369FB6B}" type="slidenum">
              <a:rPr lang="en-US" altLang="en-US"/>
              <a:pPr/>
              <a:t>‹#›</a:t>
            </a:fld>
            <a:endParaRPr lang="en-US" altLang="en-US"/>
          </a:p>
        </p:txBody>
      </p:sp>
    </p:spTree>
    <p:extLst>
      <p:ext uri="{BB962C8B-B14F-4D97-AF65-F5344CB8AC3E}">
        <p14:creationId xmlns:p14="http://schemas.microsoft.com/office/powerpoint/2010/main" val="3683890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1DC53A-F2FC-4624-ADC5-CA7A29713FB6}"/>
              </a:ext>
            </a:extLst>
          </p:cNvPr>
          <p:cNvSpPr/>
          <p:nvPr/>
        </p:nvSpPr>
        <p:spPr>
          <a:xfrm>
            <a:off x="282575" y="228600"/>
            <a:ext cx="4235450" cy="41878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8" name="Rectangle 7">
            <a:extLst>
              <a:ext uri="{FF2B5EF4-FFF2-40B4-BE49-F238E27FC236}">
                <a16:creationId xmlns:a16="http://schemas.microsoft.com/office/drawing/2014/main" id="{BFF3AB94-116F-4593-A71A-15D9CD3FC806}"/>
              </a:ext>
            </a:extLst>
          </p:cNvPr>
          <p:cNvSpPr/>
          <p:nvPr/>
        </p:nvSpPr>
        <p:spPr>
          <a:xfrm>
            <a:off x="6802438" y="228600"/>
            <a:ext cx="2057400" cy="20383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9" name="Rectangle 8">
            <a:extLst>
              <a:ext uri="{FF2B5EF4-FFF2-40B4-BE49-F238E27FC236}">
                <a16:creationId xmlns:a16="http://schemas.microsoft.com/office/drawing/2014/main" id="{D68BDDD8-91B5-4775-B8B3-C8BFF41C0591}"/>
              </a:ext>
            </a:extLst>
          </p:cNvPr>
          <p:cNvSpPr/>
          <p:nvPr/>
        </p:nvSpPr>
        <p:spPr>
          <a:xfrm>
            <a:off x="4624388" y="2378075"/>
            <a:ext cx="2057400" cy="203835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10" name="TextBox 9">
            <a:extLst>
              <a:ext uri="{FF2B5EF4-FFF2-40B4-BE49-F238E27FC236}">
                <a16:creationId xmlns:a16="http://schemas.microsoft.com/office/drawing/2014/main" id="{1799BB82-7A01-4C9F-8E0E-FA39C66DA7E0}"/>
              </a:ext>
            </a:extLst>
          </p:cNvPr>
          <p:cNvSpPr txBox="1">
            <a:spLocks noChangeArrowheads="1"/>
          </p:cNvSpPr>
          <p:nvPr/>
        </p:nvSpPr>
        <p:spPr bwMode="auto">
          <a:xfrm>
            <a:off x="425450" y="174625"/>
            <a:ext cx="412750" cy="83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5400" b="1">
                <a:solidFill>
                  <a:srgbClr val="B870B8"/>
                </a:solidFill>
              </a:rPr>
              <a:t>+</a:t>
            </a:r>
          </a:p>
        </p:txBody>
      </p:sp>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US"/>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13" name="Picture Placeholder 12"/>
          <p:cNvSpPr>
            <a:spLocks noGrp="1"/>
          </p:cNvSpPr>
          <p:nvPr>
            <p:ph type="pic" sz="quarter" idx="12"/>
          </p:nvPr>
        </p:nvSpPr>
        <p:spPr>
          <a:xfrm>
            <a:off x="4624388" y="228600"/>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14" name="Picture Placeholder 12"/>
          <p:cNvSpPr>
            <a:spLocks noGrp="1"/>
          </p:cNvSpPr>
          <p:nvPr>
            <p:ph type="pic" sz="quarter" idx="13"/>
          </p:nvPr>
        </p:nvSpPr>
        <p:spPr>
          <a:xfrm>
            <a:off x="6802438" y="2377440"/>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16" name="Text Placeholder 3"/>
          <p:cNvSpPr>
            <a:spLocks noGrp="1"/>
          </p:cNvSpPr>
          <p:nvPr>
            <p:ph type="body" sz="half" idx="2"/>
          </p:nvPr>
        </p:nvSpPr>
        <p:spPr>
          <a:xfrm>
            <a:off x="857250" y="1779494"/>
            <a:ext cx="3086100" cy="2040905"/>
          </a:xfrm>
        </p:spPr>
        <p:txBody>
          <a:bodyPr lIns="45720" rIns="45720">
            <a:noAutofit/>
          </a:bodyPr>
          <a:lstStyle>
            <a:lvl1pPr marL="0" indent="0" algn="ctr">
              <a:spcBef>
                <a:spcPts val="600"/>
              </a:spcBef>
              <a:buNone/>
              <a:defRPr sz="4600">
                <a:solidFill>
                  <a:schemeClr val="bg1"/>
                </a:solidFill>
              </a:defRPr>
            </a:lvl1pPr>
            <a:lvl2pPr>
              <a:defRPr sz="1200"/>
            </a:lvl2pPr>
            <a:lvl3pPr>
              <a:defRPr sz="1000"/>
            </a:lvl3pPr>
            <a:lvl4pPr>
              <a:defRPr sz="900"/>
            </a:lvl4pPr>
            <a:lvl5pPr>
              <a:defRPr sz="900"/>
            </a:lvl5pPr>
          </a:lstStyle>
          <a:p>
            <a:pPr lvl="0"/>
            <a:r>
              <a:rPr lang="en-US"/>
              <a:t>Click to edit Master text styles</a:t>
            </a:r>
          </a:p>
        </p:txBody>
      </p:sp>
      <p:sp>
        <p:nvSpPr>
          <p:cNvPr id="11" name="Date Placeholder 3">
            <a:extLst>
              <a:ext uri="{FF2B5EF4-FFF2-40B4-BE49-F238E27FC236}">
                <a16:creationId xmlns:a16="http://schemas.microsoft.com/office/drawing/2014/main" id="{68EA7F6E-A064-466F-B27C-E55D3A04F57C}"/>
              </a:ext>
            </a:extLst>
          </p:cNvPr>
          <p:cNvSpPr>
            <a:spLocks noGrp="1"/>
          </p:cNvSpPr>
          <p:nvPr>
            <p:ph type="dt" sz="half" idx="14"/>
          </p:nvPr>
        </p:nvSpPr>
        <p:spPr>
          <a:xfrm>
            <a:off x="4800600" y="6426200"/>
            <a:ext cx="1231900" cy="365125"/>
          </a:xfrm>
        </p:spPr>
        <p:txBody>
          <a:bodyPr/>
          <a:lstStyle>
            <a:lvl1pPr algn="l">
              <a:defRPr/>
            </a:lvl1pPr>
          </a:lstStyle>
          <a:p>
            <a:fld id="{F2639857-47B8-4F00-AACC-3F7B2568A5BE}" type="datetimeFigureOut">
              <a:rPr lang="en-US" altLang="en-US"/>
              <a:pPr/>
              <a:t>5/3/19</a:t>
            </a:fld>
            <a:endParaRPr lang="en-US" altLang="en-US"/>
          </a:p>
        </p:txBody>
      </p:sp>
      <p:sp>
        <p:nvSpPr>
          <p:cNvPr id="12" name="Footer Placeholder 4">
            <a:extLst>
              <a:ext uri="{FF2B5EF4-FFF2-40B4-BE49-F238E27FC236}">
                <a16:creationId xmlns:a16="http://schemas.microsoft.com/office/drawing/2014/main" id="{13AFF6E0-B3E2-4086-891E-3C327C3767EB}"/>
              </a:ext>
            </a:extLst>
          </p:cNvPr>
          <p:cNvSpPr>
            <a:spLocks noGrp="1"/>
          </p:cNvSpPr>
          <p:nvPr>
            <p:ph type="ftr" sz="quarter" idx="15"/>
          </p:nvPr>
        </p:nvSpPr>
        <p:spPr>
          <a:xfrm>
            <a:off x="6311900" y="6426200"/>
            <a:ext cx="2616200" cy="365125"/>
          </a:xfrm>
        </p:spPr>
        <p:txBody>
          <a:bodyPr/>
          <a:lstStyle>
            <a:lvl1pPr algn="r">
              <a:defRPr/>
            </a:lvl1pPr>
          </a:lstStyle>
          <a:p>
            <a:pPr>
              <a:defRPr/>
            </a:pPr>
            <a:endParaRPr lang="en-US"/>
          </a:p>
        </p:txBody>
      </p:sp>
    </p:spTree>
    <p:extLst>
      <p:ext uri="{BB962C8B-B14F-4D97-AF65-F5344CB8AC3E}">
        <p14:creationId xmlns:p14="http://schemas.microsoft.com/office/powerpoint/2010/main" val="785221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DBA364-705C-4DE2-AA2D-5DCFC176EA51}"/>
              </a:ext>
            </a:extLst>
          </p:cNvPr>
          <p:cNvSpPr/>
          <p:nvPr/>
        </p:nvSpPr>
        <p:spPr>
          <a:xfrm>
            <a:off x="658813" y="228600"/>
            <a:ext cx="82010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5" name="TextBox 4">
            <a:extLst>
              <a:ext uri="{FF2B5EF4-FFF2-40B4-BE49-F238E27FC236}">
                <a16:creationId xmlns:a16="http://schemas.microsoft.com/office/drawing/2014/main" id="{B9CE8032-8CB0-4399-83D7-347D6C9EA468}"/>
              </a:ext>
            </a:extLst>
          </p:cNvPr>
          <p:cNvSpPr txBox="1">
            <a:spLocks noChangeArrowheads="1"/>
          </p:cNvSpPr>
          <p:nvPr/>
        </p:nvSpPr>
        <p:spPr bwMode="auto">
          <a:xfrm>
            <a:off x="2003425" y="3111500"/>
            <a:ext cx="260350" cy="614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4000" b="1">
                <a:solidFill>
                  <a:srgbClr val="B870B8"/>
                </a:solidFill>
              </a:rPr>
              <a:t>+</a:t>
            </a:r>
          </a:p>
        </p:txBody>
      </p:sp>
      <p:sp>
        <p:nvSpPr>
          <p:cNvPr id="6" name="Rectangle 5">
            <a:extLst>
              <a:ext uri="{FF2B5EF4-FFF2-40B4-BE49-F238E27FC236}">
                <a16:creationId xmlns:a16="http://schemas.microsoft.com/office/drawing/2014/main" id="{EE20BFBD-92BF-4C1A-A71C-A3DA84A4A3AD}"/>
              </a:ext>
            </a:extLst>
          </p:cNvPr>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2" name="Title 1"/>
          <p:cNvSpPr>
            <a:spLocks noGrp="1"/>
          </p:cNvSpPr>
          <p:nvPr>
            <p:ph type="title"/>
          </p:nvPr>
        </p:nvSpPr>
        <p:spPr>
          <a:xfrm>
            <a:off x="2286000" y="3124200"/>
            <a:ext cx="5638800" cy="1362075"/>
          </a:xfrm>
        </p:spPr>
        <p:txBody>
          <a:bodyPr anchor="b">
            <a:normAutofit/>
          </a:bodyPr>
          <a:lstStyle>
            <a:lvl1pPr algn="l">
              <a:defRPr sz="3200" b="0" cap="none"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2286000" y="4495800"/>
            <a:ext cx="5638800" cy="1500187"/>
          </a:xfrm>
        </p:spPr>
        <p:txBody>
          <a:bodyPr>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87624B47-D8EB-4DD9-AD4E-BFF574986D12}"/>
              </a:ext>
            </a:extLst>
          </p:cNvPr>
          <p:cNvSpPr>
            <a:spLocks noGrp="1"/>
          </p:cNvSpPr>
          <p:nvPr>
            <p:ph type="dt" sz="half" idx="10"/>
          </p:nvPr>
        </p:nvSpPr>
        <p:spPr>
          <a:xfrm>
            <a:off x="658813" y="6248400"/>
            <a:ext cx="1474787" cy="365125"/>
          </a:xfrm>
        </p:spPr>
        <p:txBody>
          <a:bodyPr/>
          <a:lstStyle>
            <a:lvl1pPr algn="l">
              <a:defRPr>
                <a:solidFill>
                  <a:schemeClr val="bg1"/>
                </a:solidFill>
              </a:defRPr>
            </a:lvl1pPr>
          </a:lstStyle>
          <a:p>
            <a:fld id="{BC01F81E-9AA0-4F3D-92EB-B484A0FE8711}" type="datetimeFigureOut">
              <a:rPr lang="en-US" altLang="en-US"/>
              <a:pPr/>
              <a:t>5/3/19</a:t>
            </a:fld>
            <a:endParaRPr lang="en-US" altLang="en-US"/>
          </a:p>
        </p:txBody>
      </p:sp>
      <p:sp>
        <p:nvSpPr>
          <p:cNvPr id="8" name="Footer Placeholder 4">
            <a:extLst>
              <a:ext uri="{FF2B5EF4-FFF2-40B4-BE49-F238E27FC236}">
                <a16:creationId xmlns:a16="http://schemas.microsoft.com/office/drawing/2014/main" id="{B858DCEB-07C3-4BBB-B769-A31D00B2A978}"/>
              </a:ext>
            </a:extLst>
          </p:cNvPr>
          <p:cNvSpPr>
            <a:spLocks noGrp="1"/>
          </p:cNvSpPr>
          <p:nvPr>
            <p:ph type="ftr" sz="quarter" idx="11"/>
          </p:nvPr>
        </p:nvSpPr>
        <p:spPr>
          <a:xfrm>
            <a:off x="2286000" y="6248400"/>
            <a:ext cx="5638800" cy="365125"/>
          </a:xfrm>
        </p:spPr>
        <p:txBody>
          <a:bodyPr/>
          <a:lstStyle>
            <a:lvl1pPr>
              <a:defRPr>
                <a:solidFill>
                  <a:schemeClr val="bg1"/>
                </a:solidFill>
              </a:defRPr>
            </a:lvl1pPr>
          </a:lstStyle>
          <a:p>
            <a:pPr>
              <a:defRPr/>
            </a:pPr>
            <a:endParaRPr lang="en-US"/>
          </a:p>
        </p:txBody>
      </p:sp>
      <p:sp>
        <p:nvSpPr>
          <p:cNvPr id="9" name="Slide Number Placeholder 5">
            <a:extLst>
              <a:ext uri="{FF2B5EF4-FFF2-40B4-BE49-F238E27FC236}">
                <a16:creationId xmlns:a16="http://schemas.microsoft.com/office/drawing/2014/main" id="{EBBB5B1D-3098-49BD-BF2A-4A6C1065DF1C}"/>
              </a:ext>
            </a:extLst>
          </p:cNvPr>
          <p:cNvSpPr>
            <a:spLocks noGrp="1"/>
          </p:cNvSpPr>
          <p:nvPr>
            <p:ph type="sldNum" sz="quarter" idx="12"/>
          </p:nvPr>
        </p:nvSpPr>
        <p:spPr>
          <a:xfrm>
            <a:off x="8305800" y="6248400"/>
            <a:ext cx="554038" cy="365125"/>
          </a:xfrm>
        </p:spPr>
        <p:txBody>
          <a:bodyPr/>
          <a:lstStyle>
            <a:lvl1pPr>
              <a:defRPr/>
            </a:lvl1pPr>
          </a:lstStyle>
          <a:p>
            <a:fld id="{EDE94D93-46E3-4947-94B7-F5D6FD1A9FD4}" type="slidenum">
              <a:rPr lang="en-US" altLang="en-US"/>
              <a:pPr/>
              <a:t>‹#›</a:t>
            </a:fld>
            <a:endParaRPr lang="en-US" altLang="en-US"/>
          </a:p>
        </p:txBody>
      </p:sp>
    </p:spTree>
    <p:extLst>
      <p:ext uri="{BB962C8B-B14F-4D97-AF65-F5344CB8AC3E}">
        <p14:creationId xmlns:p14="http://schemas.microsoft.com/office/powerpoint/2010/main" val="166829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5B1BBA8-1BF6-42A0-B248-1B0D5D36AB90}"/>
              </a:ext>
            </a:extLst>
          </p:cNvPr>
          <p:cNvSpPr/>
          <p:nvPr/>
        </p:nvSpPr>
        <p:spPr>
          <a:xfrm>
            <a:off x="8210550" y="282575"/>
            <a:ext cx="64135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6" name="Rectangle 5">
            <a:extLst>
              <a:ext uri="{FF2B5EF4-FFF2-40B4-BE49-F238E27FC236}">
                <a16:creationId xmlns:a16="http://schemas.microsoft.com/office/drawing/2014/main" id="{0A2BC209-DF2A-4755-B76A-6B547C3AE79C}"/>
              </a:ext>
            </a:extLst>
          </p:cNvPr>
          <p:cNvSpPr/>
          <p:nvPr/>
        </p:nvSpPr>
        <p:spPr>
          <a:xfrm>
            <a:off x="8067675" y="282575"/>
            <a:ext cx="92075"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7" name="TextBox 6">
            <a:extLst>
              <a:ext uri="{FF2B5EF4-FFF2-40B4-BE49-F238E27FC236}">
                <a16:creationId xmlns:a16="http://schemas.microsoft.com/office/drawing/2014/main" id="{D5DA4E7E-D925-4730-A36E-CA2CA9B908F0}"/>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8" name="Date Placeholder 4">
            <a:extLst>
              <a:ext uri="{FF2B5EF4-FFF2-40B4-BE49-F238E27FC236}">
                <a16:creationId xmlns:a16="http://schemas.microsoft.com/office/drawing/2014/main" id="{60AAAFF1-C87F-4141-AA5A-5765AF2650A9}"/>
              </a:ext>
            </a:extLst>
          </p:cNvPr>
          <p:cNvSpPr>
            <a:spLocks noGrp="1"/>
          </p:cNvSpPr>
          <p:nvPr>
            <p:ph type="dt" sz="half" idx="10"/>
          </p:nvPr>
        </p:nvSpPr>
        <p:spPr/>
        <p:txBody>
          <a:bodyPr/>
          <a:lstStyle>
            <a:lvl1pPr>
              <a:defRPr/>
            </a:lvl1pPr>
          </a:lstStyle>
          <a:p>
            <a:fld id="{8317AE66-E7AB-47C6-A3F1-73DAFCCE409B}" type="datetimeFigureOut">
              <a:rPr lang="en-US" altLang="en-US"/>
              <a:pPr/>
              <a:t>5/3/19</a:t>
            </a:fld>
            <a:endParaRPr lang="en-US" altLang="en-US"/>
          </a:p>
        </p:txBody>
      </p:sp>
      <p:sp>
        <p:nvSpPr>
          <p:cNvPr id="9" name="Footer Placeholder 5">
            <a:extLst>
              <a:ext uri="{FF2B5EF4-FFF2-40B4-BE49-F238E27FC236}">
                <a16:creationId xmlns:a16="http://schemas.microsoft.com/office/drawing/2014/main" id="{E61D774C-B57C-46FE-89CC-B09B6E0CDCCC}"/>
              </a:ext>
            </a:extLst>
          </p:cNvPr>
          <p:cNvSpPr>
            <a:spLocks noGrp="1"/>
          </p:cNvSpPr>
          <p:nvPr>
            <p:ph type="ftr" sz="quarter" idx="11"/>
          </p:nvPr>
        </p:nvSpPr>
        <p:spPr/>
        <p:txBody>
          <a:bodyPr/>
          <a:lstStyle>
            <a:lvl1pPr>
              <a:defRPr/>
            </a:lvl1pPr>
          </a:lstStyle>
          <a:p>
            <a:pPr>
              <a:defRPr/>
            </a:pPr>
            <a:endParaRPr lang="en-US"/>
          </a:p>
        </p:txBody>
      </p:sp>
      <p:sp>
        <p:nvSpPr>
          <p:cNvPr id="10" name="Slide Number Placeholder 6">
            <a:extLst>
              <a:ext uri="{FF2B5EF4-FFF2-40B4-BE49-F238E27FC236}">
                <a16:creationId xmlns:a16="http://schemas.microsoft.com/office/drawing/2014/main" id="{985ED162-E151-46C0-841A-3A780A747FCF}"/>
              </a:ext>
            </a:extLst>
          </p:cNvPr>
          <p:cNvSpPr>
            <a:spLocks noGrp="1"/>
          </p:cNvSpPr>
          <p:nvPr>
            <p:ph type="sldNum" sz="quarter" idx="12"/>
          </p:nvPr>
        </p:nvSpPr>
        <p:spPr/>
        <p:txBody>
          <a:bodyPr/>
          <a:lstStyle>
            <a:lvl1pPr>
              <a:defRPr/>
            </a:lvl1pPr>
          </a:lstStyle>
          <a:p>
            <a:fld id="{C263BD08-16EB-4E93-A774-8CFAA9AA7399}" type="slidenum">
              <a:rPr lang="en-US" altLang="en-US"/>
              <a:pPr/>
              <a:t>‹#›</a:t>
            </a:fld>
            <a:endParaRPr lang="en-US" altLang="en-US"/>
          </a:p>
        </p:txBody>
      </p:sp>
    </p:spTree>
    <p:extLst>
      <p:ext uri="{BB962C8B-B14F-4D97-AF65-F5344CB8AC3E}">
        <p14:creationId xmlns:p14="http://schemas.microsoft.com/office/powerpoint/2010/main" val="2407741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6B15746-4877-4BC2-A1E8-F51147425516}"/>
              </a:ext>
            </a:extLst>
          </p:cNvPr>
          <p:cNvSpPr/>
          <p:nvPr/>
        </p:nvSpPr>
        <p:spPr>
          <a:xfrm>
            <a:off x="8166100" y="282575"/>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8" name="TextBox 7">
            <a:extLst>
              <a:ext uri="{FF2B5EF4-FFF2-40B4-BE49-F238E27FC236}">
                <a16:creationId xmlns:a16="http://schemas.microsoft.com/office/drawing/2014/main" id="{5F7F543E-50DC-4DB4-B945-D012C6262378}"/>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9" name="Date Placeholder 6">
            <a:extLst>
              <a:ext uri="{FF2B5EF4-FFF2-40B4-BE49-F238E27FC236}">
                <a16:creationId xmlns:a16="http://schemas.microsoft.com/office/drawing/2014/main" id="{9ED8403F-129D-484A-BAC3-68CF98BFAD94}"/>
              </a:ext>
            </a:extLst>
          </p:cNvPr>
          <p:cNvSpPr>
            <a:spLocks noGrp="1"/>
          </p:cNvSpPr>
          <p:nvPr>
            <p:ph type="dt" sz="half" idx="10"/>
          </p:nvPr>
        </p:nvSpPr>
        <p:spPr/>
        <p:txBody>
          <a:bodyPr/>
          <a:lstStyle>
            <a:lvl1pPr>
              <a:defRPr/>
            </a:lvl1pPr>
          </a:lstStyle>
          <a:p>
            <a:fld id="{E1C31F78-229C-41DD-9F80-05B9CE37E8B8}" type="datetimeFigureOut">
              <a:rPr lang="en-US" altLang="en-US"/>
              <a:pPr/>
              <a:t>5/3/19</a:t>
            </a:fld>
            <a:endParaRPr lang="en-US" altLang="en-US"/>
          </a:p>
        </p:txBody>
      </p:sp>
      <p:sp>
        <p:nvSpPr>
          <p:cNvPr id="10" name="Footer Placeholder 7">
            <a:extLst>
              <a:ext uri="{FF2B5EF4-FFF2-40B4-BE49-F238E27FC236}">
                <a16:creationId xmlns:a16="http://schemas.microsoft.com/office/drawing/2014/main" id="{3C95C96B-112A-4E07-AAAA-8541DFB424CB}"/>
              </a:ext>
            </a:extLst>
          </p:cNvPr>
          <p:cNvSpPr>
            <a:spLocks noGrp="1"/>
          </p:cNvSpPr>
          <p:nvPr>
            <p:ph type="ftr" sz="quarter" idx="11"/>
          </p:nvPr>
        </p:nvSpPr>
        <p:spPr/>
        <p:txBody>
          <a:bodyPr/>
          <a:lstStyle>
            <a:lvl1pPr>
              <a:defRPr/>
            </a:lvl1pPr>
          </a:lstStyle>
          <a:p>
            <a:pPr>
              <a:defRPr/>
            </a:pPr>
            <a:endParaRPr lang="en-US"/>
          </a:p>
        </p:txBody>
      </p:sp>
      <p:sp>
        <p:nvSpPr>
          <p:cNvPr id="11" name="Slide Number Placeholder 8">
            <a:extLst>
              <a:ext uri="{FF2B5EF4-FFF2-40B4-BE49-F238E27FC236}">
                <a16:creationId xmlns:a16="http://schemas.microsoft.com/office/drawing/2014/main" id="{726272EC-2846-454B-864F-05C09238B85C}"/>
              </a:ext>
            </a:extLst>
          </p:cNvPr>
          <p:cNvSpPr>
            <a:spLocks noGrp="1"/>
          </p:cNvSpPr>
          <p:nvPr>
            <p:ph type="sldNum" sz="quarter" idx="12"/>
          </p:nvPr>
        </p:nvSpPr>
        <p:spPr/>
        <p:txBody>
          <a:bodyPr/>
          <a:lstStyle>
            <a:lvl1pPr>
              <a:defRPr/>
            </a:lvl1pPr>
          </a:lstStyle>
          <a:p>
            <a:fld id="{77262EBD-7505-467F-A9B2-BC685808751D}" type="slidenum">
              <a:rPr lang="en-US" altLang="en-US"/>
              <a:pPr/>
              <a:t>‹#›</a:t>
            </a:fld>
            <a:endParaRPr lang="en-US" altLang="en-US"/>
          </a:p>
        </p:txBody>
      </p:sp>
    </p:spTree>
    <p:extLst>
      <p:ext uri="{BB962C8B-B14F-4D97-AF65-F5344CB8AC3E}">
        <p14:creationId xmlns:p14="http://schemas.microsoft.com/office/powerpoint/2010/main" val="3326925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DF3183-B880-4621-9F35-2B426554D66D}"/>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6" name="Rectangle 5">
            <a:extLst>
              <a:ext uri="{FF2B5EF4-FFF2-40B4-BE49-F238E27FC236}">
                <a16:creationId xmlns:a16="http://schemas.microsoft.com/office/drawing/2014/main" id="{85792A8C-3B2A-4D45-982D-F60A7818B708}"/>
              </a:ext>
            </a:extLst>
          </p:cNvPr>
          <p:cNvSpPr/>
          <p:nvPr/>
        </p:nvSpPr>
        <p:spPr>
          <a:xfrm>
            <a:off x="8166100" y="282575"/>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4">
            <a:extLst>
              <a:ext uri="{FF2B5EF4-FFF2-40B4-BE49-F238E27FC236}">
                <a16:creationId xmlns:a16="http://schemas.microsoft.com/office/drawing/2014/main" id="{126B5C0F-05D5-4762-A6B3-DAA17DC6690B}"/>
              </a:ext>
            </a:extLst>
          </p:cNvPr>
          <p:cNvSpPr>
            <a:spLocks noGrp="1"/>
          </p:cNvSpPr>
          <p:nvPr>
            <p:ph type="dt" sz="half" idx="15"/>
          </p:nvPr>
        </p:nvSpPr>
        <p:spPr/>
        <p:txBody>
          <a:bodyPr/>
          <a:lstStyle>
            <a:lvl1pPr>
              <a:defRPr/>
            </a:lvl1pPr>
          </a:lstStyle>
          <a:p>
            <a:fld id="{70227E19-119D-42A2-A602-5FA7420C376D}" type="datetimeFigureOut">
              <a:rPr lang="en-US" altLang="en-US"/>
              <a:pPr/>
              <a:t>5/3/19</a:t>
            </a:fld>
            <a:endParaRPr lang="en-US" altLang="en-US"/>
          </a:p>
        </p:txBody>
      </p:sp>
      <p:sp>
        <p:nvSpPr>
          <p:cNvPr id="8" name="Footer Placeholder 5">
            <a:extLst>
              <a:ext uri="{FF2B5EF4-FFF2-40B4-BE49-F238E27FC236}">
                <a16:creationId xmlns:a16="http://schemas.microsoft.com/office/drawing/2014/main" id="{6185362E-3E5D-4773-8459-BABF76D67E79}"/>
              </a:ext>
            </a:extLst>
          </p:cNvPr>
          <p:cNvSpPr>
            <a:spLocks noGrp="1"/>
          </p:cNvSpPr>
          <p:nvPr>
            <p:ph type="ftr" sz="quarter" idx="16"/>
          </p:nvPr>
        </p:nvSpPr>
        <p:spPr/>
        <p:txBody>
          <a:bodyPr/>
          <a:lstStyle>
            <a:lvl1pPr>
              <a:defRPr/>
            </a:lvl1pPr>
          </a:lstStyle>
          <a:p>
            <a:pPr>
              <a:defRPr/>
            </a:pPr>
            <a:endParaRPr lang="en-US"/>
          </a:p>
        </p:txBody>
      </p:sp>
      <p:sp>
        <p:nvSpPr>
          <p:cNvPr id="9" name="Slide Number Placeholder 6">
            <a:extLst>
              <a:ext uri="{FF2B5EF4-FFF2-40B4-BE49-F238E27FC236}">
                <a16:creationId xmlns:a16="http://schemas.microsoft.com/office/drawing/2014/main" id="{DEEBD629-C269-4B3A-88FE-5CF52AFBD5FA}"/>
              </a:ext>
            </a:extLst>
          </p:cNvPr>
          <p:cNvSpPr>
            <a:spLocks noGrp="1"/>
          </p:cNvSpPr>
          <p:nvPr>
            <p:ph type="sldNum" sz="quarter" idx="17"/>
          </p:nvPr>
        </p:nvSpPr>
        <p:spPr/>
        <p:txBody>
          <a:bodyPr/>
          <a:lstStyle>
            <a:lvl1pPr>
              <a:defRPr/>
            </a:lvl1pPr>
          </a:lstStyle>
          <a:p>
            <a:fld id="{DA6CF6E2-67DE-41B9-848E-9E9DF2093661}" type="slidenum">
              <a:rPr lang="en-US" altLang="en-US"/>
              <a:pPr/>
              <a:t>‹#›</a:t>
            </a:fld>
            <a:endParaRPr lang="en-US" altLang="en-US"/>
          </a:p>
        </p:txBody>
      </p:sp>
    </p:spTree>
    <p:extLst>
      <p:ext uri="{BB962C8B-B14F-4D97-AF65-F5344CB8AC3E}">
        <p14:creationId xmlns:p14="http://schemas.microsoft.com/office/powerpoint/2010/main" val="219238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5CDCF4-9375-404F-8702-8D3ED2DD502F}"/>
              </a:ext>
            </a:extLst>
          </p:cNvPr>
          <p:cNvSpPr/>
          <p:nvPr/>
        </p:nvSpPr>
        <p:spPr>
          <a:xfrm>
            <a:off x="8166100" y="282575"/>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7" name="TextBox 6">
            <a:extLst>
              <a:ext uri="{FF2B5EF4-FFF2-40B4-BE49-F238E27FC236}">
                <a16:creationId xmlns:a16="http://schemas.microsoft.com/office/drawing/2014/main" id="{D9F271F7-F02B-4DCC-85F9-18CE9A9C8F5A}"/>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8" name="Date Placeholder 4">
            <a:extLst>
              <a:ext uri="{FF2B5EF4-FFF2-40B4-BE49-F238E27FC236}">
                <a16:creationId xmlns:a16="http://schemas.microsoft.com/office/drawing/2014/main" id="{93FDED2D-EB80-4A87-A390-4699D8B32F54}"/>
              </a:ext>
            </a:extLst>
          </p:cNvPr>
          <p:cNvSpPr>
            <a:spLocks noGrp="1"/>
          </p:cNvSpPr>
          <p:nvPr>
            <p:ph type="dt" sz="half" idx="17"/>
          </p:nvPr>
        </p:nvSpPr>
        <p:spPr/>
        <p:txBody>
          <a:bodyPr/>
          <a:lstStyle>
            <a:lvl1pPr>
              <a:defRPr/>
            </a:lvl1pPr>
          </a:lstStyle>
          <a:p>
            <a:fld id="{FB0BE9AC-24CB-4B21-A5C4-29DC31C7B6E7}" type="datetimeFigureOut">
              <a:rPr lang="en-US" altLang="en-US"/>
              <a:pPr/>
              <a:t>5/3/19</a:t>
            </a:fld>
            <a:endParaRPr lang="en-US" altLang="en-US"/>
          </a:p>
        </p:txBody>
      </p:sp>
      <p:sp>
        <p:nvSpPr>
          <p:cNvPr id="9" name="Footer Placeholder 5">
            <a:extLst>
              <a:ext uri="{FF2B5EF4-FFF2-40B4-BE49-F238E27FC236}">
                <a16:creationId xmlns:a16="http://schemas.microsoft.com/office/drawing/2014/main" id="{D0B4D7AB-4632-41C2-BE98-9D814C941C02}"/>
              </a:ext>
            </a:extLst>
          </p:cNvPr>
          <p:cNvSpPr>
            <a:spLocks noGrp="1"/>
          </p:cNvSpPr>
          <p:nvPr>
            <p:ph type="ftr" sz="quarter" idx="18"/>
          </p:nvPr>
        </p:nvSpPr>
        <p:spPr/>
        <p:txBody>
          <a:bodyPr/>
          <a:lstStyle>
            <a:lvl1pPr>
              <a:defRPr/>
            </a:lvl1pPr>
          </a:lstStyle>
          <a:p>
            <a:pPr>
              <a:defRPr/>
            </a:pPr>
            <a:endParaRPr lang="en-US"/>
          </a:p>
        </p:txBody>
      </p:sp>
      <p:sp>
        <p:nvSpPr>
          <p:cNvPr id="10" name="Slide Number Placeholder 6">
            <a:extLst>
              <a:ext uri="{FF2B5EF4-FFF2-40B4-BE49-F238E27FC236}">
                <a16:creationId xmlns:a16="http://schemas.microsoft.com/office/drawing/2014/main" id="{AEA6399E-82B9-43C1-8C94-268DF5B59347}"/>
              </a:ext>
            </a:extLst>
          </p:cNvPr>
          <p:cNvSpPr>
            <a:spLocks noGrp="1"/>
          </p:cNvSpPr>
          <p:nvPr>
            <p:ph type="sldNum" sz="quarter" idx="19"/>
          </p:nvPr>
        </p:nvSpPr>
        <p:spPr/>
        <p:txBody>
          <a:bodyPr/>
          <a:lstStyle>
            <a:lvl1pPr>
              <a:defRPr/>
            </a:lvl1pPr>
          </a:lstStyle>
          <a:p>
            <a:fld id="{6C8F669E-1152-4CEE-A7D6-48B0A84926B9}" type="slidenum">
              <a:rPr lang="en-US" altLang="en-US"/>
              <a:pPr/>
              <a:t>‹#›</a:t>
            </a:fld>
            <a:endParaRPr lang="en-US" altLang="en-US"/>
          </a:p>
        </p:txBody>
      </p:sp>
    </p:spTree>
    <p:extLst>
      <p:ext uri="{BB962C8B-B14F-4D97-AF65-F5344CB8AC3E}">
        <p14:creationId xmlns:p14="http://schemas.microsoft.com/office/powerpoint/2010/main" val="1142943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3B150B-E6EA-43C2-8BEC-325F14B8A040}"/>
              </a:ext>
            </a:extLst>
          </p:cNvPr>
          <p:cNvSpPr/>
          <p:nvPr/>
        </p:nvSpPr>
        <p:spPr>
          <a:xfrm>
            <a:off x="8166100" y="282575"/>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8" name="TextBox 7">
            <a:extLst>
              <a:ext uri="{FF2B5EF4-FFF2-40B4-BE49-F238E27FC236}">
                <a16:creationId xmlns:a16="http://schemas.microsoft.com/office/drawing/2014/main" id="{FFE93CD9-4237-4E93-8785-03ECA9235B3A}"/>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Title 1"/>
          <p:cNvSpPr>
            <a:spLocks noGrp="1"/>
          </p:cNvSpPr>
          <p:nvPr>
            <p:ph type="title"/>
          </p:nvPr>
        </p:nvSpPr>
        <p:spPr/>
        <p:txBody>
          <a:bodyPr/>
          <a:lstStyle/>
          <a:p>
            <a:r>
              <a:rPr lang="en-US"/>
              <a:t>Click to edit Master title style</a:t>
            </a:r>
            <a:endParaRPr/>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9" name="Date Placeholder 4">
            <a:extLst>
              <a:ext uri="{FF2B5EF4-FFF2-40B4-BE49-F238E27FC236}">
                <a16:creationId xmlns:a16="http://schemas.microsoft.com/office/drawing/2014/main" id="{BFC90334-D873-4E31-A3C2-C1C6D5F8A64B}"/>
              </a:ext>
            </a:extLst>
          </p:cNvPr>
          <p:cNvSpPr>
            <a:spLocks noGrp="1"/>
          </p:cNvSpPr>
          <p:nvPr>
            <p:ph type="dt" sz="half" idx="19"/>
          </p:nvPr>
        </p:nvSpPr>
        <p:spPr/>
        <p:txBody>
          <a:bodyPr/>
          <a:lstStyle>
            <a:lvl1pPr>
              <a:defRPr/>
            </a:lvl1pPr>
          </a:lstStyle>
          <a:p>
            <a:fld id="{3DBE561A-6386-4290-BF96-B9979C3E4229}" type="datetimeFigureOut">
              <a:rPr lang="en-US" altLang="en-US"/>
              <a:pPr/>
              <a:t>5/3/19</a:t>
            </a:fld>
            <a:endParaRPr lang="en-US" altLang="en-US"/>
          </a:p>
        </p:txBody>
      </p:sp>
      <p:sp>
        <p:nvSpPr>
          <p:cNvPr id="10" name="Footer Placeholder 5">
            <a:extLst>
              <a:ext uri="{FF2B5EF4-FFF2-40B4-BE49-F238E27FC236}">
                <a16:creationId xmlns:a16="http://schemas.microsoft.com/office/drawing/2014/main" id="{02A20DFF-148D-4115-979E-984F36852D7B}"/>
              </a:ext>
            </a:extLst>
          </p:cNvPr>
          <p:cNvSpPr>
            <a:spLocks noGrp="1"/>
          </p:cNvSpPr>
          <p:nvPr>
            <p:ph type="ftr" sz="quarter" idx="20"/>
          </p:nvPr>
        </p:nvSpPr>
        <p:spPr/>
        <p:txBody>
          <a:bodyPr/>
          <a:lstStyle>
            <a:lvl1pPr>
              <a:defRPr/>
            </a:lvl1pPr>
          </a:lstStyle>
          <a:p>
            <a:pPr>
              <a:defRPr/>
            </a:pPr>
            <a:endParaRPr lang="en-US"/>
          </a:p>
        </p:txBody>
      </p:sp>
      <p:sp>
        <p:nvSpPr>
          <p:cNvPr id="11" name="Slide Number Placeholder 6">
            <a:extLst>
              <a:ext uri="{FF2B5EF4-FFF2-40B4-BE49-F238E27FC236}">
                <a16:creationId xmlns:a16="http://schemas.microsoft.com/office/drawing/2014/main" id="{0629765D-A84D-49C4-A811-674FD6EA9C10}"/>
              </a:ext>
            </a:extLst>
          </p:cNvPr>
          <p:cNvSpPr>
            <a:spLocks noGrp="1"/>
          </p:cNvSpPr>
          <p:nvPr>
            <p:ph type="sldNum" sz="quarter" idx="21"/>
          </p:nvPr>
        </p:nvSpPr>
        <p:spPr/>
        <p:txBody>
          <a:bodyPr/>
          <a:lstStyle>
            <a:lvl1pPr>
              <a:defRPr/>
            </a:lvl1pPr>
          </a:lstStyle>
          <a:p>
            <a:fld id="{5C08A4D2-2624-498B-8697-9BFD2A804F4B}" type="slidenum">
              <a:rPr lang="en-US" altLang="en-US"/>
              <a:pPr/>
              <a:t>‹#›</a:t>
            </a:fld>
            <a:endParaRPr lang="en-US" altLang="en-US"/>
          </a:p>
        </p:txBody>
      </p:sp>
    </p:spTree>
    <p:extLst>
      <p:ext uri="{BB962C8B-B14F-4D97-AF65-F5344CB8AC3E}">
        <p14:creationId xmlns:p14="http://schemas.microsoft.com/office/powerpoint/2010/main" val="2498515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8FE723D-A2E6-4A5A-A263-0E04006FE9EA}"/>
              </a:ext>
            </a:extLst>
          </p:cNvPr>
          <p:cNvSpPr/>
          <p:nvPr/>
        </p:nvSpPr>
        <p:spPr>
          <a:xfrm>
            <a:off x="8166100" y="282575"/>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4" name="TextBox 3">
            <a:extLst>
              <a:ext uri="{FF2B5EF4-FFF2-40B4-BE49-F238E27FC236}">
                <a16:creationId xmlns:a16="http://schemas.microsoft.com/office/drawing/2014/main" id="{49974307-5C76-4082-9122-E10AB854B48C}"/>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Title 1"/>
          <p:cNvSpPr>
            <a:spLocks noGrp="1"/>
          </p:cNvSpPr>
          <p:nvPr>
            <p:ph type="title"/>
          </p:nvPr>
        </p:nvSpPr>
        <p:spPr/>
        <p:txBody>
          <a:bodyPr/>
          <a:lstStyle/>
          <a:p>
            <a:r>
              <a:rPr lang="en-US"/>
              <a:t>Click to edit Master title style</a:t>
            </a:r>
            <a:endParaRPr/>
          </a:p>
        </p:txBody>
      </p:sp>
      <p:sp>
        <p:nvSpPr>
          <p:cNvPr id="5" name="Date Placeholder 2">
            <a:extLst>
              <a:ext uri="{FF2B5EF4-FFF2-40B4-BE49-F238E27FC236}">
                <a16:creationId xmlns:a16="http://schemas.microsoft.com/office/drawing/2014/main" id="{CB9BE745-003A-4B6C-84BD-0B7A1D2FACF9}"/>
              </a:ext>
            </a:extLst>
          </p:cNvPr>
          <p:cNvSpPr>
            <a:spLocks noGrp="1"/>
          </p:cNvSpPr>
          <p:nvPr>
            <p:ph type="dt" sz="half" idx="10"/>
          </p:nvPr>
        </p:nvSpPr>
        <p:spPr/>
        <p:txBody>
          <a:bodyPr/>
          <a:lstStyle>
            <a:lvl1pPr>
              <a:defRPr/>
            </a:lvl1pPr>
          </a:lstStyle>
          <a:p>
            <a:fld id="{E9673096-AF9E-4F55-9FDA-794409E4A3B5}" type="datetimeFigureOut">
              <a:rPr lang="en-US" altLang="en-US"/>
              <a:pPr/>
              <a:t>5/3/19</a:t>
            </a:fld>
            <a:endParaRPr lang="en-US" altLang="en-US"/>
          </a:p>
        </p:txBody>
      </p:sp>
      <p:sp>
        <p:nvSpPr>
          <p:cNvPr id="6" name="Footer Placeholder 3">
            <a:extLst>
              <a:ext uri="{FF2B5EF4-FFF2-40B4-BE49-F238E27FC236}">
                <a16:creationId xmlns:a16="http://schemas.microsoft.com/office/drawing/2014/main" id="{96D3AE08-DD69-4112-B279-62E136E006A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4">
            <a:extLst>
              <a:ext uri="{FF2B5EF4-FFF2-40B4-BE49-F238E27FC236}">
                <a16:creationId xmlns:a16="http://schemas.microsoft.com/office/drawing/2014/main" id="{9180D719-9EB8-4A68-92EB-3946BD250326}"/>
              </a:ext>
            </a:extLst>
          </p:cNvPr>
          <p:cNvSpPr>
            <a:spLocks noGrp="1"/>
          </p:cNvSpPr>
          <p:nvPr>
            <p:ph type="sldNum" sz="quarter" idx="12"/>
          </p:nvPr>
        </p:nvSpPr>
        <p:spPr/>
        <p:txBody>
          <a:bodyPr/>
          <a:lstStyle>
            <a:lvl1pPr>
              <a:defRPr/>
            </a:lvl1pPr>
          </a:lstStyle>
          <a:p>
            <a:fld id="{9342BBAA-469C-447A-A083-309732656914}" type="slidenum">
              <a:rPr lang="en-US" altLang="en-US"/>
              <a:pPr/>
              <a:t>‹#›</a:t>
            </a:fld>
            <a:endParaRPr lang="en-US" altLang="en-US"/>
          </a:p>
        </p:txBody>
      </p:sp>
    </p:spTree>
    <p:extLst>
      <p:ext uri="{BB962C8B-B14F-4D97-AF65-F5344CB8AC3E}">
        <p14:creationId xmlns:p14="http://schemas.microsoft.com/office/powerpoint/2010/main" val="2436329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C3F8002-975A-45A2-A5A0-8446E8533620}"/>
              </a:ext>
            </a:extLst>
          </p:cNvPr>
          <p:cNvSpPr/>
          <p:nvPr/>
        </p:nvSpPr>
        <p:spPr>
          <a:xfrm>
            <a:off x="8166100" y="282575"/>
            <a:ext cx="685800" cy="3016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3" name="Date Placeholder 1">
            <a:extLst>
              <a:ext uri="{FF2B5EF4-FFF2-40B4-BE49-F238E27FC236}">
                <a16:creationId xmlns:a16="http://schemas.microsoft.com/office/drawing/2014/main" id="{F3D3A9D2-7ED0-492E-A01D-200B711EB9A8}"/>
              </a:ext>
            </a:extLst>
          </p:cNvPr>
          <p:cNvSpPr>
            <a:spLocks noGrp="1"/>
          </p:cNvSpPr>
          <p:nvPr>
            <p:ph type="dt" sz="half" idx="10"/>
          </p:nvPr>
        </p:nvSpPr>
        <p:spPr/>
        <p:txBody>
          <a:bodyPr/>
          <a:lstStyle>
            <a:lvl1pPr>
              <a:defRPr/>
            </a:lvl1pPr>
          </a:lstStyle>
          <a:p>
            <a:fld id="{2282DE72-8108-4AF5-9805-F34C710B4FF1}" type="datetimeFigureOut">
              <a:rPr lang="en-US" altLang="en-US"/>
              <a:pPr/>
              <a:t>5/3/19</a:t>
            </a:fld>
            <a:endParaRPr lang="en-US" altLang="en-US"/>
          </a:p>
        </p:txBody>
      </p:sp>
      <p:sp>
        <p:nvSpPr>
          <p:cNvPr id="4" name="Footer Placeholder 2">
            <a:extLst>
              <a:ext uri="{FF2B5EF4-FFF2-40B4-BE49-F238E27FC236}">
                <a16:creationId xmlns:a16="http://schemas.microsoft.com/office/drawing/2014/main" id="{68E6D9F9-3114-4A79-9475-91634D179841}"/>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3">
            <a:extLst>
              <a:ext uri="{FF2B5EF4-FFF2-40B4-BE49-F238E27FC236}">
                <a16:creationId xmlns:a16="http://schemas.microsoft.com/office/drawing/2014/main" id="{3CD369CD-7A79-4086-ACC4-13DDC10A2DE2}"/>
              </a:ext>
            </a:extLst>
          </p:cNvPr>
          <p:cNvSpPr>
            <a:spLocks noGrp="1"/>
          </p:cNvSpPr>
          <p:nvPr>
            <p:ph type="sldNum" sz="quarter" idx="12"/>
          </p:nvPr>
        </p:nvSpPr>
        <p:spPr/>
        <p:txBody>
          <a:bodyPr/>
          <a:lstStyle>
            <a:lvl1pPr>
              <a:defRPr/>
            </a:lvl1pPr>
          </a:lstStyle>
          <a:p>
            <a:fld id="{90EC6848-F3E7-4374-A1A3-5CD83AA7D3B9}" type="slidenum">
              <a:rPr lang="en-US" altLang="en-US"/>
              <a:pPr/>
              <a:t>‹#›</a:t>
            </a:fld>
            <a:endParaRPr lang="en-US" altLang="en-US"/>
          </a:p>
        </p:txBody>
      </p:sp>
    </p:spTree>
    <p:extLst>
      <p:ext uri="{BB962C8B-B14F-4D97-AF65-F5344CB8AC3E}">
        <p14:creationId xmlns:p14="http://schemas.microsoft.com/office/powerpoint/2010/main" val="196102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3DAB8B-A972-4894-8F0C-C63C1DA9F180}"/>
              </a:ext>
            </a:extLst>
          </p:cNvPr>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6" name="TextBox 5">
            <a:extLst>
              <a:ext uri="{FF2B5EF4-FFF2-40B4-BE49-F238E27FC236}">
                <a16:creationId xmlns:a16="http://schemas.microsoft.com/office/drawing/2014/main" id="{55F1DE01-7FCF-4A1B-819E-894E992D4BA6}"/>
              </a:ext>
            </a:extLst>
          </p:cNvPr>
          <p:cNvSpPr txBox="1">
            <a:spLocks noChangeArrowheads="1"/>
          </p:cNvSpPr>
          <p:nvPr/>
        </p:nvSpPr>
        <p:spPr bwMode="auto">
          <a:xfrm>
            <a:off x="425450" y="174625"/>
            <a:ext cx="412750" cy="83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5400" b="1">
                <a:solidFill>
                  <a:srgbClr val="B870B8"/>
                </a:solidFill>
              </a:rPr>
              <a:t>+</a:t>
            </a: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en-US"/>
              <a:t>Click to edit Master title style</a:t>
            </a:r>
            <a:endParaRPr dirty="0"/>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381093" y="3733800"/>
            <a:ext cx="325526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a:extLst>
              <a:ext uri="{FF2B5EF4-FFF2-40B4-BE49-F238E27FC236}">
                <a16:creationId xmlns:a16="http://schemas.microsoft.com/office/drawing/2014/main" id="{10EAF253-BCC7-4F44-AF5A-83C5CAADE772}"/>
              </a:ext>
            </a:extLst>
          </p:cNvPr>
          <p:cNvSpPr>
            <a:spLocks noGrp="1"/>
          </p:cNvSpPr>
          <p:nvPr>
            <p:ph type="dt" sz="half" idx="10"/>
          </p:nvPr>
        </p:nvSpPr>
        <p:spPr>
          <a:xfrm>
            <a:off x="7391400" y="6423025"/>
            <a:ext cx="1536700" cy="365125"/>
          </a:xfrm>
        </p:spPr>
        <p:txBody>
          <a:bodyPr/>
          <a:lstStyle>
            <a:lvl1pPr>
              <a:defRPr/>
            </a:lvl1pPr>
          </a:lstStyle>
          <a:p>
            <a:fld id="{AE12C4C8-EB7E-453E-8086-63CD63DA451F}" type="datetimeFigureOut">
              <a:rPr lang="en-US" altLang="en-US"/>
              <a:pPr/>
              <a:t>5/3/19</a:t>
            </a:fld>
            <a:endParaRPr lang="en-US" altLang="en-US"/>
          </a:p>
        </p:txBody>
      </p:sp>
      <p:sp>
        <p:nvSpPr>
          <p:cNvPr id="8" name="Footer Placeholder 5">
            <a:extLst>
              <a:ext uri="{FF2B5EF4-FFF2-40B4-BE49-F238E27FC236}">
                <a16:creationId xmlns:a16="http://schemas.microsoft.com/office/drawing/2014/main" id="{31FAD5FB-148D-4750-9F21-E31A2E2EAAEE}"/>
              </a:ext>
            </a:extLst>
          </p:cNvPr>
          <p:cNvSpPr>
            <a:spLocks noGrp="1"/>
          </p:cNvSpPr>
          <p:nvPr>
            <p:ph type="ftr" sz="quarter" idx="11"/>
          </p:nvPr>
        </p:nvSpPr>
        <p:spPr>
          <a:xfrm>
            <a:off x="3859213" y="6423025"/>
            <a:ext cx="3316287" cy="365125"/>
          </a:xfrm>
        </p:spPr>
        <p:txBody>
          <a:bodyPr/>
          <a:lstStyle>
            <a:lvl1pPr>
              <a:defRPr/>
            </a:lvl1pPr>
          </a:lstStyle>
          <a:p>
            <a:pPr>
              <a:defRPr/>
            </a:pPr>
            <a:endParaRPr lang="en-US"/>
          </a:p>
        </p:txBody>
      </p:sp>
    </p:spTree>
    <p:extLst>
      <p:ext uri="{BB962C8B-B14F-4D97-AF65-F5344CB8AC3E}">
        <p14:creationId xmlns:p14="http://schemas.microsoft.com/office/powerpoint/2010/main" val="1149278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F33ADE-CC2C-4055-A0E1-CADCF9CC538F}"/>
              </a:ext>
            </a:extLst>
          </p:cNvPr>
          <p:cNvSpPr/>
          <p:nvPr/>
        </p:nvSpPr>
        <p:spPr>
          <a:xfrm>
            <a:off x="8166100" y="282575"/>
            <a:ext cx="685800" cy="3016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6" name="TextBox 5">
            <a:extLst>
              <a:ext uri="{FF2B5EF4-FFF2-40B4-BE49-F238E27FC236}">
                <a16:creationId xmlns:a16="http://schemas.microsoft.com/office/drawing/2014/main" id="{7463D6D9-0E9B-45C3-8A7A-0DE86E645E13}"/>
              </a:ext>
            </a:extLst>
          </p:cNvPr>
          <p:cNvSpPr txBox="1">
            <a:spLocks noChangeArrowheads="1"/>
          </p:cNvSpPr>
          <p:nvPr/>
        </p:nvSpPr>
        <p:spPr bwMode="auto">
          <a:xfrm>
            <a:off x="3989388" y="3370263"/>
            <a:ext cx="220662"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b="1">
                <a:solidFill>
                  <a:srgbClr val="B870B8"/>
                </a:solidFill>
              </a:rPr>
              <a:t>+ </a:t>
            </a: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en-US"/>
              <a:t>Click to edit Master title style</a:t>
            </a:r>
            <a:endParaRPr/>
          </a:p>
        </p:txBody>
      </p:sp>
      <p:sp>
        <p:nvSpPr>
          <p:cNvPr id="3" name="Picture Placeholder 2"/>
          <p:cNvSpPr>
            <a:spLocks noGrp="1"/>
          </p:cNvSpPr>
          <p:nvPr>
            <p:ph type="pic" idx="1"/>
          </p:nvPr>
        </p:nvSpPr>
        <p:spPr>
          <a:xfrm>
            <a:off x="277906" y="228600"/>
            <a:ext cx="3460658" cy="6345238"/>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endParaRPr noProof="0"/>
          </a:p>
        </p:txBody>
      </p:sp>
      <p:sp>
        <p:nvSpPr>
          <p:cNvPr id="4" name="Text Placeholder 3"/>
          <p:cNvSpPr>
            <a:spLocks noGrp="1"/>
          </p:cNvSpPr>
          <p:nvPr>
            <p:ph type="body" sz="half" idx="2"/>
          </p:nvPr>
        </p:nvSpPr>
        <p:spPr>
          <a:xfrm>
            <a:off x="4169404" y="3995737"/>
            <a:ext cx="3898272"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a:extLst>
              <a:ext uri="{FF2B5EF4-FFF2-40B4-BE49-F238E27FC236}">
                <a16:creationId xmlns:a16="http://schemas.microsoft.com/office/drawing/2014/main" id="{D7406234-3C41-457D-A3C6-DD5FE7B89ADA}"/>
              </a:ext>
            </a:extLst>
          </p:cNvPr>
          <p:cNvSpPr>
            <a:spLocks noGrp="1"/>
          </p:cNvSpPr>
          <p:nvPr>
            <p:ph type="dt" sz="half" idx="10"/>
          </p:nvPr>
        </p:nvSpPr>
        <p:spPr>
          <a:xfrm>
            <a:off x="7391400" y="6423025"/>
            <a:ext cx="1536700" cy="365125"/>
          </a:xfrm>
        </p:spPr>
        <p:txBody>
          <a:bodyPr/>
          <a:lstStyle>
            <a:lvl1pPr>
              <a:defRPr/>
            </a:lvl1pPr>
          </a:lstStyle>
          <a:p>
            <a:fld id="{C8AB048C-1528-4196-B349-C02568FFEA4F}" type="datetimeFigureOut">
              <a:rPr lang="en-US" altLang="en-US"/>
              <a:pPr/>
              <a:t>5/3/19</a:t>
            </a:fld>
            <a:endParaRPr lang="en-US" altLang="en-US"/>
          </a:p>
        </p:txBody>
      </p:sp>
      <p:sp>
        <p:nvSpPr>
          <p:cNvPr id="8" name="Footer Placeholder 5">
            <a:extLst>
              <a:ext uri="{FF2B5EF4-FFF2-40B4-BE49-F238E27FC236}">
                <a16:creationId xmlns:a16="http://schemas.microsoft.com/office/drawing/2014/main" id="{E1951D58-68BC-4CD3-9B74-544AC2DFF52B}"/>
              </a:ext>
            </a:extLst>
          </p:cNvPr>
          <p:cNvSpPr>
            <a:spLocks noGrp="1"/>
          </p:cNvSpPr>
          <p:nvPr>
            <p:ph type="ftr" sz="quarter" idx="11"/>
          </p:nvPr>
        </p:nvSpPr>
        <p:spPr>
          <a:xfrm>
            <a:off x="4191000" y="6423025"/>
            <a:ext cx="3005138" cy="365125"/>
          </a:xfrm>
        </p:spPr>
        <p:txBody>
          <a:bodyPr/>
          <a:lstStyle>
            <a:lvl1pPr>
              <a:defRPr/>
            </a:lvl1pPr>
          </a:lstStyle>
          <a:p>
            <a:pPr>
              <a:defRPr/>
            </a:pPr>
            <a:endParaRPr lang="en-US"/>
          </a:p>
        </p:txBody>
      </p:sp>
      <p:sp>
        <p:nvSpPr>
          <p:cNvPr id="9" name="Slide Number Placeholder 6">
            <a:extLst>
              <a:ext uri="{FF2B5EF4-FFF2-40B4-BE49-F238E27FC236}">
                <a16:creationId xmlns:a16="http://schemas.microsoft.com/office/drawing/2014/main" id="{481CC1A8-3812-4A99-8A8D-049A24772A05}"/>
              </a:ext>
            </a:extLst>
          </p:cNvPr>
          <p:cNvSpPr>
            <a:spLocks noGrp="1"/>
          </p:cNvSpPr>
          <p:nvPr>
            <p:ph type="sldNum" sz="quarter" idx="12"/>
          </p:nvPr>
        </p:nvSpPr>
        <p:spPr/>
        <p:txBody>
          <a:bodyPr/>
          <a:lstStyle>
            <a:lvl1pPr>
              <a:defRPr/>
            </a:lvl1pPr>
          </a:lstStyle>
          <a:p>
            <a:fld id="{EAF9A7D7-276F-4D99-8697-C642F23D47AF}" type="slidenum">
              <a:rPr lang="en-US" altLang="en-US"/>
              <a:pPr/>
              <a:t>‹#›</a:t>
            </a:fld>
            <a:endParaRPr lang="en-US" altLang="en-US"/>
          </a:p>
        </p:txBody>
      </p:sp>
    </p:spTree>
    <p:extLst>
      <p:ext uri="{BB962C8B-B14F-4D97-AF65-F5344CB8AC3E}">
        <p14:creationId xmlns:p14="http://schemas.microsoft.com/office/powerpoint/2010/main" val="2712542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122FCB0-9CB4-4BA4-B1B8-CC0ABFDFA7D7}"/>
              </a:ext>
            </a:extLst>
          </p:cNvPr>
          <p:cNvSpPr/>
          <p:nvPr/>
        </p:nvSpPr>
        <p:spPr>
          <a:xfrm>
            <a:off x="6802438" y="228600"/>
            <a:ext cx="2057400" cy="203835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6" name="Rectangle 5">
            <a:extLst>
              <a:ext uri="{FF2B5EF4-FFF2-40B4-BE49-F238E27FC236}">
                <a16:creationId xmlns:a16="http://schemas.microsoft.com/office/drawing/2014/main" id="{BC577093-D6BB-4D62-B676-34046BBC5795}"/>
              </a:ext>
            </a:extLst>
          </p:cNvPr>
          <p:cNvSpPr/>
          <p:nvPr/>
        </p:nvSpPr>
        <p:spPr>
          <a:xfrm>
            <a:off x="6802438" y="2378075"/>
            <a:ext cx="2057400" cy="20383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7" name="TextBox 6">
            <a:extLst>
              <a:ext uri="{FF2B5EF4-FFF2-40B4-BE49-F238E27FC236}">
                <a16:creationId xmlns:a16="http://schemas.microsoft.com/office/drawing/2014/main" id="{D584B7EB-DF96-4C5C-8F34-97B065F706F8}"/>
              </a:ext>
            </a:extLst>
          </p:cNvPr>
          <p:cNvSpPr txBox="1">
            <a:spLocks noChangeArrowheads="1"/>
          </p:cNvSpPr>
          <p:nvPr/>
        </p:nvSpPr>
        <p:spPr bwMode="auto">
          <a:xfrm>
            <a:off x="327025" y="4632325"/>
            <a:ext cx="220663"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b="1">
                <a:solidFill>
                  <a:srgbClr val="B870B8"/>
                </a:solidFill>
              </a:rPr>
              <a:t>+ </a:t>
            </a:r>
          </a:p>
        </p:txBody>
      </p:sp>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en-US"/>
              <a:t>Click to edit Master title style</a:t>
            </a:r>
            <a:endParaRPr/>
          </a:p>
        </p:txBody>
      </p:sp>
      <p:sp>
        <p:nvSpPr>
          <p:cNvPr id="3" name="Picture Placeholder 2"/>
          <p:cNvSpPr>
            <a:spLocks noGrp="1"/>
          </p:cNvSpPr>
          <p:nvPr>
            <p:ph type="pic" idx="1"/>
          </p:nvPr>
        </p:nvSpPr>
        <p:spPr>
          <a:xfrm>
            <a:off x="277905" y="228600"/>
            <a:ext cx="6378389" cy="4187952"/>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endParaRPr noProof="0"/>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4">
            <a:extLst>
              <a:ext uri="{FF2B5EF4-FFF2-40B4-BE49-F238E27FC236}">
                <a16:creationId xmlns:a16="http://schemas.microsoft.com/office/drawing/2014/main" id="{1CC7AD3A-EAB2-4A7F-B1A8-3CBF2A4C4348}"/>
              </a:ext>
            </a:extLst>
          </p:cNvPr>
          <p:cNvSpPr>
            <a:spLocks noGrp="1"/>
          </p:cNvSpPr>
          <p:nvPr>
            <p:ph type="dt" sz="half" idx="10"/>
          </p:nvPr>
        </p:nvSpPr>
        <p:spPr/>
        <p:txBody>
          <a:bodyPr/>
          <a:lstStyle>
            <a:lvl1pPr>
              <a:defRPr/>
            </a:lvl1pPr>
          </a:lstStyle>
          <a:p>
            <a:fld id="{735B7869-71A2-4DB0-AFFC-77D19283E712}" type="datetimeFigureOut">
              <a:rPr lang="en-US" altLang="en-US"/>
              <a:pPr/>
              <a:t>5/3/19</a:t>
            </a:fld>
            <a:endParaRPr lang="en-US" altLang="en-US"/>
          </a:p>
        </p:txBody>
      </p:sp>
      <p:sp>
        <p:nvSpPr>
          <p:cNvPr id="9" name="Footer Placeholder 5">
            <a:extLst>
              <a:ext uri="{FF2B5EF4-FFF2-40B4-BE49-F238E27FC236}">
                <a16:creationId xmlns:a16="http://schemas.microsoft.com/office/drawing/2014/main" id="{F44ECF9C-B844-4E9A-A191-66FD11463CC2}"/>
              </a:ext>
            </a:extLst>
          </p:cNvPr>
          <p:cNvSpPr>
            <a:spLocks noGrp="1"/>
          </p:cNvSpPr>
          <p:nvPr>
            <p:ph type="ftr" sz="quarter" idx="11"/>
          </p:nvPr>
        </p:nvSpPr>
        <p:spPr/>
        <p:txBody>
          <a:bodyPr/>
          <a:lstStyle>
            <a:lvl1pPr>
              <a:defRPr/>
            </a:lvl1pPr>
          </a:lstStyle>
          <a:p>
            <a:pPr>
              <a:defRPr/>
            </a:pPr>
            <a:endParaRPr lang="en-US"/>
          </a:p>
        </p:txBody>
      </p:sp>
      <p:sp>
        <p:nvSpPr>
          <p:cNvPr id="10" name="Slide Number Placeholder 6">
            <a:extLst>
              <a:ext uri="{FF2B5EF4-FFF2-40B4-BE49-F238E27FC236}">
                <a16:creationId xmlns:a16="http://schemas.microsoft.com/office/drawing/2014/main" id="{F653AA00-B2E8-4E8A-9205-3D0E1D008AF7}"/>
              </a:ext>
            </a:extLst>
          </p:cNvPr>
          <p:cNvSpPr>
            <a:spLocks noGrp="1"/>
          </p:cNvSpPr>
          <p:nvPr>
            <p:ph type="sldNum" sz="quarter" idx="12"/>
          </p:nvPr>
        </p:nvSpPr>
        <p:spPr/>
        <p:txBody>
          <a:bodyPr/>
          <a:lstStyle>
            <a:lvl1pPr>
              <a:defRPr/>
            </a:lvl1pPr>
          </a:lstStyle>
          <a:p>
            <a:fld id="{9DB2C104-1887-4F02-BB0D-BE0D87F9D86D}" type="slidenum">
              <a:rPr lang="en-US" altLang="en-US"/>
              <a:pPr/>
              <a:t>‹#›</a:t>
            </a:fld>
            <a:endParaRPr lang="en-US" altLang="en-US"/>
          </a:p>
        </p:txBody>
      </p:sp>
    </p:spTree>
    <p:extLst>
      <p:ext uri="{BB962C8B-B14F-4D97-AF65-F5344CB8AC3E}">
        <p14:creationId xmlns:p14="http://schemas.microsoft.com/office/powerpoint/2010/main" val="964171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539A28-D383-40D5-9D83-D6EB4ABC45A4}"/>
              </a:ext>
            </a:extLst>
          </p:cNvPr>
          <p:cNvSpPr/>
          <p:nvPr/>
        </p:nvSpPr>
        <p:spPr>
          <a:xfrm>
            <a:off x="282575" y="228600"/>
            <a:ext cx="6386513"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7" name="TextBox 6">
            <a:extLst>
              <a:ext uri="{FF2B5EF4-FFF2-40B4-BE49-F238E27FC236}">
                <a16:creationId xmlns:a16="http://schemas.microsoft.com/office/drawing/2014/main" id="{4A960D51-13C5-40E2-84DF-C68FEF47565A}"/>
              </a:ext>
            </a:extLst>
          </p:cNvPr>
          <p:cNvSpPr txBox="1">
            <a:spLocks noChangeArrowheads="1"/>
          </p:cNvSpPr>
          <p:nvPr/>
        </p:nvSpPr>
        <p:spPr bwMode="auto">
          <a:xfrm>
            <a:off x="425450" y="174625"/>
            <a:ext cx="412750" cy="83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5400" b="1">
                <a:solidFill>
                  <a:srgbClr val="B870B8"/>
                </a:solidFill>
              </a:rPr>
              <a:t>+</a:t>
            </a:r>
          </a:p>
        </p:txBody>
      </p:sp>
      <p:sp>
        <p:nvSpPr>
          <p:cNvPr id="8" name="Rectangle 7">
            <a:extLst>
              <a:ext uri="{FF2B5EF4-FFF2-40B4-BE49-F238E27FC236}">
                <a16:creationId xmlns:a16="http://schemas.microsoft.com/office/drawing/2014/main" id="{8A34B38B-7087-4781-B93B-317BB448C8FF}"/>
              </a:ext>
            </a:extLst>
          </p:cNvPr>
          <p:cNvSpPr/>
          <p:nvPr/>
        </p:nvSpPr>
        <p:spPr>
          <a:xfrm>
            <a:off x="6802438" y="228600"/>
            <a:ext cx="2057400" cy="20383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Picture Placeholder 12"/>
          <p:cNvSpPr>
            <a:spLocks noGrp="1"/>
          </p:cNvSpPr>
          <p:nvPr>
            <p:ph type="pic" sz="quarter" idx="13"/>
          </p:nvPr>
        </p:nvSpPr>
        <p:spPr>
          <a:xfrm>
            <a:off x="6802438" y="2374940"/>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13" name="Picture Placeholder 12"/>
          <p:cNvSpPr>
            <a:spLocks noGrp="1"/>
          </p:cNvSpPr>
          <p:nvPr>
            <p:ph type="pic" sz="quarter" idx="14"/>
          </p:nvPr>
        </p:nvSpPr>
        <p:spPr>
          <a:xfrm>
            <a:off x="6802438" y="4535424"/>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9" name="Date Placeholder 4">
            <a:extLst>
              <a:ext uri="{FF2B5EF4-FFF2-40B4-BE49-F238E27FC236}">
                <a16:creationId xmlns:a16="http://schemas.microsoft.com/office/drawing/2014/main" id="{28E01A59-F46E-4373-BBF4-9A48717E795C}"/>
              </a:ext>
            </a:extLst>
          </p:cNvPr>
          <p:cNvSpPr>
            <a:spLocks noGrp="1"/>
          </p:cNvSpPr>
          <p:nvPr>
            <p:ph type="dt" sz="half" idx="15"/>
          </p:nvPr>
        </p:nvSpPr>
        <p:spPr>
          <a:xfrm>
            <a:off x="5211763" y="6235700"/>
            <a:ext cx="1349375" cy="365125"/>
          </a:xfrm>
        </p:spPr>
        <p:txBody>
          <a:bodyPr/>
          <a:lstStyle>
            <a:lvl1pPr>
              <a:defRPr>
                <a:solidFill>
                  <a:schemeClr val="bg1"/>
                </a:solidFill>
              </a:defRPr>
            </a:lvl1pPr>
          </a:lstStyle>
          <a:p>
            <a:fld id="{26510174-10F2-44FE-A69B-6417A6ACA197}" type="datetimeFigureOut">
              <a:rPr lang="en-US" altLang="en-US"/>
              <a:pPr/>
              <a:t>5/3/19</a:t>
            </a:fld>
            <a:endParaRPr lang="en-US" altLang="en-US"/>
          </a:p>
        </p:txBody>
      </p:sp>
      <p:sp>
        <p:nvSpPr>
          <p:cNvPr id="10" name="Footer Placeholder 5">
            <a:extLst>
              <a:ext uri="{FF2B5EF4-FFF2-40B4-BE49-F238E27FC236}">
                <a16:creationId xmlns:a16="http://schemas.microsoft.com/office/drawing/2014/main" id="{1927C741-91BA-47B5-A22B-BBE6F8459EDA}"/>
              </a:ext>
            </a:extLst>
          </p:cNvPr>
          <p:cNvSpPr>
            <a:spLocks noGrp="1"/>
          </p:cNvSpPr>
          <p:nvPr>
            <p:ph type="ftr" sz="quarter" idx="16"/>
          </p:nvPr>
        </p:nvSpPr>
        <p:spPr>
          <a:xfrm>
            <a:off x="381000" y="6235700"/>
            <a:ext cx="4648200" cy="365125"/>
          </a:xfrm>
        </p:spPr>
        <p:txBody>
          <a:bodyPr/>
          <a:lstStyle>
            <a:lvl1pPr>
              <a:defRPr>
                <a:solidFill>
                  <a:schemeClr val="bg1"/>
                </a:solidFill>
              </a:defRPr>
            </a:lvl1pPr>
          </a:lstStyle>
          <a:p>
            <a:pPr>
              <a:defRPr/>
            </a:pPr>
            <a:endParaRPr lang="en-US"/>
          </a:p>
        </p:txBody>
      </p:sp>
      <p:sp>
        <p:nvSpPr>
          <p:cNvPr id="11" name="Slide Number Placeholder 6">
            <a:extLst>
              <a:ext uri="{FF2B5EF4-FFF2-40B4-BE49-F238E27FC236}">
                <a16:creationId xmlns:a16="http://schemas.microsoft.com/office/drawing/2014/main" id="{86715320-64B4-4FD2-BD30-A4D7A07D93E0}"/>
              </a:ext>
            </a:extLst>
          </p:cNvPr>
          <p:cNvSpPr>
            <a:spLocks noGrp="1"/>
          </p:cNvSpPr>
          <p:nvPr>
            <p:ph type="sldNum" sz="quarter" idx="17"/>
          </p:nvPr>
        </p:nvSpPr>
        <p:spPr/>
        <p:txBody>
          <a:bodyPr/>
          <a:lstStyle>
            <a:lvl1pPr>
              <a:defRPr/>
            </a:lvl1pPr>
          </a:lstStyle>
          <a:p>
            <a:fld id="{7EA5DE4B-8EC6-44FA-B780-4F34420A452A}" type="slidenum">
              <a:rPr lang="en-US" altLang="en-US"/>
              <a:pPr/>
              <a:t>‹#›</a:t>
            </a:fld>
            <a:endParaRPr lang="en-US" altLang="en-US"/>
          </a:p>
        </p:txBody>
      </p:sp>
    </p:spTree>
    <p:extLst>
      <p:ext uri="{BB962C8B-B14F-4D97-AF65-F5344CB8AC3E}">
        <p14:creationId xmlns:p14="http://schemas.microsoft.com/office/powerpoint/2010/main" val="482593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7DD867B-CD0D-4209-AE47-37E98EA1FC23}"/>
              </a:ext>
            </a:extLst>
          </p:cNvPr>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8" name="TextBox 7">
            <a:extLst>
              <a:ext uri="{FF2B5EF4-FFF2-40B4-BE49-F238E27FC236}">
                <a16:creationId xmlns:a16="http://schemas.microsoft.com/office/drawing/2014/main" id="{660A00CD-BD9D-4DC1-BBEA-6571F87B1814}"/>
              </a:ext>
            </a:extLst>
          </p:cNvPr>
          <p:cNvSpPr txBox="1">
            <a:spLocks noChangeArrowheads="1"/>
          </p:cNvSpPr>
          <p:nvPr/>
        </p:nvSpPr>
        <p:spPr bwMode="auto">
          <a:xfrm>
            <a:off x="425450" y="174625"/>
            <a:ext cx="412750" cy="83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5400" b="1">
                <a:solidFill>
                  <a:srgbClr val="B870B8"/>
                </a:solidFill>
              </a:rPr>
              <a:t>+</a:t>
            </a:r>
          </a:p>
        </p:txBody>
      </p:sp>
      <p:sp>
        <p:nvSpPr>
          <p:cNvPr id="9" name="Rectangle 8">
            <a:extLst>
              <a:ext uri="{FF2B5EF4-FFF2-40B4-BE49-F238E27FC236}">
                <a16:creationId xmlns:a16="http://schemas.microsoft.com/office/drawing/2014/main" id="{DD58A072-0971-4E5B-BE6F-79CFCF35B5C6}"/>
              </a:ext>
            </a:extLst>
          </p:cNvPr>
          <p:cNvSpPr/>
          <p:nvPr/>
        </p:nvSpPr>
        <p:spPr>
          <a:xfrm>
            <a:off x="6802438" y="228600"/>
            <a:ext cx="2057400" cy="203835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10" name="Rectangle 9">
            <a:extLst>
              <a:ext uri="{FF2B5EF4-FFF2-40B4-BE49-F238E27FC236}">
                <a16:creationId xmlns:a16="http://schemas.microsoft.com/office/drawing/2014/main" id="{57281D1E-F9E5-4CDB-8721-77A18B84C606}"/>
              </a:ext>
            </a:extLst>
          </p:cNvPr>
          <p:cNvSpPr/>
          <p:nvPr/>
        </p:nvSpPr>
        <p:spPr>
          <a:xfrm>
            <a:off x="4624388" y="4535488"/>
            <a:ext cx="2057400" cy="203835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spcBef>
                <a:spcPts val="6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Picture Placeholder 12"/>
          <p:cNvSpPr>
            <a:spLocks noGrp="1"/>
          </p:cNvSpPr>
          <p:nvPr>
            <p:ph type="pic" sz="quarter" idx="13"/>
          </p:nvPr>
        </p:nvSpPr>
        <p:spPr>
          <a:xfrm>
            <a:off x="4624388" y="228600"/>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13" name="Picture Placeholder 12"/>
          <p:cNvSpPr>
            <a:spLocks noGrp="1"/>
          </p:cNvSpPr>
          <p:nvPr>
            <p:ph type="pic" sz="quarter" idx="14"/>
          </p:nvPr>
        </p:nvSpPr>
        <p:spPr>
          <a:xfrm>
            <a:off x="4624388" y="2381663"/>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14" name="Picture Placeholder 12"/>
          <p:cNvSpPr>
            <a:spLocks noGrp="1"/>
          </p:cNvSpPr>
          <p:nvPr>
            <p:ph type="pic" sz="quarter" idx="15"/>
          </p:nvPr>
        </p:nvSpPr>
        <p:spPr>
          <a:xfrm>
            <a:off x="6803136" y="2381662"/>
            <a:ext cx="2057400" cy="4187952"/>
          </a:xfrm>
        </p:spPr>
        <p:txBody>
          <a:bodyPr rtlCol="0">
            <a:normAutofit/>
          </a:bodyPr>
          <a:lstStyle>
            <a:lvl1pPr>
              <a:buNone/>
              <a:defRPr/>
            </a:lvl1pPr>
          </a:lstStyle>
          <a:p>
            <a:pPr lvl="0"/>
            <a:r>
              <a:rPr lang="en-US" noProof="0"/>
              <a:t>Drag picture to placeholder or click icon to add</a:t>
            </a:r>
            <a:endParaRPr noProof="0"/>
          </a:p>
        </p:txBody>
      </p:sp>
      <p:sp>
        <p:nvSpPr>
          <p:cNvPr id="11" name="Date Placeholder 4">
            <a:extLst>
              <a:ext uri="{FF2B5EF4-FFF2-40B4-BE49-F238E27FC236}">
                <a16:creationId xmlns:a16="http://schemas.microsoft.com/office/drawing/2014/main" id="{E5712E27-55C4-4D08-A349-F65585AB61EE}"/>
              </a:ext>
            </a:extLst>
          </p:cNvPr>
          <p:cNvSpPr>
            <a:spLocks noGrp="1"/>
          </p:cNvSpPr>
          <p:nvPr>
            <p:ph type="dt" sz="half" idx="16"/>
          </p:nvPr>
        </p:nvSpPr>
        <p:spPr>
          <a:xfrm>
            <a:off x="3048000" y="6235700"/>
            <a:ext cx="1347788" cy="365125"/>
          </a:xfrm>
        </p:spPr>
        <p:txBody>
          <a:bodyPr/>
          <a:lstStyle>
            <a:lvl1pPr>
              <a:defRPr>
                <a:solidFill>
                  <a:schemeClr val="bg1"/>
                </a:solidFill>
              </a:defRPr>
            </a:lvl1pPr>
          </a:lstStyle>
          <a:p>
            <a:fld id="{401A5EFA-ABF3-4F03-ADA5-197DAEFD4C2D}" type="datetimeFigureOut">
              <a:rPr lang="en-US" altLang="en-US"/>
              <a:pPr/>
              <a:t>5/3/19</a:t>
            </a:fld>
            <a:endParaRPr lang="en-US" altLang="en-US"/>
          </a:p>
        </p:txBody>
      </p:sp>
      <p:sp>
        <p:nvSpPr>
          <p:cNvPr id="15" name="Footer Placeholder 5">
            <a:extLst>
              <a:ext uri="{FF2B5EF4-FFF2-40B4-BE49-F238E27FC236}">
                <a16:creationId xmlns:a16="http://schemas.microsoft.com/office/drawing/2014/main" id="{951B463C-213A-4C64-BAAA-9C1482C404D7}"/>
              </a:ext>
            </a:extLst>
          </p:cNvPr>
          <p:cNvSpPr>
            <a:spLocks noGrp="1"/>
          </p:cNvSpPr>
          <p:nvPr>
            <p:ph type="ftr" sz="quarter" idx="17"/>
          </p:nvPr>
        </p:nvSpPr>
        <p:spPr>
          <a:xfrm>
            <a:off x="381000" y="6235700"/>
            <a:ext cx="2590800" cy="365125"/>
          </a:xfrm>
        </p:spPr>
        <p:txBody>
          <a:bodyPr/>
          <a:lstStyle>
            <a:lvl1pPr>
              <a:defRPr>
                <a:solidFill>
                  <a:schemeClr val="bg1"/>
                </a:solidFill>
              </a:defRPr>
            </a:lvl1pPr>
          </a:lstStyle>
          <a:p>
            <a:pPr>
              <a:defRPr/>
            </a:pPr>
            <a:endParaRPr lang="en-US"/>
          </a:p>
        </p:txBody>
      </p:sp>
      <p:sp>
        <p:nvSpPr>
          <p:cNvPr id="16" name="Slide Number Placeholder 6">
            <a:extLst>
              <a:ext uri="{FF2B5EF4-FFF2-40B4-BE49-F238E27FC236}">
                <a16:creationId xmlns:a16="http://schemas.microsoft.com/office/drawing/2014/main" id="{F7E10284-C05B-4529-AFA8-C1813C0D26B5}"/>
              </a:ext>
            </a:extLst>
          </p:cNvPr>
          <p:cNvSpPr>
            <a:spLocks noGrp="1"/>
          </p:cNvSpPr>
          <p:nvPr>
            <p:ph type="sldNum" sz="quarter" idx="18"/>
          </p:nvPr>
        </p:nvSpPr>
        <p:spPr/>
        <p:txBody>
          <a:bodyPr/>
          <a:lstStyle>
            <a:lvl1pPr>
              <a:defRPr/>
            </a:lvl1pPr>
          </a:lstStyle>
          <a:p>
            <a:fld id="{DB84B468-7452-42C0-B42A-6BE33325F2EA}" type="slidenum">
              <a:rPr lang="en-US" altLang="en-US"/>
              <a:pPr/>
              <a:t>‹#›</a:t>
            </a:fld>
            <a:endParaRPr lang="en-US" altLang="en-US"/>
          </a:p>
        </p:txBody>
      </p:sp>
    </p:spTree>
    <p:extLst>
      <p:ext uri="{BB962C8B-B14F-4D97-AF65-F5344CB8AC3E}">
        <p14:creationId xmlns:p14="http://schemas.microsoft.com/office/powerpoint/2010/main" val="3312239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17F4731-1E20-4A03-994F-CC06995F8CA0}"/>
              </a:ext>
            </a:extLst>
          </p:cNvPr>
          <p:cNvSpPr/>
          <p:nvPr/>
        </p:nvSpPr>
        <p:spPr>
          <a:xfrm>
            <a:off x="8166100" y="282575"/>
            <a:ext cx="685800" cy="3016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8" name="TextBox 7">
            <a:extLst>
              <a:ext uri="{FF2B5EF4-FFF2-40B4-BE49-F238E27FC236}">
                <a16:creationId xmlns:a16="http://schemas.microsoft.com/office/drawing/2014/main" id="{57C77473-8C1E-4D9C-A3C5-122782B8902E}"/>
              </a:ext>
            </a:extLst>
          </p:cNvPr>
          <p:cNvSpPr txBox="1">
            <a:spLocks noChangeArrowheads="1"/>
          </p:cNvSpPr>
          <p:nvPr/>
        </p:nvSpPr>
        <p:spPr bwMode="auto">
          <a:xfrm>
            <a:off x="4749800" y="3370263"/>
            <a:ext cx="220663"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b="1">
                <a:solidFill>
                  <a:srgbClr val="B870B8"/>
                </a:solidFill>
              </a:rPr>
              <a:t>+ </a:t>
            </a: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en-US"/>
              <a:t>Click to edit Master title style</a:t>
            </a:r>
            <a:endParaRPr/>
          </a:p>
        </p:txBody>
      </p:sp>
      <p:sp>
        <p:nvSpPr>
          <p:cNvPr id="3" name="Picture Placeholder 2"/>
          <p:cNvSpPr>
            <a:spLocks noGrp="1"/>
          </p:cNvSpPr>
          <p:nvPr>
            <p:ph type="pic" idx="1"/>
          </p:nvPr>
        </p:nvSpPr>
        <p:spPr>
          <a:xfrm>
            <a:off x="277905" y="2365248"/>
            <a:ext cx="4240119" cy="4187952"/>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Drag picture to placeholder or click icon to add</a:t>
            </a:r>
            <a:endParaRPr noProof="0"/>
          </a:p>
        </p:txBody>
      </p:sp>
      <p:sp>
        <p:nvSpPr>
          <p:cNvPr id="4" name="Text Placeholder 3"/>
          <p:cNvSpPr>
            <a:spLocks noGrp="1"/>
          </p:cNvSpPr>
          <p:nvPr>
            <p:ph type="body" sz="half" idx="2"/>
          </p:nvPr>
        </p:nvSpPr>
        <p:spPr>
          <a:xfrm>
            <a:off x="4953000" y="3995737"/>
            <a:ext cx="3108960" cy="2147888"/>
          </a:xfrm>
        </p:spPr>
        <p:txBody>
          <a:bodyPr/>
          <a:lstStyle>
            <a:lvl1pPr marL="0" indent="0">
              <a:spcBef>
                <a:spcPts val="6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Picture Placeholder 12"/>
          <p:cNvSpPr>
            <a:spLocks noGrp="1"/>
          </p:cNvSpPr>
          <p:nvPr>
            <p:ph type="pic" sz="quarter" idx="13"/>
          </p:nvPr>
        </p:nvSpPr>
        <p:spPr>
          <a:xfrm>
            <a:off x="277905" y="228600"/>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15" name="Picture Placeholder 12"/>
          <p:cNvSpPr>
            <a:spLocks noGrp="1"/>
          </p:cNvSpPr>
          <p:nvPr>
            <p:ph type="pic" sz="quarter" idx="14"/>
          </p:nvPr>
        </p:nvSpPr>
        <p:spPr>
          <a:xfrm>
            <a:off x="2460625" y="228600"/>
            <a:ext cx="2057400" cy="2039112"/>
          </a:xfrm>
        </p:spPr>
        <p:txBody>
          <a:bodyPr rtlCol="0">
            <a:normAutofit/>
          </a:bodyPr>
          <a:lstStyle>
            <a:lvl1pPr>
              <a:buNone/>
              <a:defRPr/>
            </a:lvl1pPr>
          </a:lstStyle>
          <a:p>
            <a:pPr lvl="0"/>
            <a:r>
              <a:rPr lang="en-US" noProof="0"/>
              <a:t>Drag picture to placeholder or click icon to add</a:t>
            </a:r>
            <a:endParaRPr noProof="0"/>
          </a:p>
        </p:txBody>
      </p:sp>
      <p:sp>
        <p:nvSpPr>
          <p:cNvPr id="9" name="Date Placeholder 4">
            <a:extLst>
              <a:ext uri="{FF2B5EF4-FFF2-40B4-BE49-F238E27FC236}">
                <a16:creationId xmlns:a16="http://schemas.microsoft.com/office/drawing/2014/main" id="{12B5DC0F-5F3C-4D35-BB67-9C4C2B339AC4}"/>
              </a:ext>
            </a:extLst>
          </p:cNvPr>
          <p:cNvSpPr>
            <a:spLocks noGrp="1"/>
          </p:cNvSpPr>
          <p:nvPr>
            <p:ph type="dt" sz="half" idx="15"/>
          </p:nvPr>
        </p:nvSpPr>
        <p:spPr>
          <a:xfrm>
            <a:off x="7391400" y="6423025"/>
            <a:ext cx="1536700" cy="365125"/>
          </a:xfrm>
        </p:spPr>
        <p:txBody>
          <a:bodyPr/>
          <a:lstStyle>
            <a:lvl1pPr>
              <a:defRPr/>
            </a:lvl1pPr>
          </a:lstStyle>
          <a:p>
            <a:fld id="{4EB50DB9-1228-4F0A-8FD6-0E3BB1D576A6}" type="datetimeFigureOut">
              <a:rPr lang="en-US" altLang="en-US"/>
              <a:pPr/>
              <a:t>5/3/19</a:t>
            </a:fld>
            <a:endParaRPr lang="en-US" altLang="en-US"/>
          </a:p>
        </p:txBody>
      </p:sp>
      <p:sp>
        <p:nvSpPr>
          <p:cNvPr id="10" name="Footer Placeholder 5">
            <a:extLst>
              <a:ext uri="{FF2B5EF4-FFF2-40B4-BE49-F238E27FC236}">
                <a16:creationId xmlns:a16="http://schemas.microsoft.com/office/drawing/2014/main" id="{0D6AE898-55D9-4110-B5E6-45E58903CD43}"/>
              </a:ext>
            </a:extLst>
          </p:cNvPr>
          <p:cNvSpPr>
            <a:spLocks noGrp="1"/>
          </p:cNvSpPr>
          <p:nvPr>
            <p:ph type="ftr" sz="quarter" idx="16"/>
          </p:nvPr>
        </p:nvSpPr>
        <p:spPr>
          <a:xfrm>
            <a:off x="4191000" y="6423025"/>
            <a:ext cx="3005138" cy="365125"/>
          </a:xfrm>
        </p:spPr>
        <p:txBody>
          <a:bodyPr/>
          <a:lstStyle>
            <a:lvl1pPr>
              <a:defRPr/>
            </a:lvl1pPr>
          </a:lstStyle>
          <a:p>
            <a:pPr>
              <a:defRPr/>
            </a:pPr>
            <a:endParaRPr lang="en-US"/>
          </a:p>
        </p:txBody>
      </p:sp>
      <p:sp>
        <p:nvSpPr>
          <p:cNvPr id="11" name="Slide Number Placeholder 6">
            <a:extLst>
              <a:ext uri="{FF2B5EF4-FFF2-40B4-BE49-F238E27FC236}">
                <a16:creationId xmlns:a16="http://schemas.microsoft.com/office/drawing/2014/main" id="{50406D31-1B65-432B-82B8-17E32024416C}"/>
              </a:ext>
            </a:extLst>
          </p:cNvPr>
          <p:cNvSpPr>
            <a:spLocks noGrp="1"/>
          </p:cNvSpPr>
          <p:nvPr>
            <p:ph type="sldNum" sz="quarter" idx="17"/>
          </p:nvPr>
        </p:nvSpPr>
        <p:spPr/>
        <p:txBody>
          <a:bodyPr/>
          <a:lstStyle>
            <a:lvl1pPr>
              <a:defRPr/>
            </a:lvl1pPr>
          </a:lstStyle>
          <a:p>
            <a:fld id="{43B26818-173A-4C79-A29F-0F89BFA93276}" type="slidenum">
              <a:rPr lang="en-US" altLang="en-US"/>
              <a:pPr/>
              <a:t>‹#›</a:t>
            </a:fld>
            <a:endParaRPr lang="en-US" altLang="en-US"/>
          </a:p>
        </p:txBody>
      </p:sp>
    </p:spTree>
    <p:extLst>
      <p:ext uri="{BB962C8B-B14F-4D97-AF65-F5344CB8AC3E}">
        <p14:creationId xmlns:p14="http://schemas.microsoft.com/office/powerpoint/2010/main" val="8445351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F06FA4-67FA-4556-93AF-926FA3008F0F}"/>
              </a:ext>
            </a:extLst>
          </p:cNvPr>
          <p:cNvSpPr/>
          <p:nvPr/>
        </p:nvSpPr>
        <p:spPr>
          <a:xfrm>
            <a:off x="8166100" y="282575"/>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5" name="TextBox 4">
            <a:extLst>
              <a:ext uri="{FF2B5EF4-FFF2-40B4-BE49-F238E27FC236}">
                <a16:creationId xmlns:a16="http://schemas.microsoft.com/office/drawing/2014/main" id="{8B8FCC3F-E27B-4270-B5E8-DFBEBDCE63A2}"/>
              </a:ext>
            </a:extLst>
          </p:cNvPr>
          <p:cNvSpPr txBox="1">
            <a:spLocks noChangeArrowheads="1"/>
          </p:cNvSpPr>
          <p:nvPr/>
        </p:nvSpPr>
        <p:spPr bwMode="auto">
          <a:xfrm>
            <a:off x="223838" y="228600"/>
            <a:ext cx="260350" cy="554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6" name="Date Placeholder 3">
            <a:extLst>
              <a:ext uri="{FF2B5EF4-FFF2-40B4-BE49-F238E27FC236}">
                <a16:creationId xmlns:a16="http://schemas.microsoft.com/office/drawing/2014/main" id="{786DC451-0972-47D2-A682-489C1DE0E266}"/>
              </a:ext>
            </a:extLst>
          </p:cNvPr>
          <p:cNvSpPr>
            <a:spLocks noGrp="1"/>
          </p:cNvSpPr>
          <p:nvPr>
            <p:ph type="dt" sz="half" idx="10"/>
          </p:nvPr>
        </p:nvSpPr>
        <p:spPr/>
        <p:txBody>
          <a:bodyPr/>
          <a:lstStyle>
            <a:lvl1pPr>
              <a:defRPr/>
            </a:lvl1pPr>
          </a:lstStyle>
          <a:p>
            <a:fld id="{0FE225EB-921A-4D85-8D35-27B9346721A0}" type="datetimeFigureOut">
              <a:rPr lang="en-US" altLang="en-US"/>
              <a:pPr/>
              <a:t>5/3/19</a:t>
            </a:fld>
            <a:endParaRPr lang="en-US" altLang="en-US"/>
          </a:p>
        </p:txBody>
      </p:sp>
      <p:sp>
        <p:nvSpPr>
          <p:cNvPr id="7" name="Footer Placeholder 4">
            <a:extLst>
              <a:ext uri="{FF2B5EF4-FFF2-40B4-BE49-F238E27FC236}">
                <a16:creationId xmlns:a16="http://schemas.microsoft.com/office/drawing/2014/main" id="{8291C83A-60BD-40B7-B8F0-7E187C618F6C}"/>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0E2DB015-4BBB-46D5-AE61-64A49E79CC8D}"/>
              </a:ext>
            </a:extLst>
          </p:cNvPr>
          <p:cNvSpPr>
            <a:spLocks noGrp="1"/>
          </p:cNvSpPr>
          <p:nvPr>
            <p:ph type="sldNum" sz="quarter" idx="12"/>
          </p:nvPr>
        </p:nvSpPr>
        <p:spPr/>
        <p:txBody>
          <a:bodyPr/>
          <a:lstStyle>
            <a:lvl1pPr>
              <a:defRPr/>
            </a:lvl1pPr>
          </a:lstStyle>
          <a:p>
            <a:fld id="{22624647-6D97-4F4C-BA6D-CFEC9354E95B}" type="slidenum">
              <a:rPr lang="en-US" altLang="en-US"/>
              <a:pPr/>
              <a:t>‹#›</a:t>
            </a:fld>
            <a:endParaRPr lang="en-US" altLang="en-US"/>
          </a:p>
        </p:txBody>
      </p:sp>
    </p:spTree>
    <p:extLst>
      <p:ext uri="{BB962C8B-B14F-4D97-AF65-F5344CB8AC3E}">
        <p14:creationId xmlns:p14="http://schemas.microsoft.com/office/powerpoint/2010/main" val="22797280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4F5D1E-03A1-4EAF-9F35-6FC18EF29E83}"/>
              </a:ext>
            </a:extLst>
          </p:cNvPr>
          <p:cNvSpPr/>
          <p:nvPr/>
        </p:nvSpPr>
        <p:spPr>
          <a:xfrm>
            <a:off x="8166100" y="282575"/>
            <a:ext cx="685800" cy="3016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a:p>
        </p:txBody>
      </p:sp>
      <p:sp>
        <p:nvSpPr>
          <p:cNvPr id="5" name="TextBox 4">
            <a:extLst>
              <a:ext uri="{FF2B5EF4-FFF2-40B4-BE49-F238E27FC236}">
                <a16:creationId xmlns:a16="http://schemas.microsoft.com/office/drawing/2014/main" id="{ED912FCD-B049-4036-BCF9-E1C004421175}"/>
              </a:ext>
            </a:extLst>
          </p:cNvPr>
          <p:cNvSpPr txBox="1">
            <a:spLocks noChangeArrowheads="1"/>
          </p:cNvSpPr>
          <p:nvPr/>
        </p:nvSpPr>
        <p:spPr bwMode="auto">
          <a:xfrm rot="16200000">
            <a:off x="8593932" y="561181"/>
            <a:ext cx="260350" cy="554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0" tIns="0" rIns="0" bIns="0">
            <a:spAutoFit/>
          </a:bodyPr>
          <a:lstStyle>
            <a:lvl1pPr eaLnBrk="0" hangingPunct="0">
              <a:defRPr sz="2400">
                <a:solidFill>
                  <a:schemeClr val="tx1"/>
                </a:solidFill>
                <a:latin typeface="Times New Roman" charset="0"/>
                <a:ea typeface="ＭＳ Ｐゴシック" charset="0"/>
                <a:cs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defRPr/>
            </a:pPr>
            <a:r>
              <a:rPr lang="en-US" sz="3600" b="1">
                <a:solidFill>
                  <a:srgbClr val="B870B8"/>
                </a:solidFill>
              </a:rPr>
              <a:t>+</a:t>
            </a:r>
          </a:p>
        </p:txBody>
      </p:sp>
      <p:sp>
        <p:nvSpPr>
          <p:cNvPr id="2" name="Vertical Title 1"/>
          <p:cNvSpPr>
            <a:spLocks noGrp="1"/>
          </p:cNvSpPr>
          <p:nvPr>
            <p:ph type="title" orient="vert"/>
          </p:nvPr>
        </p:nvSpPr>
        <p:spPr>
          <a:xfrm>
            <a:off x="7995772" y="954742"/>
            <a:ext cx="681318" cy="517142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6" name="Date Placeholder 3">
            <a:extLst>
              <a:ext uri="{FF2B5EF4-FFF2-40B4-BE49-F238E27FC236}">
                <a16:creationId xmlns:a16="http://schemas.microsoft.com/office/drawing/2014/main" id="{1FFD0FA0-0B68-4934-B118-0869564251EB}"/>
              </a:ext>
            </a:extLst>
          </p:cNvPr>
          <p:cNvSpPr>
            <a:spLocks noGrp="1"/>
          </p:cNvSpPr>
          <p:nvPr>
            <p:ph type="dt" sz="half" idx="10"/>
          </p:nvPr>
        </p:nvSpPr>
        <p:spPr/>
        <p:txBody>
          <a:bodyPr/>
          <a:lstStyle>
            <a:lvl1pPr>
              <a:defRPr/>
            </a:lvl1pPr>
          </a:lstStyle>
          <a:p>
            <a:fld id="{372491EE-33D7-4DAC-8026-C2AE05989E42}" type="datetimeFigureOut">
              <a:rPr lang="en-US" altLang="en-US"/>
              <a:pPr/>
              <a:t>5/3/19</a:t>
            </a:fld>
            <a:endParaRPr lang="en-US" altLang="en-US"/>
          </a:p>
        </p:txBody>
      </p:sp>
      <p:sp>
        <p:nvSpPr>
          <p:cNvPr id="7" name="Footer Placeholder 4">
            <a:extLst>
              <a:ext uri="{FF2B5EF4-FFF2-40B4-BE49-F238E27FC236}">
                <a16:creationId xmlns:a16="http://schemas.microsoft.com/office/drawing/2014/main" id="{0ADA6B5C-B675-45A7-89EB-AB68FE153EDF}"/>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C99684D4-0EF5-49D3-8232-062BFCB05E51}"/>
              </a:ext>
            </a:extLst>
          </p:cNvPr>
          <p:cNvSpPr>
            <a:spLocks noGrp="1"/>
          </p:cNvSpPr>
          <p:nvPr>
            <p:ph type="sldNum" sz="quarter" idx="12"/>
          </p:nvPr>
        </p:nvSpPr>
        <p:spPr/>
        <p:txBody>
          <a:bodyPr/>
          <a:lstStyle>
            <a:lvl1pPr>
              <a:defRPr/>
            </a:lvl1pPr>
          </a:lstStyle>
          <a:p>
            <a:fld id="{657F2744-1D2A-47B3-9844-1DBF0FD5E630}" type="slidenum">
              <a:rPr lang="en-US" altLang="en-US"/>
              <a:pPr/>
              <a:t>‹#›</a:t>
            </a:fld>
            <a:endParaRPr lang="en-US" altLang="en-US"/>
          </a:p>
        </p:txBody>
      </p:sp>
    </p:spTree>
    <p:extLst>
      <p:ext uri="{BB962C8B-B14F-4D97-AF65-F5344CB8AC3E}">
        <p14:creationId xmlns:p14="http://schemas.microsoft.com/office/powerpoint/2010/main" val="3265545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عنوان ومحتوى">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x-none"/>
              <a:t>انقر لتحرير نمط العنوان الرئيسي</a:t>
            </a:r>
          </a:p>
        </p:txBody>
      </p:sp>
      <p:sp>
        <p:nvSpPr>
          <p:cNvPr id="3" name="عنصر نائب للمحتوى 2"/>
          <p:cNvSpPr>
            <a:spLocks noGrp="1"/>
          </p:cNvSpPr>
          <p:nvPr>
            <p:ph idx="1"/>
          </p:nvPr>
        </p:nvSpPr>
        <p:spPr/>
        <p:txBody>
          <a:bodyPr/>
          <a:lstStyle/>
          <a:p>
            <a:pPr lvl="0"/>
            <a:r>
              <a:rPr lang="x-none"/>
              <a:t>انقر لتحرير أنماط النص الرئيسي</a:t>
            </a:r>
          </a:p>
          <a:p>
            <a:pPr lvl="1"/>
            <a:r>
              <a:rPr lang="x-none"/>
              <a:t>المستوى الثاني</a:t>
            </a:r>
          </a:p>
          <a:p>
            <a:pPr lvl="2"/>
            <a:r>
              <a:rPr lang="x-none"/>
              <a:t>المستوى الثالث</a:t>
            </a:r>
          </a:p>
          <a:p>
            <a:pPr lvl="3"/>
            <a:r>
              <a:rPr lang="x-none"/>
              <a:t>المستوى الرابع</a:t>
            </a:r>
          </a:p>
          <a:p>
            <a:pPr lvl="4"/>
            <a:r>
              <a:rPr lang="x-none"/>
              <a:t>المستوى الخامس</a:t>
            </a:r>
          </a:p>
        </p:txBody>
      </p:sp>
    </p:spTree>
    <p:extLst>
      <p:ext uri="{BB962C8B-B14F-4D97-AF65-F5344CB8AC3E}">
        <p14:creationId xmlns:p14="http://schemas.microsoft.com/office/powerpoint/2010/main" val="1112816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7EB5014-9BCB-4DF5-98D5-8848F4CD5375}"/>
              </a:ext>
            </a:extLst>
          </p:cNvPr>
          <p:cNvSpPr>
            <a:spLocks noGrp="1"/>
          </p:cNvSpPr>
          <p:nvPr>
            <p:ph type="title"/>
          </p:nvPr>
        </p:nvSpPr>
        <p:spPr bwMode="auto">
          <a:xfrm>
            <a:off x="498475" y="484188"/>
            <a:ext cx="7556500" cy="1116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E71EC9C5-D97F-49C0-9DAF-77D3E9F5B0D9}"/>
              </a:ext>
            </a:extLst>
          </p:cNvPr>
          <p:cNvSpPr>
            <a:spLocks noGrp="1"/>
          </p:cNvSpPr>
          <p:nvPr>
            <p:ph type="body" idx="1"/>
          </p:nvPr>
        </p:nvSpPr>
        <p:spPr bwMode="auto">
          <a:xfrm>
            <a:off x="498475" y="1981200"/>
            <a:ext cx="7556500" cy="4144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664465D-22DF-4545-80A6-9A57FDECC3B8}"/>
              </a:ext>
            </a:extLst>
          </p:cNvPr>
          <p:cNvSpPr>
            <a:spLocks noGrp="1"/>
          </p:cNvSpPr>
          <p:nvPr>
            <p:ph type="dt" sz="half" idx="2"/>
          </p:nvPr>
        </p:nvSpPr>
        <p:spPr>
          <a:xfrm>
            <a:off x="6794500" y="6423025"/>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100">
                <a:solidFill>
                  <a:srgbClr val="595959"/>
                </a:solidFill>
              </a:defRPr>
            </a:lvl1pPr>
          </a:lstStyle>
          <a:p>
            <a:fld id="{D61A987A-EE60-4FE6-AE07-6334DACB2269}" type="datetimeFigureOut">
              <a:rPr lang="en-US" altLang="en-US"/>
              <a:pPr/>
              <a:t>5/3/19</a:t>
            </a:fld>
            <a:endParaRPr lang="en-US" altLang="en-US"/>
          </a:p>
        </p:txBody>
      </p:sp>
      <p:sp>
        <p:nvSpPr>
          <p:cNvPr id="5" name="Footer Placeholder 4">
            <a:extLst>
              <a:ext uri="{FF2B5EF4-FFF2-40B4-BE49-F238E27FC236}">
                <a16:creationId xmlns:a16="http://schemas.microsoft.com/office/drawing/2014/main" id="{455FDA91-CCB4-4C9A-840D-7CE691502D2B}"/>
              </a:ext>
            </a:extLst>
          </p:cNvPr>
          <p:cNvSpPr>
            <a:spLocks noGrp="1"/>
          </p:cNvSpPr>
          <p:nvPr>
            <p:ph type="ftr" sz="quarter" idx="3"/>
          </p:nvPr>
        </p:nvSpPr>
        <p:spPr>
          <a:xfrm>
            <a:off x="201613" y="6423025"/>
            <a:ext cx="6122987" cy="365125"/>
          </a:xfrm>
          <a:prstGeom prst="rect">
            <a:avLst/>
          </a:prstGeom>
        </p:spPr>
        <p:txBody>
          <a:bodyPr vert="horz" lIns="91440" tIns="45720" rIns="91440" bIns="45720" rtlCol="0" anchor="ctr"/>
          <a:lstStyle>
            <a:lvl1pPr algn="l">
              <a:defRPr sz="1100">
                <a:solidFill>
                  <a:schemeClr val="tx1">
                    <a:lumMod val="65000"/>
                    <a:lumOff val="35000"/>
                  </a:schemeClr>
                </a:solidFill>
                <a:latin typeface="Times New Roman" charset="0"/>
                <a:ea typeface="ＭＳ Ｐゴシック" charset="0"/>
                <a:cs typeface="+mn-cs"/>
              </a:defRPr>
            </a:lvl1pPr>
          </a:lstStyle>
          <a:p>
            <a:pPr>
              <a:defRPr/>
            </a:pPr>
            <a:endParaRPr lang="en-US"/>
          </a:p>
        </p:txBody>
      </p:sp>
      <p:sp>
        <p:nvSpPr>
          <p:cNvPr id="6" name="Slide Number Placeholder 5">
            <a:extLst>
              <a:ext uri="{FF2B5EF4-FFF2-40B4-BE49-F238E27FC236}">
                <a16:creationId xmlns:a16="http://schemas.microsoft.com/office/drawing/2014/main" id="{D93E45E7-A048-475C-94F6-A62C6A57817E}"/>
              </a:ext>
            </a:extLst>
          </p:cNvPr>
          <p:cNvSpPr>
            <a:spLocks noGrp="1"/>
          </p:cNvSpPr>
          <p:nvPr>
            <p:ph type="sldNum" sz="quarter" idx="4"/>
          </p:nvPr>
        </p:nvSpPr>
        <p:spPr>
          <a:xfrm>
            <a:off x="8305800" y="242888"/>
            <a:ext cx="554038" cy="365125"/>
          </a:xfrm>
          <a:prstGeom prst="rect">
            <a:avLst/>
          </a:prstGeom>
        </p:spPr>
        <p:txBody>
          <a:bodyPr vert="horz" wrap="square" lIns="91440" tIns="45720" rIns="91440" bIns="45720" numCol="1" anchor="ctr" anchorCtr="0" compatLnSpc="1">
            <a:prstTxWarp prst="textNoShape">
              <a:avLst/>
            </a:prstTxWarp>
          </a:bodyPr>
          <a:lstStyle>
            <a:lvl1pPr algn="r">
              <a:defRPr sz="1400">
                <a:solidFill>
                  <a:schemeClr val="bg1"/>
                </a:solidFill>
              </a:defRPr>
            </a:lvl1pPr>
          </a:lstStyle>
          <a:p>
            <a:fld id="{A143F10A-5238-4BF8-A8E4-98D5E7368ABA}" type="slidenum">
              <a:rPr lang="en-US" altLang="en-US"/>
              <a:pPr/>
              <a:t>‹#›</a:t>
            </a:fld>
            <a:endParaRPr lang="en-US" altLang="en-US"/>
          </a:p>
        </p:txBody>
      </p:sp>
      <p:sp>
        <p:nvSpPr>
          <p:cNvPr id="7" name="Text Box 7">
            <a:extLst>
              <a:ext uri="{FF2B5EF4-FFF2-40B4-BE49-F238E27FC236}">
                <a16:creationId xmlns:a16="http://schemas.microsoft.com/office/drawing/2014/main" id="{D2F31490-CCA5-48A7-9D8E-301E2158EC73}"/>
              </a:ext>
            </a:extLst>
          </p:cNvPr>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742950" indent="-285750" eaLnBrk="0" hangingPunct="0">
              <a:defRPr sz="2400">
                <a:solidFill>
                  <a:schemeClr val="tx1"/>
                </a:solidFill>
                <a:latin typeface="Times New Roman" panose="02020603050405020304" pitchFamily="18" charset="0"/>
                <a:ea typeface="ＭＳ Ｐゴシック" panose="020B0600070205080204" pitchFamily="34" charset="-128"/>
              </a:defRPr>
            </a:lvl2pPr>
            <a:lvl3pPr marL="1143000" indent="-228600" eaLnBrk="0" hangingPunct="0">
              <a:defRPr sz="2400">
                <a:solidFill>
                  <a:schemeClr val="tx1"/>
                </a:solidFill>
                <a:latin typeface="Times New Roman" panose="02020603050405020304" pitchFamily="18" charset="0"/>
                <a:ea typeface="ＭＳ Ｐゴシック" panose="020B0600070205080204" pitchFamily="34" charset="-128"/>
              </a:defRPr>
            </a:lvl3pPr>
            <a:lvl4pPr marL="1600200" indent="-228600" eaLnBrk="0" hangingPunct="0">
              <a:defRPr sz="2400">
                <a:solidFill>
                  <a:schemeClr val="tx1"/>
                </a:solidFill>
                <a:latin typeface="Times New Roman" panose="02020603050405020304" pitchFamily="18" charset="0"/>
                <a:ea typeface="ＭＳ Ｐゴシック" panose="020B0600070205080204" pitchFamily="34" charset="-128"/>
              </a:defRPr>
            </a:lvl4pPr>
            <a:lvl5pPr marL="2057400" indent="-228600" eaLnBrk="0" hangingPunct="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algn="ctr"/>
            <a:r>
              <a:rPr lang="en-GB" altLang="en-US" sz="800">
                <a:solidFill>
                  <a:schemeClr val="bg1"/>
                </a:solidFill>
                <a:latin typeface="Arial" panose="020B0604020202020204" pitchFamily="34" charset="0"/>
              </a:rPr>
              <a:t>Slide 5.</a:t>
            </a:r>
            <a:fld id="{93ED2253-2675-403C-BD83-B83551898C01}" type="slidenum">
              <a:rPr lang="en-GB" altLang="en-US" sz="800">
                <a:solidFill>
                  <a:schemeClr val="bg1"/>
                </a:solidFill>
                <a:latin typeface="Arial" panose="020B0604020202020204" pitchFamily="34" charset="0"/>
              </a:rPr>
              <a:pPr algn="ctr"/>
              <a:t>‹#›</a:t>
            </a:fld>
            <a:endParaRPr lang="en-GB" altLang="en-US" sz="800">
              <a:solidFill>
                <a:schemeClr val="bg1"/>
              </a:solidFill>
              <a:latin typeface="Times" panose="02020603050405020304" pitchFamily="18" charset="0"/>
            </a:endParaRPr>
          </a:p>
        </p:txBody>
      </p:sp>
      <p:sp>
        <p:nvSpPr>
          <p:cNvPr id="8" name="Text Box 8">
            <a:extLst>
              <a:ext uri="{FF2B5EF4-FFF2-40B4-BE49-F238E27FC236}">
                <a16:creationId xmlns:a16="http://schemas.microsoft.com/office/drawing/2014/main" id="{06C2E1BE-3B6A-4D28-B682-F3EA3063DCA3}"/>
              </a:ext>
            </a:extLst>
          </p:cNvPr>
          <p:cNvSpPr txBox="1">
            <a:spLocks noChangeArrowheads="1"/>
          </p:cNvSpPr>
          <p:nvPr userDrawn="1"/>
        </p:nvSpPr>
        <p:spPr bwMode="auto">
          <a:xfrm>
            <a:off x="225425" y="6524625"/>
            <a:ext cx="8642350" cy="188913"/>
          </a:xfrm>
          <a:prstGeom prst="rect">
            <a:avLst/>
          </a:prstGeom>
          <a:noFill/>
          <a:ln w="9525">
            <a:noFill/>
            <a:miter lim="800000"/>
            <a:headEnd/>
            <a:tailEnd/>
          </a:ln>
          <a:effectLst/>
        </p:spPr>
        <p:txBody>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742950" indent="-285750" eaLnBrk="0" hangingPunct="0">
              <a:defRPr sz="2400">
                <a:solidFill>
                  <a:schemeClr val="tx1"/>
                </a:solidFill>
                <a:latin typeface="Times New Roman" panose="02020603050405020304" pitchFamily="18" charset="0"/>
                <a:ea typeface="ＭＳ Ｐゴシック" panose="020B0600070205080204" pitchFamily="34" charset="-128"/>
              </a:defRPr>
            </a:lvl2pPr>
            <a:lvl3pPr marL="1143000" indent="-228600" eaLnBrk="0" hangingPunct="0">
              <a:defRPr sz="2400">
                <a:solidFill>
                  <a:schemeClr val="tx1"/>
                </a:solidFill>
                <a:latin typeface="Times New Roman" panose="02020603050405020304" pitchFamily="18" charset="0"/>
                <a:ea typeface="ＭＳ Ｐゴシック" panose="020B0600070205080204" pitchFamily="34" charset="-128"/>
              </a:defRPr>
            </a:lvl3pPr>
            <a:lvl4pPr marL="1600200" indent="-228600" eaLnBrk="0" hangingPunct="0">
              <a:defRPr sz="2400">
                <a:solidFill>
                  <a:schemeClr val="tx1"/>
                </a:solidFill>
                <a:latin typeface="Times New Roman" panose="02020603050405020304" pitchFamily="18" charset="0"/>
                <a:ea typeface="ＭＳ Ｐゴシック" panose="020B0600070205080204" pitchFamily="34" charset="-128"/>
              </a:defRPr>
            </a:lvl4pPr>
            <a:lvl5pPr marL="2057400" indent="-228600" eaLnBrk="0" hangingPunct="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algn="r"/>
            <a:r>
              <a:rPr lang="en-GB" altLang="en-US" sz="800">
                <a:solidFill>
                  <a:schemeClr val="bg1"/>
                </a:solidFill>
                <a:latin typeface="Arial" panose="020B0604020202020204" pitchFamily="34" charset="0"/>
              </a:rPr>
              <a:t>Saunders, Lewis and Thornhill, </a:t>
            </a:r>
            <a:r>
              <a:rPr lang="en-GB" altLang="en-US" sz="800" i="1">
                <a:solidFill>
                  <a:schemeClr val="bg1"/>
                </a:solidFill>
                <a:latin typeface="Arial" panose="020B0604020202020204" pitchFamily="34" charset="0"/>
              </a:rPr>
              <a:t>Research Methods for Business Students</a:t>
            </a:r>
            <a:r>
              <a:rPr lang="en-GB" altLang="en-US" sz="800">
                <a:solidFill>
                  <a:schemeClr val="bg1"/>
                </a:solidFill>
                <a:latin typeface="Arial" panose="020B0604020202020204" pitchFamily="34" charset="0"/>
              </a:rPr>
              <a:t>, 5</a:t>
            </a:r>
            <a:r>
              <a:rPr lang="en-GB" altLang="en-US" sz="800" baseline="30000">
                <a:solidFill>
                  <a:schemeClr val="bg1"/>
                </a:solidFill>
                <a:latin typeface="Arial" panose="020B0604020202020204" pitchFamily="34" charset="0"/>
              </a:rPr>
              <a:t>th</a:t>
            </a:r>
            <a:r>
              <a:rPr lang="en-GB" altLang="en-US" sz="800">
                <a:solidFill>
                  <a:schemeClr val="bg1"/>
                </a:solidFill>
                <a:latin typeface="Arial" panose="020B0604020202020204" pitchFamily="34" charset="0"/>
              </a:rPr>
              <a:t> Edition, © Mark Saunders, Philip Lewis and Adrian Thornhill 2009</a:t>
            </a:r>
            <a:r>
              <a:rPr lang="en-US" altLang="en-US" sz="800">
                <a:solidFill>
                  <a:schemeClr val="bg1"/>
                </a:solidFill>
                <a:latin typeface="Arial" panose="020B0604020202020204" pitchFamily="34" charset="0"/>
              </a:rPr>
              <a:t> </a:t>
            </a:r>
            <a:endParaRPr lang="en-GB" altLang="en-US" sz="800">
              <a:solidFill>
                <a:schemeClr val="bg1"/>
              </a:solidFill>
              <a:latin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 id="2147483804" r:id="rId18"/>
    <p:sldLayoutId id="2147483805" r:id="rId19"/>
    <p:sldLayoutId id="2147483806" r:id="rId20"/>
    <p:sldLayoutId id="2147483807" r:id="rId21"/>
  </p:sldLayoutIdLst>
  <p:txStyles>
    <p:titleStyle>
      <a:lvl1pPr algn="l" rtl="0" eaLnBrk="0" fontAlgn="base" hangingPunct="0">
        <a:spcBef>
          <a:spcPct val="0"/>
        </a:spcBef>
        <a:spcAft>
          <a:spcPct val="0"/>
        </a:spcAft>
        <a:defRPr sz="3600" kern="1200">
          <a:solidFill>
            <a:schemeClr val="accent1"/>
          </a:solidFill>
          <a:latin typeface="+mj-lt"/>
          <a:ea typeface="ＭＳ Ｐゴシック" charset="0"/>
          <a:cs typeface="ＭＳ Ｐゴシック" charset="0"/>
        </a:defRPr>
      </a:lvl1pPr>
      <a:lvl2pPr algn="l" rtl="0" eaLnBrk="0" fontAlgn="base" hangingPunct="0">
        <a:spcBef>
          <a:spcPct val="0"/>
        </a:spcBef>
        <a:spcAft>
          <a:spcPct val="0"/>
        </a:spcAft>
        <a:defRPr sz="3600">
          <a:solidFill>
            <a:schemeClr val="accent1"/>
          </a:solidFill>
          <a:latin typeface="Rockwell" charset="0"/>
          <a:ea typeface="ＭＳ Ｐゴシック" charset="0"/>
          <a:cs typeface="ＭＳ Ｐゴシック" charset="0"/>
        </a:defRPr>
      </a:lvl2pPr>
      <a:lvl3pPr algn="l" rtl="0" eaLnBrk="0" fontAlgn="base" hangingPunct="0">
        <a:spcBef>
          <a:spcPct val="0"/>
        </a:spcBef>
        <a:spcAft>
          <a:spcPct val="0"/>
        </a:spcAft>
        <a:defRPr sz="3600">
          <a:solidFill>
            <a:schemeClr val="accent1"/>
          </a:solidFill>
          <a:latin typeface="Rockwell" charset="0"/>
          <a:ea typeface="ＭＳ Ｐゴシック" charset="0"/>
          <a:cs typeface="ＭＳ Ｐゴシック" charset="0"/>
        </a:defRPr>
      </a:lvl3pPr>
      <a:lvl4pPr algn="l" rtl="0" eaLnBrk="0" fontAlgn="base" hangingPunct="0">
        <a:spcBef>
          <a:spcPct val="0"/>
        </a:spcBef>
        <a:spcAft>
          <a:spcPct val="0"/>
        </a:spcAft>
        <a:defRPr sz="3600">
          <a:solidFill>
            <a:schemeClr val="accent1"/>
          </a:solidFill>
          <a:latin typeface="Rockwell" charset="0"/>
          <a:ea typeface="ＭＳ Ｐゴシック" charset="0"/>
          <a:cs typeface="ＭＳ Ｐゴシック" charset="0"/>
        </a:defRPr>
      </a:lvl4pPr>
      <a:lvl5pPr algn="l" rtl="0" eaLnBrk="0" fontAlgn="base" hangingPunct="0">
        <a:spcBef>
          <a:spcPct val="0"/>
        </a:spcBef>
        <a:spcAft>
          <a:spcPct val="0"/>
        </a:spcAft>
        <a:defRPr sz="3600">
          <a:solidFill>
            <a:schemeClr val="accent1"/>
          </a:solidFill>
          <a:latin typeface="Rockwell" charset="0"/>
          <a:ea typeface="ＭＳ Ｐゴシック" charset="0"/>
          <a:cs typeface="ＭＳ Ｐゴシック" charset="0"/>
        </a:defRPr>
      </a:lvl5pPr>
      <a:lvl6pPr marL="457200" algn="l" rtl="0" fontAlgn="base">
        <a:spcBef>
          <a:spcPct val="0"/>
        </a:spcBef>
        <a:spcAft>
          <a:spcPct val="0"/>
        </a:spcAft>
        <a:defRPr sz="3600">
          <a:solidFill>
            <a:schemeClr val="accent1"/>
          </a:solidFill>
          <a:latin typeface="Rockwell" charset="0"/>
          <a:ea typeface="ＭＳ Ｐゴシック" charset="0"/>
          <a:cs typeface="ＭＳ Ｐゴシック" charset="0"/>
        </a:defRPr>
      </a:lvl6pPr>
      <a:lvl7pPr marL="914400" algn="l" rtl="0" fontAlgn="base">
        <a:spcBef>
          <a:spcPct val="0"/>
        </a:spcBef>
        <a:spcAft>
          <a:spcPct val="0"/>
        </a:spcAft>
        <a:defRPr sz="3600">
          <a:solidFill>
            <a:schemeClr val="accent1"/>
          </a:solidFill>
          <a:latin typeface="Rockwell" charset="0"/>
          <a:ea typeface="ＭＳ Ｐゴシック" charset="0"/>
          <a:cs typeface="ＭＳ Ｐゴシック" charset="0"/>
        </a:defRPr>
      </a:lvl7pPr>
      <a:lvl8pPr marL="1371600" algn="l" rtl="0" fontAlgn="base">
        <a:spcBef>
          <a:spcPct val="0"/>
        </a:spcBef>
        <a:spcAft>
          <a:spcPct val="0"/>
        </a:spcAft>
        <a:defRPr sz="3600">
          <a:solidFill>
            <a:schemeClr val="accent1"/>
          </a:solidFill>
          <a:latin typeface="Rockwell" charset="0"/>
          <a:ea typeface="ＭＳ Ｐゴシック" charset="0"/>
          <a:cs typeface="ＭＳ Ｐゴシック" charset="0"/>
        </a:defRPr>
      </a:lvl8pPr>
      <a:lvl9pPr marL="1828800" algn="l" rtl="0" fontAlgn="base">
        <a:spcBef>
          <a:spcPct val="0"/>
        </a:spcBef>
        <a:spcAft>
          <a:spcPct val="0"/>
        </a:spcAft>
        <a:defRPr sz="3600">
          <a:solidFill>
            <a:schemeClr val="accent1"/>
          </a:solidFill>
          <a:latin typeface="Rockwell" charset="0"/>
          <a:ea typeface="ＭＳ Ｐゴシック" charset="0"/>
          <a:cs typeface="ＭＳ Ｐゴシック" charset="0"/>
        </a:defRPr>
      </a:lvl9pPr>
    </p:titleStyle>
    <p:bodyStyle>
      <a:lvl1pPr marL="228600" indent="-228600" algn="l" rtl="0" eaLnBrk="0" fontAlgn="base" hangingPunct="0">
        <a:spcBef>
          <a:spcPts val="2000"/>
        </a:spcBef>
        <a:spcAft>
          <a:spcPct val="0"/>
        </a:spcAft>
        <a:buClr>
          <a:schemeClr val="accent1"/>
        </a:buClr>
        <a:buSzPct val="75000"/>
        <a:buFont typeface="Wingdings" panose="05000000000000000000" pitchFamily="2" charset="2"/>
        <a:buChar char="n"/>
        <a:defRPr sz="2000" kern="1200">
          <a:solidFill>
            <a:srgbClr val="595959"/>
          </a:solidFill>
          <a:latin typeface="+mn-lt"/>
          <a:ea typeface="ＭＳ Ｐゴシック" charset="0"/>
          <a:cs typeface="ＭＳ Ｐゴシック" charset="0"/>
        </a:defRPr>
      </a:lvl1pPr>
      <a:lvl2pPr marL="457200" indent="-228600" algn="l" rtl="0" eaLnBrk="0" fontAlgn="base" hangingPunct="0">
        <a:spcBef>
          <a:spcPts val="600"/>
        </a:spcBef>
        <a:spcAft>
          <a:spcPct val="0"/>
        </a:spcAft>
        <a:buClr>
          <a:srgbClr val="B870B8"/>
        </a:buClr>
        <a:buSzPct val="75000"/>
        <a:buFont typeface="Wingdings" panose="05000000000000000000" pitchFamily="2" charset="2"/>
        <a:buChar char="n"/>
        <a:defRPr kern="1200">
          <a:solidFill>
            <a:srgbClr val="595959"/>
          </a:solidFill>
          <a:latin typeface="+mn-lt"/>
          <a:ea typeface="ＭＳ Ｐゴシック" charset="0"/>
          <a:cs typeface="+mn-cs"/>
        </a:defRPr>
      </a:lvl2pPr>
      <a:lvl3pPr marL="685800" indent="-228600" algn="l" rtl="0" eaLnBrk="0" fontAlgn="base" hangingPunct="0">
        <a:spcBef>
          <a:spcPts val="600"/>
        </a:spcBef>
        <a:spcAft>
          <a:spcPct val="0"/>
        </a:spcAft>
        <a:buClr>
          <a:schemeClr val="accent1"/>
        </a:buClr>
        <a:buSzPct val="75000"/>
        <a:buFont typeface="Wingdings" panose="05000000000000000000" pitchFamily="2" charset="2"/>
        <a:buChar char="n"/>
        <a:defRPr kern="1200">
          <a:solidFill>
            <a:srgbClr val="595959"/>
          </a:solidFill>
          <a:latin typeface="+mn-lt"/>
          <a:ea typeface="ＭＳ Ｐゴシック" charset="0"/>
          <a:cs typeface="+mn-cs"/>
        </a:defRPr>
      </a:lvl3pPr>
      <a:lvl4pPr marL="914400" indent="-228600" algn="l" rtl="0" eaLnBrk="0" fontAlgn="base" hangingPunct="0">
        <a:spcBef>
          <a:spcPts val="600"/>
        </a:spcBef>
        <a:spcAft>
          <a:spcPct val="0"/>
        </a:spcAft>
        <a:buClr>
          <a:srgbClr val="B870B8"/>
        </a:buClr>
        <a:buSzPct val="75000"/>
        <a:buFont typeface="Wingdings" panose="05000000000000000000" pitchFamily="2" charset="2"/>
        <a:buChar char="n"/>
        <a:defRPr kern="1200">
          <a:solidFill>
            <a:srgbClr val="595959"/>
          </a:solidFill>
          <a:latin typeface="+mn-lt"/>
          <a:ea typeface="ＭＳ Ｐゴシック" charset="0"/>
          <a:cs typeface="+mn-cs"/>
        </a:defRPr>
      </a:lvl4pPr>
      <a:lvl5pPr marL="1143000" indent="-228600" algn="l" rtl="0" eaLnBrk="0" fontAlgn="base" hangingPunct="0">
        <a:spcBef>
          <a:spcPts val="600"/>
        </a:spcBef>
        <a:spcAft>
          <a:spcPct val="0"/>
        </a:spcAft>
        <a:buClr>
          <a:schemeClr val="accent1"/>
        </a:buClr>
        <a:buSzPct val="75000"/>
        <a:buFont typeface="Wingdings" panose="05000000000000000000" pitchFamily="2" charset="2"/>
        <a:buChar char="n"/>
        <a:defRPr kern="1200">
          <a:solidFill>
            <a:srgbClr val="595959"/>
          </a:solidFill>
          <a:latin typeface="+mn-lt"/>
          <a:ea typeface="ＭＳ Ｐゴシック" charset="0"/>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hyperlink" Target="x-dictionary:r:m_en_us1264175:com.apple.dictionary.NOAD" TargetMode="Externa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1.xml"/><Relationship Id="rId4" Type="http://schemas.openxmlformats.org/officeDocument/2006/relationships/hyperlink" Target="http://www.tylervigen.com/spurious-correlations"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7.xml.rels><?xml version="1.0" encoding="UTF-8" standalone="yes"?>
<Relationships xmlns="http://schemas.openxmlformats.org/package/2006/relationships"><Relationship Id="rId3" Type="http://schemas.openxmlformats.org/officeDocument/2006/relationships/hyperlink" Target="http://tinyurl.com/qq-models" TargetMode="External"/><Relationship Id="rId7" Type="http://schemas.openxmlformats.org/officeDocument/2006/relationships/hyperlink" Target="http://datalib.edina.ac.uk/mantra/"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1.xml"/><Relationship Id="rId6" Type="http://schemas.openxmlformats.org/officeDocument/2006/relationships/hyperlink" Target="http://www.methods.manchester.ac.uk/resources/categories" TargetMode="External"/><Relationship Id="rId5" Type="http://schemas.openxmlformats.org/officeDocument/2006/relationships/hyperlink" Target="http://readytoresearch.ac.uk/" TargetMode="External"/><Relationship Id="rId4" Type="http://schemas.openxmlformats.org/officeDocument/2006/relationships/hyperlink" Target="http://www.methodsmap.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a:extLst>
              <a:ext uri="{FF2B5EF4-FFF2-40B4-BE49-F238E27FC236}">
                <a16:creationId xmlns:a16="http://schemas.microsoft.com/office/drawing/2014/main" id="{37E49818-883C-40C0-8660-AD967C1230E5}"/>
              </a:ext>
            </a:extLst>
          </p:cNvPr>
          <p:cNvSpPr>
            <a:spLocks noGrp="1" noChangeArrowheads="1"/>
          </p:cNvSpPr>
          <p:nvPr>
            <p:ph type="title"/>
          </p:nvPr>
        </p:nvSpPr>
        <p:spPr>
          <a:xfrm>
            <a:off x="762000" y="2495550"/>
            <a:ext cx="7620000" cy="1866900"/>
          </a:xfrm>
        </p:spPr>
        <p:txBody>
          <a:bodyPr/>
          <a:lstStyle/>
          <a:p>
            <a:pPr eaLnBrk="1" hangingPunct="1"/>
            <a:br>
              <a:rPr lang="en-GB" altLang="en-US" sz="3200" dirty="0">
                <a:latin typeface="Arial" panose="020B0604020202020204" pitchFamily="34" charset="0"/>
                <a:ea typeface="ＭＳ Ｐゴシック" panose="020B0600070205080204" pitchFamily="34" charset="-128"/>
              </a:rPr>
            </a:br>
            <a:r>
              <a:rPr lang="en-GB" altLang="en-US" sz="2800" dirty="0">
                <a:latin typeface="Arial" panose="020B0604020202020204" pitchFamily="34" charset="0"/>
                <a:ea typeface="ＭＳ Ｐゴシック" panose="020B0600070205080204" pitchFamily="34" charset="-128"/>
              </a:rPr>
              <a:t>Understanding Research Philosophies </a:t>
            </a:r>
            <a:br>
              <a:rPr lang="en-GB" altLang="en-US" sz="2800" dirty="0">
                <a:latin typeface="Arial" panose="020B0604020202020204" pitchFamily="34" charset="0"/>
                <a:ea typeface="ＭＳ Ｐゴシック" panose="020B0600070205080204" pitchFamily="34" charset="-128"/>
              </a:rPr>
            </a:br>
            <a:r>
              <a:rPr lang="en-GB" altLang="en-US" sz="2800" dirty="0">
                <a:latin typeface="Arial" panose="020B0604020202020204" pitchFamily="34" charset="0"/>
                <a:ea typeface="ＭＳ Ｐゴシック" panose="020B0600070205080204" pitchFamily="34" charset="-128"/>
              </a:rPr>
              <a:t>and Approaches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a:extLst>
              <a:ext uri="{FF2B5EF4-FFF2-40B4-BE49-F238E27FC236}">
                <a16:creationId xmlns:a16="http://schemas.microsoft.com/office/drawing/2014/main" id="{2AE108E3-E4B5-4858-BDC7-A1572FD7E7E6}"/>
              </a:ext>
            </a:extLst>
          </p:cNvPr>
          <p:cNvSpPr txBox="1">
            <a:spLocks noChangeArrowheads="1"/>
          </p:cNvSpPr>
          <p:nvPr/>
        </p:nvSpPr>
        <p:spPr bwMode="auto">
          <a:xfrm>
            <a:off x="0" y="0"/>
            <a:ext cx="8534400" cy="550863"/>
          </a:xfrm>
          <a:prstGeom prst="rect">
            <a:avLst/>
          </a:prstGeom>
          <a:noFill/>
          <a:ln>
            <a:noFill/>
          </a:ln>
          <a:effectLst/>
          <a:extLst>
            <a:ext uri="{909E8E84-426E-40dd-AFC4-6F175D3DCCD1}">
              <a14:hiddenFill xmlns="" xmlns:a14="http://schemas.microsoft.com/office/drawing/2010/main">
                <a:solidFill>
                  <a:srgbClr val="B5E1E3"/>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742950" indent="-285750" eaLnBrk="0" hangingPunct="0">
              <a:defRPr sz="2400">
                <a:solidFill>
                  <a:schemeClr val="tx1"/>
                </a:solidFill>
                <a:latin typeface="Times New Roman" panose="02020603050405020304" pitchFamily="18" charset="0"/>
                <a:ea typeface="ＭＳ Ｐゴシック" panose="020B0600070205080204" pitchFamily="34" charset="-128"/>
              </a:defRPr>
            </a:lvl2pPr>
            <a:lvl3pPr marL="1143000" indent="-228600" eaLnBrk="0" hangingPunct="0">
              <a:defRPr sz="2400">
                <a:solidFill>
                  <a:schemeClr val="tx1"/>
                </a:solidFill>
                <a:latin typeface="Times New Roman" panose="02020603050405020304" pitchFamily="18" charset="0"/>
                <a:ea typeface="ＭＳ Ｐゴシック" panose="020B0600070205080204" pitchFamily="34" charset="-128"/>
              </a:defRPr>
            </a:lvl3pPr>
            <a:lvl4pPr marL="1600200" indent="-228600" eaLnBrk="0" hangingPunct="0">
              <a:defRPr sz="2400">
                <a:solidFill>
                  <a:schemeClr val="tx1"/>
                </a:solidFill>
                <a:latin typeface="Times New Roman" panose="02020603050405020304" pitchFamily="18" charset="0"/>
                <a:ea typeface="ＭＳ Ｐゴシック" panose="020B0600070205080204" pitchFamily="34" charset="-128"/>
              </a:defRPr>
            </a:lvl4pPr>
            <a:lvl5pPr marL="2057400" indent="-228600" eaLnBrk="0" hangingPunct="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spcBef>
                <a:spcPct val="50000"/>
              </a:spcBef>
            </a:pPr>
            <a:r>
              <a:rPr lang="en-US" altLang="en-US" sz="1800" dirty="0">
                <a:latin typeface="Arial" panose="020B0604020202020204" pitchFamily="34" charset="0"/>
              </a:rPr>
              <a:t>The research ‘onion’</a:t>
            </a:r>
          </a:p>
          <a:p>
            <a:pPr eaLnBrk="1" hangingPunct="1">
              <a:spcBef>
                <a:spcPct val="50000"/>
              </a:spcBef>
            </a:pPr>
            <a:r>
              <a:rPr lang="en-US" altLang="en-US" sz="800" i="1" dirty="0">
                <a:latin typeface="Arial" panose="020B0604020202020204" pitchFamily="34" charset="0"/>
              </a:rPr>
              <a:t>Source</a:t>
            </a:r>
            <a:r>
              <a:rPr lang="en-US" altLang="en-US" sz="800" dirty="0">
                <a:latin typeface="Arial" panose="020B0604020202020204" pitchFamily="34" charset="0"/>
              </a:rPr>
              <a:t>: © Mark Saunders, Philip Lewis and Adrian Thornhill 2006</a:t>
            </a:r>
          </a:p>
        </p:txBody>
      </p:sp>
      <p:pic>
        <p:nvPicPr>
          <p:cNvPr id="25602" name="Picture 25" descr="Fig_4-1">
            <a:extLst>
              <a:ext uri="{FF2B5EF4-FFF2-40B4-BE49-F238E27FC236}">
                <a16:creationId xmlns:a16="http://schemas.microsoft.com/office/drawing/2014/main" id="{4D4B4E0D-40AF-4FC4-8B5D-01B4CCA48E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013" y="712788"/>
            <a:ext cx="7861300" cy="554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B4F921E8-8422-4EF7-8527-5940682FF70A}"/>
              </a:ext>
            </a:extLst>
          </p:cNvPr>
          <p:cNvSpPr>
            <a:spLocks noGrp="1" noChangeArrowheads="1"/>
          </p:cNvSpPr>
          <p:nvPr>
            <p:ph type="title"/>
          </p:nvPr>
        </p:nvSpPr>
        <p:spPr>
          <a:xfrm>
            <a:off x="407988" y="219075"/>
            <a:ext cx="8305800" cy="584775"/>
          </a:xfrm>
          <a:noFill/>
        </p:spPr>
        <p:txBody>
          <a:bodyPr>
            <a:spAutoFit/>
          </a:bodyPr>
          <a:lstStyle/>
          <a:p>
            <a:pPr eaLnBrk="1" hangingPunct="1"/>
            <a:r>
              <a:rPr lang="en-GB" altLang="en-US" sz="3200" dirty="0">
                <a:latin typeface="Arial" panose="020B0604020202020204" pitchFamily="34" charset="0"/>
                <a:ea typeface="ＭＳ Ｐゴシック" panose="020B0600070205080204" pitchFamily="34" charset="-128"/>
              </a:rPr>
              <a:t>Understanding your research philosophy</a:t>
            </a:r>
          </a:p>
        </p:txBody>
      </p:sp>
      <p:sp>
        <p:nvSpPr>
          <p:cNvPr id="27650" name="Rectangle 3">
            <a:extLst>
              <a:ext uri="{FF2B5EF4-FFF2-40B4-BE49-F238E27FC236}">
                <a16:creationId xmlns:a16="http://schemas.microsoft.com/office/drawing/2014/main" id="{DEF18CEC-3FC4-46C7-8E33-571522A3B118}"/>
              </a:ext>
            </a:extLst>
          </p:cNvPr>
          <p:cNvSpPr>
            <a:spLocks noGrp="1" noChangeArrowheads="1"/>
          </p:cNvSpPr>
          <p:nvPr>
            <p:ph type="body" idx="1"/>
          </p:nvPr>
        </p:nvSpPr>
        <p:spPr>
          <a:xfrm>
            <a:off x="685800" y="1371600"/>
            <a:ext cx="7772400" cy="4114800"/>
          </a:xfrm>
        </p:spPr>
        <p:txBody>
          <a:bodyPr/>
          <a:lstStyle/>
          <a:p>
            <a:pPr eaLnBrk="1" hangingPunct="1">
              <a:buFontTx/>
              <a:buNone/>
            </a:pPr>
            <a:endParaRPr lang="en-GB" altLang="en-US" sz="2800" dirty="0">
              <a:latin typeface="Arial" panose="020B0604020202020204" pitchFamily="34" charset="0"/>
              <a:ea typeface="ＭＳ Ｐゴシック" panose="020B0600070205080204" pitchFamily="34" charset="-128"/>
            </a:endParaRPr>
          </a:p>
          <a:p>
            <a:pPr eaLnBrk="1" hangingPunct="1">
              <a:buFontTx/>
              <a:buNone/>
            </a:pPr>
            <a:endParaRPr lang="en-GB" altLang="en-US" sz="2800" dirty="0">
              <a:latin typeface="Arial" panose="020B0604020202020204" pitchFamily="34" charset="0"/>
              <a:ea typeface="ＭＳ Ｐゴシック" panose="020B0600070205080204" pitchFamily="34" charset="-128"/>
            </a:endParaRPr>
          </a:p>
          <a:p>
            <a:pPr eaLnBrk="1" hangingPunct="1">
              <a:buFontTx/>
              <a:buNone/>
            </a:pPr>
            <a:r>
              <a:rPr lang="en-GB" altLang="en-US" sz="2800" dirty="0">
                <a:latin typeface="Arial" panose="020B0604020202020204" pitchFamily="34" charset="0"/>
                <a:ea typeface="ＭＳ Ｐゴシック" panose="020B0600070205080204" pitchFamily="34" charset="-128"/>
              </a:rPr>
              <a:t> </a:t>
            </a:r>
            <a:r>
              <a:rPr lang="ja-JP" altLang="en-GB" sz="2800">
                <a:latin typeface="Arial" panose="020B0604020202020204" pitchFamily="34" charset="0"/>
                <a:ea typeface="ＭＳ Ｐゴシック" panose="020B0600070205080204" pitchFamily="34" charset="-128"/>
              </a:rPr>
              <a:t>‘</a:t>
            </a:r>
            <a:r>
              <a:rPr lang="en-GB" altLang="ja-JP" sz="2800" dirty="0">
                <a:latin typeface="Arial" panose="020B0604020202020204" pitchFamily="34" charset="0"/>
                <a:ea typeface="ＭＳ Ｐゴシック" panose="020B0600070205080204" pitchFamily="34" charset="-128"/>
              </a:rPr>
              <a:t>Research philosophy is an over-arching term relating to the development of knowledge and the nature of that knowledge</a:t>
            </a:r>
            <a:r>
              <a:rPr lang="ja-JP" altLang="en-GB" sz="2800">
                <a:latin typeface="Arial" panose="020B0604020202020204" pitchFamily="34" charset="0"/>
                <a:ea typeface="ＭＳ Ｐゴシック" panose="020B0600070205080204" pitchFamily="34" charset="-128"/>
              </a:rPr>
              <a:t>’</a:t>
            </a:r>
            <a:endParaRPr lang="en-GB" altLang="en-US" sz="2800" dirty="0">
              <a:latin typeface="Arial" panose="020B0604020202020204" pitchFamily="34" charset="0"/>
              <a:ea typeface="ＭＳ Ｐゴシック" panose="020B0600070205080204" pitchFamily="34" charset="-128"/>
            </a:endParaRPr>
          </a:p>
          <a:p>
            <a:pPr algn="r" eaLnBrk="1" hangingPunct="1">
              <a:buFontTx/>
              <a:buNone/>
            </a:pPr>
            <a:r>
              <a:rPr lang="en-GB" altLang="en-US" dirty="0">
                <a:latin typeface="Arial" panose="020B0604020202020204" pitchFamily="34" charset="0"/>
                <a:ea typeface="ＭＳ Ｐゴシック" panose="020B0600070205080204" pitchFamily="34" charset="-128"/>
              </a:rPr>
              <a:t> Adapted from Saunders </a:t>
            </a:r>
            <a:r>
              <a:rPr lang="en-GB" altLang="en-US" i="1" dirty="0">
                <a:latin typeface="Arial" panose="020B0604020202020204" pitchFamily="34" charset="0"/>
                <a:ea typeface="ＭＳ Ｐゴシック" panose="020B0600070205080204" pitchFamily="34" charset="-128"/>
              </a:rPr>
              <a:t>et al</a:t>
            </a:r>
            <a:r>
              <a:rPr lang="en-GB" altLang="en-US" dirty="0">
                <a:latin typeface="Arial" panose="020B0604020202020204" pitchFamily="34" charset="0"/>
                <a:ea typeface="ＭＳ Ｐゴシック" panose="020B0600070205080204" pitchFamily="34" charset="-128"/>
              </a:rPr>
              <a:t>, (2009)</a:t>
            </a:r>
            <a:endParaRPr lang="en-GB" altLang="en-US" sz="2800" dirty="0">
              <a:latin typeface="Arial" panose="020B0604020202020204" pitchFamily="34" charset="0"/>
              <a:ea typeface="ＭＳ Ｐゴシック" panose="020B0600070205080204"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34486B7-5CB0-EB4E-8E08-C4DEC6756105}"/>
              </a:ext>
            </a:extLst>
          </p:cNvPr>
          <p:cNvSpPr>
            <a:spLocks noGrp="1"/>
          </p:cNvSpPr>
          <p:nvPr>
            <p:ph idx="1"/>
          </p:nvPr>
        </p:nvSpPr>
        <p:spPr>
          <a:xfrm>
            <a:off x="467544" y="980728"/>
            <a:ext cx="8229600" cy="4625354"/>
          </a:xfrm>
        </p:spPr>
        <p:txBody>
          <a:bodyPr>
            <a:normAutofit fontScale="85000" lnSpcReduction="10000"/>
          </a:bodyPr>
          <a:lstStyle/>
          <a:p>
            <a:pPr marL="0" indent="0">
              <a:lnSpc>
                <a:spcPct val="120000"/>
              </a:lnSpc>
              <a:spcBef>
                <a:spcPts val="0"/>
              </a:spcBef>
              <a:spcAft>
                <a:spcPts val="600"/>
              </a:spcAft>
              <a:buNone/>
            </a:pPr>
            <a:r>
              <a:rPr lang="en-US" b="1" dirty="0"/>
              <a:t>Four main features of research design, </a:t>
            </a:r>
            <a:r>
              <a:rPr lang="en-US" dirty="0"/>
              <a:t>which are distinct, but closely related</a:t>
            </a:r>
            <a:br>
              <a:rPr lang="en-US" dirty="0"/>
            </a:br>
            <a:endParaRPr lang="en-US" sz="2200" dirty="0"/>
          </a:p>
          <a:p>
            <a:pPr>
              <a:lnSpc>
                <a:spcPct val="120000"/>
              </a:lnSpc>
              <a:spcBef>
                <a:spcPts val="0"/>
              </a:spcBef>
              <a:spcAft>
                <a:spcPts val="600"/>
              </a:spcAft>
            </a:pPr>
            <a:r>
              <a:rPr lang="en-US" dirty="0">
                <a:solidFill>
                  <a:srgbClr val="00B0F0"/>
                </a:solidFill>
              </a:rPr>
              <a:t>Ontology: </a:t>
            </a:r>
            <a:r>
              <a:rPr lang="en-US" dirty="0"/>
              <a:t>How you, the researcher, view the world and the assumptions that you make about the nature of the world and of reality</a:t>
            </a:r>
          </a:p>
          <a:p>
            <a:pPr>
              <a:lnSpc>
                <a:spcPct val="120000"/>
              </a:lnSpc>
              <a:spcBef>
                <a:spcPts val="0"/>
              </a:spcBef>
              <a:spcAft>
                <a:spcPts val="600"/>
              </a:spcAft>
            </a:pPr>
            <a:r>
              <a:rPr lang="en-US" dirty="0">
                <a:solidFill>
                  <a:srgbClr val="00B0F0"/>
                </a:solidFill>
              </a:rPr>
              <a:t>Epistemology: </a:t>
            </a:r>
            <a:r>
              <a:rPr lang="en-US" dirty="0"/>
              <a:t>The assumptions that you make about the best way of investigating the world and about reality</a:t>
            </a:r>
          </a:p>
          <a:p>
            <a:pPr>
              <a:lnSpc>
                <a:spcPct val="120000"/>
              </a:lnSpc>
              <a:spcBef>
                <a:spcPts val="0"/>
              </a:spcBef>
              <a:spcAft>
                <a:spcPts val="600"/>
              </a:spcAft>
            </a:pPr>
            <a:r>
              <a:rPr lang="en-US" dirty="0">
                <a:solidFill>
                  <a:srgbClr val="00B0F0"/>
                </a:solidFill>
              </a:rPr>
              <a:t>Methodology: </a:t>
            </a:r>
            <a:r>
              <a:rPr lang="en-US" dirty="0"/>
              <a:t>The way that you group together your research techniques to make a coherent picture</a:t>
            </a:r>
          </a:p>
          <a:p>
            <a:pPr>
              <a:lnSpc>
                <a:spcPct val="120000"/>
              </a:lnSpc>
              <a:spcBef>
                <a:spcPts val="0"/>
              </a:spcBef>
              <a:spcAft>
                <a:spcPts val="600"/>
              </a:spcAft>
            </a:pPr>
            <a:r>
              <a:rPr lang="en-US" dirty="0">
                <a:solidFill>
                  <a:srgbClr val="00B0F0"/>
                </a:solidFill>
              </a:rPr>
              <a:t>Methods and techniques: </a:t>
            </a:r>
            <a:r>
              <a:rPr lang="en-US" dirty="0"/>
              <a:t>What you actually do in order to collect your data and carry out your investigations</a:t>
            </a:r>
          </a:p>
          <a:p>
            <a:pPr>
              <a:lnSpc>
                <a:spcPct val="120000"/>
              </a:lnSpc>
              <a:spcBef>
                <a:spcPts val="0"/>
              </a:spcBef>
              <a:spcAft>
                <a:spcPts val="600"/>
              </a:spcAft>
            </a:pPr>
            <a:endParaRPr lang="en-US" dirty="0"/>
          </a:p>
          <a:p>
            <a:pPr>
              <a:lnSpc>
                <a:spcPct val="120000"/>
              </a:lnSpc>
              <a:spcBef>
                <a:spcPts val="0"/>
              </a:spcBef>
              <a:spcAft>
                <a:spcPts val="600"/>
              </a:spcAft>
            </a:pPr>
            <a:r>
              <a:rPr lang="en-US" dirty="0"/>
              <a:t>These principles will inform which methods you choose: you need to understand how they fit with your ‘bigger picture’ of the world, and how you choose to investigate it, to ensure that your work will be coherent and effective</a:t>
            </a:r>
          </a:p>
        </p:txBody>
      </p:sp>
      <p:sp>
        <p:nvSpPr>
          <p:cNvPr id="3" name="Rectangle 2">
            <a:extLst>
              <a:ext uri="{FF2B5EF4-FFF2-40B4-BE49-F238E27FC236}">
                <a16:creationId xmlns:a16="http://schemas.microsoft.com/office/drawing/2014/main" id="{6503D13A-8A7C-FE43-8658-BBD22C155C39}"/>
              </a:ext>
            </a:extLst>
          </p:cNvPr>
          <p:cNvSpPr>
            <a:spLocks noGrp="1" noChangeArrowheads="1"/>
          </p:cNvSpPr>
          <p:nvPr>
            <p:ph type="title"/>
          </p:nvPr>
        </p:nvSpPr>
        <p:spPr>
          <a:xfrm>
            <a:off x="293688" y="219075"/>
            <a:ext cx="8534400" cy="584775"/>
          </a:xfrm>
          <a:noFill/>
        </p:spPr>
        <p:txBody>
          <a:bodyPr>
            <a:spAutoFit/>
          </a:bodyPr>
          <a:lstStyle/>
          <a:p>
            <a:pPr eaLnBrk="1" hangingPunct="1"/>
            <a:r>
              <a:rPr lang="en-GB" altLang="en-US" sz="3200" dirty="0">
                <a:latin typeface="Arial" panose="020B0604020202020204" pitchFamily="34" charset="0"/>
                <a:ea typeface="ＭＳ Ｐゴシック" panose="020B0600070205080204" pitchFamily="34" charset="-128"/>
                <a:cs typeface="Arial" panose="020B0604020202020204" pitchFamily="34" charset="0"/>
              </a:rPr>
              <a:t>Understanding your research philosophy</a:t>
            </a:r>
          </a:p>
        </p:txBody>
      </p:sp>
    </p:spTree>
    <p:extLst>
      <p:ext uri="{BB962C8B-B14F-4D97-AF65-F5344CB8AC3E}">
        <p14:creationId xmlns:p14="http://schemas.microsoft.com/office/powerpoint/2010/main" val="4090606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8CC0C2D-DE91-364B-9779-AF227BC570A0}"/>
              </a:ext>
            </a:extLst>
          </p:cNvPr>
          <p:cNvSpPr>
            <a:spLocks noGrp="1"/>
          </p:cNvSpPr>
          <p:nvPr>
            <p:ph idx="1"/>
          </p:nvPr>
        </p:nvSpPr>
        <p:spPr>
          <a:xfrm>
            <a:off x="792162" y="1761565"/>
            <a:ext cx="7570787" cy="4289611"/>
          </a:xfrm>
        </p:spPr>
        <p:txBody>
          <a:bodyPr>
            <a:normAutofit/>
          </a:bodyPr>
          <a:lstStyle/>
          <a:p>
            <a:r>
              <a:rPr lang="en-US" dirty="0"/>
              <a:t> Ontology is the study of beings or their being – what is; </a:t>
            </a:r>
          </a:p>
          <a:p>
            <a:r>
              <a:rPr lang="en-US" dirty="0"/>
              <a:t> Epistemology is the study of knowledge – how we know; </a:t>
            </a:r>
          </a:p>
          <a:p>
            <a:r>
              <a:rPr lang="en-US" dirty="0"/>
              <a:t> Logic is the study of valid reasoning – how we reason; </a:t>
            </a:r>
          </a:p>
          <a:p>
            <a:r>
              <a:rPr lang="en-US" dirty="0"/>
              <a:t> Ethics is the study of right and wrong – how we should act; and </a:t>
            </a:r>
          </a:p>
          <a:p>
            <a:r>
              <a:rPr lang="en-US" dirty="0"/>
              <a:t> </a:t>
            </a:r>
            <a:r>
              <a:rPr lang="en-US" b="1" dirty="0"/>
              <a:t>Phenomenology is the study of our experience – how we experience </a:t>
            </a:r>
            <a:endParaRPr lang="en-US" dirty="0"/>
          </a:p>
          <a:p>
            <a:pPr marL="0" indent="0">
              <a:buNone/>
            </a:pPr>
            <a:endParaRPr lang="en-US" dirty="0"/>
          </a:p>
        </p:txBody>
      </p:sp>
    </p:spTree>
    <p:extLst>
      <p:ext uri="{BB962C8B-B14F-4D97-AF65-F5344CB8AC3E}">
        <p14:creationId xmlns:p14="http://schemas.microsoft.com/office/powerpoint/2010/main" val="2995649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AD94E82D-8F79-4A4F-BF4A-CA3E26D344DA}"/>
              </a:ext>
            </a:extLst>
          </p:cNvPr>
          <p:cNvSpPr>
            <a:spLocks noGrp="1" noChangeArrowheads="1"/>
          </p:cNvSpPr>
          <p:nvPr>
            <p:ph type="title"/>
          </p:nvPr>
        </p:nvSpPr>
        <p:spPr>
          <a:xfrm>
            <a:off x="293688" y="219075"/>
            <a:ext cx="8534400" cy="584775"/>
          </a:xfrm>
          <a:noFill/>
        </p:spPr>
        <p:txBody>
          <a:bodyPr>
            <a:spAutoFit/>
          </a:bodyPr>
          <a:lstStyle/>
          <a:p>
            <a:pPr eaLnBrk="1" hangingPunct="1"/>
            <a:r>
              <a:rPr lang="en-GB" altLang="en-US" sz="3200" dirty="0">
                <a:latin typeface="Arial" panose="020B0604020202020204" pitchFamily="34" charset="0"/>
                <a:ea typeface="ＭＳ Ｐゴシック" panose="020B0600070205080204" pitchFamily="34" charset="-128"/>
                <a:cs typeface="Arial" panose="020B0604020202020204" pitchFamily="34" charset="0"/>
              </a:rPr>
              <a:t>Understanding your research philosophy</a:t>
            </a:r>
          </a:p>
        </p:txBody>
      </p:sp>
      <p:sp>
        <p:nvSpPr>
          <p:cNvPr id="28674" name="Rectangle 3">
            <a:extLst>
              <a:ext uri="{FF2B5EF4-FFF2-40B4-BE49-F238E27FC236}">
                <a16:creationId xmlns:a16="http://schemas.microsoft.com/office/drawing/2014/main" id="{B38993D1-FEC3-4340-BB64-052759FCF796}"/>
              </a:ext>
            </a:extLst>
          </p:cNvPr>
          <p:cNvSpPr>
            <a:spLocks noGrp="1" noChangeArrowheads="1"/>
          </p:cNvSpPr>
          <p:nvPr>
            <p:ph type="body" idx="1"/>
          </p:nvPr>
        </p:nvSpPr>
        <p:spPr>
          <a:xfrm>
            <a:off x="495300" y="1371600"/>
            <a:ext cx="7772400" cy="4114800"/>
          </a:xfrm>
        </p:spPr>
        <p:txBody>
          <a:bodyPr/>
          <a:lstStyle/>
          <a:p>
            <a:pPr algn="ctr" eaLnBrk="1" hangingPunct="1">
              <a:buFontTx/>
              <a:buNone/>
            </a:pPr>
            <a:r>
              <a:rPr lang="en-GB" altLang="en-US" sz="2800" b="1" dirty="0">
                <a:ea typeface="ＭＳ Ｐゴシック" panose="020B0600070205080204" pitchFamily="34" charset="-128"/>
              </a:rPr>
              <a:t>Thinking about research philosophy</a:t>
            </a:r>
          </a:p>
          <a:p>
            <a:pPr algn="ctr" eaLnBrk="1" hangingPunct="1">
              <a:buFontTx/>
              <a:buNone/>
            </a:pPr>
            <a:endParaRPr lang="en-GB" altLang="en-US" sz="2800" b="1" dirty="0">
              <a:ea typeface="ＭＳ Ｐゴシック" panose="020B0600070205080204" pitchFamily="34" charset="-128"/>
            </a:endParaRPr>
          </a:p>
          <a:p>
            <a:pPr algn="just" eaLnBrk="1" hangingPunct="1"/>
            <a:r>
              <a:rPr lang="en-GB" altLang="en-US" sz="2800" dirty="0">
                <a:ea typeface="ＭＳ Ｐゴシック" panose="020B0600070205080204" pitchFamily="34" charset="-128"/>
              </a:rPr>
              <a:t>Ontology:</a:t>
            </a:r>
            <a:r>
              <a:rPr lang="en-GB" altLang="en-US" sz="2400" dirty="0">
                <a:ea typeface="ＭＳ Ｐゴシック" panose="020B0600070205080204" pitchFamily="34" charset="-128"/>
              </a:rPr>
              <a:t> is concerned with nature of reality. </a:t>
            </a:r>
          </a:p>
          <a:p>
            <a:pPr algn="just" eaLnBrk="1" hangingPunct="1"/>
            <a:endParaRPr lang="en-GB" altLang="en-US" sz="2400" dirty="0">
              <a:ea typeface="ＭＳ Ｐゴシック" panose="020B0600070205080204" pitchFamily="34" charset="-128"/>
            </a:endParaRPr>
          </a:p>
          <a:p>
            <a:pPr lvl="2" algn="just" eaLnBrk="1" hangingPunct="1"/>
            <a:r>
              <a:rPr lang="en-GB" altLang="en-US" sz="2200" dirty="0">
                <a:ea typeface="ＭＳ Ｐゴシック" panose="020B0600070205080204" pitchFamily="34" charset="-128"/>
              </a:rPr>
              <a:t>Raises the questions of the assumptions researchers have about the way the world operates and commitment held to particular views. </a:t>
            </a:r>
            <a:endParaRPr lang="en-GB" altLang="en-US" sz="2600" dirty="0">
              <a:ea typeface="ＭＳ Ｐゴシック" panose="020B0600070205080204" pitchFamily="34" charset="-128"/>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99E5FB9-6B5D-FF4E-AA6C-F569FDE16B64}"/>
              </a:ext>
            </a:extLst>
          </p:cNvPr>
          <p:cNvSpPr>
            <a:spLocks noGrp="1"/>
          </p:cNvSpPr>
          <p:nvPr>
            <p:ph idx="1"/>
          </p:nvPr>
        </p:nvSpPr>
        <p:spPr>
          <a:xfrm>
            <a:off x="792162" y="1761565"/>
            <a:ext cx="7570787" cy="4289611"/>
          </a:xfrm>
        </p:spPr>
        <p:txBody>
          <a:bodyPr>
            <a:normAutofit/>
          </a:bodyPr>
          <a:lstStyle/>
          <a:p>
            <a:pPr marL="0" indent="0" algn="ctr">
              <a:buNone/>
            </a:pPr>
            <a:r>
              <a:rPr lang="en-US" dirty="0"/>
              <a:t>ORIGIN early 18th cent.: from modern Latin</a:t>
            </a:r>
            <a:r>
              <a:rPr lang="en-US" b="1" i="1" dirty="0"/>
              <a:t> </a:t>
            </a:r>
            <a:r>
              <a:rPr lang="en-US" b="1" i="1" dirty="0" err="1"/>
              <a:t>ontologia</a:t>
            </a:r>
            <a:r>
              <a:rPr lang="en-US" dirty="0"/>
              <a:t>, from Greek</a:t>
            </a:r>
            <a:r>
              <a:rPr lang="en-US" b="1" i="1" dirty="0"/>
              <a:t> </a:t>
            </a:r>
            <a:r>
              <a:rPr lang="en-US" b="1" i="1" dirty="0" err="1"/>
              <a:t>ōn</a:t>
            </a:r>
            <a:r>
              <a:rPr lang="en-US" dirty="0"/>
              <a:t>,</a:t>
            </a:r>
            <a:r>
              <a:rPr lang="en-US" b="1" i="1" dirty="0"/>
              <a:t> </a:t>
            </a:r>
            <a:r>
              <a:rPr lang="en-US" b="1" i="1" dirty="0" err="1"/>
              <a:t>ont</a:t>
            </a:r>
            <a:r>
              <a:rPr lang="en-US" b="1" i="1" dirty="0"/>
              <a:t>- ‘being’</a:t>
            </a:r>
            <a:r>
              <a:rPr lang="en-US" dirty="0"/>
              <a:t> + </a:t>
            </a:r>
            <a:r>
              <a:rPr lang="en-US" b="1" dirty="0">
                <a:hlinkClick r:id="rId2"/>
              </a:rPr>
              <a:t>-logy</a:t>
            </a:r>
            <a:r>
              <a:rPr lang="en-US" dirty="0">
                <a:hlinkClick r:id="rId2"/>
              </a:rPr>
              <a:t>.</a:t>
            </a:r>
            <a:endParaRPr lang="en-US" dirty="0"/>
          </a:p>
          <a:p>
            <a:pPr marL="0" indent="0" algn="ctr">
              <a:buNone/>
            </a:pPr>
            <a:endParaRPr lang="en-US" dirty="0"/>
          </a:p>
          <a:p>
            <a:pPr marL="0" indent="0" algn="just">
              <a:buNone/>
            </a:pPr>
            <a:r>
              <a:rPr lang="en-US" dirty="0"/>
              <a:t>Ontology is the starting point of all research, after which one’s epistemological and methodological positions logically follow. A dictionary definition of the term may describe it as the image of social reality upon which a theory is based.</a:t>
            </a:r>
          </a:p>
          <a:p>
            <a:endParaRPr lang="en-US" dirty="0"/>
          </a:p>
          <a:p>
            <a:endParaRPr lang="en-US" dirty="0"/>
          </a:p>
        </p:txBody>
      </p:sp>
    </p:spTree>
    <p:extLst>
      <p:ext uri="{BB962C8B-B14F-4D97-AF65-F5344CB8AC3E}">
        <p14:creationId xmlns:p14="http://schemas.microsoft.com/office/powerpoint/2010/main" val="1912756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عنوان 1">
            <a:extLst>
              <a:ext uri="{FF2B5EF4-FFF2-40B4-BE49-F238E27FC236}">
                <a16:creationId xmlns:a16="http://schemas.microsoft.com/office/drawing/2014/main" id="{699B7024-6DE0-4BC1-BCCF-F3EF391BA16D}"/>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Ontology</a:t>
            </a:r>
            <a:endParaRPr lang="ar-SA" altLang="en-US">
              <a:latin typeface="Times New Roman" panose="02020603050405020304" pitchFamily="18" charset="0"/>
              <a:ea typeface="ＭＳ Ｐゴシック" panose="020B0600070205080204" pitchFamily="34" charset="-128"/>
            </a:endParaRPr>
          </a:p>
        </p:txBody>
      </p:sp>
      <p:sp>
        <p:nvSpPr>
          <p:cNvPr id="29698" name="عنصر نائب للمحتوى 2">
            <a:extLst>
              <a:ext uri="{FF2B5EF4-FFF2-40B4-BE49-F238E27FC236}">
                <a16:creationId xmlns:a16="http://schemas.microsoft.com/office/drawing/2014/main" id="{EBE1FA65-D747-4650-8FB4-67B7BD1ABEE8}"/>
              </a:ext>
            </a:extLst>
          </p:cNvPr>
          <p:cNvSpPr>
            <a:spLocks noGrp="1"/>
          </p:cNvSpPr>
          <p:nvPr>
            <p:ph idx="1"/>
          </p:nvPr>
        </p:nvSpPr>
        <p:spPr/>
        <p:txBody>
          <a:bodyPr/>
          <a:lstStyle/>
          <a:p>
            <a:pPr algn="just" eaLnBrk="1" hangingPunct="1"/>
            <a:r>
              <a:rPr lang="en-US" altLang="en-US" dirty="0">
                <a:ea typeface="ＭＳ Ｐゴシック" panose="020B0600070205080204" pitchFamily="34" charset="-128"/>
              </a:rPr>
              <a:t>The first aspect of ontology is </a:t>
            </a:r>
            <a:r>
              <a:rPr lang="en-US" altLang="en-US" b="1" dirty="0">
                <a:ea typeface="ＭＳ Ｐゴシック" panose="020B0600070205080204" pitchFamily="34" charset="-128"/>
              </a:rPr>
              <a:t>objectivism</a:t>
            </a:r>
            <a:r>
              <a:rPr lang="en-US" altLang="en-US" dirty="0">
                <a:ea typeface="ＭＳ Ｐゴシック" panose="020B0600070205080204" pitchFamily="34" charset="-128"/>
              </a:rPr>
              <a:t>. This portrays the position that social entities exist in reality external to social actors concerned with their existence.</a:t>
            </a:r>
          </a:p>
          <a:p>
            <a:pPr algn="just" eaLnBrk="1" hangingPunct="1"/>
            <a:endParaRPr lang="en-US" altLang="en-US" dirty="0">
              <a:ea typeface="ＭＳ Ｐゴシック" panose="020B0600070205080204" pitchFamily="34" charset="-128"/>
            </a:endParaRPr>
          </a:p>
          <a:p>
            <a:pPr algn="just" eaLnBrk="1" hangingPunct="1"/>
            <a:r>
              <a:rPr lang="en-US" altLang="en-US" dirty="0">
                <a:ea typeface="ＭＳ Ｐゴシック" panose="020B0600070205080204" pitchFamily="34" charset="-128"/>
              </a:rPr>
              <a:t>The second aspect, </a:t>
            </a:r>
            <a:r>
              <a:rPr lang="en-US" altLang="en-US" b="1" dirty="0">
                <a:ea typeface="ＭＳ Ｐゴシック" panose="020B0600070205080204" pitchFamily="34" charset="-128"/>
              </a:rPr>
              <a:t>subjectivism</a:t>
            </a:r>
            <a:r>
              <a:rPr lang="en-US" altLang="en-US" dirty="0">
                <a:ea typeface="ＭＳ Ｐゴシック" panose="020B0600070205080204" pitchFamily="34" charset="-128"/>
              </a:rPr>
              <a:t> holds that social phenomena are created from the perceptions and consequent actions of those social actors concerned with their existence  </a:t>
            </a:r>
            <a:endParaRPr lang="ar-SA" altLang="en-US" dirty="0">
              <a:ea typeface="ＭＳ Ｐゴシック"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0E4F-A023-9749-AEC6-190376CD53CC}"/>
              </a:ext>
            </a:extLst>
          </p:cNvPr>
          <p:cNvSpPr>
            <a:spLocks noGrp="1"/>
          </p:cNvSpPr>
          <p:nvPr>
            <p:ph type="title"/>
          </p:nvPr>
        </p:nvSpPr>
        <p:spPr/>
        <p:txBody>
          <a:bodyPr/>
          <a:lstStyle/>
          <a:p>
            <a:r>
              <a:rPr lang="en-US" dirty="0"/>
              <a:t>ONTOLOGY</a:t>
            </a:r>
          </a:p>
        </p:txBody>
      </p:sp>
      <p:sp>
        <p:nvSpPr>
          <p:cNvPr id="5" name="Content Placeholder 2">
            <a:extLst>
              <a:ext uri="{FF2B5EF4-FFF2-40B4-BE49-F238E27FC236}">
                <a16:creationId xmlns:a16="http://schemas.microsoft.com/office/drawing/2014/main" id="{7DCA5950-B4DB-5D48-BA71-129904A755EC}"/>
              </a:ext>
            </a:extLst>
          </p:cNvPr>
          <p:cNvSpPr>
            <a:spLocks noGrp="1"/>
          </p:cNvSpPr>
          <p:nvPr>
            <p:ph idx="1"/>
          </p:nvPr>
        </p:nvSpPr>
        <p:spPr>
          <a:xfrm>
            <a:off x="792162" y="1761565"/>
            <a:ext cx="7570787" cy="4289611"/>
          </a:xfrm>
        </p:spPr>
        <p:txBody>
          <a:bodyPr/>
          <a:lstStyle/>
          <a:p>
            <a:r>
              <a:rPr lang="en-GB" dirty="0"/>
              <a:t>Denzin and Lincoln (1994) point out that it is crucial to consider the researcher’s personal sentiments, beliefs and relationship to the subject matter, as this may have a bearing on the method chosen, i.e. the researcher’s Ontological persuasion</a:t>
            </a:r>
            <a:r>
              <a:rPr lang="en-US" dirty="0"/>
              <a:t> </a:t>
            </a:r>
          </a:p>
          <a:p>
            <a:endParaRPr lang="en-US" dirty="0"/>
          </a:p>
          <a:p>
            <a:endParaRPr lang="en-US" dirty="0"/>
          </a:p>
        </p:txBody>
      </p:sp>
      <p:sp>
        <p:nvSpPr>
          <p:cNvPr id="6" name="Content Placeholder 2">
            <a:extLst>
              <a:ext uri="{FF2B5EF4-FFF2-40B4-BE49-F238E27FC236}">
                <a16:creationId xmlns:a16="http://schemas.microsoft.com/office/drawing/2014/main" id="{AB657B66-97C4-7847-9CB3-D1735AAE2C42}"/>
              </a:ext>
            </a:extLst>
          </p:cNvPr>
          <p:cNvSpPr txBox="1">
            <a:spLocks/>
          </p:cNvSpPr>
          <p:nvPr/>
        </p:nvSpPr>
        <p:spPr bwMode="auto">
          <a:xfrm>
            <a:off x="792161" y="3573016"/>
            <a:ext cx="7570787" cy="42896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228600" indent="-228600" algn="l" rtl="0" eaLnBrk="0" fontAlgn="base" hangingPunct="0">
              <a:spcBef>
                <a:spcPts val="2000"/>
              </a:spcBef>
              <a:spcAft>
                <a:spcPct val="0"/>
              </a:spcAft>
              <a:buClr>
                <a:schemeClr val="accent1"/>
              </a:buClr>
              <a:buSzPct val="75000"/>
              <a:buFont typeface="Wingdings" panose="05000000000000000000" pitchFamily="2" charset="2"/>
              <a:buChar char="n"/>
              <a:defRPr sz="2000" kern="1200">
                <a:solidFill>
                  <a:srgbClr val="595959"/>
                </a:solidFill>
                <a:latin typeface="+mn-lt"/>
                <a:ea typeface="ＭＳ Ｐゴシック" charset="0"/>
                <a:cs typeface="ＭＳ Ｐゴシック" charset="0"/>
              </a:defRPr>
            </a:lvl1pPr>
            <a:lvl2pPr marL="457200" indent="-228600" algn="l" rtl="0" eaLnBrk="0" fontAlgn="base" hangingPunct="0">
              <a:spcBef>
                <a:spcPts val="600"/>
              </a:spcBef>
              <a:spcAft>
                <a:spcPct val="0"/>
              </a:spcAft>
              <a:buClr>
                <a:srgbClr val="B870B8"/>
              </a:buClr>
              <a:buSzPct val="75000"/>
              <a:buFont typeface="Wingdings" panose="05000000000000000000" pitchFamily="2" charset="2"/>
              <a:buChar char="n"/>
              <a:defRPr kern="1200">
                <a:solidFill>
                  <a:srgbClr val="595959"/>
                </a:solidFill>
                <a:latin typeface="+mn-lt"/>
                <a:ea typeface="ＭＳ Ｐゴシック" charset="0"/>
                <a:cs typeface="+mn-cs"/>
              </a:defRPr>
            </a:lvl2pPr>
            <a:lvl3pPr marL="685800" indent="-228600" algn="l" rtl="0" eaLnBrk="0" fontAlgn="base" hangingPunct="0">
              <a:spcBef>
                <a:spcPts val="600"/>
              </a:spcBef>
              <a:spcAft>
                <a:spcPct val="0"/>
              </a:spcAft>
              <a:buClr>
                <a:schemeClr val="accent1"/>
              </a:buClr>
              <a:buSzPct val="75000"/>
              <a:buFont typeface="Wingdings" panose="05000000000000000000" pitchFamily="2" charset="2"/>
              <a:buChar char="n"/>
              <a:defRPr kern="1200">
                <a:solidFill>
                  <a:srgbClr val="595959"/>
                </a:solidFill>
                <a:latin typeface="+mn-lt"/>
                <a:ea typeface="ＭＳ Ｐゴシック" charset="0"/>
                <a:cs typeface="+mn-cs"/>
              </a:defRPr>
            </a:lvl3pPr>
            <a:lvl4pPr marL="914400" indent="-228600" algn="l" rtl="0" eaLnBrk="0" fontAlgn="base" hangingPunct="0">
              <a:spcBef>
                <a:spcPts val="600"/>
              </a:spcBef>
              <a:spcAft>
                <a:spcPct val="0"/>
              </a:spcAft>
              <a:buClr>
                <a:srgbClr val="B870B8"/>
              </a:buClr>
              <a:buSzPct val="75000"/>
              <a:buFont typeface="Wingdings" panose="05000000000000000000" pitchFamily="2" charset="2"/>
              <a:buChar char="n"/>
              <a:defRPr kern="1200">
                <a:solidFill>
                  <a:srgbClr val="595959"/>
                </a:solidFill>
                <a:latin typeface="+mn-lt"/>
                <a:ea typeface="ＭＳ Ｐゴシック" charset="0"/>
                <a:cs typeface="+mn-cs"/>
              </a:defRPr>
            </a:lvl4pPr>
            <a:lvl5pPr marL="1143000" indent="-228600" algn="l" rtl="0" eaLnBrk="0" fontAlgn="base" hangingPunct="0">
              <a:spcBef>
                <a:spcPts val="600"/>
              </a:spcBef>
              <a:spcAft>
                <a:spcPct val="0"/>
              </a:spcAft>
              <a:buClr>
                <a:schemeClr val="accent1"/>
              </a:buClr>
              <a:buSzPct val="75000"/>
              <a:buFont typeface="Wingdings" panose="05000000000000000000" pitchFamily="2" charset="2"/>
              <a:buChar char="n"/>
              <a:defRPr kern="1200">
                <a:solidFill>
                  <a:srgbClr val="595959"/>
                </a:solidFill>
                <a:latin typeface="+mn-lt"/>
                <a:ea typeface="ＭＳ Ｐゴシック" charset="0"/>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endParaRPr lang="en-US" dirty="0"/>
          </a:p>
        </p:txBody>
      </p:sp>
      <p:sp>
        <p:nvSpPr>
          <p:cNvPr id="7" name="Content Placeholder 2">
            <a:extLst>
              <a:ext uri="{FF2B5EF4-FFF2-40B4-BE49-F238E27FC236}">
                <a16:creationId xmlns:a16="http://schemas.microsoft.com/office/drawing/2014/main" id="{0C583137-D7ED-9442-8B2D-615B0BFBDD0F}"/>
              </a:ext>
            </a:extLst>
          </p:cNvPr>
          <p:cNvSpPr txBox="1">
            <a:spLocks/>
          </p:cNvSpPr>
          <p:nvPr/>
        </p:nvSpPr>
        <p:spPr bwMode="auto">
          <a:xfrm>
            <a:off x="785482" y="3734381"/>
            <a:ext cx="7570787" cy="42896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228600" indent="-228600" algn="l" rtl="0" eaLnBrk="0" fontAlgn="base" hangingPunct="0">
              <a:spcBef>
                <a:spcPts val="2000"/>
              </a:spcBef>
              <a:spcAft>
                <a:spcPct val="0"/>
              </a:spcAft>
              <a:buClr>
                <a:schemeClr val="accent1"/>
              </a:buClr>
              <a:buSzPct val="75000"/>
              <a:buFont typeface="Wingdings" panose="05000000000000000000" pitchFamily="2" charset="2"/>
              <a:buChar char="n"/>
              <a:defRPr sz="2000" kern="1200">
                <a:solidFill>
                  <a:srgbClr val="595959"/>
                </a:solidFill>
                <a:latin typeface="+mn-lt"/>
                <a:ea typeface="ＭＳ Ｐゴシック" charset="0"/>
                <a:cs typeface="ＭＳ Ｐゴシック" charset="0"/>
              </a:defRPr>
            </a:lvl1pPr>
            <a:lvl2pPr marL="457200" indent="-228600" algn="l" rtl="0" eaLnBrk="0" fontAlgn="base" hangingPunct="0">
              <a:spcBef>
                <a:spcPts val="600"/>
              </a:spcBef>
              <a:spcAft>
                <a:spcPct val="0"/>
              </a:spcAft>
              <a:buClr>
                <a:srgbClr val="B870B8"/>
              </a:buClr>
              <a:buSzPct val="75000"/>
              <a:buFont typeface="Wingdings" panose="05000000000000000000" pitchFamily="2" charset="2"/>
              <a:buChar char="n"/>
              <a:defRPr kern="1200">
                <a:solidFill>
                  <a:srgbClr val="595959"/>
                </a:solidFill>
                <a:latin typeface="+mn-lt"/>
                <a:ea typeface="ＭＳ Ｐゴシック" charset="0"/>
                <a:cs typeface="+mn-cs"/>
              </a:defRPr>
            </a:lvl2pPr>
            <a:lvl3pPr marL="685800" indent="-228600" algn="l" rtl="0" eaLnBrk="0" fontAlgn="base" hangingPunct="0">
              <a:spcBef>
                <a:spcPts val="600"/>
              </a:spcBef>
              <a:spcAft>
                <a:spcPct val="0"/>
              </a:spcAft>
              <a:buClr>
                <a:schemeClr val="accent1"/>
              </a:buClr>
              <a:buSzPct val="75000"/>
              <a:buFont typeface="Wingdings" panose="05000000000000000000" pitchFamily="2" charset="2"/>
              <a:buChar char="n"/>
              <a:defRPr kern="1200">
                <a:solidFill>
                  <a:srgbClr val="595959"/>
                </a:solidFill>
                <a:latin typeface="+mn-lt"/>
                <a:ea typeface="ＭＳ Ｐゴシック" charset="0"/>
                <a:cs typeface="+mn-cs"/>
              </a:defRPr>
            </a:lvl3pPr>
            <a:lvl4pPr marL="914400" indent="-228600" algn="l" rtl="0" eaLnBrk="0" fontAlgn="base" hangingPunct="0">
              <a:spcBef>
                <a:spcPts val="600"/>
              </a:spcBef>
              <a:spcAft>
                <a:spcPct val="0"/>
              </a:spcAft>
              <a:buClr>
                <a:srgbClr val="B870B8"/>
              </a:buClr>
              <a:buSzPct val="75000"/>
              <a:buFont typeface="Wingdings" panose="05000000000000000000" pitchFamily="2" charset="2"/>
              <a:buChar char="n"/>
              <a:defRPr kern="1200">
                <a:solidFill>
                  <a:srgbClr val="595959"/>
                </a:solidFill>
                <a:latin typeface="+mn-lt"/>
                <a:ea typeface="ＭＳ Ｐゴシック" charset="0"/>
                <a:cs typeface="+mn-cs"/>
              </a:defRPr>
            </a:lvl4pPr>
            <a:lvl5pPr marL="1143000" indent="-228600" algn="l" rtl="0" eaLnBrk="0" fontAlgn="base" hangingPunct="0">
              <a:spcBef>
                <a:spcPts val="600"/>
              </a:spcBef>
              <a:spcAft>
                <a:spcPct val="0"/>
              </a:spcAft>
              <a:buClr>
                <a:schemeClr val="accent1"/>
              </a:buClr>
              <a:buSzPct val="75000"/>
              <a:buFont typeface="Wingdings" panose="05000000000000000000" pitchFamily="2" charset="2"/>
              <a:buChar char="n"/>
              <a:defRPr kern="1200">
                <a:solidFill>
                  <a:srgbClr val="595959"/>
                </a:solidFill>
                <a:latin typeface="+mn-lt"/>
                <a:ea typeface="ＭＳ Ｐゴシック" charset="0"/>
                <a:cs typeface="+mn-cs"/>
              </a:defRPr>
            </a:lvl5pPr>
            <a:lvl6pPr marL="1377950"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1603375" indent="-228600" algn="l" defTabSz="914400" rtl="0" eaLnBrk="1" latinLnBrk="0" hangingPunct="1">
              <a:spcBef>
                <a:spcPct val="20000"/>
              </a:spcBef>
              <a:buClr>
                <a:schemeClr val="accent1"/>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7pPr>
            <a:lvl8pPr marL="1830388" indent="-228600" algn="l" defTabSz="914400" rtl="0" eaLnBrk="1" latinLnBrk="0" hangingPunct="1">
              <a:spcBef>
                <a:spcPct val="20000"/>
              </a:spcBef>
              <a:buClr>
                <a:schemeClr val="accent1">
                  <a:lumMod val="60000"/>
                  <a:lumOff val="40000"/>
                </a:schemeClr>
              </a:buClr>
              <a:buSzPct val="75000"/>
              <a:buFont typeface="Wingdings" pitchFamily="2" charset="2"/>
              <a:buChar char=""/>
              <a:defRPr lang="en-US" sz="1800" kern="1200" baseline="0" dirty="0" smtClean="0">
                <a:solidFill>
                  <a:schemeClr val="tx1">
                    <a:lumMod val="65000"/>
                    <a:lumOff val="35000"/>
                  </a:schemeClr>
                </a:solidFill>
                <a:latin typeface="+mn-lt"/>
                <a:ea typeface="+mn-ea"/>
                <a:cs typeface="+mn-cs"/>
              </a:defRPr>
            </a:lvl8pPr>
            <a:lvl9pPr marL="2057400" indent="-228600" algn="l" defTabSz="914400" rtl="0" eaLnBrk="1" latinLnBrk="0" hangingPunct="1">
              <a:spcBef>
                <a:spcPct val="20000"/>
              </a:spcBef>
              <a:buClr>
                <a:schemeClr val="accent1"/>
              </a:buClr>
              <a:buSzPct val="75000"/>
              <a:buFont typeface="Wingdings" pitchFamily="2" charset="2"/>
              <a:buChar char=""/>
              <a:defRPr lang="en-US" sz="1800" kern="1200" baseline="0" dirty="0">
                <a:solidFill>
                  <a:schemeClr val="tx1">
                    <a:lumMod val="65000"/>
                    <a:lumOff val="35000"/>
                  </a:schemeClr>
                </a:solidFill>
                <a:latin typeface="+mn-lt"/>
                <a:ea typeface="+mn-ea"/>
                <a:cs typeface="+mn-cs"/>
              </a:defRPr>
            </a:lvl9pPr>
          </a:lstStyle>
          <a:p>
            <a:r>
              <a:rPr lang="en-GB" dirty="0"/>
              <a:t>According to Bryman (2008:18) the ontological issues are having to do with whether the social entities can and should be considered objective entities that have a reality external to social actors, or whether they can and should be considered social constructions built up from the perception and actions of social actors. These opposite points of view are referred to as Objectivism and Constructivism respectively.</a:t>
            </a:r>
            <a:endParaRPr lang="en-US" dirty="0"/>
          </a:p>
          <a:p>
            <a:endParaRPr lang="en-US" dirty="0"/>
          </a:p>
        </p:txBody>
      </p:sp>
    </p:spTree>
    <p:extLst>
      <p:ext uri="{BB962C8B-B14F-4D97-AF65-F5344CB8AC3E}">
        <p14:creationId xmlns:p14="http://schemas.microsoft.com/office/powerpoint/2010/main" val="1769210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عنوان 1">
            <a:extLst>
              <a:ext uri="{FF2B5EF4-FFF2-40B4-BE49-F238E27FC236}">
                <a16:creationId xmlns:a16="http://schemas.microsoft.com/office/drawing/2014/main" id="{C53038E7-B226-4233-B64D-E0D0E9700B38}"/>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Ontology</a:t>
            </a:r>
            <a:endParaRPr lang="ar-SA" altLang="en-US">
              <a:latin typeface="Times New Roman" panose="02020603050405020304" pitchFamily="18" charset="0"/>
              <a:ea typeface="ＭＳ Ｐゴシック" panose="020B0600070205080204" pitchFamily="34" charset="-128"/>
            </a:endParaRPr>
          </a:p>
        </p:txBody>
      </p:sp>
      <p:sp>
        <p:nvSpPr>
          <p:cNvPr id="30722" name="عنصر نائب للمحتوى 2">
            <a:extLst>
              <a:ext uri="{FF2B5EF4-FFF2-40B4-BE49-F238E27FC236}">
                <a16:creationId xmlns:a16="http://schemas.microsoft.com/office/drawing/2014/main" id="{192BF50B-6D17-4287-A7D9-6122C327E710}"/>
              </a:ext>
            </a:extLst>
          </p:cNvPr>
          <p:cNvSpPr>
            <a:spLocks noGrp="1"/>
          </p:cNvSpPr>
          <p:nvPr>
            <p:ph idx="1"/>
          </p:nvPr>
        </p:nvSpPr>
        <p:spPr>
          <a:xfrm>
            <a:off x="498475" y="2204864"/>
            <a:ext cx="7556500" cy="4144963"/>
          </a:xfrm>
        </p:spPr>
        <p:txBody>
          <a:bodyPr/>
          <a:lstStyle/>
          <a:p>
            <a:pPr algn="just" eaLnBrk="1" hangingPunct="1"/>
            <a:r>
              <a:rPr lang="en-US" altLang="en-US" sz="1800" dirty="0">
                <a:ea typeface="ＭＳ Ｐゴシック" panose="020B0600070205080204" pitchFamily="34" charset="-128"/>
              </a:rPr>
              <a:t>Blaikie (1993) describes the root definition of ontology as ‘</a:t>
            </a:r>
            <a:r>
              <a:rPr lang="en-US" altLang="ja-JP" sz="1800" b="1" dirty="0">
                <a:ea typeface="ＭＳ Ｐゴシック" panose="020B0600070205080204" pitchFamily="34" charset="-128"/>
              </a:rPr>
              <a:t>the science or study of being</a:t>
            </a:r>
            <a:r>
              <a:rPr lang="en-US" altLang="en-US" sz="1800" dirty="0">
                <a:ea typeface="ＭＳ Ｐゴシック" panose="020B0600070205080204" pitchFamily="34" charset="-128"/>
              </a:rPr>
              <a:t>’</a:t>
            </a:r>
            <a:r>
              <a:rPr lang="en-US" altLang="ja-JP" sz="1800" dirty="0">
                <a:ea typeface="ＭＳ Ｐゴシック" panose="020B0600070205080204" pitchFamily="34" charset="-128"/>
              </a:rPr>
              <a:t> and develops this description for the social sciences to encompass </a:t>
            </a:r>
            <a:r>
              <a:rPr lang="en-US" altLang="en-US" sz="1800" dirty="0">
                <a:ea typeface="ＭＳ Ｐゴシック" panose="020B0600070205080204" pitchFamily="34" charset="-128"/>
              </a:rPr>
              <a:t>‘</a:t>
            </a:r>
            <a:r>
              <a:rPr lang="en-US" altLang="ja-JP" sz="1800" b="1" dirty="0">
                <a:ea typeface="ＭＳ Ｐゴシック" panose="020B0600070205080204" pitchFamily="34" charset="-128"/>
              </a:rPr>
              <a:t>claims about what exists, what it looks like, what units make it up and how these units interact with each other</a:t>
            </a:r>
            <a:r>
              <a:rPr lang="en-US" altLang="en-US" sz="1800" dirty="0">
                <a:ea typeface="ＭＳ Ｐゴシック" panose="020B0600070205080204" pitchFamily="34" charset="-128"/>
              </a:rPr>
              <a:t>’</a:t>
            </a:r>
            <a:r>
              <a:rPr lang="en-US" altLang="ja-JP" sz="1800" dirty="0">
                <a:ea typeface="ＭＳ Ｐゴシック" panose="020B0600070205080204" pitchFamily="34" charset="-128"/>
              </a:rPr>
              <a:t>.</a:t>
            </a:r>
          </a:p>
          <a:p>
            <a:pPr algn="just" eaLnBrk="1" hangingPunct="1"/>
            <a:endParaRPr lang="en-US" altLang="ja-JP" sz="1800" dirty="0">
              <a:ea typeface="ＭＳ Ｐゴシック" panose="020B0600070205080204" pitchFamily="34" charset="-128"/>
            </a:endParaRPr>
          </a:p>
          <a:p>
            <a:pPr algn="just" eaLnBrk="1" hangingPunct="1"/>
            <a:r>
              <a:rPr lang="en-US" altLang="en-US" sz="1800" dirty="0">
                <a:ea typeface="ＭＳ Ｐゴシック" panose="020B0600070205080204" pitchFamily="34" charset="-128"/>
              </a:rPr>
              <a:t> In short, ontology describes our view (whether claims or assumptions) on the nature of reality, and specifically, is this an objective reality that really exists, or only a subjective reality, created in our minds.</a:t>
            </a:r>
            <a:endParaRPr lang="ar-SA" altLang="en-US" sz="1800" dirty="0">
              <a:ea typeface="ＭＳ Ｐゴシック" panose="020B0600070205080204" pitchFamily="34" charset="-128"/>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عنوان 1">
            <a:extLst>
              <a:ext uri="{FF2B5EF4-FFF2-40B4-BE49-F238E27FC236}">
                <a16:creationId xmlns:a16="http://schemas.microsoft.com/office/drawing/2014/main" id="{B0EB5D0B-E14D-4744-B275-377EF3C7D8C6}"/>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Ontology</a:t>
            </a:r>
            <a:endParaRPr lang="ar-SA" altLang="en-US">
              <a:latin typeface="Times New Roman" panose="02020603050405020304" pitchFamily="18" charset="0"/>
              <a:ea typeface="ＭＳ Ｐゴシック" panose="020B0600070205080204" pitchFamily="34" charset="-128"/>
            </a:endParaRPr>
          </a:p>
        </p:txBody>
      </p:sp>
      <p:sp>
        <p:nvSpPr>
          <p:cNvPr id="31746" name="عنصر نائب للمحتوى 2">
            <a:extLst>
              <a:ext uri="{FF2B5EF4-FFF2-40B4-BE49-F238E27FC236}">
                <a16:creationId xmlns:a16="http://schemas.microsoft.com/office/drawing/2014/main" id="{BA209F56-F91B-4C73-A139-7E52E7CD2290}"/>
              </a:ext>
            </a:extLst>
          </p:cNvPr>
          <p:cNvSpPr>
            <a:spLocks noGrp="1"/>
          </p:cNvSpPr>
          <p:nvPr>
            <p:ph idx="1"/>
          </p:nvPr>
        </p:nvSpPr>
        <p:spPr>
          <a:xfrm>
            <a:off x="498475" y="1484313"/>
            <a:ext cx="7556500" cy="4641850"/>
          </a:xfrm>
        </p:spPr>
        <p:txBody>
          <a:bodyPr/>
          <a:lstStyle/>
          <a:p>
            <a:pPr algn="just" eaLnBrk="1" hangingPunct="1"/>
            <a:r>
              <a:rPr lang="en-US" altLang="en-US" dirty="0">
                <a:ea typeface="ＭＳ Ｐゴシック" panose="020B0600070205080204" pitchFamily="34" charset="-128"/>
              </a:rPr>
              <a:t>For the everyday example, use the example of a workplace report – asking one to question whether it describes what is really going on, or only what the author thinks is going on. </a:t>
            </a:r>
          </a:p>
          <a:p>
            <a:pPr algn="just" eaLnBrk="1" hangingPunct="1"/>
            <a:r>
              <a:rPr lang="en-US" altLang="en-US" dirty="0">
                <a:ea typeface="ＭＳ Ｐゴシック" panose="020B0600070205080204" pitchFamily="34" charset="-128"/>
              </a:rPr>
              <a:t>The complexity that is introduced when considering phenomena such as culture, power or control, and whether they really exist or are simply an illusion, further extending the discussion as to how individuals (and groups) determine these realities – </a:t>
            </a:r>
          </a:p>
          <a:p>
            <a:pPr lvl="3" algn="just" eaLnBrk="1" hangingPunct="1"/>
            <a:r>
              <a:rPr lang="en-US" altLang="en-US" sz="2000" dirty="0">
                <a:ea typeface="ＭＳ Ｐゴシック" panose="020B0600070205080204" pitchFamily="34" charset="-128"/>
              </a:rPr>
              <a:t>does the reality exist only through experience of it (subjectivism), or does it exist independently of those who live it (objectivism).</a:t>
            </a:r>
            <a:endParaRPr lang="ar-SA" altLang="en-US" sz="2000" dirty="0">
              <a:ea typeface="ＭＳ Ｐゴシック" panose="020B0600070205080204" pitchFamily="34"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5">
            <a:extLst>
              <a:ext uri="{FF2B5EF4-FFF2-40B4-BE49-F238E27FC236}">
                <a16:creationId xmlns:a16="http://schemas.microsoft.com/office/drawing/2014/main" id="{88D7D883-892E-EE48-ABEF-40C4819024E1}"/>
              </a:ext>
            </a:extLst>
          </p:cNvPr>
          <p:cNvGraphicFramePr>
            <a:graphicFrameLocks noGrp="1"/>
          </p:cNvGraphicFramePr>
          <p:nvPr>
            <p:ph idx="1"/>
            <p:extLst>
              <p:ext uri="{D42A27DB-BD31-4B8C-83A1-F6EECF244321}">
                <p14:modId xmlns:p14="http://schemas.microsoft.com/office/powerpoint/2010/main" val="3896194061"/>
              </p:ext>
            </p:extLst>
          </p:nvPr>
        </p:nvGraphicFramePr>
        <p:xfrm>
          <a:off x="395536" y="2276872"/>
          <a:ext cx="8229600" cy="2712720"/>
        </p:xfrm>
        <a:graphic>
          <a:graphicData uri="http://schemas.openxmlformats.org/drawingml/2006/table">
            <a:tbl>
              <a:tblPr firstRow="1" firstCol="1">
                <a:tableStyleId>{7DF18680-E054-41AD-8BC1-D1AEF772440D}</a:tableStyleId>
              </a:tblPr>
              <a:tblGrid>
                <a:gridCol w="1133061">
                  <a:extLst>
                    <a:ext uri="{9D8B030D-6E8A-4147-A177-3AD203B41FA5}">
                      <a16:colId xmlns:a16="http://schemas.microsoft.com/office/drawing/2014/main" val="20000"/>
                    </a:ext>
                  </a:extLst>
                </a:gridCol>
                <a:gridCol w="1979204">
                  <a:extLst>
                    <a:ext uri="{9D8B030D-6E8A-4147-A177-3AD203B41FA5}">
                      <a16:colId xmlns:a16="http://schemas.microsoft.com/office/drawing/2014/main" val="20001"/>
                    </a:ext>
                  </a:extLst>
                </a:gridCol>
                <a:gridCol w="1825495">
                  <a:extLst>
                    <a:ext uri="{9D8B030D-6E8A-4147-A177-3AD203B41FA5}">
                      <a16:colId xmlns:a16="http://schemas.microsoft.com/office/drawing/2014/main" val="20002"/>
                    </a:ext>
                  </a:extLst>
                </a:gridCol>
                <a:gridCol w="1645920">
                  <a:extLst>
                    <a:ext uri="{9D8B030D-6E8A-4147-A177-3AD203B41FA5}">
                      <a16:colId xmlns:a16="http://schemas.microsoft.com/office/drawing/2014/main" val="20003"/>
                    </a:ext>
                  </a:extLst>
                </a:gridCol>
                <a:gridCol w="1645920">
                  <a:extLst>
                    <a:ext uri="{9D8B030D-6E8A-4147-A177-3AD203B41FA5}">
                      <a16:colId xmlns:a16="http://schemas.microsoft.com/office/drawing/2014/main" val="20004"/>
                    </a:ext>
                  </a:extLst>
                </a:gridCol>
              </a:tblGrid>
              <a:tr h="295351">
                <a:tc>
                  <a:txBody>
                    <a:bodyPr/>
                    <a:lstStyle/>
                    <a:p>
                      <a:r>
                        <a:rPr lang="en-GB" sz="1400" dirty="0"/>
                        <a:t>Ontology</a:t>
                      </a:r>
                    </a:p>
                  </a:txBody>
                  <a:tcPr anchor="ctr"/>
                </a:tc>
                <a:tc>
                  <a:txBody>
                    <a:bodyPr/>
                    <a:lstStyle/>
                    <a:p>
                      <a:r>
                        <a:rPr lang="en-GB" sz="1400" dirty="0"/>
                        <a:t>Realism</a:t>
                      </a:r>
                    </a:p>
                  </a:txBody>
                  <a:tcPr anchor="ctr"/>
                </a:tc>
                <a:tc>
                  <a:txBody>
                    <a:bodyPr/>
                    <a:lstStyle/>
                    <a:p>
                      <a:r>
                        <a:rPr lang="en-GB" sz="1400" dirty="0"/>
                        <a:t>Internal Realism</a:t>
                      </a:r>
                    </a:p>
                  </a:txBody>
                  <a:tcPr anchor="ctr"/>
                </a:tc>
                <a:tc>
                  <a:txBody>
                    <a:bodyPr/>
                    <a:lstStyle/>
                    <a:p>
                      <a:r>
                        <a:rPr lang="en-GB" sz="1400" dirty="0"/>
                        <a:t>Relativism</a:t>
                      </a:r>
                    </a:p>
                  </a:txBody>
                  <a:tcPr anchor="ctr"/>
                </a:tc>
                <a:tc>
                  <a:txBody>
                    <a:bodyPr/>
                    <a:lstStyle/>
                    <a:p>
                      <a:r>
                        <a:rPr lang="en-GB" sz="1400" dirty="0"/>
                        <a:t>Nominalism</a:t>
                      </a:r>
                    </a:p>
                  </a:txBody>
                  <a:tcPr anchor="ctr"/>
                </a:tc>
                <a:extLst>
                  <a:ext uri="{0D108BD9-81ED-4DB2-BD59-A6C34878D82A}">
                    <a16:rowId xmlns:a16="http://schemas.microsoft.com/office/drawing/2014/main" val="10000"/>
                  </a:ext>
                </a:extLst>
              </a:tr>
              <a:tr h="0">
                <a:tc>
                  <a:txBody>
                    <a:bodyPr/>
                    <a:lstStyle/>
                    <a:p>
                      <a:r>
                        <a:rPr lang="en-GB" sz="1400" dirty="0"/>
                        <a:t>Summary</a:t>
                      </a:r>
                    </a:p>
                  </a:txBody>
                  <a:tcPr anchor="ctr"/>
                </a:tc>
                <a:tc>
                  <a:txBody>
                    <a:bodyPr/>
                    <a:lstStyle/>
                    <a:p>
                      <a:r>
                        <a:rPr lang="en-US" sz="1400" dirty="0"/>
                        <a:t>The world is ‘real’, and science proceeds by examining and observing it</a:t>
                      </a:r>
                    </a:p>
                  </a:txBody>
                  <a:tcPr anchor="ctr"/>
                </a:tc>
                <a:tc>
                  <a:txBody>
                    <a:bodyPr/>
                    <a:lstStyle/>
                    <a:p>
                      <a:r>
                        <a:rPr lang="en-US" sz="1400" dirty="0"/>
                        <a:t>The world is real, but it is almost impossible to examine it directly</a:t>
                      </a:r>
                    </a:p>
                  </a:txBody>
                  <a:tcPr anchor="ctr"/>
                </a:tc>
                <a:tc>
                  <a:txBody>
                    <a:bodyPr/>
                    <a:lstStyle/>
                    <a:p>
                      <a:r>
                        <a:rPr lang="en-US" sz="1400" dirty="0"/>
                        <a:t>Scientific laws are basically created by people to fit their view of reality</a:t>
                      </a:r>
                    </a:p>
                  </a:txBody>
                  <a:tcPr anchor="ctr"/>
                </a:tc>
                <a:tc>
                  <a:txBody>
                    <a:bodyPr/>
                    <a:lstStyle/>
                    <a:p>
                      <a:r>
                        <a:rPr lang="en-US" sz="1400" dirty="0"/>
                        <a:t>Reality is entirely created by people, and there is no external ‘truth’</a:t>
                      </a:r>
                    </a:p>
                  </a:txBody>
                  <a:tcPr anchor="ctr"/>
                </a:tc>
                <a:extLst>
                  <a:ext uri="{0D108BD9-81ED-4DB2-BD59-A6C34878D82A}">
                    <a16:rowId xmlns:a16="http://schemas.microsoft.com/office/drawing/2014/main" val="10001"/>
                  </a:ext>
                </a:extLst>
              </a:tr>
              <a:tr h="0">
                <a:tc>
                  <a:txBody>
                    <a:bodyPr/>
                    <a:lstStyle/>
                    <a:p>
                      <a:r>
                        <a:rPr lang="en-GB" sz="1400" dirty="0"/>
                        <a:t>Truth</a:t>
                      </a:r>
                    </a:p>
                  </a:txBody>
                  <a:tcPr anchor="ctr"/>
                </a:tc>
                <a:tc>
                  <a:txBody>
                    <a:bodyPr/>
                    <a:lstStyle/>
                    <a:p>
                      <a:r>
                        <a:rPr lang="en-US" sz="1400" dirty="0"/>
                        <a:t>There is a single truth</a:t>
                      </a:r>
                    </a:p>
                  </a:txBody>
                  <a:tcPr anchor="ctr"/>
                </a:tc>
                <a:tc>
                  <a:txBody>
                    <a:bodyPr/>
                    <a:lstStyle/>
                    <a:p>
                      <a:r>
                        <a:rPr lang="en-US" sz="1400" dirty="0"/>
                        <a:t>Truth exists, but is obscure</a:t>
                      </a:r>
                    </a:p>
                  </a:txBody>
                  <a:tcPr anchor="ctr"/>
                </a:tc>
                <a:tc>
                  <a:txBody>
                    <a:bodyPr/>
                    <a:lstStyle/>
                    <a:p>
                      <a:r>
                        <a:rPr lang="en-GB" sz="1400" dirty="0"/>
                        <a:t>There are many truths</a:t>
                      </a:r>
                    </a:p>
                  </a:txBody>
                  <a:tcPr anchor="ctr"/>
                </a:tc>
                <a:tc>
                  <a:txBody>
                    <a:bodyPr/>
                    <a:lstStyle/>
                    <a:p>
                      <a:r>
                        <a:rPr lang="en-GB" sz="1400" dirty="0"/>
                        <a:t>There is no truth</a:t>
                      </a:r>
                    </a:p>
                  </a:txBody>
                  <a:tcPr anchor="ctr"/>
                </a:tc>
                <a:extLst>
                  <a:ext uri="{0D108BD9-81ED-4DB2-BD59-A6C34878D82A}">
                    <a16:rowId xmlns:a16="http://schemas.microsoft.com/office/drawing/2014/main" val="10002"/>
                  </a:ext>
                </a:extLst>
              </a:tr>
              <a:tr h="0">
                <a:tc>
                  <a:txBody>
                    <a:bodyPr/>
                    <a:lstStyle/>
                    <a:p>
                      <a:r>
                        <a:rPr lang="en-GB" sz="1400" dirty="0"/>
                        <a:t>Facts</a:t>
                      </a:r>
                    </a:p>
                  </a:txBody>
                  <a:tcPr anchor="ctr"/>
                </a:tc>
                <a:tc>
                  <a:txBody>
                    <a:bodyPr/>
                    <a:lstStyle/>
                    <a:p>
                      <a:r>
                        <a:rPr lang="en-US" sz="1400" dirty="0"/>
                        <a:t>Facts exist, and can be revealed through experiments</a:t>
                      </a:r>
                    </a:p>
                  </a:txBody>
                  <a:tcPr anchor="ctr"/>
                </a:tc>
                <a:tc>
                  <a:txBody>
                    <a:bodyPr/>
                    <a:lstStyle/>
                    <a:p>
                      <a:r>
                        <a:rPr lang="en-US" sz="1400" dirty="0"/>
                        <a:t>Facts are concrete, but cannot always be revealed</a:t>
                      </a:r>
                    </a:p>
                  </a:txBody>
                  <a:tcPr anchor="ctr"/>
                </a:tc>
                <a:tc>
                  <a:txBody>
                    <a:bodyPr/>
                    <a:lstStyle/>
                    <a:p>
                      <a:r>
                        <a:rPr lang="en-US" sz="1400" dirty="0"/>
                        <a:t>Facts depend on the viewpoint of the observer</a:t>
                      </a:r>
                    </a:p>
                  </a:txBody>
                  <a:tcPr anchor="ctr"/>
                </a:tc>
                <a:tc>
                  <a:txBody>
                    <a:bodyPr/>
                    <a:lstStyle/>
                    <a:p>
                      <a:r>
                        <a:rPr lang="en-US" sz="1400" dirty="0"/>
                        <a:t>Facts are all human creations</a:t>
                      </a:r>
                    </a:p>
                  </a:txBody>
                  <a:tcPr anchor="ctr"/>
                </a:tc>
                <a:extLst>
                  <a:ext uri="{0D108BD9-81ED-4DB2-BD59-A6C34878D82A}">
                    <a16:rowId xmlns:a16="http://schemas.microsoft.com/office/drawing/2014/main" val="10003"/>
                  </a:ext>
                </a:extLst>
              </a:tr>
            </a:tbl>
          </a:graphicData>
        </a:graphic>
      </p:graphicFrame>
      <p:sp>
        <p:nvSpPr>
          <p:cNvPr id="5" name="Rectangle 4">
            <a:extLst>
              <a:ext uri="{FF2B5EF4-FFF2-40B4-BE49-F238E27FC236}">
                <a16:creationId xmlns:a16="http://schemas.microsoft.com/office/drawing/2014/main" id="{2E722190-20CC-4242-B9DE-9BE968F93827}"/>
              </a:ext>
            </a:extLst>
          </p:cNvPr>
          <p:cNvSpPr/>
          <p:nvPr/>
        </p:nvSpPr>
        <p:spPr>
          <a:xfrm>
            <a:off x="395536" y="5517232"/>
            <a:ext cx="8229600" cy="954107"/>
          </a:xfrm>
          <a:prstGeom prst="rect">
            <a:avLst/>
          </a:prstGeom>
        </p:spPr>
        <p:txBody>
          <a:bodyPr wrap="square">
            <a:spAutoFit/>
          </a:bodyPr>
          <a:lstStyle/>
          <a:p>
            <a:r>
              <a:rPr lang="en-US" sz="1400" b="1" dirty="0"/>
              <a:t>However, none of these positions are absolutes.</a:t>
            </a:r>
            <a:r>
              <a:rPr lang="en-US" sz="1400" dirty="0"/>
              <a:t> </a:t>
            </a:r>
            <a:br>
              <a:rPr lang="en-US" sz="1400" dirty="0"/>
            </a:br>
            <a:br>
              <a:rPr lang="en-US" sz="1400" dirty="0"/>
            </a:br>
            <a:r>
              <a:rPr lang="en-US" sz="1400" dirty="0"/>
              <a:t>They are on a continuum, with overlaps between them.</a:t>
            </a:r>
            <a:br>
              <a:rPr lang="en-US" sz="1400" dirty="0">
                <a:solidFill>
                  <a:srgbClr val="000000"/>
                </a:solidFill>
              </a:rPr>
            </a:br>
            <a:endParaRPr lang="en-US" sz="1400" u="none" strike="noStrike" dirty="0">
              <a:solidFill>
                <a:srgbClr val="000000"/>
              </a:solidFill>
              <a:effectLst/>
            </a:endParaRPr>
          </a:p>
        </p:txBody>
      </p:sp>
      <p:sp>
        <p:nvSpPr>
          <p:cNvPr id="6" name="Title 1">
            <a:extLst>
              <a:ext uri="{FF2B5EF4-FFF2-40B4-BE49-F238E27FC236}">
                <a16:creationId xmlns:a16="http://schemas.microsoft.com/office/drawing/2014/main" id="{8EB99EC4-A86F-A843-808E-1518AD011DA5}"/>
              </a:ext>
            </a:extLst>
          </p:cNvPr>
          <p:cNvSpPr>
            <a:spLocks noGrp="1"/>
          </p:cNvSpPr>
          <p:nvPr>
            <p:ph type="title"/>
          </p:nvPr>
        </p:nvSpPr>
        <p:spPr>
          <a:xfrm>
            <a:off x="395783" y="606232"/>
            <a:ext cx="8229600" cy="1143000"/>
          </a:xfrm>
        </p:spPr>
        <p:txBody>
          <a:bodyPr>
            <a:normAutofit/>
          </a:bodyPr>
          <a:lstStyle/>
          <a:p>
            <a:r>
              <a:rPr lang="en-US" dirty="0"/>
              <a:t>Four main schools of ontology</a:t>
            </a:r>
            <a:br>
              <a:rPr lang="en-US" dirty="0"/>
            </a:br>
            <a:r>
              <a:rPr lang="en-US" sz="3100" dirty="0"/>
              <a:t> (how we construct reality)</a:t>
            </a:r>
            <a:endParaRPr lang="en-GB" dirty="0"/>
          </a:p>
        </p:txBody>
      </p:sp>
    </p:spTree>
    <p:extLst>
      <p:ext uri="{BB962C8B-B14F-4D97-AF65-F5344CB8AC3E}">
        <p14:creationId xmlns:p14="http://schemas.microsoft.com/office/powerpoint/2010/main" val="3680104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a:extLst>
              <a:ext uri="{FF2B5EF4-FFF2-40B4-BE49-F238E27FC236}">
                <a16:creationId xmlns:a16="http://schemas.microsoft.com/office/drawing/2014/main" id="{F9413427-2E94-4FA1-B815-309E66507CB7}"/>
              </a:ext>
            </a:extLst>
          </p:cNvPr>
          <p:cNvSpPr>
            <a:spLocks noGrp="1" noChangeArrowheads="1"/>
          </p:cNvSpPr>
          <p:nvPr>
            <p:ph type="title"/>
          </p:nvPr>
        </p:nvSpPr>
        <p:spPr>
          <a:xfrm>
            <a:off x="419100" y="219075"/>
            <a:ext cx="8305800" cy="584200"/>
          </a:xfrm>
          <a:noFill/>
        </p:spPr>
        <p:txBody>
          <a:bodyPr>
            <a:spAutoFit/>
          </a:bodyPr>
          <a:lstStyle/>
          <a:p>
            <a:pPr eaLnBrk="1" hangingPunct="1"/>
            <a:r>
              <a:rPr lang="en-GB" altLang="en-US" sz="3200">
                <a:latin typeface="Arial" panose="020B0604020202020204" pitchFamily="34" charset="0"/>
                <a:ea typeface="ＭＳ Ｐゴシック" panose="020B0600070205080204" pitchFamily="34" charset="-128"/>
                <a:cs typeface="Arial" panose="020B0604020202020204" pitchFamily="34" charset="0"/>
              </a:rPr>
              <a:t>Epistemology</a:t>
            </a:r>
          </a:p>
        </p:txBody>
      </p:sp>
      <p:sp>
        <p:nvSpPr>
          <p:cNvPr id="32770" name="Rectangle 3">
            <a:extLst>
              <a:ext uri="{FF2B5EF4-FFF2-40B4-BE49-F238E27FC236}">
                <a16:creationId xmlns:a16="http://schemas.microsoft.com/office/drawing/2014/main" id="{B261277C-3355-4930-8963-714797719AE4}"/>
              </a:ext>
            </a:extLst>
          </p:cNvPr>
          <p:cNvSpPr>
            <a:spLocks noGrp="1" noChangeArrowheads="1"/>
          </p:cNvSpPr>
          <p:nvPr>
            <p:ph type="body" idx="1"/>
          </p:nvPr>
        </p:nvSpPr>
        <p:spPr>
          <a:xfrm>
            <a:off x="495300" y="1371600"/>
            <a:ext cx="8324850" cy="4114800"/>
          </a:xfrm>
        </p:spPr>
        <p:txBody>
          <a:bodyPr/>
          <a:lstStyle/>
          <a:p>
            <a:pPr algn="just" eaLnBrk="1" hangingPunct="1"/>
            <a:r>
              <a:rPr lang="en-GB" altLang="en-US" sz="1800" dirty="0">
                <a:ea typeface="ＭＳ Ｐゴシック" panose="020B0600070205080204" pitchFamily="34" charset="-128"/>
              </a:rPr>
              <a:t>It concerns what constitutes acceptable knowledge in a field of study.</a:t>
            </a:r>
          </a:p>
          <a:p>
            <a:pPr algn="just" eaLnBrk="1" hangingPunct="1"/>
            <a:r>
              <a:rPr lang="en-GB" altLang="en-US" sz="1800" dirty="0">
                <a:ea typeface="ＭＳ Ｐゴシック" panose="020B0600070205080204" pitchFamily="34" charset="-128"/>
              </a:rPr>
              <a:t> </a:t>
            </a:r>
            <a:r>
              <a:rPr lang="en-US" altLang="en-US" sz="1800" dirty="0">
                <a:ea typeface="ＭＳ Ｐゴシック" panose="020B0600070205080204" pitchFamily="34" charset="-128"/>
              </a:rPr>
              <a:t>Closely coupled with ontology and its consideration of what constitutes reality, </a:t>
            </a:r>
            <a:r>
              <a:rPr lang="en-US" altLang="en-US" sz="1800" b="1" dirty="0">
                <a:ea typeface="ＭＳ Ｐゴシック" panose="020B0600070205080204" pitchFamily="34" charset="-128"/>
              </a:rPr>
              <a:t>epistemology considers views about the most appropriate ways of enquiring into the nature of the world</a:t>
            </a:r>
            <a:r>
              <a:rPr lang="en-US" altLang="en-US" sz="1800" dirty="0">
                <a:ea typeface="ＭＳ Ｐゴシック" panose="020B0600070205080204" pitchFamily="34" charset="-128"/>
              </a:rPr>
              <a:t> (Easterby-Smith, Thorpe and Jackson, 2008) and </a:t>
            </a:r>
          </a:p>
          <a:p>
            <a:pPr algn="just" eaLnBrk="1" hangingPunct="1"/>
            <a:r>
              <a:rPr lang="en-US" altLang="en-US" sz="1800" dirty="0">
                <a:ea typeface="ＭＳ Ｐゴシック" panose="020B0600070205080204" pitchFamily="34" charset="-128"/>
              </a:rPr>
              <a:t>‘</a:t>
            </a:r>
            <a:r>
              <a:rPr lang="en-US" altLang="ja-JP" sz="1800" b="1" dirty="0">
                <a:ea typeface="ＭＳ Ｐゴシック" panose="020B0600070205080204" pitchFamily="34" charset="-128"/>
              </a:rPr>
              <a:t>what is knowledge and what are the sources and limits of knowledge</a:t>
            </a:r>
            <a:r>
              <a:rPr lang="en-US" altLang="en-US" sz="1800" dirty="0">
                <a:ea typeface="ＭＳ Ｐゴシック" panose="020B0600070205080204" pitchFamily="34" charset="-128"/>
              </a:rPr>
              <a:t>’</a:t>
            </a:r>
            <a:r>
              <a:rPr lang="en-US" altLang="ja-JP" sz="1800" dirty="0">
                <a:ea typeface="ＭＳ Ｐゴシック" panose="020B0600070205080204" pitchFamily="34" charset="-128"/>
              </a:rPr>
              <a:t> (Eriksson and Kovalainen, 2008).</a:t>
            </a:r>
          </a:p>
          <a:p>
            <a:pPr algn="just" eaLnBrk="1" hangingPunct="1"/>
            <a:r>
              <a:rPr lang="en-US" altLang="en-US" sz="1800" dirty="0">
                <a:ea typeface="ＭＳ Ｐゴシック" panose="020B0600070205080204" pitchFamily="34" charset="-128"/>
              </a:rPr>
              <a:t>Questions of epistemology begin to consider the research method, and Eriksson and Kovalainen go on to discuss how epistemology defines how knowledge can be produced and argued for.</a:t>
            </a:r>
            <a:r>
              <a:rPr lang="en-GB" altLang="en-US" sz="1800" dirty="0">
                <a:ea typeface="ＭＳ Ｐゴシック" panose="020B0600070205080204" pitchFamily="34" charset="-128"/>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عنوان 1">
            <a:extLst>
              <a:ext uri="{FF2B5EF4-FFF2-40B4-BE49-F238E27FC236}">
                <a16:creationId xmlns:a16="http://schemas.microsoft.com/office/drawing/2014/main" id="{01759E17-42A5-4996-BBBF-76D426E05D8A}"/>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Epistemology</a:t>
            </a:r>
            <a:endParaRPr lang="ar-SA" altLang="en-US">
              <a:latin typeface="Times New Roman" panose="02020603050405020304" pitchFamily="18" charset="0"/>
              <a:ea typeface="ＭＳ Ｐゴシック" panose="020B0600070205080204" pitchFamily="34" charset="-128"/>
            </a:endParaRPr>
          </a:p>
        </p:txBody>
      </p:sp>
      <p:sp>
        <p:nvSpPr>
          <p:cNvPr id="33794" name="عنصر نائب للمحتوى 2">
            <a:extLst>
              <a:ext uri="{FF2B5EF4-FFF2-40B4-BE49-F238E27FC236}">
                <a16:creationId xmlns:a16="http://schemas.microsoft.com/office/drawing/2014/main" id="{0CB34061-3FAA-4EF3-B745-2263DBB91615}"/>
              </a:ext>
            </a:extLst>
          </p:cNvPr>
          <p:cNvSpPr>
            <a:spLocks noGrp="1"/>
          </p:cNvSpPr>
          <p:nvPr>
            <p:ph idx="1"/>
          </p:nvPr>
        </p:nvSpPr>
        <p:spPr>
          <a:xfrm>
            <a:off x="498475" y="1889125"/>
            <a:ext cx="8177213" cy="4968875"/>
          </a:xfrm>
        </p:spPr>
        <p:txBody>
          <a:bodyPr/>
          <a:lstStyle/>
          <a:p>
            <a:pPr algn="just" eaLnBrk="1" hangingPunct="1"/>
            <a:r>
              <a:rPr lang="en-US" altLang="en-US" dirty="0">
                <a:ea typeface="ＭＳ Ｐゴシック" panose="020B0600070205080204" pitchFamily="34" charset="-128"/>
              </a:rPr>
              <a:t>Blaikie (1993) describes epistemology as ‘the </a:t>
            </a:r>
            <a:r>
              <a:rPr lang="en-US" altLang="en-US" b="1" dirty="0">
                <a:ea typeface="ＭＳ Ｐゴシック" panose="020B0600070205080204" pitchFamily="34" charset="-128"/>
              </a:rPr>
              <a:t>theory or science of the method or grounds of knowledge</a:t>
            </a:r>
            <a:r>
              <a:rPr lang="en-US" altLang="en-US" dirty="0">
                <a:ea typeface="ＭＳ Ｐゴシック" panose="020B0600070205080204" pitchFamily="34" charset="-128"/>
              </a:rPr>
              <a:t>’ expanding this into a set of claims or assumptions about the ways in which it is possible to gain knowledge of reality, how what exists may be known, what can be known, and what criteria must be satisfied in order to be described as knowledge. </a:t>
            </a:r>
          </a:p>
          <a:p>
            <a:pPr algn="just" eaLnBrk="1" hangingPunct="1"/>
            <a:r>
              <a:rPr lang="en-US" altLang="en-US" dirty="0">
                <a:ea typeface="ＭＳ Ｐゴシック" panose="020B0600070205080204" pitchFamily="34" charset="-128"/>
              </a:rPr>
              <a:t>Chia (2002) describes epistemology as ‘</a:t>
            </a:r>
            <a:r>
              <a:rPr lang="en-US" altLang="ja-JP" b="1" dirty="0">
                <a:ea typeface="ＭＳ Ｐゴシック" panose="020B0600070205080204" pitchFamily="34" charset="-128"/>
              </a:rPr>
              <a:t>how and what it is possible to know</a:t>
            </a:r>
            <a:r>
              <a:rPr lang="en-US" altLang="en-US" dirty="0">
                <a:ea typeface="ＭＳ Ｐゴシック" panose="020B0600070205080204" pitchFamily="34" charset="-128"/>
              </a:rPr>
              <a:t>’</a:t>
            </a:r>
            <a:r>
              <a:rPr lang="en-US" altLang="ja-JP" dirty="0">
                <a:ea typeface="ＭＳ Ｐゴシック" panose="020B0600070205080204" pitchFamily="34" charset="-128"/>
              </a:rPr>
              <a:t> and the need to reflect on methods and standards through which reliable and verifiable knowledge is produced.</a:t>
            </a:r>
            <a:endParaRPr lang="ar-SA" altLang="en-US" dirty="0">
              <a:ea typeface="ＭＳ Ｐゴシック" panose="020B0600070205080204" pitchFamily="34" charset="-128"/>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08A0C64-63D7-C947-9805-8CCAF2518168}"/>
              </a:ext>
            </a:extLst>
          </p:cNvPr>
          <p:cNvSpPr>
            <a:spLocks noGrp="1"/>
          </p:cNvSpPr>
          <p:nvPr>
            <p:ph idx="1"/>
          </p:nvPr>
        </p:nvSpPr>
        <p:spPr>
          <a:xfrm>
            <a:off x="467544" y="1196752"/>
            <a:ext cx="8229600" cy="4525963"/>
          </a:xfrm>
        </p:spPr>
        <p:txBody>
          <a:bodyPr>
            <a:normAutofit fontScale="85000" lnSpcReduction="10000"/>
          </a:bodyPr>
          <a:lstStyle/>
          <a:p>
            <a:pPr marL="0" indent="0">
              <a:buNone/>
            </a:pPr>
            <a:r>
              <a:rPr lang="en-US" sz="2400" b="1" dirty="0"/>
              <a:t>EPISTEMOLOGY</a:t>
            </a:r>
          </a:p>
          <a:p>
            <a:pPr marL="0" indent="0">
              <a:buNone/>
            </a:pPr>
            <a:r>
              <a:rPr lang="en-US" dirty="0"/>
              <a:t>The way in which you choose to investigate the world</a:t>
            </a:r>
          </a:p>
          <a:p>
            <a:pPr marL="0" indent="0">
              <a:spcBef>
                <a:spcPts val="0"/>
              </a:spcBef>
              <a:buNone/>
            </a:pPr>
            <a:endParaRPr lang="en-US" dirty="0"/>
          </a:p>
          <a:p>
            <a:pPr marL="0" indent="0">
              <a:buNone/>
            </a:pPr>
            <a:r>
              <a:rPr lang="en-US" dirty="0"/>
              <a:t>Two main schools are </a:t>
            </a:r>
            <a:r>
              <a:rPr lang="en-US" dirty="0">
                <a:solidFill>
                  <a:srgbClr val="00B0F0"/>
                </a:solidFill>
              </a:rPr>
              <a:t>positivism </a:t>
            </a:r>
            <a:r>
              <a:rPr lang="en-US" dirty="0"/>
              <a:t>and </a:t>
            </a:r>
            <a:r>
              <a:rPr lang="en-US" dirty="0">
                <a:solidFill>
                  <a:srgbClr val="00B0F0"/>
                </a:solidFill>
              </a:rPr>
              <a:t>social constructionism</a:t>
            </a:r>
            <a:r>
              <a:rPr lang="en-US" dirty="0"/>
              <a:t>:</a:t>
            </a:r>
          </a:p>
          <a:p>
            <a:pPr marL="0" indent="0">
              <a:buNone/>
            </a:pPr>
            <a:endParaRPr lang="en-US" dirty="0"/>
          </a:p>
          <a:p>
            <a:r>
              <a:rPr lang="en-US" dirty="0">
                <a:solidFill>
                  <a:srgbClr val="00B0F0"/>
                </a:solidFill>
              </a:rPr>
              <a:t>Positivists</a:t>
            </a:r>
            <a:r>
              <a:rPr lang="en-US" dirty="0"/>
              <a:t> believe that the best way to investigate the world is through objective methods, such as observations. Positivism fits within a realist ontology.</a:t>
            </a:r>
            <a:br>
              <a:rPr lang="en-US" dirty="0"/>
            </a:br>
            <a:endParaRPr lang="en-US" dirty="0"/>
          </a:p>
          <a:p>
            <a:r>
              <a:rPr lang="en-US" dirty="0">
                <a:solidFill>
                  <a:srgbClr val="00B0F0"/>
                </a:solidFill>
              </a:rPr>
              <a:t>Social constructionists </a:t>
            </a:r>
            <a:r>
              <a:rPr lang="en-US" dirty="0"/>
              <a:t>believe that reality does not exist by itself. Instead, it is constructed and given meaning by people. Their focus is therefore on feelings, beliefs and thoughts, and how people communicate these. Social constructionism fits better with a relativist ontology.</a:t>
            </a:r>
          </a:p>
        </p:txBody>
      </p:sp>
    </p:spTree>
    <p:extLst>
      <p:ext uri="{BB962C8B-B14F-4D97-AF65-F5344CB8AC3E}">
        <p14:creationId xmlns:p14="http://schemas.microsoft.com/office/powerpoint/2010/main" val="1811937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عنوان 1">
            <a:extLst>
              <a:ext uri="{FF2B5EF4-FFF2-40B4-BE49-F238E27FC236}">
                <a16:creationId xmlns:a16="http://schemas.microsoft.com/office/drawing/2014/main" id="{ED14C439-33FF-4C36-B6CE-9A01BF08D52D}"/>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Epistemology</a:t>
            </a:r>
            <a:endParaRPr lang="ar-SA" altLang="en-US">
              <a:latin typeface="Times New Roman" panose="02020603050405020304" pitchFamily="18" charset="0"/>
              <a:ea typeface="ＭＳ Ｐゴシック" panose="020B0600070205080204" pitchFamily="34" charset="-128"/>
            </a:endParaRPr>
          </a:p>
        </p:txBody>
      </p:sp>
      <p:sp>
        <p:nvSpPr>
          <p:cNvPr id="34818" name="عنصر نائب للمحتوى 2">
            <a:extLst>
              <a:ext uri="{FF2B5EF4-FFF2-40B4-BE49-F238E27FC236}">
                <a16:creationId xmlns:a16="http://schemas.microsoft.com/office/drawing/2014/main" id="{D1877C61-BAB6-456F-9044-5901CBAC6CA9}"/>
              </a:ext>
            </a:extLst>
          </p:cNvPr>
          <p:cNvSpPr>
            <a:spLocks noGrp="1"/>
          </p:cNvSpPr>
          <p:nvPr>
            <p:ph idx="1"/>
          </p:nvPr>
        </p:nvSpPr>
        <p:spPr>
          <a:xfrm>
            <a:off x="498475" y="1412875"/>
            <a:ext cx="7556500" cy="4713288"/>
          </a:xfrm>
        </p:spPr>
        <p:txBody>
          <a:bodyPr/>
          <a:lstStyle/>
          <a:p>
            <a:pPr algn="just" eaLnBrk="1" hangingPunct="1"/>
            <a:r>
              <a:rPr lang="en-US" altLang="en-US" sz="1800" dirty="0">
                <a:ea typeface="ＭＳ Ｐゴシック" panose="020B0600070205080204" pitchFamily="34" charset="-128"/>
              </a:rPr>
              <a:t>Hatch and Cunliffe (2006) summarize epistemology as ‘</a:t>
            </a:r>
            <a:r>
              <a:rPr lang="en-US" altLang="ja-JP" sz="1800" b="1" dirty="0">
                <a:ea typeface="ＭＳ Ｐゴシック" panose="020B0600070205080204" pitchFamily="34" charset="-128"/>
              </a:rPr>
              <a:t>knowing how you can know</a:t>
            </a:r>
            <a:r>
              <a:rPr lang="en-US" altLang="en-US" sz="1800" dirty="0">
                <a:ea typeface="ＭＳ Ｐゴシック" panose="020B0600070205080204" pitchFamily="34" charset="-128"/>
              </a:rPr>
              <a:t>’</a:t>
            </a:r>
            <a:r>
              <a:rPr lang="en-US" altLang="ja-JP" sz="1800" dirty="0">
                <a:ea typeface="ＭＳ Ｐゴシック" panose="020B0600070205080204" pitchFamily="34" charset="-128"/>
              </a:rPr>
              <a:t> and expand this by asking:</a:t>
            </a:r>
          </a:p>
          <a:p>
            <a:pPr algn="just" eaLnBrk="1" hangingPunct="1"/>
            <a:endParaRPr lang="en-US" altLang="ja-JP" sz="1800" dirty="0">
              <a:ea typeface="ＭＳ Ｐゴシック" panose="020B0600070205080204" pitchFamily="34" charset="-128"/>
            </a:endParaRPr>
          </a:p>
          <a:p>
            <a:pPr lvl="1" algn="just" eaLnBrk="1" hangingPunct="1"/>
            <a:r>
              <a:rPr lang="en-US" altLang="en-US" dirty="0">
                <a:ea typeface="ＭＳ Ｐゴシック" panose="020B0600070205080204" pitchFamily="34" charset="-128"/>
              </a:rPr>
              <a:t>how is knowledge generated;</a:t>
            </a:r>
          </a:p>
          <a:p>
            <a:pPr lvl="1" algn="just" eaLnBrk="1" hangingPunct="1"/>
            <a:r>
              <a:rPr lang="en-US" altLang="en-US" dirty="0">
                <a:ea typeface="ＭＳ Ｐゴシック" panose="020B0600070205080204" pitchFamily="34" charset="-128"/>
              </a:rPr>
              <a:t>what criteria discriminate good knowledge from bad knowledge; and </a:t>
            </a:r>
          </a:p>
          <a:p>
            <a:pPr lvl="1" algn="just" eaLnBrk="1" hangingPunct="1"/>
            <a:r>
              <a:rPr lang="en-US" altLang="en-US" dirty="0">
                <a:ea typeface="ＭＳ Ｐゴシック" panose="020B0600070205080204" pitchFamily="34" charset="-128"/>
              </a:rPr>
              <a:t>how should reality be represented or described.</a:t>
            </a:r>
          </a:p>
          <a:p>
            <a:pPr lvl="1" algn="just" eaLnBrk="1" hangingPunct="1"/>
            <a:endParaRPr lang="en-US" altLang="en-US" dirty="0">
              <a:ea typeface="ＭＳ Ｐゴシック" panose="020B0600070205080204" pitchFamily="34" charset="-128"/>
            </a:endParaRPr>
          </a:p>
          <a:p>
            <a:pPr algn="just" eaLnBrk="1" hangingPunct="1"/>
            <a:r>
              <a:rPr lang="en-US" altLang="en-US" sz="1800" dirty="0">
                <a:ea typeface="ＭＳ Ｐゴシック" panose="020B0600070205080204" pitchFamily="34" charset="-128"/>
              </a:rPr>
              <a:t>They go on to highlight the inter-dependent relationship between epistemology and ontology, and how one both informs, and depends upon, the other.</a:t>
            </a:r>
            <a:endParaRPr lang="ar-SA" altLang="en-US" sz="1800" dirty="0">
              <a:ea typeface="ＭＳ Ｐゴシック" panose="020B0600070205080204" pitchFamily="34" charset="-128"/>
            </a:endParaRPr>
          </a:p>
          <a:p>
            <a:pPr algn="just" eaLnBrk="1" hangingPunct="1"/>
            <a:endParaRPr lang="ar-SA" altLang="en-US" sz="1800" dirty="0">
              <a:ea typeface="ＭＳ Ｐゴシック" panose="020B0600070205080204" pitchFamily="34" charset="-128"/>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C5C1EC5-2358-9341-A86A-5A50AC57518D}"/>
              </a:ext>
            </a:extLst>
          </p:cNvPr>
          <p:cNvSpPr>
            <a:spLocks noGrp="1"/>
          </p:cNvSpPr>
          <p:nvPr>
            <p:ph idx="1"/>
          </p:nvPr>
        </p:nvSpPr>
        <p:spPr>
          <a:xfrm>
            <a:off x="431442" y="1561564"/>
            <a:ext cx="8229600" cy="4525963"/>
          </a:xfrm>
        </p:spPr>
        <p:txBody>
          <a:bodyPr>
            <a:noAutofit/>
          </a:bodyPr>
          <a:lstStyle/>
          <a:p>
            <a:pPr>
              <a:spcBef>
                <a:spcPts val="0"/>
              </a:spcBef>
              <a:spcAft>
                <a:spcPts val="600"/>
              </a:spcAft>
            </a:pPr>
            <a:r>
              <a:rPr lang="en-GB" sz="2500" dirty="0"/>
              <a:t>Epistemology and ontology will have implications for your methodology</a:t>
            </a:r>
          </a:p>
          <a:p>
            <a:pPr>
              <a:spcBef>
                <a:spcPts val="0"/>
              </a:spcBef>
              <a:spcAft>
                <a:spcPts val="600"/>
              </a:spcAft>
            </a:pPr>
            <a:r>
              <a:rPr lang="en-GB" sz="2500" dirty="0"/>
              <a:t>Realists tend to have positivist approach</a:t>
            </a:r>
            <a:br>
              <a:rPr lang="en-GB" sz="2500" dirty="0"/>
            </a:br>
            <a:r>
              <a:rPr lang="en-GB" sz="2500" dirty="0">
                <a:sym typeface="Wingdings" panose="05000000000000000000" pitchFamily="2" charset="2"/>
              </a:rPr>
              <a:t> tend to gather quantitative sources of data</a:t>
            </a:r>
            <a:endParaRPr lang="en-GB" sz="2500" dirty="0"/>
          </a:p>
          <a:p>
            <a:pPr>
              <a:spcBef>
                <a:spcPts val="0"/>
              </a:spcBef>
              <a:spcAft>
                <a:spcPts val="600"/>
              </a:spcAft>
            </a:pPr>
            <a:r>
              <a:rPr lang="en-GB" sz="2500" dirty="0"/>
              <a:t>Relativists tend to have a social constructionist approach</a:t>
            </a:r>
            <a:br>
              <a:rPr lang="en-GB" sz="2500" dirty="0"/>
            </a:br>
            <a:r>
              <a:rPr lang="en-GB" sz="2500" dirty="0">
                <a:sym typeface="Wingdings" panose="05000000000000000000" pitchFamily="2" charset="2"/>
              </a:rPr>
              <a:t> tend to gather qualitative sources of data</a:t>
            </a:r>
          </a:p>
          <a:p>
            <a:pPr>
              <a:spcBef>
                <a:spcPts val="0"/>
              </a:spcBef>
              <a:spcAft>
                <a:spcPts val="600"/>
              </a:spcAft>
            </a:pPr>
            <a:r>
              <a:rPr lang="en-GB" sz="2500" dirty="0">
                <a:sym typeface="Wingdings" panose="05000000000000000000" pitchFamily="2" charset="2"/>
              </a:rPr>
              <a:t>Remember these are not absolutes! People tend to work on a continuum  role for mixed methods and approaches</a:t>
            </a:r>
          </a:p>
          <a:p>
            <a:pPr>
              <a:spcBef>
                <a:spcPts val="0"/>
              </a:spcBef>
              <a:spcAft>
                <a:spcPts val="600"/>
              </a:spcAft>
            </a:pPr>
            <a:r>
              <a:rPr lang="en-GB" sz="2500" dirty="0">
                <a:sym typeface="Wingdings" panose="05000000000000000000" pitchFamily="2" charset="2"/>
              </a:rPr>
              <a:t>Also consider the role of the researcher*: internal/external; involved or detached?</a:t>
            </a:r>
            <a:endParaRPr lang="en-GB" sz="2500" dirty="0"/>
          </a:p>
        </p:txBody>
      </p:sp>
      <p:sp>
        <p:nvSpPr>
          <p:cNvPr id="5" name="Title 1">
            <a:extLst>
              <a:ext uri="{FF2B5EF4-FFF2-40B4-BE49-F238E27FC236}">
                <a16:creationId xmlns:a16="http://schemas.microsoft.com/office/drawing/2014/main" id="{B64B2F23-BB53-9F4A-9B06-EFDAFF22DB6C}"/>
              </a:ext>
            </a:extLst>
          </p:cNvPr>
          <p:cNvSpPr>
            <a:spLocks noGrp="1"/>
          </p:cNvSpPr>
          <p:nvPr>
            <p:ph type="title"/>
          </p:nvPr>
        </p:nvSpPr>
        <p:spPr>
          <a:xfrm>
            <a:off x="457200" y="274638"/>
            <a:ext cx="8229600" cy="1143000"/>
          </a:xfrm>
        </p:spPr>
        <p:txBody>
          <a:bodyPr/>
          <a:lstStyle/>
          <a:p>
            <a:r>
              <a:rPr lang="en-GB" dirty="0"/>
              <a:t>Methodology</a:t>
            </a:r>
          </a:p>
        </p:txBody>
      </p:sp>
    </p:spTree>
    <p:extLst>
      <p:ext uri="{BB962C8B-B14F-4D97-AF65-F5344CB8AC3E}">
        <p14:creationId xmlns:p14="http://schemas.microsoft.com/office/powerpoint/2010/main" val="1640103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0E3FA3C-99D9-8C4A-8F03-47F2F6AD5D74}"/>
              </a:ext>
            </a:extLst>
          </p:cNvPr>
          <p:cNvSpPr>
            <a:spLocks noGrp="1"/>
          </p:cNvSpPr>
          <p:nvPr>
            <p:ph idx="1"/>
          </p:nvPr>
        </p:nvSpPr>
        <p:spPr>
          <a:xfrm>
            <a:off x="457200" y="1600200"/>
            <a:ext cx="8229600" cy="4525963"/>
          </a:xfrm>
        </p:spPr>
        <p:txBody>
          <a:bodyPr>
            <a:normAutofit/>
          </a:bodyPr>
          <a:lstStyle/>
          <a:p>
            <a:r>
              <a:rPr lang="en-US" dirty="0"/>
              <a:t>Quantitative data is about quantities, and therefore numbers </a:t>
            </a:r>
          </a:p>
          <a:p>
            <a:r>
              <a:rPr lang="en-US" dirty="0"/>
              <a:t>Qualitative data is about the nature of the thing investigated, and tends to be words rather than numbers</a:t>
            </a:r>
          </a:p>
          <a:p>
            <a:r>
              <a:rPr lang="en-GB" dirty="0"/>
              <a:t>Difference between primary and secondary data sources</a:t>
            </a:r>
          </a:p>
          <a:p>
            <a:r>
              <a:rPr lang="en-GB" dirty="0"/>
              <a:t>Be aware of research data management practices and archives of data sets (both in terms of downloading and uploading)</a:t>
            </a:r>
          </a:p>
        </p:txBody>
      </p:sp>
      <p:sp>
        <p:nvSpPr>
          <p:cNvPr id="5" name="Title 1">
            <a:extLst>
              <a:ext uri="{FF2B5EF4-FFF2-40B4-BE49-F238E27FC236}">
                <a16:creationId xmlns:a16="http://schemas.microsoft.com/office/drawing/2014/main" id="{6CCD0051-E472-0C40-B255-D80A6B675D3E}"/>
              </a:ext>
            </a:extLst>
          </p:cNvPr>
          <p:cNvSpPr>
            <a:spLocks noGrp="1"/>
          </p:cNvSpPr>
          <p:nvPr>
            <p:ph type="title"/>
          </p:nvPr>
        </p:nvSpPr>
        <p:spPr>
          <a:xfrm>
            <a:off x="457200" y="274638"/>
            <a:ext cx="8229600" cy="1143000"/>
          </a:xfrm>
        </p:spPr>
        <p:txBody>
          <a:bodyPr/>
          <a:lstStyle/>
          <a:p>
            <a:r>
              <a:rPr lang="en-GB" dirty="0"/>
              <a:t>A note about data</a:t>
            </a:r>
          </a:p>
        </p:txBody>
      </p:sp>
    </p:spTree>
    <p:extLst>
      <p:ext uri="{BB962C8B-B14F-4D97-AF65-F5344CB8AC3E}">
        <p14:creationId xmlns:p14="http://schemas.microsoft.com/office/powerpoint/2010/main" val="947029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4278AA81-7A00-4391-9EA2-B892CE3ED772}"/>
              </a:ext>
            </a:extLst>
          </p:cNvPr>
          <p:cNvSpPr>
            <a:spLocks noGrp="1"/>
          </p:cNvSpPr>
          <p:nvPr>
            <p:ph type="title"/>
          </p:nvPr>
        </p:nvSpPr>
        <p:spPr/>
        <p:txBody>
          <a:bodyPr/>
          <a:lstStyle/>
          <a:p>
            <a:pPr eaLnBrk="1" hangingPunct="1"/>
            <a:r>
              <a:rPr lang="en-US" altLang="en-US">
                <a:ea typeface="ＭＳ Ｐゴシック" panose="020B0600070205080204" pitchFamily="34" charset="-128"/>
              </a:rPr>
              <a:t>Axiology</a:t>
            </a:r>
          </a:p>
        </p:txBody>
      </p:sp>
      <p:sp>
        <p:nvSpPr>
          <p:cNvPr id="35842" name="Content Placeholder 2">
            <a:extLst>
              <a:ext uri="{FF2B5EF4-FFF2-40B4-BE49-F238E27FC236}">
                <a16:creationId xmlns:a16="http://schemas.microsoft.com/office/drawing/2014/main" id="{7957DE67-C3CB-4B5E-A57D-E5C0ED167941}"/>
              </a:ext>
            </a:extLst>
          </p:cNvPr>
          <p:cNvSpPr>
            <a:spLocks noGrp="1"/>
          </p:cNvSpPr>
          <p:nvPr>
            <p:ph idx="1"/>
          </p:nvPr>
        </p:nvSpPr>
        <p:spPr>
          <a:xfrm>
            <a:off x="498475" y="1618605"/>
            <a:ext cx="7556500" cy="4144962"/>
          </a:xfrm>
        </p:spPr>
        <p:txBody>
          <a:bodyPr/>
          <a:lstStyle/>
          <a:p>
            <a:pPr algn="just" eaLnBrk="1" hangingPunct="1"/>
            <a:r>
              <a:rPr lang="en-US" altLang="en-US" dirty="0">
                <a:ea typeface="ＭＳ Ｐゴシック" panose="020B0600070205080204" pitchFamily="34" charset="-128"/>
              </a:rPr>
              <a:t>Axiology is a branch of philosophy that studies judgments about value. </a:t>
            </a:r>
          </a:p>
          <a:p>
            <a:pPr algn="just" eaLnBrk="1" hangingPunct="1"/>
            <a:r>
              <a:rPr lang="en-US" altLang="en-US" dirty="0">
                <a:ea typeface="ＭＳ Ｐゴシック" panose="020B0600070205080204" pitchFamily="34" charset="-128"/>
              </a:rPr>
              <a:t>Although this may include values we </a:t>
            </a:r>
            <a:r>
              <a:rPr lang="en-US" altLang="en-US" dirty="0" err="1">
                <a:ea typeface="ＭＳ Ｐゴシック" panose="020B0600070205080204" pitchFamily="34" charset="-128"/>
              </a:rPr>
              <a:t>posess</a:t>
            </a:r>
            <a:r>
              <a:rPr lang="en-US" altLang="en-US" dirty="0">
                <a:ea typeface="ＭＳ Ｐゴシック" panose="020B0600070205080204" pitchFamily="34" charset="-128"/>
              </a:rPr>
              <a:t> in the fields of aesthetics and ethics, it is the process of social enquiry with which we are concerned here. </a:t>
            </a:r>
          </a:p>
          <a:p>
            <a:pPr algn="just" eaLnBrk="1" hangingPunct="1"/>
            <a:r>
              <a:rPr lang="en-US" altLang="en-US" dirty="0">
                <a:ea typeface="ＭＳ Ｐゴシック" panose="020B0600070205080204" pitchFamily="34" charset="-128"/>
              </a:rPr>
              <a:t>The role that your own values play in all stages of the research process is of great importance if you wish your research results to be credible.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311563F1-6778-4218-9776-93B501D78656}"/>
              </a:ext>
            </a:extLst>
          </p:cNvPr>
          <p:cNvSpPr>
            <a:spLocks noGrp="1"/>
          </p:cNvSpPr>
          <p:nvPr>
            <p:ph type="title"/>
          </p:nvPr>
        </p:nvSpPr>
        <p:spPr/>
        <p:txBody>
          <a:bodyPr/>
          <a:lstStyle/>
          <a:p>
            <a:pPr eaLnBrk="1" hangingPunct="1"/>
            <a:r>
              <a:rPr lang="en-US" altLang="en-US">
                <a:ea typeface="ＭＳ Ｐゴシック" panose="020B0600070205080204" pitchFamily="34" charset="-128"/>
              </a:rPr>
              <a:t>Axiology</a:t>
            </a:r>
          </a:p>
        </p:txBody>
      </p:sp>
      <p:sp>
        <p:nvSpPr>
          <p:cNvPr id="36866" name="Content Placeholder 2">
            <a:extLst>
              <a:ext uri="{FF2B5EF4-FFF2-40B4-BE49-F238E27FC236}">
                <a16:creationId xmlns:a16="http://schemas.microsoft.com/office/drawing/2014/main" id="{28622D23-9FE7-4C90-95B1-6FF4B9469B9F}"/>
              </a:ext>
            </a:extLst>
          </p:cNvPr>
          <p:cNvSpPr>
            <a:spLocks noGrp="1"/>
          </p:cNvSpPr>
          <p:nvPr>
            <p:ph idx="1"/>
          </p:nvPr>
        </p:nvSpPr>
        <p:spPr>
          <a:xfrm>
            <a:off x="493931" y="1916832"/>
            <a:ext cx="8280400" cy="4144962"/>
          </a:xfrm>
        </p:spPr>
        <p:txBody>
          <a:bodyPr/>
          <a:lstStyle/>
          <a:p>
            <a:pPr algn="just" eaLnBrk="1" hangingPunct="1"/>
            <a:r>
              <a:rPr lang="en-US" altLang="en-US" dirty="0">
                <a:ea typeface="ＭＳ Ｐゴシック" panose="020B0600070205080204" pitchFamily="34" charset="-128"/>
              </a:rPr>
              <a:t>Choosing one topic rather than another suggests that you think one of the topics is more important.</a:t>
            </a:r>
          </a:p>
          <a:p>
            <a:pPr algn="just" eaLnBrk="1" hangingPunct="1"/>
            <a:r>
              <a:rPr lang="en-US" altLang="en-US" dirty="0">
                <a:ea typeface="ＭＳ Ｐゴシック" panose="020B0600070205080204" pitchFamily="34" charset="-128"/>
              </a:rPr>
              <a:t>Your choice of philosophical approach is a reflection of your values as is your choice of data collection techniques. </a:t>
            </a:r>
          </a:p>
          <a:p>
            <a:pPr algn="just" eaLnBrk="1" hangingPunct="1"/>
            <a:r>
              <a:rPr lang="en-US" altLang="en-US" dirty="0">
                <a:ea typeface="ＭＳ Ｐゴシック" panose="020B0600070205080204" pitchFamily="34" charset="-128"/>
              </a:rPr>
              <a:t>For example, to conduct a study where you place great importance in data collected through interview work suggests that you value personal interaction with your respondents more highly than their anonymous views expressed through survey data.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AB964E8-99A2-034E-83D4-2C3E77DC6CDA}"/>
              </a:ext>
            </a:extLst>
          </p:cNvPr>
          <p:cNvSpPr>
            <a:spLocks noGrp="1"/>
          </p:cNvSpPr>
          <p:nvPr>
            <p:ph idx="1"/>
          </p:nvPr>
        </p:nvSpPr>
        <p:spPr>
          <a:xfrm>
            <a:off x="251520" y="476672"/>
            <a:ext cx="8721346" cy="4630559"/>
          </a:xfrm>
        </p:spPr>
        <p:txBody>
          <a:bodyPr>
            <a:noAutofit/>
          </a:bodyPr>
          <a:lstStyle/>
          <a:p>
            <a:r>
              <a:rPr lang="en-US" sz="1800" dirty="0"/>
              <a:t>Ontological assumption: There is a reality that can be apprehended. We can determine “the way things are” and, often, discover the cause effect relations behind social reality. At the least, we can find meaningful indicators of what is “really” happening.</a:t>
            </a:r>
          </a:p>
          <a:p>
            <a:r>
              <a:rPr lang="en-US" sz="1800" dirty="0"/>
              <a:t>Epistemological assumption: The investigator and the object of investigation are independent from each other and the object can be researched without being influenced by the researcher. Any possible researcher influence can be anticipated, detected, and accounted for (controlled).</a:t>
            </a:r>
          </a:p>
          <a:p>
            <a:r>
              <a:rPr lang="en-US" sz="1800" dirty="0"/>
              <a:t>Axiological assumption: Values are excluded from the research process. They are considered confounding variables-phenomena that cloud our view of reality.</a:t>
            </a:r>
          </a:p>
          <a:p>
            <a:r>
              <a:rPr lang="en-US" sz="1800" dirty="0"/>
              <a:t>Methodological assumption: The most prevalent methods used include experiments, quasi-experiments, and other hypothesis-testing techniques. Meaningful phenomena are operationalized by determining variables that can be accurately measured.</a:t>
            </a:r>
          </a:p>
          <a:p>
            <a:r>
              <a:rPr lang="en-US" sz="1800" dirty="0"/>
              <a:t>Rhetorical assumption: The research is written from the perspective of the disinterested scientist. Typically, our report is couched in mathematical terms. </a:t>
            </a:r>
          </a:p>
        </p:txBody>
      </p:sp>
    </p:spTree>
    <p:extLst>
      <p:ext uri="{BB962C8B-B14F-4D97-AF65-F5344CB8AC3E}">
        <p14:creationId xmlns:p14="http://schemas.microsoft.com/office/powerpoint/2010/main" val="40603146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4D6C20-C2F7-3E40-9461-21F6F83127BC}"/>
              </a:ext>
            </a:extLst>
          </p:cNvPr>
          <p:cNvPicPr>
            <a:picLocks noChangeAspect="1"/>
          </p:cNvPicPr>
          <p:nvPr/>
        </p:nvPicPr>
        <p:blipFill>
          <a:blip r:embed="rId2"/>
          <a:stretch>
            <a:fillRect/>
          </a:stretch>
        </p:blipFill>
        <p:spPr>
          <a:xfrm>
            <a:off x="323528" y="1124744"/>
            <a:ext cx="8474417" cy="4460254"/>
          </a:xfrm>
          <a:prstGeom prst="rect">
            <a:avLst/>
          </a:prstGeom>
        </p:spPr>
      </p:pic>
    </p:spTree>
    <p:extLst>
      <p:ext uri="{BB962C8B-B14F-4D97-AF65-F5344CB8AC3E}">
        <p14:creationId xmlns:p14="http://schemas.microsoft.com/office/powerpoint/2010/main" val="3432475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a:extLst>
              <a:ext uri="{FF2B5EF4-FFF2-40B4-BE49-F238E27FC236}">
                <a16:creationId xmlns:a16="http://schemas.microsoft.com/office/drawing/2014/main" id="{D6E7F529-3367-4721-8140-F6ECD9DAFF6B}"/>
              </a:ext>
            </a:extLst>
          </p:cNvPr>
          <p:cNvSpPr>
            <a:spLocks noGrp="1" noChangeArrowheads="1"/>
          </p:cNvSpPr>
          <p:nvPr>
            <p:ph type="title"/>
          </p:nvPr>
        </p:nvSpPr>
        <p:spPr>
          <a:xfrm>
            <a:off x="685800" y="306388"/>
            <a:ext cx="7772400" cy="579437"/>
          </a:xfrm>
          <a:noFill/>
        </p:spPr>
        <p:txBody>
          <a:bodyPr>
            <a:spAutoFit/>
          </a:bodyPr>
          <a:lstStyle/>
          <a:p>
            <a:pPr eaLnBrk="1" hangingPunct="1"/>
            <a:r>
              <a:rPr lang="en-GB" altLang="en-US" sz="3200">
                <a:latin typeface="Arial" panose="020B0604020202020204" pitchFamily="34" charset="0"/>
                <a:ea typeface="ＭＳ Ｐゴシック" panose="020B0600070205080204" pitchFamily="34" charset="-128"/>
              </a:rPr>
              <a:t>Deductive and Inductive research</a:t>
            </a:r>
          </a:p>
        </p:txBody>
      </p:sp>
      <p:sp>
        <p:nvSpPr>
          <p:cNvPr id="51202" name="Rectangle 3">
            <a:extLst>
              <a:ext uri="{FF2B5EF4-FFF2-40B4-BE49-F238E27FC236}">
                <a16:creationId xmlns:a16="http://schemas.microsoft.com/office/drawing/2014/main" id="{F0698D4A-6249-49BA-BBB1-D29EC3F295F2}"/>
              </a:ext>
            </a:extLst>
          </p:cNvPr>
          <p:cNvSpPr>
            <a:spLocks noGrp="1" noChangeArrowheads="1"/>
          </p:cNvSpPr>
          <p:nvPr>
            <p:ph type="body" idx="1"/>
          </p:nvPr>
        </p:nvSpPr>
        <p:spPr>
          <a:xfrm>
            <a:off x="457200" y="1052513"/>
            <a:ext cx="8305800" cy="5400675"/>
          </a:xfrm>
        </p:spPr>
        <p:txBody>
          <a:bodyPr/>
          <a:lstStyle/>
          <a:p>
            <a:pPr algn="ctr" eaLnBrk="1" hangingPunct="1">
              <a:lnSpc>
                <a:spcPct val="80000"/>
              </a:lnSpc>
              <a:buFontTx/>
              <a:buNone/>
            </a:pPr>
            <a:r>
              <a:rPr lang="en-GB" altLang="en-US" sz="2600" b="1">
                <a:latin typeface="Arial" panose="020B0604020202020204" pitchFamily="34" charset="0"/>
                <a:ea typeface="ＭＳ Ｐゴシック" panose="020B0600070205080204" pitchFamily="34" charset="-128"/>
              </a:rPr>
              <a:t>Major differences between these approaches</a:t>
            </a:r>
          </a:p>
          <a:p>
            <a:pPr algn="ctr" eaLnBrk="1" hangingPunct="1">
              <a:lnSpc>
                <a:spcPct val="80000"/>
              </a:lnSpc>
              <a:buFontTx/>
              <a:buNone/>
            </a:pPr>
            <a:endParaRPr lang="en-GB" altLang="en-US" b="1">
              <a:latin typeface="Arial" panose="020B0604020202020204" pitchFamily="34" charset="0"/>
              <a:ea typeface="ＭＳ Ｐゴシック" panose="020B0600070205080204" pitchFamily="34" charset="-128"/>
            </a:endParaRPr>
          </a:p>
          <a:p>
            <a:pPr algn="ctr" eaLnBrk="1" hangingPunct="1">
              <a:lnSpc>
                <a:spcPct val="80000"/>
              </a:lnSpc>
              <a:buFontTx/>
              <a:buNone/>
            </a:pPr>
            <a:endParaRPr lang="en-GB" altLang="en-US" sz="2800">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sz="2400">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sz="2400">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sz="2400">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sz="2400">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sz="2400">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sz="2400">
              <a:latin typeface="Arial" panose="020B0604020202020204" pitchFamily="34" charset="0"/>
              <a:ea typeface="ＭＳ Ｐゴシック" panose="020B0600070205080204" pitchFamily="34" charset="-128"/>
            </a:endParaRPr>
          </a:p>
          <a:p>
            <a:pPr eaLnBrk="1" hangingPunct="1">
              <a:lnSpc>
                <a:spcPct val="80000"/>
              </a:lnSpc>
              <a:buFontTx/>
              <a:buNone/>
            </a:pPr>
            <a:endParaRPr lang="en-GB" altLang="en-US" sz="2400">
              <a:latin typeface="Arial" panose="020B0604020202020204" pitchFamily="34" charset="0"/>
              <a:ea typeface="ＭＳ Ｐゴシック" panose="020B0600070205080204" pitchFamily="34" charset="-128"/>
            </a:endParaRPr>
          </a:p>
          <a:p>
            <a:pPr algn="r" eaLnBrk="1" hangingPunct="1">
              <a:lnSpc>
                <a:spcPct val="80000"/>
              </a:lnSpc>
              <a:buFontTx/>
              <a:buNone/>
            </a:pPr>
            <a:endParaRPr lang="en-GB" altLang="en-US">
              <a:latin typeface="Arial" panose="020B0604020202020204" pitchFamily="34" charset="0"/>
              <a:ea typeface="ＭＳ Ｐゴシック" panose="020B0600070205080204" pitchFamily="34" charset="-128"/>
            </a:endParaRPr>
          </a:p>
          <a:p>
            <a:pPr algn="r" eaLnBrk="1" hangingPunct="1">
              <a:lnSpc>
                <a:spcPct val="80000"/>
              </a:lnSpc>
              <a:buFontTx/>
              <a:buNone/>
            </a:pPr>
            <a:r>
              <a:rPr lang="en-GB" altLang="en-US" sz="1800">
                <a:latin typeface="Arial" panose="020B0604020202020204" pitchFamily="34" charset="0"/>
                <a:ea typeface="ＭＳ Ｐゴシック" panose="020B0600070205080204" pitchFamily="34" charset="-128"/>
              </a:rPr>
              <a:t>Saunders </a:t>
            </a:r>
            <a:r>
              <a:rPr lang="en-GB" altLang="en-US" sz="1800" i="1">
                <a:latin typeface="Arial" panose="020B0604020202020204" pitchFamily="34" charset="0"/>
                <a:ea typeface="ＭＳ Ｐゴシック" panose="020B0600070205080204" pitchFamily="34" charset="-128"/>
              </a:rPr>
              <a:t>et al</a:t>
            </a:r>
            <a:r>
              <a:rPr lang="en-GB" altLang="en-US" sz="1800">
                <a:latin typeface="Arial" panose="020B0604020202020204" pitchFamily="34" charset="0"/>
                <a:ea typeface="ＭＳ Ｐゴシック" panose="020B0600070205080204" pitchFamily="34" charset="-128"/>
              </a:rPr>
              <a:t>, (2009)</a:t>
            </a:r>
          </a:p>
        </p:txBody>
      </p:sp>
      <p:pic>
        <p:nvPicPr>
          <p:cNvPr id="51203" name="Picture 4" descr="M04NT002">
            <a:extLst>
              <a:ext uri="{FF2B5EF4-FFF2-40B4-BE49-F238E27FC236}">
                <a16:creationId xmlns:a16="http://schemas.microsoft.com/office/drawing/2014/main" id="{A92380F6-D781-4F74-B738-1E45F14C87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388" y="1522413"/>
            <a:ext cx="7246937" cy="413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4" name="Text Box 5">
            <a:extLst>
              <a:ext uri="{FF2B5EF4-FFF2-40B4-BE49-F238E27FC236}">
                <a16:creationId xmlns:a16="http://schemas.microsoft.com/office/drawing/2014/main" id="{FCFA4B20-DEAB-45ED-9D9E-43ED8651703E}"/>
              </a:ext>
            </a:extLst>
          </p:cNvPr>
          <p:cNvSpPr txBox="1">
            <a:spLocks noChangeArrowheads="1"/>
          </p:cNvSpPr>
          <p:nvPr/>
        </p:nvSpPr>
        <p:spPr bwMode="auto">
          <a:xfrm>
            <a:off x="519113" y="5989638"/>
            <a:ext cx="8085137"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ea typeface="ＭＳ Ｐゴシック" panose="020B0600070205080204" pitchFamily="34" charset="-128"/>
              </a:defRPr>
            </a:lvl1pPr>
            <a:lvl2pPr marL="742950" indent="-285750" eaLnBrk="0" hangingPunct="0">
              <a:defRPr sz="2400">
                <a:solidFill>
                  <a:schemeClr val="tx1"/>
                </a:solidFill>
                <a:latin typeface="Times New Roman" panose="02020603050405020304" pitchFamily="18" charset="0"/>
                <a:ea typeface="ＭＳ Ｐゴシック" panose="020B0600070205080204" pitchFamily="34" charset="-128"/>
              </a:defRPr>
            </a:lvl2pPr>
            <a:lvl3pPr marL="1143000" indent="-228600" eaLnBrk="0" hangingPunct="0">
              <a:defRPr sz="2400">
                <a:solidFill>
                  <a:schemeClr val="tx1"/>
                </a:solidFill>
                <a:latin typeface="Times New Roman" panose="02020603050405020304" pitchFamily="18" charset="0"/>
                <a:ea typeface="ＭＳ Ｐゴシック" panose="020B0600070205080204" pitchFamily="34" charset="-128"/>
              </a:defRPr>
            </a:lvl3pPr>
            <a:lvl4pPr marL="1600200" indent="-228600" eaLnBrk="0" hangingPunct="0">
              <a:defRPr sz="2400">
                <a:solidFill>
                  <a:schemeClr val="tx1"/>
                </a:solidFill>
                <a:latin typeface="Times New Roman" panose="02020603050405020304" pitchFamily="18" charset="0"/>
                <a:ea typeface="ＭＳ Ｐゴシック" panose="020B0600070205080204" pitchFamily="34" charset="-128"/>
              </a:defRPr>
            </a:lvl4pPr>
            <a:lvl5pPr marL="2057400" indent="-228600" eaLnBrk="0" hangingPunct="0">
              <a:defRPr sz="24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ＭＳ Ｐゴシック" panose="020B0600070205080204" pitchFamily="34" charset="-128"/>
              </a:defRPr>
            </a:lvl9pPr>
          </a:lstStyle>
          <a:p>
            <a:pPr eaLnBrk="1" hangingPunct="1"/>
            <a:r>
              <a:rPr lang="en-US" altLang="en-US" sz="1800">
                <a:solidFill>
                  <a:schemeClr val="bg1"/>
                </a:solidFill>
                <a:latin typeface="Arial" panose="020B0604020202020204" pitchFamily="34" charset="0"/>
              </a:rPr>
              <a:t>Table 4.2  Major differences between deductive and inductive approaches to research</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11D64CC-EFA2-2C43-9841-21E5884AAAA8}"/>
              </a:ext>
            </a:extLst>
          </p:cNvPr>
          <p:cNvGraphicFramePr>
            <a:graphicFrameLocks noGrp="1"/>
          </p:cNvGraphicFramePr>
          <p:nvPr>
            <p:extLst>
              <p:ext uri="{D42A27DB-BD31-4B8C-83A1-F6EECF244321}">
                <p14:modId xmlns:p14="http://schemas.microsoft.com/office/powerpoint/2010/main" val="748530108"/>
              </p:ext>
            </p:extLst>
          </p:nvPr>
        </p:nvGraphicFramePr>
        <p:xfrm>
          <a:off x="1475657" y="548680"/>
          <a:ext cx="6408712" cy="5832649"/>
        </p:xfrm>
        <a:graphic>
          <a:graphicData uri="http://schemas.openxmlformats.org/drawingml/2006/table">
            <a:tbl>
              <a:tblPr firstRow="1" firstCol="1" bandRow="1">
                <a:tableStyleId>{5C22544A-7EE6-4342-B048-85BDC9FD1C3A}</a:tableStyleId>
              </a:tblPr>
              <a:tblGrid>
                <a:gridCol w="1535159">
                  <a:extLst>
                    <a:ext uri="{9D8B030D-6E8A-4147-A177-3AD203B41FA5}">
                      <a16:colId xmlns:a16="http://schemas.microsoft.com/office/drawing/2014/main" val="3787008277"/>
                    </a:ext>
                  </a:extLst>
                </a:gridCol>
                <a:gridCol w="1466743">
                  <a:extLst>
                    <a:ext uri="{9D8B030D-6E8A-4147-A177-3AD203B41FA5}">
                      <a16:colId xmlns:a16="http://schemas.microsoft.com/office/drawing/2014/main" val="24277230"/>
                    </a:ext>
                  </a:extLst>
                </a:gridCol>
                <a:gridCol w="1427649">
                  <a:extLst>
                    <a:ext uri="{9D8B030D-6E8A-4147-A177-3AD203B41FA5}">
                      <a16:colId xmlns:a16="http://schemas.microsoft.com/office/drawing/2014/main" val="941007989"/>
                    </a:ext>
                  </a:extLst>
                </a:gridCol>
                <a:gridCol w="1979161">
                  <a:extLst>
                    <a:ext uri="{9D8B030D-6E8A-4147-A177-3AD203B41FA5}">
                      <a16:colId xmlns:a16="http://schemas.microsoft.com/office/drawing/2014/main" val="2356204627"/>
                    </a:ext>
                  </a:extLst>
                </a:gridCol>
              </a:tblGrid>
              <a:tr h="331741">
                <a:tc>
                  <a:txBody>
                    <a:bodyPr/>
                    <a:lstStyle/>
                    <a:p>
                      <a:pPr>
                        <a:spcAft>
                          <a:spcPts val="0"/>
                        </a:spcAft>
                      </a:pPr>
                      <a:r>
                        <a:rPr lang="en-GB" sz="900">
                          <a:effectLst/>
                        </a:rPr>
                        <a:t> </a:t>
                      </a:r>
                      <a:endParaRPr lang="en-GB" sz="1100">
                        <a:effectLst/>
                      </a:endParaRPr>
                    </a:p>
                    <a:p>
                      <a:pPr>
                        <a:spcAft>
                          <a:spcPts val="0"/>
                        </a:spcAft>
                      </a:pPr>
                      <a:r>
                        <a:rPr lang="en-GB" sz="900">
                          <a:effectLst/>
                        </a:rPr>
                        <a:t>REASONING</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gn="ctr">
                        <a:lnSpc>
                          <a:spcPts val="1440"/>
                        </a:lnSpc>
                        <a:spcAft>
                          <a:spcPts val="1950"/>
                        </a:spcAft>
                      </a:pPr>
                      <a:r>
                        <a:rPr lang="en-GB" sz="900" spc="-75" dirty="0">
                          <a:effectLst/>
                        </a:rPr>
                        <a:t>DEDUCTIVE</a:t>
                      </a:r>
                      <a:endParaRPr lang="en-GB" sz="1100" dirty="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gn="ctr">
                        <a:lnSpc>
                          <a:spcPts val="1440"/>
                        </a:lnSpc>
                        <a:spcAft>
                          <a:spcPts val="1950"/>
                        </a:spcAft>
                      </a:pPr>
                      <a:r>
                        <a:rPr lang="en-GB" sz="900" spc="-75">
                          <a:effectLst/>
                        </a:rPr>
                        <a:t>INDUCTIVE</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gn="ctr">
                        <a:lnSpc>
                          <a:spcPts val="1440"/>
                        </a:lnSpc>
                        <a:spcAft>
                          <a:spcPts val="1950"/>
                        </a:spcAft>
                      </a:pPr>
                      <a:r>
                        <a:rPr lang="en-GB" sz="900" spc="-75">
                          <a:effectLst/>
                        </a:rPr>
                        <a:t>ABDUCTIVE</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extLst>
                  <a:ext uri="{0D108BD9-81ED-4DB2-BD59-A6C34878D82A}">
                    <a16:rowId xmlns:a16="http://schemas.microsoft.com/office/drawing/2014/main" val="2242111174"/>
                  </a:ext>
                </a:extLst>
              </a:tr>
              <a:tr h="1053431">
                <a:tc>
                  <a:txBody>
                    <a:bodyPr/>
                    <a:lstStyle/>
                    <a:p>
                      <a:pPr>
                        <a:spcAft>
                          <a:spcPts val="0"/>
                        </a:spcAft>
                      </a:pPr>
                      <a:r>
                        <a:rPr lang="en-GB" sz="900" spc="-75" dirty="0">
                          <a:effectLst/>
                        </a:rPr>
                        <a:t> </a:t>
                      </a:r>
                      <a:endParaRPr lang="en-GB" sz="1100" dirty="0">
                        <a:effectLst/>
                      </a:endParaRPr>
                    </a:p>
                    <a:p>
                      <a:pPr>
                        <a:spcAft>
                          <a:spcPts val="0"/>
                        </a:spcAft>
                      </a:pPr>
                      <a:r>
                        <a:rPr lang="en-GB" sz="900" spc="-75" dirty="0">
                          <a:effectLst/>
                        </a:rPr>
                        <a:t> </a:t>
                      </a:r>
                      <a:endParaRPr lang="en-GB" sz="1100" dirty="0">
                        <a:effectLst/>
                      </a:endParaRPr>
                    </a:p>
                    <a:p>
                      <a:pPr>
                        <a:spcAft>
                          <a:spcPts val="0"/>
                        </a:spcAft>
                      </a:pPr>
                      <a:r>
                        <a:rPr lang="en-GB" sz="900" spc="-75" dirty="0">
                          <a:effectLst/>
                        </a:rPr>
                        <a:t>Logic</a:t>
                      </a:r>
                      <a:endParaRPr lang="en-GB" sz="1100" dirty="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1950"/>
                        </a:spcAft>
                      </a:pPr>
                      <a:r>
                        <a:rPr lang="en-GB" sz="900" spc="-75">
                          <a:effectLst/>
                        </a:rPr>
                        <a:t>In a deductive inference, when the premises are true, the conclusion must also be true</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0"/>
                        </a:spcAft>
                      </a:pPr>
                      <a:r>
                        <a:rPr lang="en-GB" sz="900" spc="-75">
                          <a:effectLst/>
                        </a:rPr>
                        <a:t>In an inductive inference, known premises are used to generate untested conclusions</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0"/>
                        </a:spcAft>
                      </a:pPr>
                      <a:r>
                        <a:rPr lang="en-GB" sz="900" spc="-75">
                          <a:effectLst/>
                        </a:rPr>
                        <a:t>In an adductive inference, known premises are used to generate testable conclusions</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extLst>
                  <a:ext uri="{0D108BD9-81ED-4DB2-BD59-A6C34878D82A}">
                    <a16:rowId xmlns:a16="http://schemas.microsoft.com/office/drawing/2014/main" val="4096962241"/>
                  </a:ext>
                </a:extLst>
              </a:tr>
              <a:tr h="497611">
                <a:tc>
                  <a:txBody>
                    <a:bodyPr/>
                    <a:lstStyle/>
                    <a:p>
                      <a:pPr>
                        <a:spcAft>
                          <a:spcPts val="0"/>
                        </a:spcAft>
                      </a:pPr>
                      <a:r>
                        <a:rPr lang="en-GB" sz="900" spc="-75">
                          <a:effectLst/>
                        </a:rPr>
                        <a:t> </a:t>
                      </a:r>
                      <a:endParaRPr lang="en-GB" sz="1100">
                        <a:effectLst/>
                      </a:endParaRPr>
                    </a:p>
                    <a:p>
                      <a:pPr>
                        <a:spcAft>
                          <a:spcPts val="0"/>
                        </a:spcAft>
                      </a:pPr>
                      <a:r>
                        <a:rPr lang="en-GB" sz="900" spc="-75">
                          <a:effectLst/>
                        </a:rPr>
                        <a:t>Generalizability</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spcAft>
                          <a:spcPts val="0"/>
                        </a:spcAft>
                      </a:pPr>
                      <a:r>
                        <a:rPr lang="en-GB" sz="900" spc="-75">
                          <a:effectLst/>
                        </a:rPr>
                        <a:t>Generalising from the general to the specific</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900"/>
                        </a:spcAft>
                      </a:pPr>
                      <a:r>
                        <a:rPr lang="en-GB" sz="900" spc="-75">
                          <a:effectLst/>
                        </a:rPr>
                        <a:t>Generalising from the specific to the general</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spcAft>
                          <a:spcPts val="0"/>
                        </a:spcAft>
                      </a:pPr>
                      <a:r>
                        <a:rPr lang="en-GB" sz="900" spc="-75">
                          <a:effectLst/>
                        </a:rPr>
                        <a:t>Generalising from the interactions between the specific and the general iteratively</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extLst>
                  <a:ext uri="{0D108BD9-81ED-4DB2-BD59-A6C34878D82A}">
                    <a16:rowId xmlns:a16="http://schemas.microsoft.com/office/drawing/2014/main" val="246846057"/>
                  </a:ext>
                </a:extLst>
              </a:tr>
              <a:tr h="1483465">
                <a:tc>
                  <a:txBody>
                    <a:bodyPr/>
                    <a:lstStyle/>
                    <a:p>
                      <a:pPr>
                        <a:lnSpc>
                          <a:spcPts val="1440"/>
                        </a:lnSpc>
                        <a:spcAft>
                          <a:spcPts val="0"/>
                        </a:spcAft>
                      </a:pPr>
                      <a:r>
                        <a:rPr lang="en-GB" sz="900" spc="-75">
                          <a:effectLst/>
                        </a:rPr>
                        <a:t> </a:t>
                      </a:r>
                      <a:endParaRPr lang="en-GB" sz="1100">
                        <a:effectLst/>
                      </a:endParaRPr>
                    </a:p>
                    <a:p>
                      <a:pPr>
                        <a:lnSpc>
                          <a:spcPts val="1440"/>
                        </a:lnSpc>
                        <a:spcAft>
                          <a:spcPts val="0"/>
                        </a:spcAft>
                      </a:pPr>
                      <a:r>
                        <a:rPr lang="en-GB" sz="900" spc="-75">
                          <a:effectLst/>
                        </a:rPr>
                        <a:t> </a:t>
                      </a:r>
                      <a:endParaRPr lang="en-GB" sz="1100">
                        <a:effectLst/>
                      </a:endParaRPr>
                    </a:p>
                    <a:p>
                      <a:pPr>
                        <a:lnSpc>
                          <a:spcPts val="1440"/>
                        </a:lnSpc>
                        <a:spcAft>
                          <a:spcPts val="0"/>
                        </a:spcAft>
                      </a:pPr>
                      <a:r>
                        <a:rPr lang="en-GB" sz="900" spc="-75">
                          <a:effectLst/>
                        </a:rPr>
                        <a:t>Use of data</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0"/>
                        </a:spcAft>
                      </a:pPr>
                      <a:r>
                        <a:rPr lang="en-GB" sz="900" spc="-75">
                          <a:effectLst/>
                        </a:rPr>
                        <a:t>Data collection is used to evaluate propositions or</a:t>
                      </a:r>
                      <a:endParaRPr lang="en-GB" sz="1100">
                        <a:effectLst/>
                      </a:endParaRPr>
                    </a:p>
                    <a:p>
                      <a:pPr>
                        <a:lnSpc>
                          <a:spcPts val="1440"/>
                        </a:lnSpc>
                        <a:spcAft>
                          <a:spcPts val="0"/>
                        </a:spcAft>
                      </a:pPr>
                      <a:r>
                        <a:rPr lang="en-GB" sz="900" spc="-75">
                          <a:effectLst/>
                        </a:rPr>
                        <a:t>hypotheses related to an existing theory</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0"/>
                        </a:spcAft>
                      </a:pPr>
                      <a:r>
                        <a:rPr lang="en-GB" sz="900" spc="-75">
                          <a:effectLst/>
                        </a:rPr>
                        <a:t>Data collection is used to explore a phenomenon, identify themes and patterns and create a conceptual framework</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0"/>
                        </a:spcAft>
                      </a:pPr>
                      <a:r>
                        <a:rPr lang="en-GB" sz="900" spc="-75">
                          <a:effectLst/>
                        </a:rPr>
                        <a:t>Data collection is used to explore a phenomenon, identify themes and patterns, locate these in a conceptual framework and test this through subsequent data collection and so forth</a:t>
                      </a:r>
                      <a:endParaRPr lang="en-GB" sz="1100">
                        <a:effectLst/>
                      </a:endParaRPr>
                    </a:p>
                    <a:p>
                      <a:pPr>
                        <a:lnSpc>
                          <a:spcPts val="1440"/>
                        </a:lnSpc>
                        <a:spcAft>
                          <a:spcPts val="0"/>
                        </a:spcAft>
                      </a:pPr>
                      <a:r>
                        <a:rPr lang="en-GB" sz="900" spc="-75">
                          <a:effectLst/>
                        </a:rPr>
                        <a:t> </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extLst>
                  <a:ext uri="{0D108BD9-81ED-4DB2-BD59-A6C34878D82A}">
                    <a16:rowId xmlns:a16="http://schemas.microsoft.com/office/drawing/2014/main" val="1450986094"/>
                  </a:ext>
                </a:extLst>
              </a:tr>
              <a:tr h="1268448">
                <a:tc>
                  <a:txBody>
                    <a:bodyPr/>
                    <a:lstStyle/>
                    <a:p>
                      <a:pPr>
                        <a:lnSpc>
                          <a:spcPts val="1440"/>
                        </a:lnSpc>
                        <a:spcAft>
                          <a:spcPts val="0"/>
                        </a:spcAft>
                      </a:pPr>
                      <a:r>
                        <a:rPr lang="en-GB" sz="900" spc="-75" dirty="0">
                          <a:effectLst/>
                        </a:rPr>
                        <a:t> </a:t>
                      </a:r>
                      <a:endParaRPr lang="en-GB" sz="1100" dirty="0">
                        <a:effectLst/>
                      </a:endParaRPr>
                    </a:p>
                    <a:p>
                      <a:pPr>
                        <a:lnSpc>
                          <a:spcPts val="1440"/>
                        </a:lnSpc>
                        <a:spcAft>
                          <a:spcPts val="0"/>
                        </a:spcAft>
                      </a:pPr>
                      <a:r>
                        <a:rPr lang="en-GB" sz="900" spc="-75" dirty="0">
                          <a:effectLst/>
                        </a:rPr>
                        <a:t>Theory</a:t>
                      </a:r>
                      <a:endParaRPr lang="en-GB" sz="1100" dirty="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900"/>
                        </a:spcAft>
                      </a:pPr>
                      <a:r>
                        <a:rPr lang="en-GB" sz="900" spc="-75">
                          <a:effectLst/>
                        </a:rPr>
                        <a:t>Theory falsification or verification</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900"/>
                        </a:spcAft>
                      </a:pPr>
                      <a:r>
                        <a:rPr lang="en-GB" sz="900" spc="-75">
                          <a:effectLst/>
                        </a:rPr>
                        <a:t>Theory generation and building</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nSpc>
                          <a:spcPts val="1440"/>
                        </a:lnSpc>
                        <a:spcAft>
                          <a:spcPts val="0"/>
                        </a:spcAft>
                      </a:pPr>
                      <a:r>
                        <a:rPr lang="en-GB" sz="900" spc="-75">
                          <a:effectLst/>
                        </a:rPr>
                        <a:t>Theory generation or modification; Incorporating existing theory where appropriate, to build new theory or modify existing theory</a:t>
                      </a:r>
                      <a:endParaRPr lang="en-GB" sz="1100">
                        <a:effectLst/>
                      </a:endParaRPr>
                    </a:p>
                    <a:p>
                      <a:pPr>
                        <a:lnSpc>
                          <a:spcPts val="1440"/>
                        </a:lnSpc>
                        <a:spcAft>
                          <a:spcPts val="0"/>
                        </a:spcAft>
                      </a:pPr>
                      <a:r>
                        <a:rPr lang="en-GB" sz="900" spc="-75">
                          <a:effectLst/>
                        </a:rPr>
                        <a:t> </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extLst>
                  <a:ext uri="{0D108BD9-81ED-4DB2-BD59-A6C34878D82A}">
                    <a16:rowId xmlns:a16="http://schemas.microsoft.com/office/drawing/2014/main" val="437600253"/>
                  </a:ext>
                </a:extLst>
              </a:tr>
              <a:tr h="1197953">
                <a:tc>
                  <a:txBody>
                    <a:bodyPr/>
                    <a:lstStyle/>
                    <a:p>
                      <a:pPr>
                        <a:spcAft>
                          <a:spcPts val="0"/>
                        </a:spcAft>
                      </a:pPr>
                      <a:r>
                        <a:rPr lang="en-GB" sz="900" spc="-75">
                          <a:effectLst/>
                        </a:rPr>
                        <a:t> </a:t>
                      </a:r>
                      <a:endParaRPr lang="en-GB" sz="1100">
                        <a:effectLst/>
                      </a:endParaRPr>
                    </a:p>
                    <a:p>
                      <a:pPr>
                        <a:spcAft>
                          <a:spcPts val="0"/>
                        </a:spcAft>
                      </a:pPr>
                      <a:r>
                        <a:rPr lang="en-GB" sz="900" spc="-75">
                          <a:effectLst/>
                        </a:rPr>
                        <a:t> </a:t>
                      </a:r>
                      <a:endParaRPr lang="en-GB" sz="1100">
                        <a:effectLst/>
                      </a:endParaRPr>
                    </a:p>
                    <a:p>
                      <a:pPr>
                        <a:spcAft>
                          <a:spcPts val="0"/>
                        </a:spcAft>
                      </a:pPr>
                      <a:r>
                        <a:rPr lang="en-GB" sz="900" spc="-75">
                          <a:effectLst/>
                        </a:rPr>
                        <a:t>Rule</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gn="ctr">
                        <a:spcAft>
                          <a:spcPts val="0"/>
                        </a:spcAft>
                      </a:pPr>
                      <a:r>
                        <a:rPr lang="en-GB" sz="900" spc="-75">
                          <a:effectLst/>
                        </a:rPr>
                        <a:t>General Rule</a:t>
                      </a:r>
                      <a:endParaRPr lang="en-GB" sz="1100">
                        <a:effectLst/>
                      </a:endParaRPr>
                    </a:p>
                    <a:p>
                      <a:pPr indent="457200" algn="ctr">
                        <a:spcAft>
                          <a:spcPts val="0"/>
                        </a:spcAft>
                      </a:pPr>
                      <a:r>
                        <a:rPr lang="en-GB" sz="900" spc="-75">
                          <a:effectLst/>
                        </a:rPr>
                        <a:t> </a:t>
                      </a:r>
                      <a:endParaRPr lang="en-GB" sz="1100">
                        <a:effectLst/>
                      </a:endParaRPr>
                    </a:p>
                    <a:p>
                      <a:pPr>
                        <a:spcAft>
                          <a:spcPts val="0"/>
                        </a:spcAft>
                      </a:pPr>
                      <a:r>
                        <a:rPr lang="en-GB" sz="900" spc="-75">
                          <a:effectLst/>
                        </a:rPr>
                        <a:t> </a:t>
                      </a:r>
                      <a:endParaRPr lang="en-GB" sz="1100">
                        <a:effectLst/>
                      </a:endParaRPr>
                    </a:p>
                    <a:p>
                      <a:pPr indent="457200" algn="ctr">
                        <a:spcAft>
                          <a:spcPts val="0"/>
                        </a:spcAft>
                      </a:pPr>
                      <a:r>
                        <a:rPr lang="en-GB" sz="900" spc="-75">
                          <a:effectLst/>
                        </a:rPr>
                        <a:t> </a:t>
                      </a:r>
                      <a:endParaRPr lang="en-GB" sz="1100">
                        <a:effectLst/>
                      </a:endParaRPr>
                    </a:p>
                    <a:p>
                      <a:pPr algn="ctr">
                        <a:spcAft>
                          <a:spcPts val="0"/>
                        </a:spcAft>
                      </a:pPr>
                      <a:br>
                        <a:rPr lang="en-GB" sz="1100">
                          <a:effectLst/>
                        </a:rPr>
                      </a:br>
                      <a:r>
                        <a:rPr lang="en-GB" sz="900" spc="-75">
                          <a:effectLst/>
                        </a:rPr>
                        <a:t>Specific Conclusion </a:t>
                      </a:r>
                      <a:endParaRPr lang="en-GB" sz="1100">
                        <a:effectLst/>
                      </a:endParaRPr>
                    </a:p>
                    <a:p>
                      <a:pPr algn="ctr">
                        <a:spcAft>
                          <a:spcPts val="0"/>
                        </a:spcAft>
                      </a:pPr>
                      <a:r>
                        <a:rPr lang="en-GB" sz="900" spc="-75">
                          <a:effectLst/>
                        </a:rPr>
                        <a:t>(Always true)</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gn="ctr">
                        <a:spcAft>
                          <a:spcPts val="0"/>
                        </a:spcAft>
                      </a:pPr>
                      <a:r>
                        <a:rPr lang="en-GB" sz="900" spc="-75">
                          <a:effectLst/>
                        </a:rPr>
                        <a:t>Specific Observation</a:t>
                      </a:r>
                      <a:endParaRPr lang="en-GB" sz="1100">
                        <a:effectLst/>
                      </a:endParaRPr>
                    </a:p>
                    <a:p>
                      <a:pPr algn="ctr">
                        <a:spcAft>
                          <a:spcPts val="0"/>
                        </a:spcAft>
                      </a:pPr>
                      <a:r>
                        <a:rPr lang="en-GB" sz="900" spc="-75">
                          <a:effectLst/>
                        </a:rPr>
                        <a:t> </a:t>
                      </a:r>
                      <a:endParaRPr lang="en-GB" sz="1100">
                        <a:effectLst/>
                      </a:endParaRPr>
                    </a:p>
                    <a:p>
                      <a:pPr algn="ctr">
                        <a:spcAft>
                          <a:spcPts val="0"/>
                        </a:spcAft>
                      </a:pPr>
                      <a:r>
                        <a:rPr lang="en-GB" sz="900" spc="-75">
                          <a:effectLst/>
                        </a:rPr>
                        <a:t> </a:t>
                      </a:r>
                      <a:endParaRPr lang="en-GB" sz="1100">
                        <a:effectLst/>
                      </a:endParaRPr>
                    </a:p>
                    <a:p>
                      <a:pPr algn="ctr">
                        <a:spcAft>
                          <a:spcPts val="0"/>
                        </a:spcAft>
                      </a:pPr>
                      <a:r>
                        <a:rPr lang="en-GB" sz="900" spc="-75">
                          <a:effectLst/>
                        </a:rPr>
                        <a:t> </a:t>
                      </a:r>
                      <a:endParaRPr lang="en-GB" sz="1100">
                        <a:effectLst/>
                      </a:endParaRPr>
                    </a:p>
                    <a:p>
                      <a:pPr algn="ctr">
                        <a:spcAft>
                          <a:spcPts val="0"/>
                        </a:spcAft>
                      </a:pPr>
                      <a:br>
                        <a:rPr lang="en-GB" sz="1100">
                          <a:effectLst/>
                        </a:rPr>
                      </a:br>
                      <a:r>
                        <a:rPr lang="en-GB" sz="900" spc="-75">
                          <a:effectLst/>
                        </a:rPr>
                        <a:t>General Conclusion </a:t>
                      </a:r>
                      <a:endParaRPr lang="en-GB" sz="1100">
                        <a:effectLst/>
                      </a:endParaRPr>
                    </a:p>
                    <a:p>
                      <a:pPr algn="ctr">
                        <a:spcAft>
                          <a:spcPts val="0"/>
                        </a:spcAft>
                      </a:pPr>
                      <a:r>
                        <a:rPr lang="en-GB" sz="900" spc="-75">
                          <a:effectLst/>
                        </a:rPr>
                        <a:t>(May be true)</a:t>
                      </a:r>
                      <a:endParaRPr lang="en-GB" sz="110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tc>
                  <a:txBody>
                    <a:bodyPr/>
                    <a:lstStyle/>
                    <a:p>
                      <a:pPr algn="ctr">
                        <a:spcAft>
                          <a:spcPts val="0"/>
                        </a:spcAft>
                      </a:pPr>
                      <a:r>
                        <a:rPr lang="en-GB" sz="900" spc="-75" dirty="0">
                          <a:effectLst/>
                        </a:rPr>
                        <a:t>Incomplete Observations</a:t>
                      </a:r>
                      <a:endParaRPr lang="en-GB" sz="1100" dirty="0">
                        <a:effectLst/>
                      </a:endParaRPr>
                    </a:p>
                    <a:p>
                      <a:pPr algn="ctr">
                        <a:spcAft>
                          <a:spcPts val="0"/>
                        </a:spcAft>
                      </a:pPr>
                      <a:r>
                        <a:rPr lang="en-GB" sz="900" spc="-75" dirty="0">
                          <a:effectLst/>
                        </a:rPr>
                        <a:t> </a:t>
                      </a:r>
                      <a:endParaRPr lang="en-GB" sz="1100" dirty="0">
                        <a:effectLst/>
                      </a:endParaRPr>
                    </a:p>
                    <a:p>
                      <a:pPr algn="ctr">
                        <a:spcAft>
                          <a:spcPts val="0"/>
                        </a:spcAft>
                      </a:pPr>
                      <a:r>
                        <a:rPr lang="en-GB" sz="900" spc="-75" dirty="0">
                          <a:effectLst/>
                        </a:rPr>
                        <a:t> </a:t>
                      </a:r>
                      <a:endParaRPr lang="en-GB" sz="1100" dirty="0">
                        <a:effectLst/>
                      </a:endParaRPr>
                    </a:p>
                    <a:p>
                      <a:pPr algn="ctr">
                        <a:spcAft>
                          <a:spcPts val="0"/>
                        </a:spcAft>
                      </a:pPr>
                      <a:r>
                        <a:rPr lang="en-GB" sz="900" spc="-75" dirty="0">
                          <a:effectLst/>
                        </a:rPr>
                        <a:t> </a:t>
                      </a:r>
                      <a:endParaRPr lang="en-GB" sz="1100" dirty="0">
                        <a:effectLst/>
                      </a:endParaRPr>
                    </a:p>
                    <a:p>
                      <a:pPr algn="ctr">
                        <a:spcAft>
                          <a:spcPts val="0"/>
                        </a:spcAft>
                      </a:pPr>
                      <a:br>
                        <a:rPr lang="en-GB" sz="1100" dirty="0">
                          <a:effectLst/>
                        </a:rPr>
                      </a:br>
                      <a:r>
                        <a:rPr lang="en-GB" sz="900" spc="-75" dirty="0">
                          <a:effectLst/>
                        </a:rPr>
                        <a:t>Best Prediction </a:t>
                      </a:r>
                      <a:endParaRPr lang="en-GB" sz="1100" dirty="0">
                        <a:effectLst/>
                      </a:endParaRPr>
                    </a:p>
                    <a:p>
                      <a:pPr algn="ctr">
                        <a:spcAft>
                          <a:spcPts val="0"/>
                        </a:spcAft>
                      </a:pPr>
                      <a:r>
                        <a:rPr lang="en-GB" sz="900" spc="-75" dirty="0">
                          <a:effectLst/>
                        </a:rPr>
                        <a:t>(May be true)</a:t>
                      </a:r>
                      <a:endParaRPr lang="en-GB" sz="1100" dirty="0">
                        <a:solidFill>
                          <a:srgbClr val="365F91"/>
                        </a:solidFill>
                        <a:effectLst/>
                        <a:latin typeface="Cambria" panose="02040503050406030204" pitchFamily="18" charset="0"/>
                        <a:ea typeface="MS Mincho" panose="02020609040205080304" pitchFamily="49" charset="-128"/>
                        <a:cs typeface="Times New Roman" panose="02020603050405020304" pitchFamily="18" charset="0"/>
                      </a:endParaRPr>
                    </a:p>
                  </a:txBody>
                  <a:tcPr marL="61008" marR="61008" marT="0" marB="0"/>
                </a:tc>
                <a:extLst>
                  <a:ext uri="{0D108BD9-81ED-4DB2-BD59-A6C34878D82A}">
                    <a16:rowId xmlns:a16="http://schemas.microsoft.com/office/drawing/2014/main" val="4144531170"/>
                  </a:ext>
                </a:extLst>
              </a:tr>
            </a:tbl>
          </a:graphicData>
        </a:graphic>
      </p:graphicFrame>
      <p:cxnSp>
        <p:nvCxnSpPr>
          <p:cNvPr id="5" name="Straight Arrow Connector 4">
            <a:extLst>
              <a:ext uri="{FF2B5EF4-FFF2-40B4-BE49-F238E27FC236}">
                <a16:creationId xmlns:a16="http://schemas.microsoft.com/office/drawing/2014/main" id="{2B795E0F-18BB-3140-A60C-82303F051990}"/>
              </a:ext>
            </a:extLst>
          </p:cNvPr>
          <p:cNvCxnSpPr/>
          <p:nvPr/>
        </p:nvCxnSpPr>
        <p:spPr>
          <a:xfrm>
            <a:off x="6876256" y="5373216"/>
            <a:ext cx="0" cy="342900"/>
          </a:xfrm>
          <a:prstGeom prst="straightConnector1">
            <a:avLst/>
          </a:prstGeom>
          <a:ln>
            <a:solidFill>
              <a:srgbClr val="FF0000"/>
            </a:solidFill>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F16B9940-52AC-1F46-B91D-B8EB51551DB5}"/>
              </a:ext>
            </a:extLst>
          </p:cNvPr>
          <p:cNvCxnSpPr/>
          <p:nvPr/>
        </p:nvCxnSpPr>
        <p:spPr>
          <a:xfrm>
            <a:off x="5148064" y="5373216"/>
            <a:ext cx="0" cy="34290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40439A92-F67C-234D-A6EB-916850C3FFA6}"/>
              </a:ext>
            </a:extLst>
          </p:cNvPr>
          <p:cNvCxnSpPr/>
          <p:nvPr/>
        </p:nvCxnSpPr>
        <p:spPr>
          <a:xfrm>
            <a:off x="3779912" y="5373216"/>
            <a:ext cx="0" cy="342900"/>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67837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CDB67-BAC2-7D4A-84BE-D9BEE2113994}"/>
              </a:ext>
            </a:extLst>
          </p:cNvPr>
          <p:cNvSpPr>
            <a:spLocks noGrp="1"/>
          </p:cNvSpPr>
          <p:nvPr>
            <p:ph type="title"/>
          </p:nvPr>
        </p:nvSpPr>
        <p:spPr/>
        <p:txBody>
          <a:bodyPr/>
          <a:lstStyle/>
          <a:p>
            <a:r>
              <a:rPr lang="en-US" dirty="0"/>
              <a:t>OBJECTIVISM</a:t>
            </a:r>
          </a:p>
        </p:txBody>
      </p:sp>
      <p:sp>
        <p:nvSpPr>
          <p:cNvPr id="5" name="Content Placeholder 2">
            <a:extLst>
              <a:ext uri="{FF2B5EF4-FFF2-40B4-BE49-F238E27FC236}">
                <a16:creationId xmlns:a16="http://schemas.microsoft.com/office/drawing/2014/main" id="{24E39A22-F5E3-2A49-BC22-ED33D6556561}"/>
              </a:ext>
            </a:extLst>
          </p:cNvPr>
          <p:cNvSpPr>
            <a:spLocks noGrp="1"/>
          </p:cNvSpPr>
          <p:nvPr>
            <p:ph idx="1"/>
          </p:nvPr>
        </p:nvSpPr>
        <p:spPr>
          <a:xfrm>
            <a:off x="792162" y="1761565"/>
            <a:ext cx="7570787" cy="4289611"/>
          </a:xfrm>
        </p:spPr>
        <p:txBody>
          <a:bodyPr>
            <a:normAutofit/>
          </a:bodyPr>
          <a:lstStyle/>
          <a:p>
            <a:r>
              <a:rPr lang="en-GB" dirty="0"/>
              <a:t>This ontological position implies that social phenomenon is regarded as a ‘</a:t>
            </a:r>
            <a:r>
              <a:rPr lang="en-GB" i="1" dirty="0"/>
              <a:t>fait accompli’</a:t>
            </a:r>
            <a:r>
              <a:rPr lang="en-GB" dirty="0"/>
              <a:t>, and that those external facts are beyond our reach and therefore influence. A typical example is that of an organisation. The organisation can be regarded as a “persona” having rule and regulation, there is a system, there is a hierarchy, and from the outside looking in, the member needs to adapt and align to the workings of the organisation if he/she wants to survive. In this instant, the organisation exhibits a constraining force that acts upon and inhibits its members</a:t>
            </a:r>
            <a:r>
              <a:rPr lang="en-US" dirty="0"/>
              <a:t> </a:t>
            </a:r>
          </a:p>
        </p:txBody>
      </p:sp>
    </p:spTree>
    <p:extLst>
      <p:ext uri="{BB962C8B-B14F-4D97-AF65-F5344CB8AC3E}">
        <p14:creationId xmlns:p14="http://schemas.microsoft.com/office/powerpoint/2010/main" val="2622425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C02BF1BF-0474-4215-B4F4-E070AB954541}"/>
              </a:ext>
            </a:extLst>
          </p:cNvPr>
          <p:cNvSpPr>
            <a:spLocks noGrp="1" noChangeArrowheads="1"/>
          </p:cNvSpPr>
          <p:nvPr>
            <p:ph type="title"/>
          </p:nvPr>
        </p:nvSpPr>
        <p:spPr>
          <a:xfrm>
            <a:off x="331788" y="212725"/>
            <a:ext cx="8458200" cy="1066800"/>
          </a:xfrm>
          <a:noFill/>
        </p:spPr>
        <p:txBody>
          <a:bodyPr>
            <a:spAutoFit/>
          </a:bodyPr>
          <a:lstStyle/>
          <a:p>
            <a:pPr eaLnBrk="1" hangingPunct="1"/>
            <a:r>
              <a:rPr lang="en-GB" altLang="en-US" sz="3200">
                <a:latin typeface="Arial" panose="020B0604020202020204" pitchFamily="34" charset="0"/>
                <a:ea typeface="ＭＳ Ｐゴシック" panose="020B0600070205080204" pitchFamily="34" charset="-128"/>
                <a:cs typeface="Arial" panose="020B0604020202020204" pitchFamily="34" charset="0"/>
              </a:rPr>
              <a:t>Understanding your research philosophy (4)</a:t>
            </a:r>
          </a:p>
        </p:txBody>
      </p:sp>
      <p:sp>
        <p:nvSpPr>
          <p:cNvPr id="37890" name="Rectangle 3">
            <a:extLst>
              <a:ext uri="{FF2B5EF4-FFF2-40B4-BE49-F238E27FC236}">
                <a16:creationId xmlns:a16="http://schemas.microsoft.com/office/drawing/2014/main" id="{F84E7EB3-7AEE-4A10-A754-CD219C8413B3}"/>
              </a:ext>
            </a:extLst>
          </p:cNvPr>
          <p:cNvSpPr>
            <a:spLocks noGrp="1" noChangeArrowheads="1"/>
          </p:cNvSpPr>
          <p:nvPr>
            <p:ph type="body" idx="1"/>
          </p:nvPr>
        </p:nvSpPr>
        <p:spPr>
          <a:xfrm>
            <a:off x="492125" y="1295400"/>
            <a:ext cx="8305800" cy="4876800"/>
          </a:xfrm>
        </p:spPr>
        <p:txBody>
          <a:bodyPr/>
          <a:lstStyle/>
          <a:p>
            <a:pPr algn="ctr" eaLnBrk="1" hangingPunct="1">
              <a:buFontTx/>
              <a:buNone/>
            </a:pPr>
            <a:r>
              <a:rPr lang="en-GB" altLang="en-US" sz="2800" b="1" dirty="0">
                <a:latin typeface="Arial" panose="020B0604020202020204" pitchFamily="34" charset="0"/>
                <a:ea typeface="ＭＳ Ｐゴシック" panose="020B0600070205080204" pitchFamily="34" charset="-128"/>
              </a:rPr>
              <a:t>Aspects of philosophy</a:t>
            </a:r>
          </a:p>
          <a:p>
            <a:pPr algn="ctr" eaLnBrk="1" hangingPunct="1">
              <a:buFontTx/>
              <a:buNone/>
            </a:pPr>
            <a:endParaRPr lang="en-GB" altLang="en-US" sz="2800" b="1" dirty="0">
              <a:latin typeface="Arial" panose="020B0604020202020204" pitchFamily="34" charset="0"/>
              <a:ea typeface="ＭＳ Ｐゴシック" panose="020B0600070205080204" pitchFamily="34" charset="-128"/>
            </a:endParaRPr>
          </a:p>
          <a:p>
            <a:pPr eaLnBrk="1" hangingPunct="1"/>
            <a:r>
              <a:rPr lang="en-GB" altLang="en-US" sz="2600" dirty="0">
                <a:latin typeface="Arial" panose="020B0604020202020204" pitchFamily="34" charset="0"/>
                <a:ea typeface="ＭＳ Ｐゴシック" panose="020B0600070205080204" pitchFamily="34" charset="-128"/>
              </a:rPr>
              <a:t>Positivism -   the stance of the natural scientist</a:t>
            </a:r>
          </a:p>
          <a:p>
            <a:pPr eaLnBrk="1" hangingPunct="1"/>
            <a:r>
              <a:rPr lang="en-GB" altLang="en-US" sz="2600" dirty="0">
                <a:latin typeface="Arial" panose="020B0604020202020204" pitchFamily="34" charset="0"/>
                <a:ea typeface="ＭＳ Ｐゴシック" panose="020B0600070205080204" pitchFamily="34" charset="-128"/>
              </a:rPr>
              <a:t>Realism -      direct and critical realism</a:t>
            </a:r>
          </a:p>
          <a:p>
            <a:pPr eaLnBrk="1" hangingPunct="1"/>
            <a:r>
              <a:rPr lang="en-GB" altLang="en-US" sz="2600" dirty="0">
                <a:latin typeface="Arial" panose="020B0604020202020204" pitchFamily="34" charset="0"/>
                <a:ea typeface="ＭＳ Ｐゴシック" panose="020B0600070205080204" pitchFamily="34" charset="-128"/>
              </a:rPr>
              <a:t>Interpretivism – researchers as </a:t>
            </a:r>
            <a:r>
              <a:rPr lang="ja-JP" altLang="en-GB" sz="2600">
                <a:latin typeface="Arial" panose="020B0604020202020204" pitchFamily="34" charset="0"/>
                <a:ea typeface="ＭＳ Ｐゴシック" panose="020B0600070205080204" pitchFamily="34" charset="-128"/>
              </a:rPr>
              <a:t>‘</a:t>
            </a:r>
            <a:r>
              <a:rPr lang="en-GB" altLang="ja-JP" sz="2600" dirty="0">
                <a:latin typeface="Arial" panose="020B0604020202020204" pitchFamily="34" charset="0"/>
                <a:ea typeface="ＭＳ Ｐゴシック" panose="020B0600070205080204" pitchFamily="34" charset="-128"/>
              </a:rPr>
              <a:t>social actors</a:t>
            </a:r>
            <a:r>
              <a:rPr lang="ja-JP" altLang="en-GB" sz="2600">
                <a:latin typeface="Arial" panose="020B0604020202020204" pitchFamily="34" charset="0"/>
                <a:ea typeface="ＭＳ Ｐゴシック" panose="020B0600070205080204" pitchFamily="34" charset="-128"/>
              </a:rPr>
              <a:t>’</a:t>
            </a:r>
            <a:r>
              <a:rPr lang="en-GB" altLang="ja-JP" sz="2600" dirty="0">
                <a:latin typeface="Arial" panose="020B0604020202020204" pitchFamily="34" charset="0"/>
                <a:ea typeface="ＭＳ Ｐゴシック" panose="020B0600070205080204" pitchFamily="34" charset="-128"/>
              </a:rPr>
              <a:t> </a:t>
            </a:r>
          </a:p>
          <a:p>
            <a:pPr eaLnBrk="1" hangingPunct="1"/>
            <a:r>
              <a:rPr lang="en-GB" altLang="en-US" sz="2600" dirty="0">
                <a:latin typeface="Arial" panose="020B0604020202020204" pitchFamily="34" charset="0"/>
                <a:ea typeface="ＭＳ Ｐゴシック" panose="020B0600070205080204" pitchFamily="34" charset="-128"/>
              </a:rPr>
              <a:t>Axiology – studies judgements about value</a:t>
            </a:r>
          </a:p>
          <a:p>
            <a:pPr eaLnBrk="1" hangingPunct="1"/>
            <a:endParaRPr lang="en-GB" altLang="en-US" sz="2600" dirty="0">
              <a:latin typeface="Arial" panose="020B0604020202020204" pitchFamily="34" charset="0"/>
              <a:ea typeface="ＭＳ Ｐゴシック" panose="020B0600070205080204" pitchFamily="34" charset="-128"/>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عنوان 1">
            <a:extLst>
              <a:ext uri="{FF2B5EF4-FFF2-40B4-BE49-F238E27FC236}">
                <a16:creationId xmlns:a16="http://schemas.microsoft.com/office/drawing/2014/main" id="{C996240E-AAC0-4BD6-A39E-173C3EF925F2}"/>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Positivism</a:t>
            </a:r>
            <a:endParaRPr lang="ar-SA" altLang="en-US">
              <a:latin typeface="Times New Roman" panose="02020603050405020304" pitchFamily="18" charset="0"/>
              <a:ea typeface="ＭＳ Ｐゴシック" panose="020B0600070205080204" pitchFamily="34" charset="-128"/>
            </a:endParaRPr>
          </a:p>
        </p:txBody>
      </p:sp>
      <p:sp>
        <p:nvSpPr>
          <p:cNvPr id="38914" name="عنصر نائب للمحتوى 2">
            <a:extLst>
              <a:ext uri="{FF2B5EF4-FFF2-40B4-BE49-F238E27FC236}">
                <a16:creationId xmlns:a16="http://schemas.microsoft.com/office/drawing/2014/main" id="{4CA8BB80-7E66-4D32-9EED-A42745C9487F}"/>
              </a:ext>
            </a:extLst>
          </p:cNvPr>
          <p:cNvSpPr>
            <a:spLocks noGrp="1"/>
          </p:cNvSpPr>
          <p:nvPr>
            <p:ph idx="1"/>
          </p:nvPr>
        </p:nvSpPr>
        <p:spPr/>
        <p:txBody>
          <a:bodyPr/>
          <a:lstStyle/>
          <a:p>
            <a:pPr algn="just" eaLnBrk="1" hangingPunct="1"/>
            <a:r>
              <a:rPr lang="en-US" altLang="en-US" sz="3200">
                <a:latin typeface="Times New Roman" panose="02020603050405020304" pitchFamily="18" charset="0"/>
                <a:ea typeface="ＭＳ Ｐゴシック" panose="020B0600070205080204" pitchFamily="34" charset="-128"/>
              </a:rPr>
              <a:t>Positivism can be defined as “research approaches that </a:t>
            </a:r>
            <a:r>
              <a:rPr lang="en-US" altLang="en-US" sz="3200" b="1">
                <a:latin typeface="Times New Roman" panose="02020603050405020304" pitchFamily="18" charset="0"/>
                <a:ea typeface="ＭＳ Ｐゴシック" panose="020B0600070205080204" pitchFamily="34" charset="-128"/>
              </a:rPr>
              <a:t>employ empirical methods</a:t>
            </a:r>
            <a:r>
              <a:rPr lang="en-US" altLang="en-US" sz="3200">
                <a:latin typeface="Times New Roman" panose="02020603050405020304" pitchFamily="18" charset="0"/>
                <a:ea typeface="ＭＳ Ｐゴシック" panose="020B0600070205080204" pitchFamily="34" charset="-128"/>
              </a:rPr>
              <a:t>, make extensive </a:t>
            </a:r>
            <a:r>
              <a:rPr lang="en-US" altLang="en-US" sz="3200" b="1">
                <a:latin typeface="Times New Roman" panose="02020603050405020304" pitchFamily="18" charset="0"/>
                <a:ea typeface="ＭＳ Ｐゴシック" panose="020B0600070205080204" pitchFamily="34" charset="-128"/>
              </a:rPr>
              <a:t>use of quantitative analysis</a:t>
            </a:r>
            <a:r>
              <a:rPr lang="en-US" altLang="en-US" sz="3200">
                <a:latin typeface="Times New Roman" panose="02020603050405020304" pitchFamily="18" charset="0"/>
                <a:ea typeface="ＭＳ Ｐゴシック" panose="020B0600070205080204" pitchFamily="34" charset="-128"/>
              </a:rPr>
              <a:t>, or develop logical calculi to build </a:t>
            </a:r>
            <a:r>
              <a:rPr lang="en-US" altLang="en-US" sz="3200" b="1">
                <a:latin typeface="Times New Roman" panose="02020603050405020304" pitchFamily="18" charset="0"/>
                <a:ea typeface="ＭＳ Ｐゴシック" panose="020B0600070205080204" pitchFamily="34" charset="-128"/>
              </a:rPr>
              <a:t>formal explanatory theory</a:t>
            </a:r>
            <a:r>
              <a:rPr lang="en-US" altLang="en-US" sz="3200">
                <a:latin typeface="Times New Roman" panose="02020603050405020304" pitchFamily="18" charset="0"/>
                <a:ea typeface="ＭＳ Ｐゴシック" panose="020B0600070205080204" pitchFamily="34" charset="-128"/>
              </a:rPr>
              <a:t>” </a:t>
            </a:r>
            <a:endParaRPr lang="ar-SA" altLang="en-US" sz="3200">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عنوان 1">
            <a:extLst>
              <a:ext uri="{FF2B5EF4-FFF2-40B4-BE49-F238E27FC236}">
                <a16:creationId xmlns:a16="http://schemas.microsoft.com/office/drawing/2014/main" id="{76DD67D7-D2CE-4895-B8AA-F42AD6F2250E}"/>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Realism</a:t>
            </a:r>
            <a:endParaRPr lang="ar-SA" altLang="en-US">
              <a:latin typeface="Times New Roman" panose="02020603050405020304" pitchFamily="18" charset="0"/>
              <a:ea typeface="ＭＳ Ｐゴシック" panose="020B0600070205080204" pitchFamily="34" charset="-128"/>
            </a:endParaRPr>
          </a:p>
        </p:txBody>
      </p:sp>
      <p:sp>
        <p:nvSpPr>
          <p:cNvPr id="39938" name="عنصر نائب للمحتوى 2">
            <a:extLst>
              <a:ext uri="{FF2B5EF4-FFF2-40B4-BE49-F238E27FC236}">
                <a16:creationId xmlns:a16="http://schemas.microsoft.com/office/drawing/2014/main" id="{A224430F-252C-46FB-A40D-43CEBF07EBDB}"/>
              </a:ext>
            </a:extLst>
          </p:cNvPr>
          <p:cNvSpPr>
            <a:spLocks noGrp="1"/>
          </p:cNvSpPr>
          <p:nvPr>
            <p:ph idx="1"/>
          </p:nvPr>
        </p:nvSpPr>
        <p:spPr>
          <a:xfrm>
            <a:off x="468313" y="1557338"/>
            <a:ext cx="7556500" cy="4144962"/>
          </a:xfrm>
        </p:spPr>
        <p:txBody>
          <a:bodyPr/>
          <a:lstStyle/>
          <a:p>
            <a:pPr algn="just" eaLnBrk="1" hangingPunct="1"/>
            <a:r>
              <a:rPr lang="en-US" altLang="en-US" sz="2400" dirty="0">
                <a:latin typeface="Times New Roman" panose="02020603050405020304" pitchFamily="18" charset="0"/>
                <a:ea typeface="ＭＳ Ｐゴシック" panose="020B0600070205080204" pitchFamily="34" charset="-128"/>
              </a:rPr>
              <a:t>Is another philosophical position which relates to scientific enquiry. </a:t>
            </a:r>
          </a:p>
          <a:p>
            <a:pPr algn="just" eaLnBrk="1" hangingPunct="1"/>
            <a:r>
              <a:rPr lang="en-US" altLang="en-US" sz="2400" dirty="0">
                <a:latin typeface="Times New Roman" panose="02020603050405020304" pitchFamily="18" charset="0"/>
                <a:ea typeface="ＭＳ Ｐゴシック" panose="020B0600070205080204" pitchFamily="34" charset="-128"/>
              </a:rPr>
              <a:t>The essence of realism is that </a:t>
            </a:r>
            <a:r>
              <a:rPr lang="en-US" altLang="en-US" sz="2400" b="1" dirty="0">
                <a:latin typeface="Times New Roman" panose="02020603050405020304" pitchFamily="18" charset="0"/>
                <a:ea typeface="ＭＳ Ｐゴシック" panose="020B0600070205080204" pitchFamily="34" charset="-128"/>
              </a:rPr>
              <a:t>what the senses show us as reality is the truth</a:t>
            </a:r>
            <a:r>
              <a:rPr lang="en-US" altLang="en-US" sz="2400" dirty="0">
                <a:latin typeface="Times New Roman" panose="02020603050405020304" pitchFamily="18" charset="0"/>
                <a:ea typeface="ＭＳ Ｐゴシック" panose="020B0600070205080204" pitchFamily="34" charset="-128"/>
              </a:rPr>
              <a:t>; that objects have an existence independent of the human mind. </a:t>
            </a:r>
          </a:p>
          <a:p>
            <a:pPr algn="just" eaLnBrk="1" hangingPunct="1"/>
            <a:r>
              <a:rPr lang="en-US" altLang="en-US" sz="2400" dirty="0">
                <a:latin typeface="Times New Roman" panose="02020603050405020304" pitchFamily="18" charset="0"/>
                <a:ea typeface="ＭＳ Ｐゴシック" panose="020B0600070205080204" pitchFamily="34" charset="-128"/>
              </a:rPr>
              <a:t>In this sense, realism is opposed to idealism, the theory that only the mind and its contents exist     </a:t>
            </a:r>
            <a:endParaRPr lang="ar-SA" altLang="en-US" sz="2400" dirty="0">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عنوان 1">
            <a:extLst>
              <a:ext uri="{FF2B5EF4-FFF2-40B4-BE49-F238E27FC236}">
                <a16:creationId xmlns:a16="http://schemas.microsoft.com/office/drawing/2014/main" id="{983BB1C5-5A43-401D-A40A-5E09785132EC}"/>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Direct realism and critical realism </a:t>
            </a:r>
            <a:endParaRPr lang="ar-SA" altLang="en-US">
              <a:latin typeface="Times New Roman" panose="02020603050405020304" pitchFamily="18" charset="0"/>
              <a:ea typeface="ＭＳ Ｐゴシック" panose="020B0600070205080204" pitchFamily="34" charset="-128"/>
            </a:endParaRPr>
          </a:p>
        </p:txBody>
      </p:sp>
      <p:sp>
        <p:nvSpPr>
          <p:cNvPr id="40962" name="عنصر نائب للمحتوى 2">
            <a:extLst>
              <a:ext uri="{FF2B5EF4-FFF2-40B4-BE49-F238E27FC236}">
                <a16:creationId xmlns:a16="http://schemas.microsoft.com/office/drawing/2014/main" id="{E74B2B20-76E3-49B6-82AF-CE2038EFE868}"/>
              </a:ext>
            </a:extLst>
          </p:cNvPr>
          <p:cNvSpPr>
            <a:spLocks noGrp="1"/>
          </p:cNvSpPr>
          <p:nvPr>
            <p:ph idx="1"/>
          </p:nvPr>
        </p:nvSpPr>
        <p:spPr>
          <a:xfrm>
            <a:off x="498475" y="1981200"/>
            <a:ext cx="8321675" cy="4144963"/>
          </a:xfrm>
        </p:spPr>
        <p:txBody>
          <a:bodyPr/>
          <a:lstStyle/>
          <a:p>
            <a:pPr algn="just" eaLnBrk="1" hangingPunct="1"/>
            <a:r>
              <a:rPr lang="en-US" altLang="en-US" sz="2400" dirty="0">
                <a:latin typeface="Times New Roman" panose="02020603050405020304" pitchFamily="18" charset="0"/>
                <a:ea typeface="ＭＳ Ｐゴシック" panose="020B0600070205080204" pitchFamily="34" charset="-128"/>
              </a:rPr>
              <a:t>It says that what you see is what you get: what we experience through our senses portrays the world accurately.</a:t>
            </a:r>
          </a:p>
          <a:p>
            <a:pPr algn="just" eaLnBrk="1" hangingPunct="1"/>
            <a:r>
              <a:rPr lang="en-US" altLang="en-US" sz="2400" b="1" dirty="0">
                <a:latin typeface="Times New Roman" panose="02020603050405020304" pitchFamily="18" charset="0"/>
                <a:ea typeface="ＭＳ Ｐゴシック" panose="020B0600070205080204" pitchFamily="34" charset="-128"/>
              </a:rPr>
              <a:t>Critical Realism</a:t>
            </a:r>
            <a:r>
              <a:rPr lang="en-US" altLang="en-US" sz="2400" dirty="0">
                <a:latin typeface="Times New Roman" panose="02020603050405020304" pitchFamily="18" charset="0"/>
                <a:ea typeface="ＭＳ Ｐゴシック" panose="020B0600070205080204" pitchFamily="34" charset="-128"/>
              </a:rPr>
              <a:t>: critical realists argue that we experience are sensations, the images of the things in the real world, not the things directly.</a:t>
            </a:r>
          </a:p>
          <a:p>
            <a:pPr lvl="1" algn="just" eaLnBrk="1" hangingPunct="1"/>
            <a:r>
              <a:rPr lang="en-US" altLang="en-US" sz="2400" dirty="0">
                <a:latin typeface="Times New Roman" panose="02020603050405020304" pitchFamily="18" charset="0"/>
                <a:ea typeface="ＭＳ Ｐゴシック" panose="020B0600070205080204" pitchFamily="34" charset="-128"/>
              </a:rPr>
              <a:t>Critical realists point out how often our senses deceive us.   </a:t>
            </a:r>
            <a:endParaRPr lang="ar-SA" altLang="en-US" sz="2400" dirty="0">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عنوان 1">
            <a:extLst>
              <a:ext uri="{FF2B5EF4-FFF2-40B4-BE49-F238E27FC236}">
                <a16:creationId xmlns:a16="http://schemas.microsoft.com/office/drawing/2014/main" id="{C264F939-8695-4B31-9202-E513D805FD3B}"/>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Interpretivism </a:t>
            </a:r>
            <a:endParaRPr lang="ar-SA" altLang="en-US">
              <a:latin typeface="Times New Roman" panose="02020603050405020304" pitchFamily="18" charset="0"/>
              <a:ea typeface="ＭＳ Ｐゴシック" panose="020B0600070205080204" pitchFamily="34" charset="-128"/>
            </a:endParaRPr>
          </a:p>
        </p:txBody>
      </p:sp>
      <p:sp>
        <p:nvSpPr>
          <p:cNvPr id="41986" name="عنصر نائب للمحتوى 2">
            <a:extLst>
              <a:ext uri="{FF2B5EF4-FFF2-40B4-BE49-F238E27FC236}">
                <a16:creationId xmlns:a16="http://schemas.microsoft.com/office/drawing/2014/main" id="{D4109CE5-CB22-4FFC-BD8A-CBD689AC151E}"/>
              </a:ext>
            </a:extLst>
          </p:cNvPr>
          <p:cNvSpPr>
            <a:spLocks noGrp="1"/>
          </p:cNvSpPr>
          <p:nvPr>
            <p:ph idx="1"/>
          </p:nvPr>
        </p:nvSpPr>
        <p:spPr/>
        <p:txBody>
          <a:bodyPr/>
          <a:lstStyle/>
          <a:p>
            <a:pPr algn="just" eaLnBrk="1" hangingPunct="1"/>
            <a:r>
              <a:rPr lang="en-US" altLang="en-US" sz="2400" dirty="0">
                <a:latin typeface="Times New Roman" panose="02020603050405020304" pitchFamily="18" charset="0"/>
                <a:ea typeface="ＭＳ Ｐゴシック" panose="020B0600070205080204" pitchFamily="34" charset="-128"/>
              </a:rPr>
              <a:t>Interpretivism advocates it is necessary for  the researcher to understand differences between humans in our role as social actors. </a:t>
            </a:r>
          </a:p>
          <a:p>
            <a:pPr algn="just" eaLnBrk="1" hangingPunct="1"/>
            <a:endParaRPr lang="en-US" altLang="en-US" sz="2400" dirty="0">
              <a:latin typeface="Times New Roman" panose="02020603050405020304" pitchFamily="18" charset="0"/>
              <a:ea typeface="ＭＳ Ｐゴシック" panose="020B0600070205080204" pitchFamily="34" charset="-128"/>
            </a:endParaRPr>
          </a:p>
          <a:p>
            <a:pPr algn="just" eaLnBrk="1" hangingPunct="1"/>
            <a:r>
              <a:rPr lang="en-US" altLang="en-US" sz="2400" dirty="0">
                <a:latin typeface="Times New Roman" panose="02020603050405020304" pitchFamily="18" charset="0"/>
                <a:ea typeface="ＭＳ Ｐゴシック" panose="020B0600070205080204" pitchFamily="34" charset="-128"/>
              </a:rPr>
              <a:t>This </a:t>
            </a:r>
            <a:r>
              <a:rPr lang="en-US" altLang="en-US" sz="2400" b="1" dirty="0">
                <a:latin typeface="Times New Roman" panose="02020603050405020304" pitchFamily="18" charset="0"/>
                <a:ea typeface="ＭＳ Ｐゴシック" panose="020B0600070205080204" pitchFamily="34" charset="-128"/>
              </a:rPr>
              <a:t>emphasizes the differences between conducting research among people rather than objects </a:t>
            </a:r>
            <a:r>
              <a:rPr lang="en-US" altLang="en-US" sz="2400" dirty="0">
                <a:latin typeface="Times New Roman" panose="02020603050405020304" pitchFamily="18" charset="0"/>
                <a:ea typeface="ＭＳ Ｐゴシック" panose="020B0600070205080204" pitchFamily="34" charset="-128"/>
              </a:rPr>
              <a:t>such as trucks and computers. </a:t>
            </a:r>
            <a:endParaRPr lang="ar-SA" altLang="en-US" sz="2400" dirty="0">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عنوان 1">
            <a:extLst>
              <a:ext uri="{FF2B5EF4-FFF2-40B4-BE49-F238E27FC236}">
                <a16:creationId xmlns:a16="http://schemas.microsoft.com/office/drawing/2014/main" id="{C9E8249C-6D93-4E93-9D50-5311E0BA103E}"/>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Interpretivisim </a:t>
            </a:r>
            <a:endParaRPr lang="ar-SA" altLang="en-US">
              <a:latin typeface="Times New Roman" panose="02020603050405020304" pitchFamily="18" charset="0"/>
              <a:ea typeface="ＭＳ Ｐゴシック" panose="020B0600070205080204" pitchFamily="34" charset="-128"/>
            </a:endParaRPr>
          </a:p>
        </p:txBody>
      </p:sp>
      <p:sp>
        <p:nvSpPr>
          <p:cNvPr id="43010" name="عنصر نائب للمحتوى 2">
            <a:extLst>
              <a:ext uri="{FF2B5EF4-FFF2-40B4-BE49-F238E27FC236}">
                <a16:creationId xmlns:a16="http://schemas.microsoft.com/office/drawing/2014/main" id="{66767182-6D6D-44A8-A622-5CEA2A6FE17D}"/>
              </a:ext>
            </a:extLst>
          </p:cNvPr>
          <p:cNvSpPr>
            <a:spLocks noGrp="1"/>
          </p:cNvSpPr>
          <p:nvPr>
            <p:ph idx="1"/>
          </p:nvPr>
        </p:nvSpPr>
        <p:spPr>
          <a:xfrm>
            <a:off x="498475" y="1412875"/>
            <a:ext cx="7556500" cy="4713288"/>
          </a:xfrm>
        </p:spPr>
        <p:txBody>
          <a:bodyPr/>
          <a:lstStyle/>
          <a:p>
            <a:pPr algn="just" eaLnBrk="1" hangingPunct="1"/>
            <a:r>
              <a:rPr lang="en-US" altLang="en-US" sz="2400">
                <a:latin typeface="Times New Roman" panose="02020603050405020304" pitchFamily="18" charset="0"/>
                <a:ea typeface="ＭＳ Ｐゴシック" panose="020B0600070205080204" pitchFamily="34" charset="-128"/>
              </a:rPr>
              <a:t>Interpretive research is concerned with the meanings that people attach to </a:t>
            </a:r>
            <a:r>
              <a:rPr lang="en-US" altLang="en-US" sz="2400" b="1">
                <a:latin typeface="Times New Roman" panose="02020603050405020304" pitchFamily="18" charset="0"/>
                <a:ea typeface="ＭＳ Ｐゴシック" panose="020B0600070205080204" pitchFamily="34" charset="-128"/>
              </a:rPr>
              <a:t>norms, rules, and values that regulate their interactions</a:t>
            </a:r>
            <a:r>
              <a:rPr lang="en-US" altLang="en-US" sz="2400">
                <a:latin typeface="Times New Roman" panose="02020603050405020304" pitchFamily="18" charset="0"/>
                <a:ea typeface="ＭＳ Ｐゴシック" panose="020B0600070205080204" pitchFamily="34" charset="-128"/>
              </a:rPr>
              <a:t>. </a:t>
            </a:r>
          </a:p>
          <a:p>
            <a:pPr algn="just" eaLnBrk="1" hangingPunct="1"/>
            <a:r>
              <a:rPr lang="en-US" altLang="en-US" sz="2400">
                <a:latin typeface="Times New Roman" panose="02020603050405020304" pitchFamily="18" charset="0"/>
                <a:ea typeface="ＭＳ Ｐゴシック" panose="020B0600070205080204" pitchFamily="34" charset="-128"/>
              </a:rPr>
              <a:t>Care is taken not to impose a previous understanding of norms, rules, and values on others but rather to </a:t>
            </a:r>
            <a:r>
              <a:rPr lang="en-US" altLang="en-US" sz="2400" b="1">
                <a:latin typeface="Times New Roman" panose="02020603050405020304" pitchFamily="18" charset="0"/>
                <a:ea typeface="ＭＳ Ｐゴシック" panose="020B0600070205080204" pitchFamily="34" charset="-128"/>
              </a:rPr>
              <a:t>understand their beliefs and actions from their point of view</a:t>
            </a:r>
            <a:r>
              <a:rPr lang="en-US" altLang="en-US" sz="2400">
                <a:latin typeface="Times New Roman" panose="02020603050405020304" pitchFamily="18" charset="0"/>
                <a:ea typeface="ＭＳ Ｐゴシック" panose="020B0600070205080204" pitchFamily="34" charset="-128"/>
              </a:rPr>
              <a:t>. </a:t>
            </a:r>
          </a:p>
          <a:p>
            <a:pPr algn="just" eaLnBrk="1" hangingPunct="1"/>
            <a:r>
              <a:rPr lang="en-US" altLang="en-US" sz="2400">
                <a:latin typeface="Times New Roman" panose="02020603050405020304" pitchFamily="18" charset="0"/>
                <a:ea typeface="ＭＳ Ｐゴシック" panose="020B0600070205080204" pitchFamily="34" charset="-128"/>
              </a:rPr>
              <a:t>The focus is not only on what they tell us directly about the reasons for their beliefs and actions but also on the social practices that underlie them. </a:t>
            </a:r>
          </a:p>
          <a:p>
            <a:pPr algn="just" eaLnBrk="1" hangingPunct="1"/>
            <a:r>
              <a:rPr lang="en-US" altLang="en-US" sz="2400">
                <a:latin typeface="Times New Roman" panose="02020603050405020304" pitchFamily="18" charset="0"/>
                <a:ea typeface="ＭＳ Ｐゴシック" panose="020B0600070205080204" pitchFamily="34" charset="-128"/>
              </a:rPr>
              <a:t>Social practice gives meaning to social action</a:t>
            </a:r>
            <a:endParaRPr lang="ar-SA" altLang="en-US" sz="2400">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عنوان 1">
            <a:extLst>
              <a:ext uri="{FF2B5EF4-FFF2-40B4-BE49-F238E27FC236}">
                <a16:creationId xmlns:a16="http://schemas.microsoft.com/office/drawing/2014/main" id="{AF4CA770-CFAF-4C25-9521-DE7F852BAC32}"/>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Pragmatism</a:t>
            </a:r>
            <a:endParaRPr lang="ar-SA" altLang="en-US">
              <a:latin typeface="Times New Roman" panose="02020603050405020304" pitchFamily="18" charset="0"/>
              <a:ea typeface="ＭＳ Ｐゴシック" panose="020B0600070205080204" pitchFamily="34" charset="-128"/>
            </a:endParaRPr>
          </a:p>
        </p:txBody>
      </p:sp>
      <p:sp>
        <p:nvSpPr>
          <p:cNvPr id="44034" name="عنصر نائب للمحتوى 2">
            <a:extLst>
              <a:ext uri="{FF2B5EF4-FFF2-40B4-BE49-F238E27FC236}">
                <a16:creationId xmlns:a16="http://schemas.microsoft.com/office/drawing/2014/main" id="{37E59F44-B0BE-4A70-9A6D-DDC434EEA480}"/>
              </a:ext>
            </a:extLst>
          </p:cNvPr>
          <p:cNvSpPr>
            <a:spLocks noGrp="1"/>
          </p:cNvSpPr>
          <p:nvPr>
            <p:ph idx="1"/>
          </p:nvPr>
        </p:nvSpPr>
        <p:spPr/>
        <p:txBody>
          <a:bodyPr/>
          <a:lstStyle/>
          <a:p>
            <a:pPr algn="just" eaLnBrk="1" hangingPunct="1"/>
            <a:r>
              <a:rPr lang="en-US" altLang="en-US" sz="3200">
                <a:latin typeface="Times New Roman" panose="02020603050405020304" pitchFamily="18" charset="0"/>
                <a:ea typeface="ＭＳ Ｐゴシック" panose="020B0600070205080204" pitchFamily="34" charset="-128"/>
              </a:rPr>
              <a:t>Pragmatism holds that the most important determinant of the epistemology, ontology, axiology adopted is the </a:t>
            </a:r>
            <a:r>
              <a:rPr lang="en-US" altLang="en-US" sz="3200" b="1">
                <a:latin typeface="Times New Roman" panose="02020603050405020304" pitchFamily="18" charset="0"/>
                <a:ea typeface="ＭＳ Ｐゴシック" panose="020B0600070205080204" pitchFamily="34" charset="-128"/>
              </a:rPr>
              <a:t>research question</a:t>
            </a:r>
            <a:r>
              <a:rPr lang="en-US" altLang="en-US" sz="3200">
                <a:latin typeface="Times New Roman" panose="02020603050405020304" pitchFamily="18" charset="0"/>
                <a:ea typeface="ＭＳ Ｐゴシック" panose="020B0600070205080204" pitchFamily="34" charset="-128"/>
              </a:rPr>
              <a:t>.</a:t>
            </a:r>
            <a:endParaRPr lang="ar-SA" altLang="en-US" sz="3200">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24A00A6-FBFE-0F4D-9249-35062F37E4B7}"/>
              </a:ext>
            </a:extLst>
          </p:cNvPr>
          <p:cNvSpPr>
            <a:spLocks noGrp="1"/>
          </p:cNvSpPr>
          <p:nvPr>
            <p:ph idx="1"/>
          </p:nvPr>
        </p:nvSpPr>
        <p:spPr>
          <a:xfrm>
            <a:off x="457200" y="1478280"/>
            <a:ext cx="8229600" cy="4454169"/>
          </a:xfrm>
        </p:spPr>
        <p:txBody>
          <a:bodyPr>
            <a:noAutofit/>
          </a:bodyPr>
          <a:lstStyle/>
          <a:p>
            <a:pPr>
              <a:spcBef>
                <a:spcPts val="0"/>
              </a:spcBef>
              <a:spcAft>
                <a:spcPts val="200"/>
              </a:spcAft>
            </a:pPr>
            <a:r>
              <a:rPr lang="en-GB" sz="2300" dirty="0"/>
              <a:t>Attempts to explain phenomena by collecting and analysing numerical data</a:t>
            </a:r>
          </a:p>
          <a:p>
            <a:pPr>
              <a:spcBef>
                <a:spcPts val="0"/>
              </a:spcBef>
              <a:spcAft>
                <a:spcPts val="200"/>
              </a:spcAft>
            </a:pPr>
            <a:r>
              <a:rPr lang="en-GB" sz="2300" dirty="0"/>
              <a:t>Tells you if there is a “difference” but not necessarily why</a:t>
            </a:r>
          </a:p>
          <a:p>
            <a:pPr>
              <a:spcBef>
                <a:spcPts val="0"/>
              </a:spcBef>
              <a:spcAft>
                <a:spcPts val="200"/>
              </a:spcAft>
            </a:pPr>
            <a:r>
              <a:rPr lang="en-GB" sz="2300" dirty="0"/>
              <a:t>Data collected are always numerical and analysed using statistical methods</a:t>
            </a:r>
          </a:p>
          <a:p>
            <a:pPr>
              <a:spcBef>
                <a:spcPts val="0"/>
              </a:spcBef>
              <a:spcAft>
                <a:spcPts val="200"/>
              </a:spcAft>
            </a:pPr>
            <a:r>
              <a:rPr lang="en-GB" sz="2300" dirty="0"/>
              <a:t>Variables are controlled as much as possible (RCD as the gold standard) so we can eliminate interference and measure the effect of any change</a:t>
            </a:r>
          </a:p>
          <a:p>
            <a:pPr>
              <a:spcBef>
                <a:spcPts val="0"/>
              </a:spcBef>
              <a:spcAft>
                <a:spcPts val="200"/>
              </a:spcAft>
            </a:pPr>
            <a:r>
              <a:rPr lang="en-GB" sz="2300" dirty="0"/>
              <a:t>Randomisation to reduce subjective bias</a:t>
            </a:r>
          </a:p>
          <a:p>
            <a:pPr>
              <a:spcBef>
                <a:spcPts val="0"/>
              </a:spcBef>
              <a:spcAft>
                <a:spcPts val="200"/>
              </a:spcAft>
            </a:pPr>
            <a:r>
              <a:rPr lang="en-GB" sz="2300" dirty="0"/>
              <a:t>If there are no numbers involved, its not quantitative</a:t>
            </a:r>
          </a:p>
          <a:p>
            <a:pPr>
              <a:spcBef>
                <a:spcPts val="0"/>
              </a:spcBef>
              <a:spcAft>
                <a:spcPts val="200"/>
              </a:spcAft>
            </a:pPr>
            <a:r>
              <a:rPr lang="en-GB" sz="2300" dirty="0"/>
              <a:t>Some types of research lend themselves better to quant approaches than others</a:t>
            </a:r>
          </a:p>
        </p:txBody>
      </p:sp>
      <p:sp>
        <p:nvSpPr>
          <p:cNvPr id="5" name="Title 1">
            <a:extLst>
              <a:ext uri="{FF2B5EF4-FFF2-40B4-BE49-F238E27FC236}">
                <a16:creationId xmlns:a16="http://schemas.microsoft.com/office/drawing/2014/main" id="{533795EA-BD82-D24C-9ABC-4AC248018162}"/>
              </a:ext>
            </a:extLst>
          </p:cNvPr>
          <p:cNvSpPr>
            <a:spLocks noGrp="1"/>
          </p:cNvSpPr>
          <p:nvPr>
            <p:ph type="title"/>
          </p:nvPr>
        </p:nvSpPr>
        <p:spPr>
          <a:xfrm>
            <a:off x="457200" y="274638"/>
            <a:ext cx="8229600" cy="1143000"/>
          </a:xfrm>
        </p:spPr>
        <p:txBody>
          <a:bodyPr/>
          <a:lstStyle/>
          <a:p>
            <a:r>
              <a:rPr lang="en-GB" dirty="0"/>
              <a:t>Quantitative approaches</a:t>
            </a:r>
          </a:p>
        </p:txBody>
      </p:sp>
    </p:spTree>
    <p:extLst>
      <p:ext uri="{BB962C8B-B14F-4D97-AF65-F5344CB8AC3E}">
        <p14:creationId xmlns:p14="http://schemas.microsoft.com/office/powerpoint/2010/main" val="990808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9D14F18-73B6-9D47-B716-F9F526E595BC}"/>
              </a:ext>
            </a:extLst>
          </p:cNvPr>
          <p:cNvSpPr>
            <a:spLocks noGrp="1"/>
          </p:cNvSpPr>
          <p:nvPr>
            <p:ph idx="1"/>
          </p:nvPr>
        </p:nvSpPr>
        <p:spPr>
          <a:xfrm>
            <a:off x="480636" y="2132856"/>
            <a:ext cx="8229600" cy="4525963"/>
          </a:xfrm>
        </p:spPr>
        <p:txBody>
          <a:bodyPr>
            <a:normAutofit/>
          </a:bodyPr>
          <a:lstStyle/>
          <a:p>
            <a:r>
              <a:rPr lang="en-GB"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SATs scores </a:t>
            </a:r>
            <a:r>
              <a:rPr lang="en-GB" dirty="0" err="1"/>
              <a:t>etc</a:t>
            </a:r>
            <a:r>
              <a:rPr lang="en-GB" dirty="0"/>
              <a:t>)</a:t>
            </a:r>
          </a:p>
          <a:p>
            <a:r>
              <a:rPr lang="en-GB" dirty="0"/>
              <a:t>Analysis techniques include hypothesis testing, correlations and cluster analysis</a:t>
            </a:r>
          </a:p>
        </p:txBody>
      </p:sp>
      <p:sp>
        <p:nvSpPr>
          <p:cNvPr id="5" name="Title 1">
            <a:extLst>
              <a:ext uri="{FF2B5EF4-FFF2-40B4-BE49-F238E27FC236}">
                <a16:creationId xmlns:a16="http://schemas.microsoft.com/office/drawing/2014/main" id="{A43C172D-8C33-3849-845D-36A2D609AF2C}"/>
              </a:ext>
            </a:extLst>
          </p:cNvPr>
          <p:cNvSpPr>
            <a:spLocks noGrp="1"/>
          </p:cNvSpPr>
          <p:nvPr>
            <p:ph type="title"/>
          </p:nvPr>
        </p:nvSpPr>
        <p:spPr>
          <a:xfrm>
            <a:off x="457200" y="274638"/>
            <a:ext cx="8229600" cy="1143000"/>
          </a:xfrm>
        </p:spPr>
        <p:txBody>
          <a:bodyPr/>
          <a:lstStyle/>
          <a:p>
            <a:r>
              <a:rPr lang="en-GB" dirty="0"/>
              <a:t>Quantitative data</a:t>
            </a:r>
          </a:p>
        </p:txBody>
      </p:sp>
    </p:spTree>
    <p:extLst>
      <p:ext uri="{BB962C8B-B14F-4D97-AF65-F5344CB8AC3E}">
        <p14:creationId xmlns:p14="http://schemas.microsoft.com/office/powerpoint/2010/main" val="17296764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CF3F60-997A-2144-A142-628907A88E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6188" y="1342172"/>
            <a:ext cx="6252372" cy="5073868"/>
          </a:xfrm>
          <a:prstGeom prst="rect">
            <a:avLst/>
          </a:prstGeom>
        </p:spPr>
      </p:pic>
      <p:sp>
        <p:nvSpPr>
          <p:cNvPr id="5" name="Title 1">
            <a:extLst>
              <a:ext uri="{FF2B5EF4-FFF2-40B4-BE49-F238E27FC236}">
                <a16:creationId xmlns:a16="http://schemas.microsoft.com/office/drawing/2014/main" id="{338F130B-093E-064E-85A4-9510D8CEE4EA}"/>
              </a:ext>
            </a:extLst>
          </p:cNvPr>
          <p:cNvSpPr>
            <a:spLocks noGrp="1"/>
          </p:cNvSpPr>
          <p:nvPr>
            <p:ph type="title"/>
          </p:nvPr>
        </p:nvSpPr>
        <p:spPr>
          <a:xfrm>
            <a:off x="457200" y="274638"/>
            <a:ext cx="8229600" cy="1143000"/>
          </a:xfrm>
        </p:spPr>
        <p:txBody>
          <a:bodyPr/>
          <a:lstStyle/>
          <a:p>
            <a:r>
              <a:rPr lang="en-GB" dirty="0"/>
              <a:t>Type I and Type II errors</a:t>
            </a:r>
          </a:p>
        </p:txBody>
      </p:sp>
    </p:spTree>
    <p:extLst>
      <p:ext uri="{BB962C8B-B14F-4D97-AF65-F5344CB8AC3E}">
        <p14:creationId xmlns:p14="http://schemas.microsoft.com/office/powerpoint/2010/main" val="30356608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5240CA0-3387-FE4D-B8ED-EE03D2DD7DAD}"/>
              </a:ext>
            </a:extLst>
          </p:cNvPr>
          <p:cNvSpPr>
            <a:spLocks noGrp="1"/>
          </p:cNvSpPr>
          <p:nvPr>
            <p:ph idx="1"/>
          </p:nvPr>
        </p:nvSpPr>
        <p:spPr>
          <a:xfrm>
            <a:off x="480636" y="2420888"/>
            <a:ext cx="8229600" cy="4525963"/>
          </a:xfrm>
        </p:spPr>
        <p:txBody>
          <a:bodyPr>
            <a:normAutofit/>
          </a:bodyPr>
          <a:lstStyle/>
          <a:p>
            <a:r>
              <a:rPr lang="en-GB" dirty="0"/>
              <a:t>Trying to find the signal from the noise</a:t>
            </a:r>
          </a:p>
          <a:p>
            <a:r>
              <a:rPr lang="en-GB" dirty="0"/>
              <a:t>Generally, either a </a:t>
            </a:r>
            <a:r>
              <a:rPr lang="en-GB" dirty="0">
                <a:solidFill>
                  <a:srgbClr val="00B0F0"/>
                </a:solidFill>
              </a:rPr>
              <a:t>difference</a:t>
            </a:r>
            <a:r>
              <a:rPr lang="en-GB" dirty="0"/>
              <a:t> (between/within groups) or a </a:t>
            </a:r>
            <a:r>
              <a:rPr lang="en-GB" dirty="0">
                <a:solidFill>
                  <a:srgbClr val="00B0F0"/>
                </a:solidFill>
              </a:rPr>
              <a:t>correlation</a:t>
            </a:r>
          </a:p>
          <a:p>
            <a:r>
              <a:rPr lang="en-GB" dirty="0"/>
              <a:t>Choosing the right test to use: </a:t>
            </a:r>
            <a:br>
              <a:rPr lang="en-GB" dirty="0"/>
            </a:br>
            <a:r>
              <a:rPr lang="en-GB" dirty="0">
                <a:solidFill>
                  <a:srgbClr val="00B0F0"/>
                </a:solidFill>
              </a:rPr>
              <a:t>parametric</a:t>
            </a:r>
            <a:r>
              <a:rPr lang="en-GB" dirty="0"/>
              <a:t> vs </a:t>
            </a:r>
            <a:r>
              <a:rPr lang="en-GB" dirty="0">
                <a:solidFill>
                  <a:srgbClr val="00B0F0"/>
                </a:solidFill>
              </a:rPr>
              <a:t>non-parametric </a:t>
            </a:r>
            <a:r>
              <a:rPr lang="en-GB" dirty="0"/>
              <a:t>(depends what sort of data you have – interval/ratio vs nominal/ordinal and how it is distributed)</a:t>
            </a:r>
          </a:p>
          <a:p>
            <a:r>
              <a:rPr lang="en-GB" dirty="0"/>
              <a:t>Correlation does not imply causation!</a:t>
            </a:r>
          </a:p>
          <a:p>
            <a:endParaRPr lang="en-GB" dirty="0"/>
          </a:p>
        </p:txBody>
      </p:sp>
      <p:sp>
        <p:nvSpPr>
          <p:cNvPr id="5" name="Title 1">
            <a:extLst>
              <a:ext uri="{FF2B5EF4-FFF2-40B4-BE49-F238E27FC236}">
                <a16:creationId xmlns:a16="http://schemas.microsoft.com/office/drawing/2014/main" id="{0172BF94-5296-3445-8679-F0F1C6FC4D6A}"/>
              </a:ext>
            </a:extLst>
          </p:cNvPr>
          <p:cNvSpPr>
            <a:spLocks noGrp="1"/>
          </p:cNvSpPr>
          <p:nvPr>
            <p:ph type="title"/>
          </p:nvPr>
        </p:nvSpPr>
        <p:spPr>
          <a:xfrm>
            <a:off x="457200" y="274638"/>
            <a:ext cx="8229600" cy="1143000"/>
          </a:xfrm>
        </p:spPr>
        <p:txBody>
          <a:bodyPr/>
          <a:lstStyle/>
          <a:p>
            <a:r>
              <a:rPr lang="en-GB" dirty="0"/>
              <a:t>What are you looking for?</a:t>
            </a:r>
          </a:p>
        </p:txBody>
      </p:sp>
    </p:spTree>
    <p:extLst>
      <p:ext uri="{BB962C8B-B14F-4D97-AF65-F5344CB8AC3E}">
        <p14:creationId xmlns:p14="http://schemas.microsoft.com/office/powerpoint/2010/main" val="29014795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E44531-FE96-A54D-8B50-13A233B2FA5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6740" y="1556775"/>
            <a:ext cx="6294230" cy="2481379"/>
          </a:xfrm>
          <a:prstGeom prst="rect">
            <a:avLst/>
          </a:prstGeom>
        </p:spPr>
      </p:pic>
      <p:pic>
        <p:nvPicPr>
          <p:cNvPr id="5" name="Picture 4">
            <a:extLst>
              <a:ext uri="{FF2B5EF4-FFF2-40B4-BE49-F238E27FC236}">
                <a16:creationId xmlns:a16="http://schemas.microsoft.com/office/drawing/2014/main" id="{E85E9AFD-68A1-C042-9488-31ABC4FDE17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81125" y="4292152"/>
            <a:ext cx="5969446" cy="2353339"/>
          </a:xfrm>
          <a:prstGeom prst="rect">
            <a:avLst/>
          </a:prstGeom>
        </p:spPr>
      </p:pic>
      <p:sp>
        <p:nvSpPr>
          <p:cNvPr id="6" name="Rectangle 5">
            <a:extLst>
              <a:ext uri="{FF2B5EF4-FFF2-40B4-BE49-F238E27FC236}">
                <a16:creationId xmlns:a16="http://schemas.microsoft.com/office/drawing/2014/main" id="{EFBBBD95-3DF5-F44B-BDB8-2A97E0937977}"/>
              </a:ext>
            </a:extLst>
          </p:cNvPr>
          <p:cNvSpPr/>
          <p:nvPr/>
        </p:nvSpPr>
        <p:spPr>
          <a:xfrm>
            <a:off x="216740" y="4338263"/>
            <a:ext cx="2596798" cy="1169551"/>
          </a:xfrm>
          <a:prstGeom prst="rect">
            <a:avLst/>
          </a:prstGeom>
        </p:spPr>
        <p:txBody>
          <a:bodyPr wrap="square">
            <a:spAutoFit/>
          </a:bodyPr>
          <a:lstStyle/>
          <a:p>
            <a:r>
              <a:rPr lang="en-GB" i="1" dirty="0"/>
              <a:t>From ‘Spurious correlations’ website</a:t>
            </a:r>
            <a:br>
              <a:rPr lang="en-GB" dirty="0"/>
            </a:br>
            <a:r>
              <a:rPr lang="en-GB" sz="1700" dirty="0">
                <a:hlinkClick r:id="rId4"/>
              </a:rPr>
              <a:t>http://www.tylervigen.com/spurious-correlations</a:t>
            </a:r>
            <a:r>
              <a:rPr lang="en-GB" sz="1700" dirty="0"/>
              <a:t> </a:t>
            </a:r>
          </a:p>
        </p:txBody>
      </p:sp>
      <p:sp>
        <p:nvSpPr>
          <p:cNvPr id="7" name="Title 1">
            <a:extLst>
              <a:ext uri="{FF2B5EF4-FFF2-40B4-BE49-F238E27FC236}">
                <a16:creationId xmlns:a16="http://schemas.microsoft.com/office/drawing/2014/main" id="{7E24E0A3-1AC6-E149-874E-AF8D88AC803C}"/>
              </a:ext>
            </a:extLst>
          </p:cNvPr>
          <p:cNvSpPr>
            <a:spLocks noGrp="1"/>
          </p:cNvSpPr>
          <p:nvPr>
            <p:ph type="title"/>
          </p:nvPr>
        </p:nvSpPr>
        <p:spPr>
          <a:xfrm>
            <a:off x="457200" y="274638"/>
            <a:ext cx="8229600" cy="1143000"/>
          </a:xfrm>
        </p:spPr>
        <p:txBody>
          <a:bodyPr/>
          <a:lstStyle/>
          <a:p>
            <a:r>
              <a:rPr lang="en-GB" dirty="0"/>
              <a:t>Example correlations</a:t>
            </a:r>
          </a:p>
        </p:txBody>
      </p:sp>
    </p:spTree>
    <p:extLst>
      <p:ext uri="{BB962C8B-B14F-4D97-AF65-F5344CB8AC3E}">
        <p14:creationId xmlns:p14="http://schemas.microsoft.com/office/powerpoint/2010/main" val="39542110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220C097-17AE-814A-A19B-7CE989D6CEB1}"/>
              </a:ext>
            </a:extLst>
          </p:cNvPr>
          <p:cNvSpPr>
            <a:spLocks noGrp="1"/>
          </p:cNvSpPr>
          <p:nvPr>
            <p:ph idx="1"/>
          </p:nvPr>
        </p:nvSpPr>
        <p:spPr>
          <a:xfrm>
            <a:off x="457200" y="1600200"/>
            <a:ext cx="8229600" cy="4525963"/>
          </a:xfrm>
        </p:spPr>
        <p:txBody>
          <a:bodyPr>
            <a:normAutofit/>
          </a:bodyPr>
          <a:lstStyle/>
          <a:p>
            <a:r>
              <a:rPr lang="en-GB" dirty="0">
                <a:solidFill>
                  <a:srgbClr val="00B0F0"/>
                </a:solidFill>
              </a:rPr>
              <a:t>Significance level </a:t>
            </a:r>
            <a:r>
              <a:rPr lang="en-GB" dirty="0"/>
              <a:t>– a fixed probability of wrongly rejecting the null hypothesis H</a:t>
            </a:r>
            <a:r>
              <a:rPr lang="en-GB" baseline="-25000" dirty="0"/>
              <a:t>0</a:t>
            </a:r>
            <a:r>
              <a:rPr lang="en-GB" dirty="0"/>
              <a:t>, if </a:t>
            </a:r>
          </a:p>
          <a:p>
            <a:r>
              <a:rPr lang="en-GB" dirty="0"/>
              <a:t>it is in fact true. Usually set to 0.05 (5%).</a:t>
            </a:r>
          </a:p>
          <a:p>
            <a:r>
              <a:rPr lang="en-GB" dirty="0">
                <a:solidFill>
                  <a:srgbClr val="00B0F0"/>
                </a:solidFill>
              </a:rPr>
              <a:t>p value </a:t>
            </a:r>
            <a:r>
              <a:rPr lang="en-GB" dirty="0"/>
              <a:t>- probability of getting a value of the test statistic as extreme as or more extreme than that observed by chance alone, if the null hypothesis H</a:t>
            </a:r>
            <a:r>
              <a:rPr lang="en-GB" baseline="-25000" dirty="0"/>
              <a:t>0</a:t>
            </a:r>
            <a:r>
              <a:rPr lang="en-GB" dirty="0"/>
              <a:t>, is true.</a:t>
            </a:r>
          </a:p>
          <a:p>
            <a:r>
              <a:rPr lang="en-GB" dirty="0">
                <a:solidFill>
                  <a:srgbClr val="00B0F0"/>
                </a:solidFill>
              </a:rPr>
              <a:t>Power </a:t>
            </a:r>
            <a:r>
              <a:rPr lang="en-GB" dirty="0"/>
              <a:t>– ability to detect a difference if there is one</a:t>
            </a:r>
          </a:p>
          <a:p>
            <a:r>
              <a:rPr lang="en-GB" dirty="0">
                <a:solidFill>
                  <a:srgbClr val="00B0F0"/>
                </a:solidFill>
              </a:rPr>
              <a:t>Effect size </a:t>
            </a:r>
            <a:r>
              <a:rPr lang="en-GB" dirty="0"/>
              <a:t>– numerical way of expressing the strength or magnitude of a reported relationship, be it causal or not</a:t>
            </a:r>
          </a:p>
          <a:p>
            <a:endParaRPr lang="en-GB" dirty="0"/>
          </a:p>
          <a:p>
            <a:endParaRPr lang="en-GB" dirty="0"/>
          </a:p>
          <a:p>
            <a:endParaRPr lang="en-GB" dirty="0"/>
          </a:p>
          <a:p>
            <a:endParaRPr lang="en-GB" dirty="0"/>
          </a:p>
        </p:txBody>
      </p:sp>
      <p:sp>
        <p:nvSpPr>
          <p:cNvPr id="5" name="Title 1">
            <a:extLst>
              <a:ext uri="{FF2B5EF4-FFF2-40B4-BE49-F238E27FC236}">
                <a16:creationId xmlns:a16="http://schemas.microsoft.com/office/drawing/2014/main" id="{1B381D30-2DAD-334C-8EA1-DE34F438AB75}"/>
              </a:ext>
            </a:extLst>
          </p:cNvPr>
          <p:cNvSpPr>
            <a:spLocks noGrp="1"/>
          </p:cNvSpPr>
          <p:nvPr>
            <p:ph type="title"/>
          </p:nvPr>
        </p:nvSpPr>
        <p:spPr>
          <a:xfrm>
            <a:off x="457200" y="274638"/>
            <a:ext cx="8229600" cy="1143000"/>
          </a:xfrm>
        </p:spPr>
        <p:txBody>
          <a:bodyPr/>
          <a:lstStyle/>
          <a:p>
            <a:r>
              <a:rPr lang="en-GB" dirty="0"/>
              <a:t>Interpreting test statistics</a:t>
            </a:r>
          </a:p>
        </p:txBody>
      </p:sp>
    </p:spTree>
    <p:extLst>
      <p:ext uri="{BB962C8B-B14F-4D97-AF65-F5344CB8AC3E}">
        <p14:creationId xmlns:p14="http://schemas.microsoft.com/office/powerpoint/2010/main" val="9753336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2A3A94DD-A90B-A940-98D1-A714C93867D3}"/>
              </a:ext>
            </a:extLst>
          </p:cNvPr>
          <p:cNvSpPr>
            <a:spLocks noGrp="1"/>
          </p:cNvSpPr>
          <p:nvPr>
            <p:ph idx="1"/>
          </p:nvPr>
        </p:nvSpPr>
        <p:spPr>
          <a:xfrm>
            <a:off x="457200" y="1600200"/>
            <a:ext cx="8229600" cy="4525963"/>
          </a:xfrm>
        </p:spPr>
        <p:txBody>
          <a:bodyPr>
            <a:normAutofit/>
          </a:bodyPr>
          <a:lstStyle/>
          <a:p>
            <a:r>
              <a:rPr lang="en-GB" dirty="0"/>
              <a:t>Validity</a:t>
            </a:r>
          </a:p>
          <a:p>
            <a:r>
              <a:rPr lang="en-GB" dirty="0"/>
              <a:t>Reliability</a:t>
            </a:r>
          </a:p>
          <a:p>
            <a:r>
              <a:rPr lang="en-GB" dirty="0">
                <a:sym typeface="Wingdings" panose="05000000000000000000" pitchFamily="2" charset="2"/>
              </a:rPr>
              <a:t>Trustworthiness*</a:t>
            </a:r>
            <a:endParaRPr lang="en-GB" dirty="0"/>
          </a:p>
          <a:p>
            <a:pPr lvl="1"/>
            <a:r>
              <a:rPr lang="en-GB" dirty="0">
                <a:solidFill>
                  <a:srgbClr val="00B0F0"/>
                </a:solidFill>
              </a:rPr>
              <a:t>Dependability</a:t>
            </a:r>
            <a:r>
              <a:rPr lang="en-GB" dirty="0"/>
              <a:t>: showing that the findings are consistent and could be repeated</a:t>
            </a:r>
          </a:p>
          <a:p>
            <a:pPr lvl="1"/>
            <a:r>
              <a:rPr lang="en-GB" dirty="0">
                <a:solidFill>
                  <a:srgbClr val="00B0F0"/>
                </a:solidFill>
              </a:rPr>
              <a:t>Confirmability</a:t>
            </a:r>
            <a:r>
              <a:rPr lang="en-GB" dirty="0"/>
              <a:t>: a degree of neutrality or the extent to which the findings of a study are shaped by the respondents and not researcher bias, motivation, or interest</a:t>
            </a:r>
          </a:p>
          <a:p>
            <a:pPr lvl="1"/>
            <a:r>
              <a:rPr lang="en-GB" dirty="0">
                <a:solidFill>
                  <a:srgbClr val="00B0F0"/>
                </a:solidFill>
              </a:rPr>
              <a:t>Credibility</a:t>
            </a:r>
            <a:r>
              <a:rPr lang="en-GB" dirty="0"/>
              <a:t>: confidence in the 'truth' of the findings</a:t>
            </a:r>
          </a:p>
          <a:p>
            <a:pPr lvl="1"/>
            <a:r>
              <a:rPr lang="en-GB" dirty="0">
                <a:solidFill>
                  <a:srgbClr val="00B0F0"/>
                </a:solidFill>
              </a:rPr>
              <a:t>Transferability</a:t>
            </a:r>
            <a:r>
              <a:rPr lang="en-GB" dirty="0"/>
              <a:t>: showing that the findings have applicability in other contexts</a:t>
            </a:r>
          </a:p>
          <a:p>
            <a:endParaRPr lang="en-GB" dirty="0"/>
          </a:p>
        </p:txBody>
      </p:sp>
      <p:sp>
        <p:nvSpPr>
          <p:cNvPr id="5" name="Title 1">
            <a:extLst>
              <a:ext uri="{FF2B5EF4-FFF2-40B4-BE49-F238E27FC236}">
                <a16:creationId xmlns:a16="http://schemas.microsoft.com/office/drawing/2014/main" id="{82185F65-69D1-DD44-816B-337B6CA3BE4E}"/>
              </a:ext>
            </a:extLst>
          </p:cNvPr>
          <p:cNvSpPr>
            <a:spLocks noGrp="1"/>
          </p:cNvSpPr>
          <p:nvPr>
            <p:ph type="title"/>
          </p:nvPr>
        </p:nvSpPr>
        <p:spPr>
          <a:xfrm>
            <a:off x="457200" y="274638"/>
            <a:ext cx="8229600" cy="1143000"/>
          </a:xfrm>
        </p:spPr>
        <p:txBody>
          <a:bodyPr/>
          <a:lstStyle/>
          <a:p>
            <a:r>
              <a:rPr lang="en-GB" dirty="0"/>
              <a:t>Other aspects of research design</a:t>
            </a:r>
          </a:p>
        </p:txBody>
      </p:sp>
    </p:spTree>
    <p:extLst>
      <p:ext uri="{BB962C8B-B14F-4D97-AF65-F5344CB8AC3E}">
        <p14:creationId xmlns:p14="http://schemas.microsoft.com/office/powerpoint/2010/main" val="4237827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a:extLst>
              <a:ext uri="{FF2B5EF4-FFF2-40B4-BE49-F238E27FC236}">
                <a16:creationId xmlns:a16="http://schemas.microsoft.com/office/drawing/2014/main" id="{1BDAFC21-7C08-4CC8-A9BA-5EB67ED00A8C}"/>
              </a:ext>
            </a:extLst>
          </p:cNvPr>
          <p:cNvSpPr>
            <a:spLocks noGrp="1" noChangeArrowheads="1"/>
          </p:cNvSpPr>
          <p:nvPr>
            <p:ph type="title"/>
          </p:nvPr>
        </p:nvSpPr>
        <p:spPr>
          <a:xfrm>
            <a:off x="685800" y="28257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paradigms</a:t>
            </a:r>
          </a:p>
        </p:txBody>
      </p:sp>
      <p:sp>
        <p:nvSpPr>
          <p:cNvPr id="45058" name="Rectangle 3">
            <a:extLst>
              <a:ext uri="{FF2B5EF4-FFF2-40B4-BE49-F238E27FC236}">
                <a16:creationId xmlns:a16="http://schemas.microsoft.com/office/drawing/2014/main" id="{FD28132F-36E2-46E0-965A-F41D230EEEE8}"/>
              </a:ext>
            </a:extLst>
          </p:cNvPr>
          <p:cNvSpPr>
            <a:spLocks noGrp="1" noChangeArrowheads="1"/>
          </p:cNvSpPr>
          <p:nvPr>
            <p:ph type="body" idx="1"/>
          </p:nvPr>
        </p:nvSpPr>
        <p:spPr>
          <a:xfrm>
            <a:off x="685800" y="1295400"/>
            <a:ext cx="7772400" cy="4648200"/>
          </a:xfrm>
        </p:spPr>
        <p:txBody>
          <a:bodyPr/>
          <a:lstStyle/>
          <a:p>
            <a:pPr algn="just" eaLnBrk="1" hangingPunct="1">
              <a:lnSpc>
                <a:spcPct val="90000"/>
              </a:lnSpc>
              <a:buFontTx/>
              <a:buNone/>
            </a:pPr>
            <a:r>
              <a:rPr lang="en-GB" altLang="en-US" sz="2800" b="1" dirty="0">
                <a:latin typeface="Arial" panose="020B0604020202020204" pitchFamily="34" charset="0"/>
                <a:ea typeface="ＭＳ Ｐゴシック" panose="020B0600070205080204" pitchFamily="34" charset="-128"/>
              </a:rPr>
              <a:t>Definition</a:t>
            </a:r>
          </a:p>
          <a:p>
            <a:pPr algn="just" eaLnBrk="1" hangingPunct="1">
              <a:lnSpc>
                <a:spcPct val="90000"/>
              </a:lnSpc>
              <a:buFontTx/>
              <a:buNone/>
            </a:pPr>
            <a:endParaRPr lang="en-GB" altLang="en-US" sz="2800" b="1" dirty="0">
              <a:latin typeface="Arial" panose="020B0604020202020204" pitchFamily="34" charset="0"/>
              <a:ea typeface="ＭＳ Ｐゴシック" panose="020B0600070205080204" pitchFamily="34" charset="-128"/>
            </a:endParaRPr>
          </a:p>
          <a:p>
            <a:pPr algn="just" eaLnBrk="1" hangingPunct="1">
              <a:lnSpc>
                <a:spcPct val="90000"/>
              </a:lnSpc>
              <a:buFontTx/>
              <a:buNone/>
            </a:pPr>
            <a:r>
              <a:rPr lang="ja-JP" altLang="en-GB" sz="2800" b="1">
                <a:latin typeface="Arial" panose="020B0604020202020204" pitchFamily="34" charset="0"/>
                <a:ea typeface="ＭＳ Ｐゴシック" panose="020B0600070205080204" pitchFamily="34" charset="-128"/>
              </a:rPr>
              <a:t>‘</a:t>
            </a:r>
            <a:r>
              <a:rPr lang="en-GB" altLang="ja-JP" sz="2800" dirty="0">
                <a:latin typeface="Arial" panose="020B0604020202020204" pitchFamily="34" charset="0"/>
                <a:ea typeface="ＭＳ Ｐゴシック" panose="020B0600070205080204" pitchFamily="34" charset="-128"/>
              </a:rPr>
              <a:t>A way of examining social phenomenon from which particular understandings of these phenomena can be gained and explanations attempted</a:t>
            </a:r>
            <a:r>
              <a:rPr lang="ja-JP" altLang="en-GB" sz="2800">
                <a:latin typeface="Arial" panose="020B0604020202020204" pitchFamily="34" charset="0"/>
                <a:ea typeface="ＭＳ Ｐゴシック" panose="020B0600070205080204" pitchFamily="34" charset="-128"/>
              </a:rPr>
              <a:t>’</a:t>
            </a:r>
            <a:endParaRPr lang="en-GB" altLang="en-US" sz="2800" dirty="0">
              <a:latin typeface="Arial" panose="020B0604020202020204" pitchFamily="34" charset="0"/>
              <a:ea typeface="ＭＳ Ｐゴシック" panose="020B0600070205080204" pitchFamily="34" charset="-128"/>
            </a:endParaRPr>
          </a:p>
          <a:p>
            <a:pPr algn="just" eaLnBrk="1" hangingPunct="1">
              <a:lnSpc>
                <a:spcPct val="90000"/>
              </a:lnSpc>
              <a:buFontTx/>
              <a:buNone/>
            </a:pPr>
            <a:r>
              <a:rPr lang="en-GB" altLang="en-US" sz="1800" dirty="0">
                <a:latin typeface="Arial" panose="020B0604020202020204" pitchFamily="34" charset="0"/>
                <a:ea typeface="ＭＳ Ｐゴシック" panose="020B0600070205080204" pitchFamily="34" charset="-128"/>
              </a:rPr>
              <a:t>Saunders </a:t>
            </a:r>
            <a:r>
              <a:rPr lang="en-GB" altLang="en-US" sz="1800" i="1" dirty="0">
                <a:latin typeface="Arial" panose="020B0604020202020204" pitchFamily="34" charset="0"/>
                <a:ea typeface="ＭＳ Ｐゴシック" panose="020B0600070205080204" pitchFamily="34" charset="-128"/>
              </a:rPr>
              <a:t>et al</a:t>
            </a:r>
            <a:r>
              <a:rPr lang="en-GB" altLang="en-US" sz="1800" dirty="0">
                <a:latin typeface="Arial" panose="020B0604020202020204" pitchFamily="34" charset="0"/>
                <a:ea typeface="ＭＳ Ｐゴシック" panose="020B0600070205080204" pitchFamily="34" charset="-128"/>
              </a:rPr>
              <a:t>. (2009)</a:t>
            </a:r>
          </a:p>
          <a:p>
            <a:pPr algn="just" eaLnBrk="1" hangingPunct="1">
              <a:lnSpc>
                <a:spcPct val="90000"/>
              </a:lnSpc>
              <a:buFontTx/>
              <a:buNone/>
            </a:pPr>
            <a:endParaRPr lang="en-GB" altLang="en-US" sz="1800" dirty="0">
              <a:latin typeface="Arial" panose="020B0604020202020204" pitchFamily="34" charset="0"/>
              <a:ea typeface="ＭＳ Ｐゴシック" panose="020B0600070205080204" pitchFamily="34" charset="-128"/>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a:extLst>
              <a:ext uri="{FF2B5EF4-FFF2-40B4-BE49-F238E27FC236}">
                <a16:creationId xmlns:a16="http://schemas.microsoft.com/office/drawing/2014/main" id="{54B8407E-AA7A-4ABB-8490-2099FA6A429B}"/>
              </a:ext>
            </a:extLst>
          </p:cNvPr>
          <p:cNvSpPr>
            <a:spLocks noGrp="1" noChangeArrowheads="1"/>
          </p:cNvSpPr>
          <p:nvPr>
            <p:ph type="title"/>
          </p:nvPr>
        </p:nvSpPr>
        <p:spPr>
          <a:xfrm>
            <a:off x="674688" y="28257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Approaches (1)</a:t>
            </a:r>
          </a:p>
        </p:txBody>
      </p:sp>
      <p:sp>
        <p:nvSpPr>
          <p:cNvPr id="46082" name="Rectangle 3">
            <a:extLst>
              <a:ext uri="{FF2B5EF4-FFF2-40B4-BE49-F238E27FC236}">
                <a16:creationId xmlns:a16="http://schemas.microsoft.com/office/drawing/2014/main" id="{F5ADB02C-8DED-4E89-B870-9F5DAFAF789E}"/>
              </a:ext>
            </a:extLst>
          </p:cNvPr>
          <p:cNvSpPr>
            <a:spLocks noGrp="1" noChangeArrowheads="1"/>
          </p:cNvSpPr>
          <p:nvPr>
            <p:ph type="body" idx="1"/>
          </p:nvPr>
        </p:nvSpPr>
        <p:spPr>
          <a:xfrm>
            <a:off x="506413" y="1371600"/>
            <a:ext cx="7772400" cy="4724400"/>
          </a:xfrm>
        </p:spPr>
        <p:txBody>
          <a:bodyPr/>
          <a:lstStyle/>
          <a:p>
            <a:pPr algn="ctr" eaLnBrk="1" hangingPunct="1">
              <a:lnSpc>
                <a:spcPct val="90000"/>
              </a:lnSpc>
              <a:buFontTx/>
              <a:buNone/>
            </a:pPr>
            <a:r>
              <a:rPr lang="en-GB" altLang="en-US" sz="2800" b="1" dirty="0">
                <a:latin typeface="Arial" panose="020B0604020202020204" pitchFamily="34" charset="0"/>
                <a:ea typeface="ＭＳ Ｐゴシック" panose="020B0600070205080204" pitchFamily="34" charset="-128"/>
              </a:rPr>
              <a:t>Deduction</a:t>
            </a:r>
            <a:r>
              <a:rPr lang="en-GB" altLang="en-US" sz="2800" dirty="0">
                <a:latin typeface="Arial" panose="020B0604020202020204" pitchFamily="34" charset="0"/>
                <a:ea typeface="ＭＳ Ｐゴシック" panose="020B0600070205080204" pitchFamily="34" charset="-128"/>
              </a:rPr>
              <a:t> </a:t>
            </a:r>
          </a:p>
          <a:p>
            <a:pPr algn="ctr" eaLnBrk="1" hangingPunct="1">
              <a:lnSpc>
                <a:spcPct val="90000"/>
              </a:lnSpc>
              <a:buFontTx/>
              <a:buNone/>
            </a:pPr>
            <a:r>
              <a:rPr lang="en-GB" altLang="en-US" sz="2800" dirty="0">
                <a:latin typeface="Arial" panose="020B0604020202020204" pitchFamily="34" charset="0"/>
                <a:ea typeface="ＭＳ Ｐゴシック" panose="020B0600070205080204" pitchFamily="34" charset="-128"/>
              </a:rPr>
              <a:t>5 sequential stages of testing theory</a:t>
            </a:r>
          </a:p>
          <a:p>
            <a:pPr algn="ctr" eaLnBrk="1" hangingPunct="1">
              <a:lnSpc>
                <a:spcPct val="90000"/>
              </a:lnSpc>
              <a:buFontTx/>
              <a:buNone/>
            </a:pPr>
            <a:r>
              <a:rPr lang="en-GB" altLang="en-US" sz="2800" dirty="0">
                <a:latin typeface="Arial" panose="020B0604020202020204" pitchFamily="34" charset="0"/>
                <a:ea typeface="ＭＳ Ｐゴシック" panose="020B0600070205080204" pitchFamily="34" charset="-128"/>
              </a:rPr>
              <a:t>EXAMPLE LOGICAL POSITIVISM</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Deducing a hypothesis</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Expressing the hypothesis operationally</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Testing the operational hypothesis</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Examining the specific outcome of the enquiry</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Modifying the theory (if necessary) </a:t>
            </a:r>
          </a:p>
          <a:p>
            <a:pPr eaLnBrk="1" hangingPunct="1">
              <a:lnSpc>
                <a:spcPct val="90000"/>
              </a:lnSpc>
            </a:pPr>
            <a:endParaRPr lang="en-GB" altLang="en-US" sz="2600" dirty="0">
              <a:latin typeface="Arial" panose="020B0604020202020204" pitchFamily="34" charset="0"/>
              <a:ea typeface="ＭＳ Ｐゴシック" panose="020B0600070205080204" pitchFamily="34" charset="-128"/>
            </a:endParaRPr>
          </a:p>
          <a:p>
            <a:pPr algn="r" eaLnBrk="1" hangingPunct="1">
              <a:lnSpc>
                <a:spcPct val="90000"/>
              </a:lnSpc>
              <a:buFontTx/>
              <a:buNone/>
            </a:pPr>
            <a:r>
              <a:rPr lang="en-GB" altLang="en-US" dirty="0">
                <a:latin typeface="Arial" panose="020B0604020202020204" pitchFamily="34" charset="0"/>
                <a:ea typeface="ＭＳ Ｐゴシック" panose="020B0600070205080204" pitchFamily="34" charset="-128"/>
              </a:rPr>
              <a:t>Adapted from Robson (2002)</a:t>
            </a:r>
          </a:p>
          <a:p>
            <a:pPr eaLnBrk="1" hangingPunct="1">
              <a:lnSpc>
                <a:spcPct val="90000"/>
              </a:lnSpc>
            </a:pPr>
            <a:endParaRPr lang="en-GB" altLang="en-US" sz="2600" dirty="0">
              <a:latin typeface="Arial" panose="020B0604020202020204" pitchFamily="34" charset="0"/>
              <a:ea typeface="ＭＳ Ｐゴシック" panose="020B0600070205080204" pitchFamily="34" charset="-128"/>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a:extLst>
              <a:ext uri="{FF2B5EF4-FFF2-40B4-BE49-F238E27FC236}">
                <a16:creationId xmlns:a16="http://schemas.microsoft.com/office/drawing/2014/main" id="{4E889FDC-AE38-408B-9DCA-22BB11A9DE57}"/>
              </a:ext>
            </a:extLst>
          </p:cNvPr>
          <p:cNvSpPr>
            <a:spLocks noGrp="1" noChangeArrowheads="1"/>
          </p:cNvSpPr>
          <p:nvPr>
            <p:ph type="title"/>
          </p:nvPr>
        </p:nvSpPr>
        <p:spPr>
          <a:xfrm>
            <a:off x="674688" y="28257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Approaches (2)</a:t>
            </a:r>
          </a:p>
        </p:txBody>
      </p:sp>
      <p:sp>
        <p:nvSpPr>
          <p:cNvPr id="47106" name="Rectangle 3">
            <a:extLst>
              <a:ext uri="{FF2B5EF4-FFF2-40B4-BE49-F238E27FC236}">
                <a16:creationId xmlns:a16="http://schemas.microsoft.com/office/drawing/2014/main" id="{86E72467-0D06-47CD-A18C-BE16C8CAFDDD}"/>
              </a:ext>
            </a:extLst>
          </p:cNvPr>
          <p:cNvSpPr>
            <a:spLocks noGrp="1" noChangeArrowheads="1"/>
          </p:cNvSpPr>
          <p:nvPr>
            <p:ph type="body" idx="1"/>
          </p:nvPr>
        </p:nvSpPr>
        <p:spPr>
          <a:xfrm>
            <a:off x="490538" y="1219200"/>
            <a:ext cx="8534400" cy="5181600"/>
          </a:xfrm>
        </p:spPr>
        <p:txBody>
          <a:bodyPr/>
          <a:lstStyle/>
          <a:p>
            <a:pPr algn="ctr" eaLnBrk="1" hangingPunct="1">
              <a:lnSpc>
                <a:spcPct val="90000"/>
              </a:lnSpc>
              <a:buFontTx/>
              <a:buNone/>
            </a:pPr>
            <a:r>
              <a:rPr lang="en-GB" altLang="en-US" sz="2800" b="1">
                <a:latin typeface="Arial" panose="020B0604020202020204" pitchFamily="34" charset="0"/>
                <a:ea typeface="ＭＳ Ｐゴシック" panose="020B0600070205080204" pitchFamily="34" charset="-128"/>
              </a:rPr>
              <a:t>Characteristics of Deduction</a:t>
            </a:r>
          </a:p>
          <a:p>
            <a:pPr eaLnBrk="1" hangingPunct="1">
              <a:lnSpc>
                <a:spcPct val="90000"/>
              </a:lnSpc>
              <a:buFontTx/>
              <a:buNone/>
            </a:pPr>
            <a:endParaRPr lang="en-GB" altLang="en-US" sz="2600">
              <a:latin typeface="Arial" panose="020B0604020202020204" pitchFamily="34" charset="0"/>
              <a:ea typeface="ＭＳ Ｐゴシック" panose="020B0600070205080204" pitchFamily="34" charset="-128"/>
            </a:endParaRPr>
          </a:p>
          <a:p>
            <a:pPr eaLnBrk="1" hangingPunct="1">
              <a:lnSpc>
                <a:spcPct val="90000"/>
              </a:lnSpc>
            </a:pPr>
            <a:r>
              <a:rPr lang="en-GB" altLang="en-US" sz="2600">
                <a:latin typeface="Arial" panose="020B0604020202020204" pitchFamily="34" charset="0"/>
                <a:ea typeface="ＭＳ Ｐゴシック" panose="020B0600070205080204" pitchFamily="34" charset="-128"/>
              </a:rPr>
              <a:t>Explaining causal relationships between variables</a:t>
            </a:r>
          </a:p>
          <a:p>
            <a:pPr eaLnBrk="1" hangingPunct="1">
              <a:lnSpc>
                <a:spcPct val="90000"/>
              </a:lnSpc>
            </a:pPr>
            <a:r>
              <a:rPr lang="en-GB" altLang="en-US" sz="2600">
                <a:latin typeface="Arial" panose="020B0604020202020204" pitchFamily="34" charset="0"/>
                <a:ea typeface="ＭＳ Ｐゴシック" panose="020B0600070205080204" pitchFamily="34" charset="-128"/>
              </a:rPr>
              <a:t>Establishing controls for testing hypotheses</a:t>
            </a:r>
          </a:p>
          <a:p>
            <a:pPr eaLnBrk="1" hangingPunct="1">
              <a:lnSpc>
                <a:spcPct val="90000"/>
              </a:lnSpc>
            </a:pPr>
            <a:r>
              <a:rPr lang="en-GB" altLang="en-US" sz="2600">
                <a:latin typeface="Arial" panose="020B0604020202020204" pitchFamily="34" charset="0"/>
                <a:ea typeface="ＭＳ Ｐゴシック" panose="020B0600070205080204" pitchFamily="34" charset="-128"/>
              </a:rPr>
              <a:t>Independence of the researcher</a:t>
            </a:r>
          </a:p>
          <a:p>
            <a:pPr eaLnBrk="1" hangingPunct="1">
              <a:lnSpc>
                <a:spcPct val="90000"/>
              </a:lnSpc>
            </a:pPr>
            <a:r>
              <a:rPr lang="en-GB" altLang="en-US" sz="2600">
                <a:latin typeface="Arial" panose="020B0604020202020204" pitchFamily="34" charset="0"/>
                <a:ea typeface="ＭＳ Ｐゴシック" panose="020B0600070205080204" pitchFamily="34" charset="-128"/>
              </a:rPr>
              <a:t>Concepts operationalized for quantitative measurement</a:t>
            </a:r>
          </a:p>
          <a:p>
            <a:pPr eaLnBrk="1" hangingPunct="1">
              <a:lnSpc>
                <a:spcPct val="90000"/>
              </a:lnSpc>
            </a:pPr>
            <a:r>
              <a:rPr lang="en-GB" altLang="en-US" sz="2600">
                <a:latin typeface="Arial" panose="020B0604020202020204" pitchFamily="34" charset="0"/>
                <a:ea typeface="ＭＳ Ｐゴシック" panose="020B0600070205080204" pitchFamily="34" charset="-128"/>
              </a:rPr>
              <a:t>Generalisation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a:extLst>
              <a:ext uri="{FF2B5EF4-FFF2-40B4-BE49-F238E27FC236}">
                <a16:creationId xmlns:a16="http://schemas.microsoft.com/office/drawing/2014/main" id="{AE1C6CAB-FAF4-470D-ABCE-7F7EF04D2CEA}"/>
              </a:ext>
            </a:extLst>
          </p:cNvPr>
          <p:cNvSpPr>
            <a:spLocks noGrp="1" noChangeArrowheads="1"/>
          </p:cNvSpPr>
          <p:nvPr>
            <p:ph type="title"/>
          </p:nvPr>
        </p:nvSpPr>
        <p:spPr>
          <a:xfrm>
            <a:off x="674688" y="28257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Approaches (3)</a:t>
            </a:r>
          </a:p>
        </p:txBody>
      </p:sp>
      <p:sp>
        <p:nvSpPr>
          <p:cNvPr id="48130" name="Rectangle 3">
            <a:extLst>
              <a:ext uri="{FF2B5EF4-FFF2-40B4-BE49-F238E27FC236}">
                <a16:creationId xmlns:a16="http://schemas.microsoft.com/office/drawing/2014/main" id="{FE9C6CDE-7857-471C-839A-D2506B438225}"/>
              </a:ext>
            </a:extLst>
          </p:cNvPr>
          <p:cNvSpPr>
            <a:spLocks noGrp="1" noChangeArrowheads="1"/>
          </p:cNvSpPr>
          <p:nvPr>
            <p:ph type="body" idx="1"/>
          </p:nvPr>
        </p:nvSpPr>
        <p:spPr>
          <a:xfrm>
            <a:off x="506413" y="1066800"/>
            <a:ext cx="7772400" cy="5257800"/>
          </a:xfrm>
        </p:spPr>
        <p:txBody>
          <a:bodyPr/>
          <a:lstStyle/>
          <a:p>
            <a:pPr algn="ctr" eaLnBrk="1" hangingPunct="1">
              <a:buFontTx/>
              <a:buNone/>
            </a:pPr>
            <a:r>
              <a:rPr lang="en-GB" altLang="en-US" sz="2800" b="1" dirty="0">
                <a:latin typeface="Arial" panose="020B0604020202020204" pitchFamily="34" charset="0"/>
                <a:ea typeface="ＭＳ Ｐゴシック" panose="020B0600070205080204" pitchFamily="34" charset="-128"/>
              </a:rPr>
              <a:t>Induction</a:t>
            </a:r>
          </a:p>
          <a:p>
            <a:pPr algn="just" eaLnBrk="1" hangingPunct="1">
              <a:buFontTx/>
              <a:buNone/>
            </a:pPr>
            <a:r>
              <a:rPr lang="en-GB" altLang="en-US" sz="2800" dirty="0">
                <a:latin typeface="Arial" panose="020B0604020202020204" pitchFamily="34" charset="0"/>
                <a:ea typeface="ＭＳ Ｐゴシック" panose="020B0600070205080204" pitchFamily="34" charset="-128"/>
              </a:rPr>
              <a:t>Building theory by –</a:t>
            </a:r>
            <a:endParaRPr lang="en-GB" altLang="en-US" sz="2400" dirty="0">
              <a:latin typeface="Arial" panose="020B0604020202020204" pitchFamily="34" charset="0"/>
              <a:ea typeface="ＭＳ Ｐゴシック" panose="020B0600070205080204" pitchFamily="34" charset="-128"/>
            </a:endParaRPr>
          </a:p>
          <a:p>
            <a:pPr algn="just" eaLnBrk="1" hangingPunct="1"/>
            <a:r>
              <a:rPr lang="en-GB" altLang="en-US" sz="2600" dirty="0">
                <a:latin typeface="Arial" panose="020B0604020202020204" pitchFamily="34" charset="0"/>
                <a:ea typeface="ＭＳ Ｐゴシック" panose="020B0600070205080204" pitchFamily="34" charset="-128"/>
              </a:rPr>
              <a:t>Understanding the way human build their world</a:t>
            </a:r>
          </a:p>
          <a:p>
            <a:pPr algn="just" eaLnBrk="1" hangingPunct="1"/>
            <a:r>
              <a:rPr lang="en-GB" altLang="en-US" sz="2600" dirty="0">
                <a:latin typeface="Arial" panose="020B0604020202020204" pitchFamily="34" charset="0"/>
                <a:ea typeface="ＭＳ Ｐゴシック" panose="020B0600070205080204" pitchFamily="34" charset="-128"/>
              </a:rPr>
              <a:t>Permitting alternative explanations of what</a:t>
            </a:r>
            <a:r>
              <a:rPr lang="ja-JP" altLang="en-GB" sz="2600">
                <a:latin typeface="Arial" panose="020B0604020202020204" pitchFamily="34" charset="0"/>
                <a:ea typeface="ＭＳ Ｐゴシック" panose="020B0600070205080204" pitchFamily="34" charset="-128"/>
              </a:rPr>
              <a:t>’</a:t>
            </a:r>
            <a:r>
              <a:rPr lang="en-GB" altLang="ja-JP" sz="2600" dirty="0">
                <a:latin typeface="Arial" panose="020B0604020202020204" pitchFamily="34" charset="0"/>
                <a:ea typeface="ＭＳ Ｐゴシック" panose="020B0600070205080204" pitchFamily="34" charset="-128"/>
              </a:rPr>
              <a:t>s going on</a:t>
            </a:r>
          </a:p>
          <a:p>
            <a:pPr algn="just" eaLnBrk="1" hangingPunct="1"/>
            <a:r>
              <a:rPr lang="en-GB" altLang="en-US" sz="2600" dirty="0">
                <a:latin typeface="Arial" panose="020B0604020202020204" pitchFamily="34" charset="0"/>
                <a:ea typeface="ＭＳ Ｐゴシック" panose="020B0600070205080204" pitchFamily="34" charset="-128"/>
              </a:rPr>
              <a:t>Being concerned with the context of events</a:t>
            </a:r>
          </a:p>
          <a:p>
            <a:pPr algn="just" eaLnBrk="1" hangingPunct="1"/>
            <a:r>
              <a:rPr lang="en-GB" altLang="en-US" sz="2600" dirty="0">
                <a:latin typeface="Arial" panose="020B0604020202020204" pitchFamily="34" charset="0"/>
                <a:ea typeface="ＭＳ Ｐゴシック" panose="020B0600070205080204" pitchFamily="34" charset="-128"/>
              </a:rPr>
              <a:t>Using more qualitative data</a:t>
            </a:r>
          </a:p>
          <a:p>
            <a:pPr algn="just" eaLnBrk="1" hangingPunct="1"/>
            <a:r>
              <a:rPr lang="en-GB" altLang="en-US" sz="2600" dirty="0">
                <a:latin typeface="Arial" panose="020B0604020202020204" pitchFamily="34" charset="0"/>
                <a:ea typeface="ＭＳ Ｐゴシック" panose="020B0600070205080204" pitchFamily="34" charset="-128"/>
              </a:rPr>
              <a:t>Using a variety of data collection methods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2">
            <a:extLst>
              <a:ext uri="{FF2B5EF4-FFF2-40B4-BE49-F238E27FC236}">
                <a16:creationId xmlns:a16="http://schemas.microsoft.com/office/drawing/2014/main" id="{1DC291F0-8821-4F7E-8D01-D679F1E557AC}"/>
              </a:ext>
            </a:extLst>
          </p:cNvPr>
          <p:cNvSpPr>
            <a:spLocks noGrp="1" noChangeArrowheads="1"/>
          </p:cNvSpPr>
          <p:nvPr>
            <p:ph type="title"/>
          </p:nvPr>
        </p:nvSpPr>
        <p:spPr>
          <a:xfrm>
            <a:off x="685800" y="315913"/>
            <a:ext cx="7772400" cy="533400"/>
          </a:xfrm>
        </p:spPr>
        <p:txBody>
          <a:bodyPr/>
          <a:lstStyle/>
          <a:p>
            <a:pPr eaLnBrk="1" hangingPunct="1"/>
            <a:r>
              <a:rPr lang="en-GB" altLang="en-US" sz="3200">
                <a:latin typeface="Arial" panose="020B0604020202020204" pitchFamily="34" charset="0"/>
                <a:ea typeface="ＭＳ Ｐゴシック" panose="020B0600070205080204" pitchFamily="34" charset="-128"/>
              </a:rPr>
              <a:t>Choosing your research approach</a:t>
            </a:r>
          </a:p>
        </p:txBody>
      </p:sp>
      <p:sp>
        <p:nvSpPr>
          <p:cNvPr id="49154" name="Rectangle 3">
            <a:extLst>
              <a:ext uri="{FF2B5EF4-FFF2-40B4-BE49-F238E27FC236}">
                <a16:creationId xmlns:a16="http://schemas.microsoft.com/office/drawing/2014/main" id="{B463FAFF-6B47-4559-B481-AACAE0A86EEF}"/>
              </a:ext>
            </a:extLst>
          </p:cNvPr>
          <p:cNvSpPr>
            <a:spLocks noGrp="1" noChangeArrowheads="1"/>
          </p:cNvSpPr>
          <p:nvPr>
            <p:ph type="body" idx="1"/>
          </p:nvPr>
        </p:nvSpPr>
        <p:spPr>
          <a:xfrm>
            <a:off x="490538" y="1371600"/>
            <a:ext cx="7924800" cy="4648200"/>
          </a:xfrm>
        </p:spPr>
        <p:txBody>
          <a:bodyPr/>
          <a:lstStyle/>
          <a:p>
            <a:pPr algn="just" eaLnBrk="1" hangingPunct="1">
              <a:lnSpc>
                <a:spcPct val="90000"/>
              </a:lnSpc>
              <a:buFontTx/>
              <a:buNone/>
            </a:pPr>
            <a:r>
              <a:rPr lang="en-GB" altLang="en-US" sz="2800" b="1">
                <a:latin typeface="Arial" panose="020B0604020202020204" pitchFamily="34" charset="0"/>
                <a:ea typeface="ＭＳ Ｐゴシック" panose="020B0600070205080204" pitchFamily="34" charset="-128"/>
              </a:rPr>
              <a:t>The right choice of approach helps you to</a:t>
            </a:r>
          </a:p>
          <a:p>
            <a:pPr algn="just" eaLnBrk="1" hangingPunct="1">
              <a:lnSpc>
                <a:spcPct val="90000"/>
              </a:lnSpc>
              <a:buFontTx/>
              <a:buNone/>
            </a:pPr>
            <a:endParaRPr lang="en-GB" altLang="en-US" sz="2800" b="1">
              <a:latin typeface="Arial" panose="020B0604020202020204" pitchFamily="34" charset="0"/>
              <a:ea typeface="ＭＳ Ｐゴシック" panose="020B0600070205080204" pitchFamily="34" charset="-128"/>
            </a:endParaRPr>
          </a:p>
          <a:p>
            <a:pPr algn="just" eaLnBrk="1" hangingPunct="1">
              <a:lnSpc>
                <a:spcPct val="90000"/>
              </a:lnSpc>
            </a:pPr>
            <a:r>
              <a:rPr lang="en-GB" altLang="en-US" sz="2600">
                <a:latin typeface="Arial" panose="020B0604020202020204" pitchFamily="34" charset="0"/>
                <a:ea typeface="ＭＳ Ｐゴシック" panose="020B0600070205080204" pitchFamily="34" charset="-128"/>
              </a:rPr>
              <a:t>Make a more informed decision about the research design</a:t>
            </a:r>
          </a:p>
          <a:p>
            <a:pPr algn="just" eaLnBrk="1" hangingPunct="1">
              <a:lnSpc>
                <a:spcPct val="90000"/>
              </a:lnSpc>
            </a:pPr>
            <a:r>
              <a:rPr lang="en-GB" altLang="en-US" sz="2600">
                <a:latin typeface="Arial" panose="020B0604020202020204" pitchFamily="34" charset="0"/>
                <a:ea typeface="ＭＳ Ｐゴシック" panose="020B0600070205080204" pitchFamily="34" charset="-128"/>
              </a:rPr>
              <a:t>Think about which strategies will work for your research topic</a:t>
            </a:r>
          </a:p>
          <a:p>
            <a:pPr algn="just" eaLnBrk="1" hangingPunct="1">
              <a:lnSpc>
                <a:spcPct val="90000"/>
              </a:lnSpc>
            </a:pPr>
            <a:r>
              <a:rPr lang="en-GB" altLang="en-US" sz="2600">
                <a:latin typeface="Arial" panose="020B0604020202020204" pitchFamily="34" charset="0"/>
                <a:ea typeface="ＭＳ Ｐゴシック" panose="020B0600070205080204" pitchFamily="34" charset="-128"/>
              </a:rPr>
              <a:t>Adapt your design to cater for any constraints</a:t>
            </a:r>
          </a:p>
          <a:p>
            <a:pPr algn="just" eaLnBrk="1" hangingPunct="1">
              <a:lnSpc>
                <a:spcPct val="90000"/>
              </a:lnSpc>
              <a:buFontTx/>
              <a:buNone/>
            </a:pPr>
            <a:endParaRPr lang="en-GB" altLang="en-US">
              <a:latin typeface="Arial" panose="020B0604020202020204" pitchFamily="34" charset="0"/>
              <a:ea typeface="ＭＳ Ｐゴシック" panose="020B0600070205080204" pitchFamily="34" charset="-128"/>
            </a:endParaRPr>
          </a:p>
          <a:p>
            <a:pPr algn="just" eaLnBrk="1" hangingPunct="1">
              <a:lnSpc>
                <a:spcPct val="90000"/>
              </a:lnSpc>
              <a:buFontTx/>
              <a:buNone/>
            </a:pPr>
            <a:r>
              <a:rPr lang="en-GB" altLang="en-US">
                <a:latin typeface="Arial" panose="020B0604020202020204" pitchFamily="34" charset="0"/>
                <a:ea typeface="ＭＳ Ｐゴシック" panose="020B0600070205080204" pitchFamily="34" charset="-128"/>
              </a:rPr>
              <a:t>Adapted from Easterby-Smith </a:t>
            </a:r>
            <a:r>
              <a:rPr lang="en-GB" altLang="en-US" i="1">
                <a:latin typeface="Arial" panose="020B0604020202020204" pitchFamily="34" charset="0"/>
                <a:ea typeface="ＭＳ Ｐゴシック" panose="020B0600070205080204" pitchFamily="34" charset="-128"/>
              </a:rPr>
              <a:t>et al</a:t>
            </a:r>
            <a:r>
              <a:rPr lang="en-GB" altLang="en-US">
                <a:latin typeface="Arial" panose="020B0604020202020204" pitchFamily="34" charset="0"/>
                <a:ea typeface="ＭＳ Ｐゴシック" panose="020B0600070205080204" pitchFamily="34" charset="-128"/>
              </a:rPr>
              <a:t>. (2008)</a:t>
            </a:r>
          </a:p>
          <a:p>
            <a:pPr algn="just" eaLnBrk="1" hangingPunct="1">
              <a:lnSpc>
                <a:spcPct val="90000"/>
              </a:lnSpc>
            </a:pPr>
            <a:endParaRPr lang="en-GB" altLang="en-US" sz="2600">
              <a:latin typeface="Arial" panose="020B0604020202020204" pitchFamily="34" charset="0"/>
              <a:ea typeface="ＭＳ Ｐゴシック" panose="020B0600070205080204" pitchFamily="34" charset="-128"/>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8F1B3840-278B-4D2D-9A51-34A1C5BB53BA}"/>
              </a:ext>
            </a:extLst>
          </p:cNvPr>
          <p:cNvSpPr>
            <a:spLocks noGrp="1" noChangeArrowheads="1"/>
          </p:cNvSpPr>
          <p:nvPr>
            <p:ph type="title"/>
          </p:nvPr>
        </p:nvSpPr>
        <p:spPr>
          <a:xfrm>
            <a:off x="685800" y="28892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Combining research approaches</a:t>
            </a:r>
          </a:p>
        </p:txBody>
      </p:sp>
      <p:sp>
        <p:nvSpPr>
          <p:cNvPr id="50178" name="Rectangle 3">
            <a:extLst>
              <a:ext uri="{FF2B5EF4-FFF2-40B4-BE49-F238E27FC236}">
                <a16:creationId xmlns:a16="http://schemas.microsoft.com/office/drawing/2014/main" id="{7D873159-7F51-4D36-9B54-733AF5E453D6}"/>
              </a:ext>
            </a:extLst>
          </p:cNvPr>
          <p:cNvSpPr>
            <a:spLocks noGrp="1" noChangeArrowheads="1"/>
          </p:cNvSpPr>
          <p:nvPr>
            <p:ph type="body" idx="1"/>
          </p:nvPr>
        </p:nvSpPr>
        <p:spPr>
          <a:xfrm>
            <a:off x="511175" y="1371600"/>
            <a:ext cx="7772400" cy="4114800"/>
          </a:xfrm>
        </p:spPr>
        <p:txBody>
          <a:bodyPr/>
          <a:lstStyle/>
          <a:p>
            <a:pPr algn="ctr" eaLnBrk="1" hangingPunct="1">
              <a:lnSpc>
                <a:spcPct val="90000"/>
              </a:lnSpc>
              <a:buFontTx/>
              <a:buNone/>
            </a:pPr>
            <a:r>
              <a:rPr lang="en-GB" altLang="en-US" sz="2800" b="1">
                <a:latin typeface="Arial" panose="020B0604020202020204" pitchFamily="34" charset="0"/>
                <a:ea typeface="ＭＳ Ｐゴシック" panose="020B0600070205080204" pitchFamily="34" charset="-128"/>
              </a:rPr>
              <a:t>Things worth considering</a:t>
            </a:r>
          </a:p>
          <a:p>
            <a:pPr eaLnBrk="1" hangingPunct="1">
              <a:lnSpc>
                <a:spcPct val="90000"/>
              </a:lnSpc>
              <a:buFontTx/>
              <a:buNone/>
            </a:pPr>
            <a:endParaRPr lang="en-GB" altLang="en-US" sz="2600">
              <a:latin typeface="Arial" panose="020B0604020202020204" pitchFamily="34" charset="0"/>
              <a:ea typeface="ＭＳ Ｐゴシック" panose="020B0600070205080204" pitchFamily="34" charset="-128"/>
            </a:endParaRPr>
          </a:p>
          <a:p>
            <a:pPr eaLnBrk="1" hangingPunct="1">
              <a:lnSpc>
                <a:spcPct val="90000"/>
              </a:lnSpc>
            </a:pPr>
            <a:r>
              <a:rPr lang="en-GB" altLang="en-US" sz="2600">
                <a:latin typeface="Arial" panose="020B0604020202020204" pitchFamily="34" charset="0"/>
                <a:ea typeface="ＭＳ Ｐゴシック" panose="020B0600070205080204" pitchFamily="34" charset="-128"/>
              </a:rPr>
              <a:t>The nature of the research topic</a:t>
            </a:r>
          </a:p>
          <a:p>
            <a:pPr eaLnBrk="1" hangingPunct="1">
              <a:lnSpc>
                <a:spcPct val="90000"/>
              </a:lnSpc>
            </a:pPr>
            <a:r>
              <a:rPr lang="en-GB" altLang="en-US" sz="2600">
                <a:latin typeface="Arial" panose="020B0604020202020204" pitchFamily="34" charset="0"/>
                <a:ea typeface="ＭＳ Ｐゴシック" panose="020B0600070205080204" pitchFamily="34" charset="-128"/>
              </a:rPr>
              <a:t>The time available</a:t>
            </a:r>
          </a:p>
          <a:p>
            <a:pPr eaLnBrk="1" hangingPunct="1">
              <a:lnSpc>
                <a:spcPct val="90000"/>
              </a:lnSpc>
            </a:pPr>
            <a:r>
              <a:rPr lang="en-GB" altLang="en-US" sz="2600">
                <a:latin typeface="Arial" panose="020B0604020202020204" pitchFamily="34" charset="0"/>
                <a:ea typeface="ＭＳ Ｐゴシック" panose="020B0600070205080204" pitchFamily="34" charset="-128"/>
              </a:rPr>
              <a:t>The extent of risk</a:t>
            </a:r>
          </a:p>
          <a:p>
            <a:pPr eaLnBrk="1" hangingPunct="1">
              <a:lnSpc>
                <a:spcPct val="90000"/>
              </a:lnSpc>
            </a:pPr>
            <a:r>
              <a:rPr lang="en-GB" altLang="en-US" sz="2600">
                <a:latin typeface="Arial" panose="020B0604020202020204" pitchFamily="34" charset="0"/>
                <a:ea typeface="ＭＳ Ｐゴシック" panose="020B0600070205080204" pitchFamily="34" charset="-128"/>
              </a:rPr>
              <a:t>The research audience – managers and markers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3">
            <a:extLst>
              <a:ext uri="{FF2B5EF4-FFF2-40B4-BE49-F238E27FC236}">
                <a16:creationId xmlns:a16="http://schemas.microsoft.com/office/drawing/2014/main" id="{A53B3CC0-DC92-4D33-9099-3C48D632AFFD}"/>
              </a:ext>
            </a:extLst>
          </p:cNvPr>
          <p:cNvSpPr>
            <a:spLocks noGrp="1" noChangeArrowheads="1"/>
          </p:cNvSpPr>
          <p:nvPr>
            <p:ph type="body" idx="1"/>
          </p:nvPr>
        </p:nvSpPr>
        <p:spPr>
          <a:xfrm>
            <a:off x="501650" y="1371600"/>
            <a:ext cx="7772400" cy="4114800"/>
          </a:xfrm>
        </p:spPr>
        <p:txBody>
          <a:bodyPr/>
          <a:lstStyle/>
          <a:p>
            <a:pPr algn="ctr" eaLnBrk="1" hangingPunct="1">
              <a:buFontTx/>
              <a:buNone/>
            </a:pPr>
            <a:r>
              <a:rPr lang="en-GB" altLang="en-US" sz="2800" b="1">
                <a:latin typeface="Arial" panose="020B0604020202020204" pitchFamily="34" charset="0"/>
                <a:ea typeface="ＭＳ Ｐゴシック" panose="020B0600070205080204" pitchFamily="34" charset="-128"/>
              </a:rPr>
              <a:t>Research philosophy</a:t>
            </a:r>
          </a:p>
          <a:p>
            <a:pPr eaLnBrk="1" hangingPunct="1">
              <a:buFontTx/>
              <a:buNone/>
            </a:pPr>
            <a:endParaRPr lang="en-GB" altLang="en-US" sz="2800" b="1">
              <a:latin typeface="Arial" panose="020B0604020202020204" pitchFamily="34" charset="0"/>
              <a:ea typeface="ＭＳ Ｐゴシック" panose="020B0600070205080204" pitchFamily="34" charset="-128"/>
            </a:endParaRPr>
          </a:p>
          <a:p>
            <a:pPr eaLnBrk="1" hangingPunct="1"/>
            <a:r>
              <a:rPr lang="en-GB" altLang="en-US" sz="2800">
                <a:latin typeface="Arial" panose="020B0604020202020204" pitchFamily="34" charset="0"/>
                <a:ea typeface="ＭＳ Ｐゴシック" panose="020B0600070205080204" pitchFamily="34" charset="-128"/>
              </a:rPr>
              <a:t>relates to the development of knowledge and </a:t>
            </a:r>
          </a:p>
          <a:p>
            <a:pPr eaLnBrk="1" hangingPunct="1">
              <a:buFontTx/>
              <a:buNone/>
            </a:pPr>
            <a:r>
              <a:rPr lang="en-GB" altLang="en-US" sz="2800">
                <a:latin typeface="Arial" panose="020B0604020202020204" pitchFamily="34" charset="0"/>
                <a:ea typeface="ＭＳ Ｐゴシック" panose="020B0600070205080204" pitchFamily="34" charset="-128"/>
              </a:rPr>
              <a:t>	the nature of that knowledge</a:t>
            </a:r>
          </a:p>
          <a:p>
            <a:pPr eaLnBrk="1" hangingPunct="1">
              <a:buFontTx/>
              <a:buNone/>
            </a:pPr>
            <a:endParaRPr lang="en-GB" altLang="en-US" sz="2800">
              <a:latin typeface="Arial" panose="020B0604020202020204" pitchFamily="34" charset="0"/>
              <a:ea typeface="ＭＳ Ｐゴシック" panose="020B0600070205080204" pitchFamily="34" charset="-128"/>
            </a:endParaRPr>
          </a:p>
          <a:p>
            <a:pPr eaLnBrk="1" hangingPunct="1"/>
            <a:r>
              <a:rPr lang="en-GB" altLang="en-US" sz="2800">
                <a:latin typeface="Arial" panose="020B0604020202020204" pitchFamily="34" charset="0"/>
                <a:ea typeface="ＭＳ Ｐゴシック" panose="020B0600070205080204" pitchFamily="34" charset="-128"/>
              </a:rPr>
              <a:t>contains important assumptions about the way in which you view the world </a:t>
            </a:r>
          </a:p>
          <a:p>
            <a:pPr eaLnBrk="1" hangingPunct="1"/>
            <a:endParaRPr lang="en-GB" altLang="en-US" sz="2800">
              <a:latin typeface="Arial" panose="020B0604020202020204" pitchFamily="34" charset="0"/>
              <a:ea typeface="ＭＳ Ｐゴシック" panose="020B0600070205080204" pitchFamily="34" charset="-128"/>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a:extLst>
              <a:ext uri="{FF2B5EF4-FFF2-40B4-BE49-F238E27FC236}">
                <a16:creationId xmlns:a16="http://schemas.microsoft.com/office/drawing/2014/main" id="{497B3535-1CFA-4A54-A085-47452098343C}"/>
              </a:ext>
            </a:extLst>
          </p:cNvPr>
          <p:cNvSpPr>
            <a:spLocks noGrp="1" noChangeArrowheads="1"/>
          </p:cNvSpPr>
          <p:nvPr>
            <p:ph type="title"/>
          </p:nvPr>
        </p:nvSpPr>
        <p:spPr>
          <a:xfrm>
            <a:off x="685800" y="233363"/>
            <a:ext cx="7772400" cy="685800"/>
          </a:xfrm>
        </p:spPr>
        <p:txBody>
          <a:bodyPr/>
          <a:lstStyle/>
          <a:p>
            <a:pPr eaLnBrk="1" hangingPunct="1"/>
            <a:r>
              <a:rPr lang="en-GB" altLang="en-US" sz="3200" dirty="0">
                <a:latin typeface="Arial" panose="020B0604020202020204" pitchFamily="34" charset="0"/>
                <a:ea typeface="ＭＳ Ｐゴシック" panose="020B0600070205080204" pitchFamily="34" charset="-128"/>
              </a:rPr>
              <a:t>Summary:</a:t>
            </a:r>
          </a:p>
        </p:txBody>
      </p:sp>
      <p:sp>
        <p:nvSpPr>
          <p:cNvPr id="53250" name="Rectangle 3">
            <a:extLst>
              <a:ext uri="{FF2B5EF4-FFF2-40B4-BE49-F238E27FC236}">
                <a16:creationId xmlns:a16="http://schemas.microsoft.com/office/drawing/2014/main" id="{ABADFE72-DB16-47E2-A874-3EFEF8EE0071}"/>
              </a:ext>
            </a:extLst>
          </p:cNvPr>
          <p:cNvSpPr>
            <a:spLocks noGrp="1" noChangeArrowheads="1"/>
          </p:cNvSpPr>
          <p:nvPr>
            <p:ph type="body" idx="1"/>
          </p:nvPr>
        </p:nvSpPr>
        <p:spPr>
          <a:xfrm>
            <a:off x="495300" y="1295400"/>
            <a:ext cx="7772400" cy="4267200"/>
          </a:xfrm>
        </p:spPr>
        <p:txBody>
          <a:bodyPr/>
          <a:lstStyle/>
          <a:p>
            <a:pPr algn="ctr" eaLnBrk="1" hangingPunct="1">
              <a:buFontTx/>
              <a:buNone/>
            </a:pPr>
            <a:r>
              <a:rPr lang="en-GB" altLang="en-US" sz="2800" b="1">
                <a:latin typeface="Arial" panose="020B0604020202020204" pitchFamily="34" charset="0"/>
                <a:ea typeface="ＭＳ Ｐゴシック" panose="020B0600070205080204" pitchFamily="34" charset="-128"/>
              </a:rPr>
              <a:t>Three major ways of thinking about research philosophy</a:t>
            </a:r>
          </a:p>
          <a:p>
            <a:pPr algn="ctr" eaLnBrk="1" hangingPunct="1">
              <a:buFontTx/>
              <a:buNone/>
            </a:pPr>
            <a:endParaRPr lang="en-GB" altLang="en-US" sz="2800" b="1">
              <a:latin typeface="Arial" panose="020B0604020202020204" pitchFamily="34" charset="0"/>
              <a:ea typeface="ＭＳ Ｐゴシック" panose="020B0600070205080204" pitchFamily="34" charset="-128"/>
            </a:endParaRPr>
          </a:p>
          <a:p>
            <a:pPr eaLnBrk="1" hangingPunct="1"/>
            <a:r>
              <a:rPr lang="en-GB" altLang="en-US" sz="2800">
                <a:latin typeface="Arial" panose="020B0604020202020204" pitchFamily="34" charset="0"/>
                <a:ea typeface="ＭＳ Ｐゴシック" panose="020B0600070205080204" pitchFamily="34" charset="-128"/>
              </a:rPr>
              <a:t>Epistemology</a:t>
            </a:r>
          </a:p>
          <a:p>
            <a:pPr eaLnBrk="1" hangingPunct="1">
              <a:buFontTx/>
              <a:buNone/>
            </a:pPr>
            <a:endParaRPr lang="en-GB" altLang="en-US" sz="2800">
              <a:latin typeface="Arial" panose="020B0604020202020204" pitchFamily="34" charset="0"/>
              <a:ea typeface="ＭＳ Ｐゴシック" panose="020B0600070205080204" pitchFamily="34" charset="-128"/>
            </a:endParaRPr>
          </a:p>
          <a:p>
            <a:pPr eaLnBrk="1" hangingPunct="1"/>
            <a:r>
              <a:rPr lang="en-GB" altLang="en-US" sz="2800">
                <a:latin typeface="Arial" panose="020B0604020202020204" pitchFamily="34" charset="0"/>
                <a:ea typeface="ＭＳ Ｐゴシック" panose="020B0600070205080204" pitchFamily="34" charset="-128"/>
              </a:rPr>
              <a:t>Ontology – objectivism and subjectivism</a:t>
            </a:r>
          </a:p>
          <a:p>
            <a:pPr eaLnBrk="1" hangingPunct="1">
              <a:buFontTx/>
              <a:buNone/>
            </a:pPr>
            <a:endParaRPr lang="en-GB" altLang="en-US" sz="2800">
              <a:latin typeface="Arial" panose="020B0604020202020204" pitchFamily="34" charset="0"/>
              <a:ea typeface="ＭＳ Ｐゴシック" panose="020B0600070205080204" pitchFamily="34" charset="-128"/>
            </a:endParaRPr>
          </a:p>
          <a:p>
            <a:pPr eaLnBrk="1" hangingPunct="1"/>
            <a:r>
              <a:rPr lang="en-GB" altLang="en-US" sz="2800">
                <a:latin typeface="Arial" panose="020B0604020202020204" pitchFamily="34" charset="0"/>
                <a:ea typeface="ＭＳ Ｐゴシック" panose="020B0600070205080204" pitchFamily="34" charset="-128"/>
              </a:rPr>
              <a:t>Axiology</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858216-1A6B-F04A-A4E7-5572C356DB08}"/>
              </a:ext>
            </a:extLst>
          </p:cNvPr>
          <p:cNvPicPr>
            <a:picLocks noChangeAspect="1"/>
          </p:cNvPicPr>
          <p:nvPr/>
        </p:nvPicPr>
        <p:blipFill>
          <a:blip r:embed="rId2"/>
          <a:stretch>
            <a:fillRect/>
          </a:stretch>
        </p:blipFill>
        <p:spPr>
          <a:xfrm>
            <a:off x="0" y="0"/>
            <a:ext cx="9133885" cy="6858000"/>
          </a:xfrm>
          <a:prstGeom prst="rect">
            <a:avLst/>
          </a:prstGeom>
        </p:spPr>
      </p:pic>
    </p:spTree>
    <p:extLst>
      <p:ext uri="{BB962C8B-B14F-4D97-AF65-F5344CB8AC3E}">
        <p14:creationId xmlns:p14="http://schemas.microsoft.com/office/powerpoint/2010/main" val="4154433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a:extLst>
              <a:ext uri="{FF2B5EF4-FFF2-40B4-BE49-F238E27FC236}">
                <a16:creationId xmlns:a16="http://schemas.microsoft.com/office/drawing/2014/main" id="{8C6FCAFC-C3A6-481E-B966-EFC984CD48A9}"/>
              </a:ext>
            </a:extLst>
          </p:cNvPr>
          <p:cNvSpPr>
            <a:spLocks noGrp="1" noChangeArrowheads="1"/>
          </p:cNvSpPr>
          <p:nvPr>
            <p:ph type="title"/>
          </p:nvPr>
        </p:nvSpPr>
        <p:spPr>
          <a:xfrm>
            <a:off x="685800" y="2857500"/>
            <a:ext cx="7772400" cy="1143000"/>
          </a:xfrm>
        </p:spPr>
        <p:txBody>
          <a:bodyPr/>
          <a:lstStyle/>
          <a:p>
            <a:pPr eaLnBrk="1" hangingPunct="1"/>
            <a:br>
              <a:rPr lang="en-GB" altLang="en-US" sz="3200" dirty="0">
                <a:latin typeface="Arial" panose="020B0604020202020204" pitchFamily="34" charset="0"/>
                <a:ea typeface="ＭＳ Ｐゴシック" panose="020B0600070205080204" pitchFamily="34" charset="-128"/>
              </a:rPr>
            </a:br>
            <a:r>
              <a:rPr lang="en-GB" altLang="en-US" sz="2800" dirty="0">
                <a:latin typeface="Arial" panose="020B0604020202020204" pitchFamily="34" charset="0"/>
                <a:ea typeface="ＭＳ Ｐゴシック" panose="020B0600070205080204" pitchFamily="34" charset="-128"/>
              </a:rPr>
              <a:t>Formulating the research design</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2">
            <a:extLst>
              <a:ext uri="{FF2B5EF4-FFF2-40B4-BE49-F238E27FC236}">
                <a16:creationId xmlns:a16="http://schemas.microsoft.com/office/drawing/2014/main" id="{C577CB68-B9FF-4BE0-BBC3-B1B168A02C20}"/>
              </a:ext>
            </a:extLst>
          </p:cNvPr>
          <p:cNvSpPr>
            <a:spLocks noGrp="1" noChangeArrowheads="1"/>
          </p:cNvSpPr>
          <p:nvPr>
            <p:ph type="title"/>
          </p:nvPr>
        </p:nvSpPr>
        <p:spPr>
          <a:xfrm>
            <a:off x="685800" y="287338"/>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The Process of Research Design</a:t>
            </a:r>
          </a:p>
        </p:txBody>
      </p:sp>
      <p:sp>
        <p:nvSpPr>
          <p:cNvPr id="57346" name="Rectangle 3">
            <a:extLst>
              <a:ext uri="{FF2B5EF4-FFF2-40B4-BE49-F238E27FC236}">
                <a16:creationId xmlns:a16="http://schemas.microsoft.com/office/drawing/2014/main" id="{D7E310A5-3B98-4247-901D-4A76950E4E37}"/>
              </a:ext>
            </a:extLst>
          </p:cNvPr>
          <p:cNvSpPr>
            <a:spLocks noGrp="1" noChangeArrowheads="1"/>
          </p:cNvSpPr>
          <p:nvPr>
            <p:ph idx="1"/>
          </p:nvPr>
        </p:nvSpPr>
        <p:spPr>
          <a:xfrm>
            <a:off x="490538" y="1981200"/>
            <a:ext cx="6934200" cy="4114800"/>
          </a:xfrm>
        </p:spPr>
        <p:txBody>
          <a:bodyPr/>
          <a:lstStyle/>
          <a:p>
            <a:pPr eaLnBrk="1" hangingPunct="1"/>
            <a:r>
              <a:rPr lang="en-GB" altLang="en-US" sz="2800">
                <a:latin typeface="Arial" panose="020B0604020202020204" pitchFamily="34" charset="0"/>
                <a:ea typeface="ＭＳ Ｐゴシック" panose="020B0600070205080204" pitchFamily="34" charset="-128"/>
              </a:rPr>
              <a:t>Research choices</a:t>
            </a:r>
          </a:p>
          <a:p>
            <a:pPr eaLnBrk="1" hangingPunct="1">
              <a:buFontTx/>
              <a:buNone/>
            </a:pPr>
            <a:endParaRPr lang="en-GB" altLang="en-US" sz="2800">
              <a:latin typeface="Arial" panose="020B0604020202020204" pitchFamily="34" charset="0"/>
              <a:ea typeface="ＭＳ Ｐゴシック" panose="020B0600070205080204" pitchFamily="34" charset="-128"/>
            </a:endParaRPr>
          </a:p>
          <a:p>
            <a:pPr eaLnBrk="1" hangingPunct="1"/>
            <a:r>
              <a:rPr lang="en-GB" altLang="en-US" sz="2800">
                <a:latin typeface="Arial" panose="020B0604020202020204" pitchFamily="34" charset="0"/>
                <a:ea typeface="ＭＳ Ｐゴシック" panose="020B0600070205080204" pitchFamily="34" charset="-128"/>
              </a:rPr>
              <a:t>Research strategies</a:t>
            </a:r>
          </a:p>
          <a:p>
            <a:pPr eaLnBrk="1" hangingPunct="1">
              <a:buFontTx/>
              <a:buNone/>
            </a:pPr>
            <a:r>
              <a:rPr lang="en-GB" altLang="en-US" sz="2800">
                <a:latin typeface="Arial" panose="020B0604020202020204" pitchFamily="34" charset="0"/>
                <a:ea typeface="ＭＳ Ｐゴシック" panose="020B0600070205080204" pitchFamily="34" charset="-128"/>
              </a:rPr>
              <a:t> </a:t>
            </a:r>
          </a:p>
          <a:p>
            <a:pPr eaLnBrk="1" hangingPunct="1"/>
            <a:r>
              <a:rPr lang="en-GB" altLang="en-US" sz="2800">
                <a:latin typeface="Arial" panose="020B0604020202020204" pitchFamily="34" charset="0"/>
                <a:ea typeface="ＭＳ Ｐゴシック" panose="020B0600070205080204" pitchFamily="34" charset="-128"/>
              </a:rPr>
              <a:t>Time horizons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a:extLst>
              <a:ext uri="{FF2B5EF4-FFF2-40B4-BE49-F238E27FC236}">
                <a16:creationId xmlns:a16="http://schemas.microsoft.com/office/drawing/2014/main" id="{F203B436-26EB-4733-B7D3-71405C95251B}"/>
              </a:ext>
            </a:extLst>
          </p:cNvPr>
          <p:cNvSpPr>
            <a:spLocks noGrp="1" noChangeArrowheads="1"/>
          </p:cNvSpPr>
          <p:nvPr>
            <p:ph type="title"/>
          </p:nvPr>
        </p:nvSpPr>
        <p:spPr>
          <a:xfrm>
            <a:off x="674688" y="336550"/>
            <a:ext cx="7772400" cy="5334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Design</a:t>
            </a:r>
          </a:p>
        </p:txBody>
      </p:sp>
      <p:sp>
        <p:nvSpPr>
          <p:cNvPr id="5123" name="Rectangle 3">
            <a:extLst>
              <a:ext uri="{FF2B5EF4-FFF2-40B4-BE49-F238E27FC236}">
                <a16:creationId xmlns:a16="http://schemas.microsoft.com/office/drawing/2014/main" id="{9C7F12EA-8BF7-4C82-A6FD-72E69E8B6C96}"/>
              </a:ext>
            </a:extLst>
          </p:cNvPr>
          <p:cNvSpPr>
            <a:spLocks noGrp="1" noChangeArrowheads="1"/>
          </p:cNvSpPr>
          <p:nvPr>
            <p:ph idx="1"/>
          </p:nvPr>
        </p:nvSpPr>
        <p:spPr>
          <a:xfrm>
            <a:off x="500063" y="1066800"/>
            <a:ext cx="8382000" cy="5181600"/>
          </a:xfrm>
        </p:spPr>
        <p:txBody>
          <a:bodyPr rtlCol="0">
            <a:normAutofit fontScale="92500" lnSpcReduction="10000"/>
          </a:bodyPr>
          <a:lstStyle/>
          <a:p>
            <a:pPr algn="ctr" eaLnBrk="1" fontAlgn="auto" hangingPunct="1">
              <a:spcAft>
                <a:spcPts val="0"/>
              </a:spcAft>
              <a:buFontTx/>
              <a:buNone/>
              <a:defRPr/>
            </a:pPr>
            <a:r>
              <a:rPr lang="en-GB" sz="2800" b="1">
                <a:solidFill>
                  <a:schemeClr val="tx1">
                    <a:lumMod val="65000"/>
                    <a:lumOff val="35000"/>
                  </a:schemeClr>
                </a:solidFill>
                <a:latin typeface="Arial" charset="0"/>
                <a:ea typeface="+mn-ea"/>
                <a:cs typeface="+mn-cs"/>
              </a:rPr>
              <a:t>The research design needs</a:t>
            </a:r>
          </a:p>
          <a:p>
            <a:pPr eaLnBrk="1" fontAlgn="auto" hangingPunct="1">
              <a:spcAft>
                <a:spcPts val="0"/>
              </a:spcAft>
              <a:defRPr/>
            </a:pPr>
            <a:endParaRPr lang="en-GB" sz="2600">
              <a:solidFill>
                <a:schemeClr val="tx1">
                  <a:lumMod val="65000"/>
                  <a:lumOff val="35000"/>
                </a:schemeClr>
              </a:solidFill>
              <a:latin typeface="Arial" charset="0"/>
              <a:ea typeface="+mn-ea"/>
              <a:cs typeface="+mn-cs"/>
            </a:endParaRPr>
          </a:p>
          <a:p>
            <a:pPr eaLnBrk="1" fontAlgn="auto" hangingPunct="1">
              <a:spcAft>
                <a:spcPts val="0"/>
              </a:spcAft>
              <a:defRPr/>
            </a:pPr>
            <a:r>
              <a:rPr lang="en-GB" sz="2600">
                <a:solidFill>
                  <a:schemeClr val="tx1">
                    <a:lumMod val="65000"/>
                    <a:lumOff val="35000"/>
                  </a:schemeClr>
                </a:solidFill>
                <a:latin typeface="Arial" charset="0"/>
                <a:ea typeface="+mn-ea"/>
                <a:cs typeface="+mn-cs"/>
              </a:rPr>
              <a:t>Clear objectives derived from the research question</a:t>
            </a:r>
          </a:p>
          <a:p>
            <a:pPr eaLnBrk="1" fontAlgn="auto" hangingPunct="1">
              <a:spcAft>
                <a:spcPts val="0"/>
              </a:spcAft>
              <a:buFontTx/>
              <a:buNone/>
              <a:defRPr/>
            </a:pPr>
            <a:endParaRPr lang="en-GB" sz="2600">
              <a:solidFill>
                <a:schemeClr val="tx1">
                  <a:lumMod val="65000"/>
                  <a:lumOff val="35000"/>
                </a:schemeClr>
              </a:solidFill>
              <a:latin typeface="Arial" charset="0"/>
              <a:ea typeface="+mn-ea"/>
              <a:cs typeface="+mn-cs"/>
            </a:endParaRPr>
          </a:p>
          <a:p>
            <a:pPr eaLnBrk="1" fontAlgn="auto" hangingPunct="1">
              <a:spcAft>
                <a:spcPts val="0"/>
              </a:spcAft>
              <a:defRPr/>
            </a:pPr>
            <a:r>
              <a:rPr lang="en-GB" sz="2600">
                <a:solidFill>
                  <a:schemeClr val="tx1">
                    <a:lumMod val="65000"/>
                    <a:lumOff val="35000"/>
                  </a:schemeClr>
                </a:solidFill>
                <a:latin typeface="Arial" charset="0"/>
                <a:ea typeface="+mn-ea"/>
                <a:cs typeface="+mn-cs"/>
              </a:rPr>
              <a:t>To specify sources of data collection</a:t>
            </a:r>
          </a:p>
          <a:p>
            <a:pPr eaLnBrk="1" fontAlgn="auto" hangingPunct="1">
              <a:spcAft>
                <a:spcPts val="0"/>
              </a:spcAft>
              <a:buFontTx/>
              <a:buNone/>
              <a:defRPr/>
            </a:pPr>
            <a:endParaRPr lang="en-GB" sz="2600">
              <a:solidFill>
                <a:schemeClr val="tx1">
                  <a:lumMod val="65000"/>
                  <a:lumOff val="35000"/>
                </a:schemeClr>
              </a:solidFill>
              <a:latin typeface="Arial" charset="0"/>
              <a:ea typeface="+mn-ea"/>
              <a:cs typeface="+mn-cs"/>
            </a:endParaRPr>
          </a:p>
          <a:p>
            <a:pPr eaLnBrk="1" fontAlgn="auto" hangingPunct="1">
              <a:spcAft>
                <a:spcPts val="0"/>
              </a:spcAft>
              <a:defRPr/>
            </a:pPr>
            <a:r>
              <a:rPr lang="en-GB" sz="2600">
                <a:solidFill>
                  <a:schemeClr val="tx1">
                    <a:lumMod val="65000"/>
                    <a:lumOff val="35000"/>
                  </a:schemeClr>
                </a:solidFill>
                <a:latin typeface="Arial" charset="0"/>
                <a:ea typeface="+mn-ea"/>
                <a:cs typeface="+mn-cs"/>
              </a:rPr>
              <a:t>To consider constraints and ethical issues</a:t>
            </a:r>
          </a:p>
          <a:p>
            <a:pPr eaLnBrk="1" fontAlgn="auto" hangingPunct="1">
              <a:spcAft>
                <a:spcPts val="0"/>
              </a:spcAft>
              <a:buFontTx/>
              <a:buNone/>
              <a:defRPr/>
            </a:pPr>
            <a:endParaRPr lang="en-GB" sz="2600">
              <a:solidFill>
                <a:schemeClr val="tx1">
                  <a:lumMod val="65000"/>
                  <a:lumOff val="35000"/>
                </a:schemeClr>
              </a:solidFill>
              <a:latin typeface="Arial" charset="0"/>
              <a:ea typeface="+mn-ea"/>
              <a:cs typeface="+mn-cs"/>
            </a:endParaRPr>
          </a:p>
          <a:p>
            <a:pPr eaLnBrk="1" fontAlgn="auto" hangingPunct="1">
              <a:spcAft>
                <a:spcPts val="0"/>
              </a:spcAft>
              <a:defRPr/>
            </a:pPr>
            <a:r>
              <a:rPr lang="en-GB" sz="2600">
                <a:solidFill>
                  <a:schemeClr val="tx1">
                    <a:lumMod val="65000"/>
                    <a:lumOff val="35000"/>
                  </a:schemeClr>
                </a:solidFill>
                <a:latin typeface="Arial" charset="0"/>
                <a:ea typeface="+mn-ea"/>
                <a:cs typeface="+mn-cs"/>
              </a:rPr>
              <a:t>Valid reasons for your choice of design</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2">
            <a:extLst>
              <a:ext uri="{FF2B5EF4-FFF2-40B4-BE49-F238E27FC236}">
                <a16:creationId xmlns:a16="http://schemas.microsoft.com/office/drawing/2014/main" id="{243620E7-3A83-45E8-B169-ECDAA059FAB7}"/>
              </a:ext>
            </a:extLst>
          </p:cNvPr>
          <p:cNvSpPr>
            <a:spLocks noGrp="1" noChangeArrowheads="1"/>
          </p:cNvSpPr>
          <p:nvPr>
            <p:ph type="title"/>
          </p:nvPr>
        </p:nvSpPr>
        <p:spPr>
          <a:xfrm>
            <a:off x="685800" y="28892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Classification of the research purpose</a:t>
            </a:r>
          </a:p>
        </p:txBody>
      </p:sp>
      <p:sp>
        <p:nvSpPr>
          <p:cNvPr id="59394" name="Rectangle 3">
            <a:extLst>
              <a:ext uri="{FF2B5EF4-FFF2-40B4-BE49-F238E27FC236}">
                <a16:creationId xmlns:a16="http://schemas.microsoft.com/office/drawing/2014/main" id="{A742BEBE-DDE3-4985-ADE2-7EF9AC73645D}"/>
              </a:ext>
            </a:extLst>
          </p:cNvPr>
          <p:cNvSpPr>
            <a:spLocks noGrp="1" noChangeArrowheads="1"/>
          </p:cNvSpPr>
          <p:nvPr>
            <p:ph idx="1"/>
          </p:nvPr>
        </p:nvSpPr>
        <p:spPr>
          <a:xfrm>
            <a:off x="493713" y="1371600"/>
            <a:ext cx="8255000" cy="4114800"/>
          </a:xfrm>
        </p:spPr>
        <p:txBody>
          <a:bodyPr/>
          <a:lstStyle/>
          <a:p>
            <a:pPr algn="just" eaLnBrk="1" hangingPunct="1">
              <a:buFontTx/>
              <a:buNone/>
            </a:pPr>
            <a:r>
              <a:rPr lang="en-GB" altLang="en-US" sz="2800" b="1">
                <a:latin typeface="Arial" panose="020B0604020202020204" pitchFamily="34" charset="0"/>
                <a:ea typeface="ＭＳ Ｐゴシック" panose="020B0600070205080204" pitchFamily="34" charset="-128"/>
              </a:rPr>
              <a:t>Exploratory research</a:t>
            </a:r>
            <a:endParaRPr lang="en-US" altLang="en-US" sz="2800" b="1">
              <a:latin typeface="Arial" panose="020B0604020202020204" pitchFamily="34" charset="0"/>
              <a:ea typeface="ＭＳ Ｐゴシック" panose="020B0600070205080204" pitchFamily="34" charset="-128"/>
            </a:endParaRPr>
          </a:p>
          <a:p>
            <a:pPr algn="just" eaLnBrk="1" hangingPunct="1"/>
            <a:r>
              <a:rPr lang="en-US" altLang="en-US" sz="2800" b="1">
                <a:latin typeface="Arial" panose="020B0604020202020204" pitchFamily="34" charset="0"/>
                <a:ea typeface="ＭＳ Ｐゴシック" panose="020B0600070205080204" pitchFamily="34" charset="-128"/>
              </a:rPr>
              <a:t> </a:t>
            </a:r>
            <a:r>
              <a:rPr lang="en-US" altLang="en-US" sz="2400">
                <a:latin typeface="Arial" panose="020B0604020202020204" pitchFamily="34" charset="0"/>
                <a:ea typeface="ＭＳ Ｐゴシック" panose="020B0600070205080204" pitchFamily="34" charset="-128"/>
              </a:rPr>
              <a:t>is a valuable means of finding out ‘what is happening to seek new insights; to ask questions and to assess phenomena in a new light’. </a:t>
            </a:r>
          </a:p>
          <a:p>
            <a:pPr algn="just" eaLnBrk="1" hangingPunct="1"/>
            <a:r>
              <a:rPr lang="en-US" altLang="en-US" sz="2400">
                <a:latin typeface="Arial" panose="020B0604020202020204" pitchFamily="34" charset="0"/>
                <a:ea typeface="ＭＳ Ｐゴシック" panose="020B0600070205080204" pitchFamily="34" charset="-128"/>
              </a:rPr>
              <a:t>Useful if you wish to clarify your understanding of a problem, such as if you are unsure of precise nature of the problem. </a:t>
            </a:r>
          </a:p>
          <a:p>
            <a:pPr algn="just" eaLnBrk="1" hangingPunct="1"/>
            <a:r>
              <a:rPr lang="en-US" altLang="en-US" sz="2400">
                <a:latin typeface="Arial" panose="020B0604020202020204" pitchFamily="34" charset="0"/>
                <a:ea typeface="ＭＳ Ｐゴシック" panose="020B0600070205080204" pitchFamily="34" charset="-128"/>
              </a:rPr>
              <a:t>It  may well be that time is well spent on exploratory research, as it may show that the research is not worth pursuing!</a:t>
            </a:r>
            <a:endParaRPr lang="en-GB" altLang="en-US" sz="2600">
              <a:latin typeface="Arial" panose="020B0604020202020204" pitchFamily="34" charset="0"/>
              <a:ea typeface="ＭＳ Ｐゴシック" panose="020B0600070205080204" pitchFamily="34" charset="-128"/>
            </a:endParaRPr>
          </a:p>
          <a:p>
            <a:pPr algn="just" eaLnBrk="1" hangingPunct="1"/>
            <a:endParaRPr lang="en-GB" altLang="en-US" sz="2600">
              <a:latin typeface="Arial" panose="020B0604020202020204" pitchFamily="34" charset="0"/>
              <a:ea typeface="ＭＳ Ｐゴシック" panose="020B0600070205080204" pitchFamily="34" charset="-128"/>
            </a:endParaRPr>
          </a:p>
          <a:p>
            <a:pPr algn="just" eaLnBrk="1" hangingPunct="1"/>
            <a:endParaRPr lang="en-GB" altLang="en-US" sz="2600">
              <a:latin typeface="Arial" panose="020B0604020202020204" pitchFamily="34" charset="0"/>
              <a:ea typeface="ＭＳ Ｐゴシック" panose="020B0600070205080204" pitchFamily="34" charset="-128"/>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عنوان 1">
            <a:extLst>
              <a:ext uri="{FF2B5EF4-FFF2-40B4-BE49-F238E27FC236}">
                <a16:creationId xmlns:a16="http://schemas.microsoft.com/office/drawing/2014/main" id="{56811B13-848C-407C-AF8A-410FEF251C47}"/>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Explanatory</a:t>
            </a:r>
            <a:endParaRPr lang="ar-SA" altLang="en-US">
              <a:latin typeface="Times New Roman" panose="02020603050405020304" pitchFamily="18" charset="0"/>
              <a:ea typeface="ＭＳ Ｐゴシック" panose="020B0600070205080204" pitchFamily="34" charset="-128"/>
            </a:endParaRPr>
          </a:p>
        </p:txBody>
      </p:sp>
      <p:sp>
        <p:nvSpPr>
          <p:cNvPr id="60418" name="عنصر نائب للمحتوى 2">
            <a:extLst>
              <a:ext uri="{FF2B5EF4-FFF2-40B4-BE49-F238E27FC236}">
                <a16:creationId xmlns:a16="http://schemas.microsoft.com/office/drawing/2014/main" id="{D8C7A505-B4BB-4148-8A69-2F1630AA22F0}"/>
              </a:ext>
            </a:extLst>
          </p:cNvPr>
          <p:cNvSpPr>
            <a:spLocks noGrp="1"/>
          </p:cNvSpPr>
          <p:nvPr>
            <p:ph idx="1"/>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There are three principal ways of conducting explanatory research:</a:t>
            </a:r>
          </a:p>
          <a:p>
            <a:pPr eaLnBrk="1" hangingPunct="1"/>
            <a:r>
              <a:rPr lang="en-US" altLang="en-US">
                <a:latin typeface="Times New Roman" panose="02020603050405020304" pitchFamily="18" charset="0"/>
                <a:ea typeface="ＭＳ Ｐゴシック" panose="020B0600070205080204" pitchFamily="34" charset="-128"/>
              </a:rPr>
              <a:t>A search of the literature;</a:t>
            </a:r>
          </a:p>
          <a:p>
            <a:pPr eaLnBrk="1" hangingPunct="1"/>
            <a:r>
              <a:rPr lang="en-US" altLang="en-US">
                <a:latin typeface="Times New Roman" panose="02020603050405020304" pitchFamily="18" charset="0"/>
                <a:ea typeface="ＭＳ Ｐゴシック" panose="020B0600070205080204" pitchFamily="34" charset="-128"/>
              </a:rPr>
              <a:t>Interviewing ‘experts’ in the subject;</a:t>
            </a:r>
          </a:p>
          <a:p>
            <a:pPr eaLnBrk="1" hangingPunct="1"/>
            <a:r>
              <a:rPr lang="en-US" altLang="en-US">
                <a:latin typeface="Times New Roman" panose="02020603050405020304" pitchFamily="18" charset="0"/>
                <a:ea typeface="ＭＳ Ｐゴシック" panose="020B0600070205080204" pitchFamily="34" charset="-128"/>
              </a:rPr>
              <a:t>Conducting focus group interviews. </a:t>
            </a:r>
            <a:endParaRPr lang="ar-SA" altLang="en-US">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عنوان 1">
            <a:extLst>
              <a:ext uri="{FF2B5EF4-FFF2-40B4-BE49-F238E27FC236}">
                <a16:creationId xmlns:a16="http://schemas.microsoft.com/office/drawing/2014/main" id="{19297650-E492-4069-9FE2-D3B998AFD205}"/>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Descriptive studies</a:t>
            </a:r>
            <a:endParaRPr lang="ar-SA" altLang="en-US">
              <a:latin typeface="Times New Roman" panose="02020603050405020304" pitchFamily="18" charset="0"/>
              <a:ea typeface="ＭＳ Ｐゴシック" panose="020B0600070205080204" pitchFamily="34" charset="-128"/>
            </a:endParaRPr>
          </a:p>
        </p:txBody>
      </p:sp>
      <p:sp>
        <p:nvSpPr>
          <p:cNvPr id="61442" name="عنصر نائب للمحتوى 2">
            <a:extLst>
              <a:ext uri="{FF2B5EF4-FFF2-40B4-BE49-F238E27FC236}">
                <a16:creationId xmlns:a16="http://schemas.microsoft.com/office/drawing/2014/main" id="{BE6AD9B9-3F6C-46AB-86AA-9F91AF1F4F60}"/>
              </a:ext>
            </a:extLst>
          </p:cNvPr>
          <p:cNvSpPr>
            <a:spLocks noGrp="1"/>
          </p:cNvSpPr>
          <p:nvPr>
            <p:ph idx="1"/>
          </p:nvPr>
        </p:nvSpPr>
        <p:spPr>
          <a:xfrm>
            <a:off x="498475" y="1600200"/>
            <a:ext cx="7556500" cy="4144963"/>
          </a:xfrm>
        </p:spPr>
        <p:txBody>
          <a:bodyPr/>
          <a:lstStyle/>
          <a:p>
            <a:pPr algn="just" eaLnBrk="1" hangingPunct="1"/>
            <a:r>
              <a:rPr lang="en-US" altLang="en-US" sz="2800" dirty="0">
                <a:latin typeface="Times New Roman" panose="02020603050405020304" pitchFamily="18" charset="0"/>
                <a:ea typeface="ＭＳ Ｐゴシック" panose="020B0600070205080204" pitchFamily="34" charset="-128"/>
              </a:rPr>
              <a:t>The object of descriptive research is ‘ to ‘portray an accurate profile of persons, events or situations’. </a:t>
            </a:r>
          </a:p>
          <a:p>
            <a:pPr algn="just" eaLnBrk="1" hangingPunct="1"/>
            <a:r>
              <a:rPr lang="en-US" altLang="en-US" sz="2800" dirty="0">
                <a:latin typeface="Times New Roman" panose="02020603050405020304" pitchFamily="18" charset="0"/>
                <a:ea typeface="ＭＳ Ｐゴシック" panose="020B0600070205080204" pitchFamily="34" charset="-128"/>
              </a:rPr>
              <a:t>This may be an extension of, or a forerunner to a piece of exploratory research or, more often, a piece of explanatory research. </a:t>
            </a:r>
          </a:p>
          <a:p>
            <a:pPr algn="just" eaLnBrk="1" hangingPunct="1"/>
            <a:r>
              <a:rPr lang="en-US" altLang="en-US" sz="2800" dirty="0">
                <a:latin typeface="Times New Roman" panose="02020603050405020304" pitchFamily="18" charset="0"/>
                <a:ea typeface="ＭＳ Ｐゴシック" panose="020B0600070205080204" pitchFamily="34" charset="-128"/>
              </a:rPr>
              <a:t>It is necessary to have a clear picture of the phenomena on which you wish to collect data prior to collection of data.    </a:t>
            </a:r>
            <a:endParaRPr lang="ar-SA" altLang="en-US" sz="2800" dirty="0">
              <a:latin typeface="Times New Roman" panose="02020603050405020304" pitchFamily="18" charset="0"/>
              <a:ea typeface="ＭＳ Ｐゴシック" panose="020B0600070205080204" pitchFamily="34" charset="-128"/>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عنوان 1">
            <a:extLst>
              <a:ext uri="{FF2B5EF4-FFF2-40B4-BE49-F238E27FC236}">
                <a16:creationId xmlns:a16="http://schemas.microsoft.com/office/drawing/2014/main" id="{1A8EA259-95C6-46A0-8FB4-ECEA9644C8DE}"/>
              </a:ext>
            </a:extLst>
          </p:cNvPr>
          <p:cNvSpPr>
            <a:spLocks noGrp="1"/>
          </p:cNvSpPr>
          <p:nvPr>
            <p:ph type="title"/>
          </p:nvPr>
        </p:nvSpPr>
        <p:spPr/>
        <p:txBody>
          <a:bodyPr/>
          <a:lstStyle/>
          <a:p>
            <a:pPr eaLnBrk="1" hangingPunct="1"/>
            <a:r>
              <a:rPr lang="en-US" altLang="en-US">
                <a:latin typeface="Times New Roman" panose="02020603050405020304" pitchFamily="18" charset="0"/>
                <a:ea typeface="ＭＳ Ｐゴシック" panose="020B0600070205080204" pitchFamily="34" charset="-128"/>
              </a:rPr>
              <a:t>Explanatory research</a:t>
            </a:r>
            <a:endParaRPr lang="ar-SA" altLang="en-US">
              <a:latin typeface="Times New Roman" panose="02020603050405020304" pitchFamily="18" charset="0"/>
              <a:ea typeface="ＭＳ Ｐゴシック" panose="020B0600070205080204" pitchFamily="34" charset="-128"/>
            </a:endParaRPr>
          </a:p>
        </p:txBody>
      </p:sp>
      <p:sp>
        <p:nvSpPr>
          <p:cNvPr id="62466" name="عنصر نائب للمحتوى 2">
            <a:extLst>
              <a:ext uri="{FF2B5EF4-FFF2-40B4-BE49-F238E27FC236}">
                <a16:creationId xmlns:a16="http://schemas.microsoft.com/office/drawing/2014/main" id="{92990124-43D5-4AB4-8D40-7EE0DF632602}"/>
              </a:ext>
            </a:extLst>
          </p:cNvPr>
          <p:cNvSpPr>
            <a:spLocks noGrp="1"/>
          </p:cNvSpPr>
          <p:nvPr>
            <p:ph idx="1"/>
          </p:nvPr>
        </p:nvSpPr>
        <p:spPr/>
        <p:txBody>
          <a:bodyPr/>
          <a:lstStyle/>
          <a:p>
            <a:pPr algn="just" eaLnBrk="1" hangingPunct="1"/>
            <a:r>
              <a:rPr lang="en-US" altLang="en-US" sz="2800">
                <a:latin typeface="Times New Roman" panose="02020603050405020304" pitchFamily="18" charset="0"/>
                <a:ea typeface="ＭＳ Ｐゴシック" panose="020B0600070205080204" pitchFamily="34" charset="-128"/>
              </a:rPr>
              <a:t>Studies that establish causal relationships between variables may be termed explanatory research. </a:t>
            </a:r>
          </a:p>
          <a:p>
            <a:pPr algn="just" eaLnBrk="1" hangingPunct="1"/>
            <a:r>
              <a:rPr lang="en-US" altLang="en-US" sz="2800">
                <a:latin typeface="Times New Roman" panose="02020603050405020304" pitchFamily="18" charset="0"/>
                <a:ea typeface="ＭＳ Ｐゴシック" panose="020B0600070205080204" pitchFamily="34" charset="-128"/>
              </a:rPr>
              <a:t>The emphasis her is on studying a situation or a problem in order to explain the relationship between variables. </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2">
            <a:extLst>
              <a:ext uri="{FF2B5EF4-FFF2-40B4-BE49-F238E27FC236}">
                <a16:creationId xmlns:a16="http://schemas.microsoft.com/office/drawing/2014/main" id="{F45313A9-D6AE-49B5-8065-CD1F63961787}"/>
              </a:ext>
            </a:extLst>
          </p:cNvPr>
          <p:cNvSpPr>
            <a:spLocks noGrp="1" noChangeArrowheads="1"/>
          </p:cNvSpPr>
          <p:nvPr>
            <p:ph type="title"/>
          </p:nvPr>
        </p:nvSpPr>
        <p:spPr>
          <a:xfrm>
            <a:off x="685800" y="315913"/>
            <a:ext cx="7772400" cy="5334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 </a:t>
            </a:r>
          </a:p>
        </p:txBody>
      </p:sp>
      <p:sp>
        <p:nvSpPr>
          <p:cNvPr id="10243" name="Rectangle 3">
            <a:extLst>
              <a:ext uri="{FF2B5EF4-FFF2-40B4-BE49-F238E27FC236}">
                <a16:creationId xmlns:a16="http://schemas.microsoft.com/office/drawing/2014/main" id="{117AED05-7934-4E08-B8C5-73EA14753BC7}"/>
              </a:ext>
            </a:extLst>
          </p:cNvPr>
          <p:cNvSpPr>
            <a:spLocks noGrp="1" noChangeArrowheads="1"/>
          </p:cNvSpPr>
          <p:nvPr>
            <p:ph idx="1"/>
          </p:nvPr>
        </p:nvSpPr>
        <p:spPr>
          <a:xfrm>
            <a:off x="685800" y="1447800"/>
            <a:ext cx="7772400" cy="4191000"/>
          </a:xfrm>
        </p:spPr>
        <p:txBody>
          <a:bodyPr rtlCol="0">
            <a:normAutofit fontScale="77500" lnSpcReduction="20000"/>
          </a:bodyPr>
          <a:lstStyle/>
          <a:p>
            <a:pPr marL="609600" indent="-609600" algn="ctr" eaLnBrk="1" fontAlgn="auto" hangingPunct="1">
              <a:spcAft>
                <a:spcPts val="0"/>
              </a:spcAft>
              <a:buFontTx/>
              <a:buNone/>
              <a:defRPr/>
            </a:pPr>
            <a:endParaRPr lang="en-GB" sz="2800" b="1">
              <a:solidFill>
                <a:schemeClr val="tx1">
                  <a:lumMod val="65000"/>
                  <a:lumOff val="35000"/>
                </a:schemeClr>
              </a:solidFill>
              <a:latin typeface="Arial" charset="0"/>
              <a:ea typeface="+mn-ea"/>
              <a:cs typeface="+mn-cs"/>
            </a:endParaRPr>
          </a:p>
          <a:p>
            <a:pPr marL="609600" indent="-609600" algn="ctr" eaLnBrk="1" fontAlgn="auto" hangingPunct="1">
              <a:spcAft>
                <a:spcPts val="0"/>
              </a:spcAft>
              <a:buFontTx/>
              <a:buNone/>
              <a:defRPr/>
            </a:pPr>
            <a:r>
              <a:rPr lang="en-GB" sz="2800" b="1">
                <a:solidFill>
                  <a:schemeClr val="tx1">
                    <a:lumMod val="65000"/>
                    <a:lumOff val="35000"/>
                  </a:schemeClr>
                </a:solidFill>
                <a:latin typeface="Arial" charset="0"/>
                <a:ea typeface="+mn-ea"/>
                <a:cs typeface="+mn-cs"/>
              </a:rPr>
              <a:t> Experiment			Action research</a:t>
            </a:r>
          </a:p>
          <a:p>
            <a:pPr marL="609600" indent="-609600" algn="ctr" eaLnBrk="1" fontAlgn="auto" hangingPunct="1">
              <a:spcAft>
                <a:spcPts val="0"/>
              </a:spcAft>
              <a:buFontTx/>
              <a:buNone/>
              <a:defRPr/>
            </a:pPr>
            <a:endParaRPr lang="en-GB" sz="2800" b="1">
              <a:solidFill>
                <a:schemeClr val="tx1">
                  <a:lumMod val="65000"/>
                  <a:lumOff val="35000"/>
                </a:schemeClr>
              </a:solidFill>
              <a:latin typeface="Arial" charset="0"/>
              <a:ea typeface="+mn-ea"/>
              <a:cs typeface="+mn-cs"/>
            </a:endParaRPr>
          </a:p>
          <a:p>
            <a:pPr marL="609600" indent="-609600" eaLnBrk="1" fontAlgn="auto" hangingPunct="1">
              <a:spcAft>
                <a:spcPts val="0"/>
              </a:spcAft>
              <a:buFontTx/>
              <a:buNone/>
              <a:defRPr/>
            </a:pPr>
            <a:r>
              <a:rPr lang="en-GB" sz="2800" b="1">
                <a:solidFill>
                  <a:schemeClr val="tx1">
                    <a:lumMod val="65000"/>
                    <a:lumOff val="35000"/>
                  </a:schemeClr>
                </a:solidFill>
                <a:latin typeface="Arial" charset="0"/>
                <a:ea typeface="+mn-ea"/>
                <a:cs typeface="+mn-cs"/>
              </a:rPr>
              <a:t>Grounded theory			Survey</a:t>
            </a:r>
          </a:p>
          <a:p>
            <a:pPr marL="609600" indent="-609600" eaLnBrk="1" fontAlgn="auto" hangingPunct="1">
              <a:spcAft>
                <a:spcPts val="0"/>
              </a:spcAft>
              <a:buFontTx/>
              <a:buNone/>
              <a:defRPr/>
            </a:pPr>
            <a:endParaRPr lang="en-GB" sz="2800" b="1">
              <a:solidFill>
                <a:schemeClr val="tx1">
                  <a:lumMod val="65000"/>
                  <a:lumOff val="35000"/>
                </a:schemeClr>
              </a:solidFill>
              <a:latin typeface="Arial" charset="0"/>
              <a:ea typeface="+mn-ea"/>
              <a:cs typeface="+mn-cs"/>
            </a:endParaRPr>
          </a:p>
          <a:p>
            <a:pPr marL="609600" indent="-609600" eaLnBrk="1" fontAlgn="auto" hangingPunct="1">
              <a:spcAft>
                <a:spcPts val="0"/>
              </a:spcAft>
              <a:buFontTx/>
              <a:buNone/>
              <a:defRPr/>
            </a:pPr>
            <a:r>
              <a:rPr lang="en-GB" sz="2800" b="1">
                <a:solidFill>
                  <a:schemeClr val="tx1">
                    <a:lumMod val="65000"/>
                    <a:lumOff val="35000"/>
                  </a:schemeClr>
                </a:solidFill>
                <a:latin typeface="Arial" charset="0"/>
                <a:ea typeface="+mn-ea"/>
                <a:cs typeface="+mn-cs"/>
              </a:rPr>
              <a:t>  Ethnography			     Case study</a:t>
            </a:r>
          </a:p>
          <a:p>
            <a:pPr marL="609600" indent="-609600" eaLnBrk="1" fontAlgn="auto" hangingPunct="1">
              <a:spcAft>
                <a:spcPts val="0"/>
              </a:spcAft>
              <a:buFontTx/>
              <a:buNone/>
              <a:defRPr/>
            </a:pPr>
            <a:endParaRPr lang="en-GB" sz="2800" b="1">
              <a:solidFill>
                <a:schemeClr val="tx1">
                  <a:lumMod val="65000"/>
                  <a:lumOff val="35000"/>
                </a:schemeClr>
              </a:solidFill>
              <a:latin typeface="Arial" charset="0"/>
              <a:ea typeface="+mn-ea"/>
              <a:cs typeface="+mn-cs"/>
            </a:endParaRPr>
          </a:p>
          <a:p>
            <a:pPr marL="609600" indent="-609600" algn="ctr" eaLnBrk="1" fontAlgn="auto" hangingPunct="1">
              <a:spcAft>
                <a:spcPts val="0"/>
              </a:spcAft>
              <a:buFontTx/>
              <a:buNone/>
              <a:defRPr/>
            </a:pPr>
            <a:r>
              <a:rPr lang="en-GB" sz="2800" b="1">
                <a:solidFill>
                  <a:schemeClr val="tx1">
                    <a:lumMod val="65000"/>
                    <a:lumOff val="35000"/>
                  </a:schemeClr>
                </a:solidFill>
                <a:latin typeface="Arial" charset="0"/>
                <a:ea typeface="+mn-ea"/>
                <a:cs typeface="+mn-cs"/>
              </a:rPr>
              <a:t>Archival research</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a:extLst>
              <a:ext uri="{FF2B5EF4-FFF2-40B4-BE49-F238E27FC236}">
                <a16:creationId xmlns:a16="http://schemas.microsoft.com/office/drawing/2014/main" id="{B69B66EC-BA16-4FA3-B34C-A715093A26DE}"/>
              </a:ext>
            </a:extLst>
          </p:cNvPr>
          <p:cNvSpPr>
            <a:spLocks noGrp="1" noChangeArrowheads="1"/>
          </p:cNvSpPr>
          <p:nvPr>
            <p:ph type="title"/>
          </p:nvPr>
        </p:nvSpPr>
        <p:spPr>
          <a:xfrm>
            <a:off x="685800" y="315913"/>
            <a:ext cx="7772400" cy="5334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p>
        </p:txBody>
      </p:sp>
      <p:sp>
        <p:nvSpPr>
          <p:cNvPr id="64514" name="Rectangle 3">
            <a:extLst>
              <a:ext uri="{FF2B5EF4-FFF2-40B4-BE49-F238E27FC236}">
                <a16:creationId xmlns:a16="http://schemas.microsoft.com/office/drawing/2014/main" id="{48C5BCC1-547C-4AFF-A1FD-A837F61AF7B9}"/>
              </a:ext>
            </a:extLst>
          </p:cNvPr>
          <p:cNvSpPr>
            <a:spLocks noGrp="1" noChangeArrowheads="1"/>
          </p:cNvSpPr>
          <p:nvPr>
            <p:ph idx="1"/>
          </p:nvPr>
        </p:nvSpPr>
        <p:spPr>
          <a:xfrm>
            <a:off x="495300" y="1371600"/>
            <a:ext cx="7772400" cy="4114800"/>
          </a:xfrm>
        </p:spPr>
        <p:txBody>
          <a:bodyPr/>
          <a:lstStyle/>
          <a:p>
            <a:pPr algn="ctr" eaLnBrk="1" hangingPunct="1">
              <a:lnSpc>
                <a:spcPct val="90000"/>
              </a:lnSpc>
              <a:buFontTx/>
              <a:buNone/>
            </a:pPr>
            <a:r>
              <a:rPr lang="en-GB" altLang="en-US" sz="2800" b="1">
                <a:latin typeface="Arial" panose="020B0604020202020204" pitchFamily="34" charset="0"/>
                <a:ea typeface="ＭＳ Ｐゴシック" panose="020B0600070205080204" pitchFamily="34" charset="-128"/>
              </a:rPr>
              <a:t>An experiment will involve</a:t>
            </a:r>
          </a:p>
          <a:p>
            <a:pPr algn="ctr" eaLnBrk="1" hangingPunct="1">
              <a:lnSpc>
                <a:spcPct val="90000"/>
              </a:lnSpc>
              <a:buFontTx/>
              <a:buNone/>
            </a:pPr>
            <a:endParaRPr lang="en-GB" altLang="en-US" sz="2800" b="1">
              <a:latin typeface="Arial" panose="020B0604020202020204" pitchFamily="34" charset="0"/>
              <a:ea typeface="ＭＳ Ｐゴシック" panose="020B0600070205080204" pitchFamily="34" charset="-128"/>
            </a:endParaRPr>
          </a:p>
          <a:p>
            <a:pPr eaLnBrk="1" hangingPunct="1">
              <a:lnSpc>
                <a:spcPct val="90000"/>
              </a:lnSpc>
            </a:pPr>
            <a:r>
              <a:rPr lang="en-GB" altLang="en-US" sz="2600">
                <a:latin typeface="Arial" panose="020B0604020202020204" pitchFamily="34" charset="0"/>
                <a:ea typeface="ＭＳ Ｐゴシック" panose="020B0600070205080204" pitchFamily="34" charset="-128"/>
              </a:rPr>
              <a:t>Definition of a theoretical hypothesis</a:t>
            </a:r>
          </a:p>
          <a:p>
            <a:pPr eaLnBrk="1" hangingPunct="1">
              <a:lnSpc>
                <a:spcPct val="90000"/>
              </a:lnSpc>
            </a:pPr>
            <a:r>
              <a:rPr lang="en-GB" altLang="en-US" sz="2600">
                <a:latin typeface="Arial" panose="020B0604020202020204" pitchFamily="34" charset="0"/>
                <a:ea typeface="ＭＳ Ｐゴシック" panose="020B0600070205080204" pitchFamily="34" charset="-128"/>
              </a:rPr>
              <a:t>Selection of samples from know populations</a:t>
            </a:r>
          </a:p>
          <a:p>
            <a:pPr eaLnBrk="1" hangingPunct="1">
              <a:lnSpc>
                <a:spcPct val="90000"/>
              </a:lnSpc>
            </a:pPr>
            <a:r>
              <a:rPr lang="en-GB" altLang="en-US" sz="2600">
                <a:latin typeface="Arial" panose="020B0604020202020204" pitchFamily="34" charset="0"/>
                <a:ea typeface="ＭＳ Ｐゴシック" panose="020B0600070205080204" pitchFamily="34" charset="-128"/>
              </a:rPr>
              <a:t>Random allocation of samples</a:t>
            </a:r>
          </a:p>
          <a:p>
            <a:pPr eaLnBrk="1" hangingPunct="1">
              <a:lnSpc>
                <a:spcPct val="90000"/>
              </a:lnSpc>
            </a:pPr>
            <a:r>
              <a:rPr lang="en-GB" altLang="en-US" sz="2600">
                <a:latin typeface="Arial" panose="020B0604020202020204" pitchFamily="34" charset="0"/>
                <a:ea typeface="ＭＳ Ｐゴシック" panose="020B0600070205080204" pitchFamily="34" charset="-128"/>
              </a:rPr>
              <a:t>Introduction of planned intervention </a:t>
            </a:r>
          </a:p>
          <a:p>
            <a:pPr eaLnBrk="1" hangingPunct="1">
              <a:lnSpc>
                <a:spcPct val="90000"/>
              </a:lnSpc>
            </a:pPr>
            <a:r>
              <a:rPr lang="en-GB" altLang="en-US" sz="2600">
                <a:latin typeface="Arial" panose="020B0604020202020204" pitchFamily="34" charset="0"/>
                <a:ea typeface="ＭＳ Ｐゴシック" panose="020B0600070205080204" pitchFamily="34" charset="-128"/>
              </a:rPr>
              <a:t>Measurement on a small number of dependent variables</a:t>
            </a:r>
          </a:p>
          <a:p>
            <a:pPr eaLnBrk="1" hangingPunct="1">
              <a:lnSpc>
                <a:spcPct val="90000"/>
              </a:lnSpc>
            </a:pPr>
            <a:r>
              <a:rPr lang="en-GB" altLang="en-US" sz="2600">
                <a:latin typeface="Arial" panose="020B0604020202020204" pitchFamily="34" charset="0"/>
                <a:ea typeface="ＭＳ Ｐゴシック" panose="020B0600070205080204" pitchFamily="34" charset="-128"/>
              </a:rPr>
              <a:t>Control of all other variables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a:extLst>
              <a:ext uri="{FF2B5EF4-FFF2-40B4-BE49-F238E27FC236}">
                <a16:creationId xmlns:a16="http://schemas.microsoft.com/office/drawing/2014/main" id="{19FECBB9-D9ED-48A9-96D5-BE3D1A81E359}"/>
              </a:ext>
            </a:extLst>
          </p:cNvPr>
          <p:cNvSpPr>
            <a:spLocks noGrp="1" noChangeArrowheads="1"/>
          </p:cNvSpPr>
          <p:nvPr>
            <p:ph type="title"/>
          </p:nvPr>
        </p:nvSpPr>
        <p:spPr>
          <a:xfrm>
            <a:off x="685800" y="284163"/>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p>
        </p:txBody>
      </p:sp>
      <p:sp>
        <p:nvSpPr>
          <p:cNvPr id="65538" name="Rectangle 3">
            <a:extLst>
              <a:ext uri="{FF2B5EF4-FFF2-40B4-BE49-F238E27FC236}">
                <a16:creationId xmlns:a16="http://schemas.microsoft.com/office/drawing/2014/main" id="{2D614B41-3B31-4C15-AD6B-E5C9C8D548FC}"/>
              </a:ext>
            </a:extLst>
          </p:cNvPr>
          <p:cNvSpPr>
            <a:spLocks noGrp="1" noChangeArrowheads="1"/>
          </p:cNvSpPr>
          <p:nvPr>
            <p:ph idx="1"/>
          </p:nvPr>
        </p:nvSpPr>
        <p:spPr>
          <a:xfrm>
            <a:off x="490538" y="1066800"/>
            <a:ext cx="8001000" cy="4724400"/>
          </a:xfrm>
        </p:spPr>
        <p:txBody>
          <a:bodyPr/>
          <a:lstStyle/>
          <a:p>
            <a:pPr algn="ctr" eaLnBrk="1" hangingPunct="1">
              <a:buFontTx/>
              <a:buNone/>
            </a:pPr>
            <a:r>
              <a:rPr lang="en-GB" altLang="en-US" sz="2800" b="1" dirty="0">
                <a:latin typeface="Arial" panose="020B0604020202020204" pitchFamily="34" charset="0"/>
                <a:ea typeface="ＭＳ Ｐゴシック" panose="020B0600070205080204" pitchFamily="34" charset="-128"/>
              </a:rPr>
              <a:t>Survey: key features</a:t>
            </a:r>
            <a:endParaRPr lang="en-GB" altLang="en-US" sz="2400" b="1" dirty="0">
              <a:latin typeface="Arial" panose="020B0604020202020204" pitchFamily="34" charset="0"/>
              <a:ea typeface="ＭＳ Ｐゴシック" panose="020B0600070205080204" pitchFamily="34" charset="-128"/>
            </a:endParaRPr>
          </a:p>
          <a:p>
            <a:pPr eaLnBrk="1" hangingPunct="1"/>
            <a:r>
              <a:rPr lang="en-GB" altLang="en-US" sz="2600" dirty="0">
                <a:latin typeface="Arial" panose="020B0604020202020204" pitchFamily="34" charset="0"/>
                <a:ea typeface="ＭＳ Ｐゴシック" panose="020B0600070205080204" pitchFamily="34" charset="-128"/>
              </a:rPr>
              <a:t>Popular in business research</a:t>
            </a:r>
          </a:p>
          <a:p>
            <a:pPr eaLnBrk="1" hangingPunct="1"/>
            <a:r>
              <a:rPr lang="en-GB" altLang="en-US" sz="2600" dirty="0">
                <a:latin typeface="Arial" panose="020B0604020202020204" pitchFamily="34" charset="0"/>
                <a:ea typeface="ＭＳ Ｐゴシック" panose="020B0600070205080204" pitchFamily="34" charset="-128"/>
              </a:rPr>
              <a:t>Perceived as authoritative</a:t>
            </a:r>
          </a:p>
          <a:p>
            <a:pPr eaLnBrk="1" hangingPunct="1"/>
            <a:r>
              <a:rPr lang="en-GB" altLang="en-US" sz="2600" dirty="0">
                <a:latin typeface="Arial" panose="020B0604020202020204" pitchFamily="34" charset="0"/>
                <a:ea typeface="ＭＳ Ｐゴシック" panose="020B0600070205080204" pitchFamily="34" charset="-128"/>
              </a:rPr>
              <a:t>Allows collection of quantitative data</a:t>
            </a:r>
          </a:p>
          <a:p>
            <a:pPr eaLnBrk="1" hangingPunct="1"/>
            <a:r>
              <a:rPr lang="en-GB" altLang="en-US" sz="2600" dirty="0">
                <a:latin typeface="Arial" panose="020B0604020202020204" pitchFamily="34" charset="0"/>
                <a:ea typeface="ＭＳ Ｐゴシック" panose="020B0600070205080204" pitchFamily="34" charset="-128"/>
              </a:rPr>
              <a:t>Data can be analysed quantitatively </a:t>
            </a:r>
          </a:p>
          <a:p>
            <a:pPr eaLnBrk="1" hangingPunct="1"/>
            <a:r>
              <a:rPr lang="en-GB" altLang="en-US" sz="2600" dirty="0">
                <a:latin typeface="Arial" panose="020B0604020202020204" pitchFamily="34" charset="0"/>
                <a:ea typeface="ＭＳ Ｐゴシック" panose="020B0600070205080204" pitchFamily="34" charset="-128"/>
              </a:rPr>
              <a:t>Samples need to be representative</a:t>
            </a:r>
          </a:p>
          <a:p>
            <a:pPr eaLnBrk="1" hangingPunct="1"/>
            <a:r>
              <a:rPr lang="en-GB" altLang="en-US" sz="2600" dirty="0">
                <a:latin typeface="Arial" panose="020B0604020202020204" pitchFamily="34" charset="0"/>
                <a:ea typeface="ＭＳ Ｐゴシック" panose="020B0600070205080204" pitchFamily="34" charset="-128"/>
              </a:rPr>
              <a:t>Gives the researcher independence</a:t>
            </a:r>
          </a:p>
          <a:p>
            <a:pPr eaLnBrk="1" hangingPunct="1"/>
            <a:r>
              <a:rPr lang="en-GB" altLang="en-US" sz="2600" dirty="0">
                <a:latin typeface="Arial" panose="020B0604020202020204" pitchFamily="34" charset="0"/>
                <a:ea typeface="ＭＳ Ｐゴシック" panose="020B0600070205080204" pitchFamily="34" charset="-128"/>
              </a:rPr>
              <a:t>Structured observation and interviews can be used</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a:extLst>
              <a:ext uri="{FF2B5EF4-FFF2-40B4-BE49-F238E27FC236}">
                <a16:creationId xmlns:a16="http://schemas.microsoft.com/office/drawing/2014/main" id="{CB293952-61A7-456B-BE87-87B41D777D69}"/>
              </a:ext>
            </a:extLst>
          </p:cNvPr>
          <p:cNvSpPr>
            <a:spLocks noGrp="1" noChangeArrowheads="1"/>
          </p:cNvSpPr>
          <p:nvPr>
            <p:ph type="title"/>
          </p:nvPr>
        </p:nvSpPr>
        <p:spPr>
          <a:xfrm>
            <a:off x="685800" y="28257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p>
        </p:txBody>
      </p:sp>
      <p:sp>
        <p:nvSpPr>
          <p:cNvPr id="66562" name="Rectangle 3">
            <a:extLst>
              <a:ext uri="{FF2B5EF4-FFF2-40B4-BE49-F238E27FC236}">
                <a16:creationId xmlns:a16="http://schemas.microsoft.com/office/drawing/2014/main" id="{E3D4E041-E886-436C-BEA3-9617A31B7BC8}"/>
              </a:ext>
            </a:extLst>
          </p:cNvPr>
          <p:cNvSpPr>
            <a:spLocks noGrp="1" noChangeArrowheads="1"/>
          </p:cNvSpPr>
          <p:nvPr>
            <p:ph idx="1"/>
          </p:nvPr>
        </p:nvSpPr>
        <p:spPr>
          <a:xfrm>
            <a:off x="500063" y="1143000"/>
            <a:ext cx="8153400" cy="4876800"/>
          </a:xfrm>
        </p:spPr>
        <p:txBody>
          <a:bodyPr/>
          <a:lstStyle/>
          <a:p>
            <a:pPr algn="ctr" eaLnBrk="1" hangingPunct="1">
              <a:lnSpc>
                <a:spcPct val="90000"/>
              </a:lnSpc>
              <a:buFontTx/>
              <a:buNone/>
            </a:pPr>
            <a:r>
              <a:rPr lang="en-GB" altLang="en-US" sz="2800" b="1" dirty="0">
                <a:latin typeface="Arial" panose="020B0604020202020204" pitchFamily="34" charset="0"/>
                <a:ea typeface="ＭＳ Ｐゴシック" panose="020B0600070205080204" pitchFamily="34" charset="-128"/>
              </a:rPr>
              <a:t>Case Study: key features</a:t>
            </a:r>
          </a:p>
          <a:p>
            <a:pPr algn="ctr" eaLnBrk="1" hangingPunct="1">
              <a:lnSpc>
                <a:spcPct val="90000"/>
              </a:lnSpc>
              <a:buFontTx/>
              <a:buNone/>
            </a:pPr>
            <a:endParaRPr lang="en-GB" altLang="en-US" sz="2800" b="1" dirty="0">
              <a:latin typeface="Arial" panose="020B0604020202020204" pitchFamily="34" charset="0"/>
              <a:ea typeface="ＭＳ Ｐゴシック" panose="020B0600070205080204" pitchFamily="34" charset="-128"/>
            </a:endParaRP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Provides a rich understanding of a real life context</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Uses and triangulates multiple sources of data</a:t>
            </a:r>
          </a:p>
          <a:p>
            <a:pPr algn="ctr" eaLnBrk="1" hangingPunct="1">
              <a:lnSpc>
                <a:spcPct val="90000"/>
              </a:lnSpc>
              <a:buFontTx/>
              <a:buNone/>
            </a:pPr>
            <a:r>
              <a:rPr lang="en-GB" altLang="en-US" sz="2600" dirty="0">
                <a:latin typeface="Arial" panose="020B0604020202020204" pitchFamily="34" charset="0"/>
                <a:ea typeface="ＭＳ Ｐゴシック" panose="020B0600070205080204" pitchFamily="34" charset="-128"/>
              </a:rPr>
              <a:t>A case study can be categorised in four ways</a:t>
            </a:r>
          </a:p>
          <a:p>
            <a:pPr algn="ctr" eaLnBrk="1" hangingPunct="1">
              <a:lnSpc>
                <a:spcPct val="90000"/>
              </a:lnSpc>
              <a:buFontTx/>
              <a:buNone/>
            </a:pPr>
            <a:r>
              <a:rPr lang="en-GB" altLang="en-US" sz="2600" dirty="0">
                <a:latin typeface="Arial" panose="020B0604020202020204" pitchFamily="34" charset="0"/>
                <a:ea typeface="ＭＳ Ｐゴシック" panose="020B0600070205080204" pitchFamily="34" charset="-128"/>
              </a:rPr>
              <a:t> and based on two dimensions: </a:t>
            </a:r>
          </a:p>
          <a:p>
            <a:pPr algn="ctr" eaLnBrk="1" hangingPunct="1">
              <a:lnSpc>
                <a:spcPct val="90000"/>
              </a:lnSpc>
              <a:buFontTx/>
              <a:buNone/>
            </a:pPr>
            <a:r>
              <a:rPr lang="en-GB" altLang="en-US" sz="2400" dirty="0">
                <a:latin typeface="Arial" panose="020B0604020202020204" pitchFamily="34" charset="0"/>
                <a:ea typeface="ＭＳ Ｐゴシック" panose="020B0600070205080204" pitchFamily="34" charset="-128"/>
              </a:rPr>
              <a:t>single case v. multiple case</a:t>
            </a:r>
          </a:p>
          <a:p>
            <a:pPr algn="ctr" eaLnBrk="1" hangingPunct="1">
              <a:lnSpc>
                <a:spcPct val="90000"/>
              </a:lnSpc>
              <a:buFontTx/>
              <a:buNone/>
            </a:pPr>
            <a:r>
              <a:rPr lang="en-GB" altLang="en-US" sz="2400" dirty="0">
                <a:latin typeface="Arial" panose="020B0604020202020204" pitchFamily="34" charset="0"/>
                <a:ea typeface="ＭＳ Ｐゴシック" panose="020B0600070205080204" pitchFamily="34" charset="-128"/>
              </a:rPr>
              <a:t>holistic case v. embedded case</a:t>
            </a:r>
          </a:p>
          <a:p>
            <a:pPr algn="r" eaLnBrk="1" hangingPunct="1">
              <a:lnSpc>
                <a:spcPct val="90000"/>
              </a:lnSpc>
              <a:buFontTx/>
              <a:buNone/>
            </a:pPr>
            <a:r>
              <a:rPr lang="en-GB" altLang="en-US" dirty="0">
                <a:latin typeface="Arial" panose="020B0604020202020204" pitchFamily="34" charset="0"/>
                <a:ea typeface="ＭＳ Ｐゴシック" panose="020B0600070205080204" pitchFamily="34" charset="-128"/>
              </a:rPr>
              <a:t>Yin (2003)</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a:extLst>
              <a:ext uri="{FF2B5EF4-FFF2-40B4-BE49-F238E27FC236}">
                <a16:creationId xmlns:a16="http://schemas.microsoft.com/office/drawing/2014/main" id="{AEE9FC04-11FC-4AFF-9028-F185EC0D927F}"/>
              </a:ext>
            </a:extLst>
          </p:cNvPr>
          <p:cNvSpPr>
            <a:spLocks noGrp="1" noChangeArrowheads="1"/>
          </p:cNvSpPr>
          <p:nvPr>
            <p:ph type="title"/>
          </p:nvPr>
        </p:nvSpPr>
        <p:spPr>
          <a:xfrm>
            <a:off x="685800" y="373063"/>
            <a:ext cx="7772400" cy="4572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endParaRPr lang="en-GB" altLang="en-US" sz="2800">
              <a:latin typeface="Arial" panose="020B0604020202020204" pitchFamily="34" charset="0"/>
              <a:ea typeface="ＭＳ Ｐゴシック" panose="020B0600070205080204" pitchFamily="34" charset="-128"/>
            </a:endParaRPr>
          </a:p>
        </p:txBody>
      </p:sp>
      <p:sp>
        <p:nvSpPr>
          <p:cNvPr id="67586" name="Rectangle 3">
            <a:extLst>
              <a:ext uri="{FF2B5EF4-FFF2-40B4-BE49-F238E27FC236}">
                <a16:creationId xmlns:a16="http://schemas.microsoft.com/office/drawing/2014/main" id="{9FDDAED3-8AEC-4D0B-A998-5BAE724C87A7}"/>
              </a:ext>
            </a:extLst>
          </p:cNvPr>
          <p:cNvSpPr>
            <a:spLocks noGrp="1" noChangeArrowheads="1"/>
          </p:cNvSpPr>
          <p:nvPr>
            <p:ph idx="1"/>
          </p:nvPr>
        </p:nvSpPr>
        <p:spPr>
          <a:xfrm>
            <a:off x="493713" y="1143000"/>
            <a:ext cx="8382000" cy="4572000"/>
          </a:xfrm>
        </p:spPr>
        <p:txBody>
          <a:bodyPr/>
          <a:lstStyle/>
          <a:p>
            <a:pPr algn="ctr" eaLnBrk="1" hangingPunct="1">
              <a:buFontTx/>
              <a:buNone/>
            </a:pPr>
            <a:r>
              <a:rPr lang="en-GB" altLang="en-US" sz="2800" b="1">
                <a:latin typeface="Arial" panose="020B0604020202020204" pitchFamily="34" charset="0"/>
                <a:ea typeface="ＭＳ Ｐゴシック" panose="020B0600070205080204" pitchFamily="34" charset="-128"/>
              </a:rPr>
              <a:t>Action research: key features</a:t>
            </a:r>
            <a:endParaRPr lang="en-GB" altLang="en-US" sz="2600">
              <a:latin typeface="Arial" panose="020B0604020202020204" pitchFamily="34" charset="0"/>
              <a:ea typeface="ＭＳ Ｐゴシック" panose="020B0600070205080204" pitchFamily="34" charset="-128"/>
            </a:endParaRPr>
          </a:p>
          <a:p>
            <a:pPr eaLnBrk="1" hangingPunct="1"/>
            <a:r>
              <a:rPr lang="en-GB" altLang="en-US" sz="2600">
                <a:latin typeface="Arial" panose="020B0604020202020204" pitchFamily="34" charset="0"/>
                <a:ea typeface="ＭＳ Ｐゴシック" panose="020B0600070205080204" pitchFamily="34" charset="-128"/>
              </a:rPr>
              <a:t>Research IN action - not ON action</a:t>
            </a:r>
          </a:p>
          <a:p>
            <a:pPr eaLnBrk="1" hangingPunct="1"/>
            <a:r>
              <a:rPr lang="en-GB" altLang="en-US" sz="2600">
                <a:latin typeface="Arial" panose="020B0604020202020204" pitchFamily="34" charset="0"/>
                <a:ea typeface="ＭＳ Ｐゴシック" panose="020B0600070205080204" pitchFamily="34" charset="-128"/>
              </a:rPr>
              <a:t>Involves practitioners in the research</a:t>
            </a:r>
          </a:p>
          <a:p>
            <a:pPr eaLnBrk="1" hangingPunct="1"/>
            <a:r>
              <a:rPr lang="en-GB" altLang="en-US" sz="2600">
                <a:latin typeface="Arial" panose="020B0604020202020204" pitchFamily="34" charset="0"/>
                <a:ea typeface="ＭＳ Ｐゴシック" panose="020B0600070205080204" pitchFamily="34" charset="-128"/>
              </a:rPr>
              <a:t>The researcher becomes part of the organisation</a:t>
            </a:r>
          </a:p>
          <a:p>
            <a:pPr eaLnBrk="1" hangingPunct="1"/>
            <a:r>
              <a:rPr lang="en-GB" altLang="en-US" sz="2600">
                <a:latin typeface="Arial" panose="020B0604020202020204" pitchFamily="34" charset="0"/>
                <a:ea typeface="ＭＳ Ｐゴシック" panose="020B0600070205080204" pitchFamily="34" charset="-128"/>
              </a:rPr>
              <a:t>Promotes change within the organisation</a:t>
            </a:r>
          </a:p>
          <a:p>
            <a:pPr eaLnBrk="1" hangingPunct="1"/>
            <a:r>
              <a:rPr lang="en-GB" altLang="en-US" sz="2600">
                <a:latin typeface="Arial" panose="020B0604020202020204" pitchFamily="34" charset="0"/>
                <a:ea typeface="ＭＳ Ｐゴシック" panose="020B0600070205080204" pitchFamily="34" charset="-128"/>
              </a:rPr>
              <a:t>Can have two distinct foci (Schein, 1999) – </a:t>
            </a:r>
          </a:p>
          <a:p>
            <a:pPr eaLnBrk="1" hangingPunct="1">
              <a:buFontTx/>
              <a:buNone/>
            </a:pPr>
            <a:r>
              <a:rPr lang="en-GB" altLang="en-US" sz="2600">
                <a:latin typeface="Arial" panose="020B0604020202020204" pitchFamily="34" charset="0"/>
                <a:ea typeface="ＭＳ Ｐゴシック" panose="020B0600070205080204" pitchFamily="34" charset="-128"/>
              </a:rPr>
              <a:t>	the aim of the research and the needs of the sponsor</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a:extLst>
              <a:ext uri="{FF2B5EF4-FFF2-40B4-BE49-F238E27FC236}">
                <a16:creationId xmlns:a16="http://schemas.microsoft.com/office/drawing/2014/main" id="{09F9DA37-A1F7-47A2-9B47-2821875CCC97}"/>
              </a:ext>
            </a:extLst>
          </p:cNvPr>
          <p:cNvSpPr>
            <a:spLocks noGrp="1" noChangeArrowheads="1"/>
          </p:cNvSpPr>
          <p:nvPr>
            <p:ph type="title"/>
          </p:nvPr>
        </p:nvSpPr>
        <p:spPr>
          <a:xfrm>
            <a:off x="685800" y="315913"/>
            <a:ext cx="7772400" cy="5334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p>
        </p:txBody>
      </p:sp>
      <p:sp>
        <p:nvSpPr>
          <p:cNvPr id="68610" name="Rectangle 3">
            <a:extLst>
              <a:ext uri="{FF2B5EF4-FFF2-40B4-BE49-F238E27FC236}">
                <a16:creationId xmlns:a16="http://schemas.microsoft.com/office/drawing/2014/main" id="{F34352F6-B96B-4EDB-8183-33799509B2D3}"/>
              </a:ext>
            </a:extLst>
          </p:cNvPr>
          <p:cNvSpPr>
            <a:spLocks noGrp="1" noChangeArrowheads="1"/>
          </p:cNvSpPr>
          <p:nvPr>
            <p:ph idx="1"/>
          </p:nvPr>
        </p:nvSpPr>
        <p:spPr>
          <a:xfrm>
            <a:off x="511175" y="1028700"/>
            <a:ext cx="7772400" cy="5372100"/>
          </a:xfrm>
        </p:spPr>
        <p:txBody>
          <a:bodyPr/>
          <a:lstStyle/>
          <a:p>
            <a:pPr algn="just" eaLnBrk="1" hangingPunct="1">
              <a:lnSpc>
                <a:spcPct val="90000"/>
              </a:lnSpc>
              <a:buFontTx/>
              <a:buNone/>
            </a:pPr>
            <a:endParaRPr lang="en-GB" altLang="en-US" sz="2800" b="1" dirty="0">
              <a:latin typeface="Arial" panose="020B0604020202020204" pitchFamily="34" charset="0"/>
              <a:ea typeface="ＭＳ Ｐゴシック" panose="020B0600070205080204" pitchFamily="34" charset="-128"/>
            </a:endParaRPr>
          </a:p>
          <a:p>
            <a:pPr algn="just" eaLnBrk="1" hangingPunct="1">
              <a:lnSpc>
                <a:spcPct val="90000"/>
              </a:lnSpc>
              <a:buFontTx/>
              <a:buNone/>
            </a:pPr>
            <a:r>
              <a:rPr lang="en-GB" altLang="en-US" sz="2800" b="1" dirty="0">
                <a:latin typeface="Arial" panose="020B0604020202020204" pitchFamily="34" charset="0"/>
                <a:ea typeface="ＭＳ Ｐゴシック" panose="020B0600070205080204" pitchFamily="34" charset="-128"/>
              </a:rPr>
              <a:t>Grounded theory: key features</a:t>
            </a:r>
            <a:endParaRPr lang="en-GB" altLang="en-US" sz="2600" b="1" dirty="0">
              <a:latin typeface="Arial" panose="020B0604020202020204" pitchFamily="34" charset="0"/>
              <a:ea typeface="ＭＳ Ｐゴシック" panose="020B0600070205080204" pitchFamily="34" charset="-128"/>
            </a:endParaRPr>
          </a:p>
          <a:p>
            <a:pPr algn="just" eaLnBrk="1" hangingPunct="1">
              <a:lnSpc>
                <a:spcPct val="90000"/>
              </a:lnSpc>
            </a:pPr>
            <a:r>
              <a:rPr lang="en-GB" altLang="en-US" sz="2600" dirty="0">
                <a:latin typeface="Arial" panose="020B0604020202020204" pitchFamily="34" charset="0"/>
                <a:ea typeface="ＭＳ Ｐゴシック" panose="020B0600070205080204" pitchFamily="34" charset="-128"/>
              </a:rPr>
              <a:t>Theory is built through induction and deduction</a:t>
            </a:r>
          </a:p>
          <a:p>
            <a:pPr algn="just" eaLnBrk="1" hangingPunct="1">
              <a:lnSpc>
                <a:spcPct val="90000"/>
              </a:lnSpc>
            </a:pPr>
            <a:r>
              <a:rPr lang="en-GB" altLang="en-US" sz="2600" dirty="0">
                <a:latin typeface="Arial" panose="020B0604020202020204" pitchFamily="34" charset="0"/>
                <a:ea typeface="ＭＳ Ｐゴシック" panose="020B0600070205080204" pitchFamily="34" charset="-128"/>
              </a:rPr>
              <a:t>Helps to predict and explain behaviour</a:t>
            </a:r>
          </a:p>
          <a:p>
            <a:pPr algn="just" eaLnBrk="1" hangingPunct="1">
              <a:lnSpc>
                <a:spcPct val="90000"/>
              </a:lnSpc>
            </a:pPr>
            <a:r>
              <a:rPr lang="en-GB" altLang="en-US" sz="2600" dirty="0">
                <a:latin typeface="Arial" panose="020B0604020202020204" pitchFamily="34" charset="0"/>
                <a:ea typeface="ＭＳ Ｐゴシック" panose="020B0600070205080204" pitchFamily="34" charset="-128"/>
              </a:rPr>
              <a:t>Develops theory from data generated by </a:t>
            </a:r>
          </a:p>
          <a:p>
            <a:pPr algn="just" eaLnBrk="1" hangingPunct="1">
              <a:lnSpc>
                <a:spcPct val="90000"/>
              </a:lnSpc>
              <a:buFontTx/>
              <a:buNone/>
            </a:pPr>
            <a:r>
              <a:rPr lang="en-GB" altLang="en-US" sz="2600" dirty="0">
                <a:latin typeface="Arial" panose="020B0604020202020204" pitchFamily="34" charset="0"/>
                <a:ea typeface="ＭＳ Ｐゴシック" panose="020B0600070205080204" pitchFamily="34" charset="-128"/>
              </a:rPr>
              <a:t>	observations </a:t>
            </a:r>
          </a:p>
          <a:p>
            <a:pPr algn="just" eaLnBrk="1" hangingPunct="1">
              <a:lnSpc>
                <a:spcPct val="90000"/>
              </a:lnSpc>
            </a:pPr>
            <a:r>
              <a:rPr lang="en-GB" altLang="en-US" sz="2600" dirty="0">
                <a:latin typeface="Arial" panose="020B0604020202020204" pitchFamily="34" charset="0"/>
                <a:ea typeface="ＭＳ Ｐゴシック" panose="020B0600070205080204" pitchFamily="34" charset="-128"/>
              </a:rPr>
              <a:t>Is an interpretative process, not a logico-deductive one</a:t>
            </a:r>
            <a:endParaRPr lang="en-GB" altLang="en-US" sz="1800" dirty="0">
              <a:latin typeface="Arial" panose="020B0604020202020204" pitchFamily="34" charset="0"/>
              <a:ea typeface="ＭＳ Ｐゴシック" panose="020B0600070205080204" pitchFamily="34" charset="-128"/>
            </a:endParaRPr>
          </a:p>
          <a:p>
            <a:pPr algn="just" eaLnBrk="1" hangingPunct="1">
              <a:lnSpc>
                <a:spcPct val="90000"/>
              </a:lnSpc>
              <a:buFontTx/>
              <a:buNone/>
            </a:pPr>
            <a:r>
              <a:rPr lang="en-GB" altLang="en-US" sz="1800" dirty="0">
                <a:latin typeface="Arial" panose="020B0604020202020204" pitchFamily="34" charset="0"/>
                <a:ea typeface="ＭＳ Ｐゴシック" panose="020B0600070205080204" pitchFamily="34" charset="-128"/>
              </a:rPr>
              <a:t>Based on </a:t>
            </a:r>
            <a:r>
              <a:rPr lang="en-GB" altLang="en-US" sz="1800" dirty="0" err="1">
                <a:latin typeface="Arial" panose="020B0604020202020204" pitchFamily="34" charset="0"/>
                <a:ea typeface="ＭＳ Ｐゴシック" panose="020B0600070205080204" pitchFamily="34" charset="-128"/>
              </a:rPr>
              <a:t>Suddaby</a:t>
            </a:r>
            <a:r>
              <a:rPr lang="en-GB" altLang="en-US" sz="1800" dirty="0">
                <a:latin typeface="Arial" panose="020B0604020202020204" pitchFamily="34" charset="0"/>
                <a:ea typeface="ＭＳ Ｐゴシック" panose="020B0600070205080204" pitchFamily="34" charset="-128"/>
              </a:rPr>
              <a:t> (2006)</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a:extLst>
              <a:ext uri="{FF2B5EF4-FFF2-40B4-BE49-F238E27FC236}">
                <a16:creationId xmlns:a16="http://schemas.microsoft.com/office/drawing/2014/main" id="{C1F320D9-9C5F-4326-9449-1399B8BF5F34}"/>
              </a:ext>
            </a:extLst>
          </p:cNvPr>
          <p:cNvSpPr>
            <a:spLocks noGrp="1" noChangeArrowheads="1"/>
          </p:cNvSpPr>
          <p:nvPr>
            <p:ph type="title"/>
          </p:nvPr>
        </p:nvSpPr>
        <p:spPr>
          <a:xfrm>
            <a:off x="685800" y="293688"/>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p>
        </p:txBody>
      </p:sp>
      <p:sp>
        <p:nvSpPr>
          <p:cNvPr id="69634" name="Rectangle 3">
            <a:extLst>
              <a:ext uri="{FF2B5EF4-FFF2-40B4-BE49-F238E27FC236}">
                <a16:creationId xmlns:a16="http://schemas.microsoft.com/office/drawing/2014/main" id="{74E29F10-F9E0-4445-B900-70A631727F0D}"/>
              </a:ext>
            </a:extLst>
          </p:cNvPr>
          <p:cNvSpPr>
            <a:spLocks noGrp="1" noChangeArrowheads="1"/>
          </p:cNvSpPr>
          <p:nvPr>
            <p:ph idx="1"/>
          </p:nvPr>
        </p:nvSpPr>
        <p:spPr>
          <a:xfrm>
            <a:off x="496888" y="1219200"/>
            <a:ext cx="7772400" cy="4610100"/>
          </a:xfrm>
        </p:spPr>
        <p:txBody>
          <a:bodyPr/>
          <a:lstStyle/>
          <a:p>
            <a:pPr algn="ctr" eaLnBrk="1" hangingPunct="1">
              <a:lnSpc>
                <a:spcPct val="90000"/>
              </a:lnSpc>
              <a:buFontTx/>
              <a:buNone/>
            </a:pPr>
            <a:r>
              <a:rPr lang="en-GB" altLang="en-US" sz="2800" b="1">
                <a:latin typeface="Arial" panose="020B0604020202020204" pitchFamily="34" charset="0"/>
                <a:ea typeface="ＭＳ Ｐゴシック" panose="020B0600070205080204" pitchFamily="34" charset="-128"/>
              </a:rPr>
              <a:t>Ethnography: key features</a:t>
            </a:r>
          </a:p>
          <a:p>
            <a:pPr eaLnBrk="1" hangingPunct="1">
              <a:lnSpc>
                <a:spcPct val="90000"/>
              </a:lnSpc>
              <a:buFontTx/>
              <a:buNone/>
            </a:pPr>
            <a:endParaRPr lang="en-GB" altLang="en-US" sz="2600">
              <a:latin typeface="Arial" panose="020B0604020202020204" pitchFamily="34" charset="0"/>
              <a:ea typeface="ＭＳ Ｐゴシック" panose="020B0600070205080204" pitchFamily="34" charset="-128"/>
            </a:endParaRPr>
          </a:p>
          <a:p>
            <a:pPr eaLnBrk="1" hangingPunct="1">
              <a:lnSpc>
                <a:spcPct val="90000"/>
              </a:lnSpc>
            </a:pPr>
            <a:r>
              <a:rPr lang="en-GB" altLang="en-US" sz="2600">
                <a:latin typeface="Arial" panose="020B0604020202020204" pitchFamily="34" charset="0"/>
                <a:ea typeface="ＭＳ Ｐゴシック" panose="020B0600070205080204" pitchFamily="34" charset="-128"/>
              </a:rPr>
              <a:t>Aims to describe and explain the social world inhabited by the researcher</a:t>
            </a:r>
          </a:p>
          <a:p>
            <a:pPr eaLnBrk="1" hangingPunct="1">
              <a:lnSpc>
                <a:spcPct val="90000"/>
              </a:lnSpc>
            </a:pPr>
            <a:r>
              <a:rPr lang="en-GB" altLang="en-US" sz="2600">
                <a:latin typeface="Arial" panose="020B0604020202020204" pitchFamily="34" charset="0"/>
                <a:ea typeface="ＭＳ Ｐゴシック" panose="020B0600070205080204" pitchFamily="34" charset="-128"/>
              </a:rPr>
              <a:t>Takes place over an extended time period</a:t>
            </a:r>
          </a:p>
          <a:p>
            <a:pPr eaLnBrk="1" hangingPunct="1">
              <a:lnSpc>
                <a:spcPct val="90000"/>
              </a:lnSpc>
            </a:pPr>
            <a:r>
              <a:rPr lang="en-GB" altLang="en-US" sz="2600">
                <a:latin typeface="Arial" panose="020B0604020202020204" pitchFamily="34" charset="0"/>
                <a:ea typeface="ＭＳ Ｐゴシック" panose="020B0600070205080204" pitchFamily="34" charset="-128"/>
              </a:rPr>
              <a:t>Is naturalistic</a:t>
            </a:r>
          </a:p>
          <a:p>
            <a:pPr eaLnBrk="1" hangingPunct="1">
              <a:lnSpc>
                <a:spcPct val="90000"/>
              </a:lnSpc>
            </a:pPr>
            <a:r>
              <a:rPr lang="en-GB" altLang="en-US" sz="2600">
                <a:latin typeface="Arial" panose="020B0604020202020204" pitchFamily="34" charset="0"/>
                <a:ea typeface="ＭＳ Ｐゴシック" panose="020B0600070205080204" pitchFamily="34" charset="-128"/>
              </a:rPr>
              <a:t>Involves extended participant observation</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a:extLst>
              <a:ext uri="{FF2B5EF4-FFF2-40B4-BE49-F238E27FC236}">
                <a16:creationId xmlns:a16="http://schemas.microsoft.com/office/drawing/2014/main" id="{83D45C47-7388-4056-8483-A3809C108791}"/>
              </a:ext>
            </a:extLst>
          </p:cNvPr>
          <p:cNvSpPr>
            <a:spLocks noGrp="1" noChangeArrowheads="1"/>
          </p:cNvSpPr>
          <p:nvPr>
            <p:ph type="title"/>
          </p:nvPr>
        </p:nvSpPr>
        <p:spPr>
          <a:xfrm>
            <a:off x="674688" y="249238"/>
            <a:ext cx="7772400" cy="6858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p>
        </p:txBody>
      </p:sp>
      <p:sp>
        <p:nvSpPr>
          <p:cNvPr id="70658" name="Rectangle 3">
            <a:extLst>
              <a:ext uri="{FF2B5EF4-FFF2-40B4-BE49-F238E27FC236}">
                <a16:creationId xmlns:a16="http://schemas.microsoft.com/office/drawing/2014/main" id="{AAA3533D-9448-4D82-9635-027B46AE389B}"/>
              </a:ext>
            </a:extLst>
          </p:cNvPr>
          <p:cNvSpPr>
            <a:spLocks noGrp="1" noChangeArrowheads="1"/>
          </p:cNvSpPr>
          <p:nvPr>
            <p:ph idx="1"/>
          </p:nvPr>
        </p:nvSpPr>
        <p:spPr>
          <a:xfrm>
            <a:off x="495300" y="1600200"/>
            <a:ext cx="7772400" cy="4114800"/>
          </a:xfrm>
        </p:spPr>
        <p:txBody>
          <a:bodyPr/>
          <a:lstStyle/>
          <a:p>
            <a:pPr algn="ctr" eaLnBrk="1" hangingPunct="1">
              <a:lnSpc>
                <a:spcPct val="90000"/>
              </a:lnSpc>
              <a:buFontTx/>
              <a:buNone/>
            </a:pPr>
            <a:r>
              <a:rPr lang="en-GB" altLang="en-US" sz="2800" b="1">
                <a:latin typeface="Arial" panose="020B0604020202020204" pitchFamily="34" charset="0"/>
                <a:ea typeface="ＭＳ Ｐゴシック" panose="020B0600070205080204" pitchFamily="34" charset="-128"/>
              </a:rPr>
              <a:t>Archival research: key features</a:t>
            </a:r>
          </a:p>
          <a:p>
            <a:pPr eaLnBrk="1" hangingPunct="1">
              <a:lnSpc>
                <a:spcPct val="90000"/>
              </a:lnSpc>
              <a:buFontTx/>
              <a:buNone/>
            </a:pPr>
            <a:endParaRPr lang="en-GB" altLang="en-US" sz="2800" b="1">
              <a:latin typeface="Arial" panose="020B0604020202020204" pitchFamily="34" charset="0"/>
              <a:ea typeface="ＭＳ Ｐゴシック" panose="020B0600070205080204" pitchFamily="34" charset="-128"/>
            </a:endParaRPr>
          </a:p>
          <a:p>
            <a:pPr eaLnBrk="1" hangingPunct="1">
              <a:lnSpc>
                <a:spcPct val="90000"/>
              </a:lnSpc>
            </a:pPr>
            <a:r>
              <a:rPr lang="en-GB" altLang="en-US" sz="2600">
                <a:latin typeface="Arial" panose="020B0604020202020204" pitchFamily="34" charset="0"/>
                <a:ea typeface="ＭＳ Ｐゴシック" panose="020B0600070205080204" pitchFamily="34" charset="-128"/>
              </a:rPr>
              <a:t>Uses administrative records and documents as the principal sources of data </a:t>
            </a:r>
          </a:p>
          <a:p>
            <a:pPr eaLnBrk="1" hangingPunct="1">
              <a:lnSpc>
                <a:spcPct val="90000"/>
              </a:lnSpc>
            </a:pPr>
            <a:r>
              <a:rPr lang="en-GB" altLang="en-US" sz="2600">
                <a:latin typeface="Arial" panose="020B0604020202020204" pitchFamily="34" charset="0"/>
                <a:ea typeface="ＭＳ Ｐゴシック" panose="020B0600070205080204" pitchFamily="34" charset="-128"/>
              </a:rPr>
              <a:t>Allows research questions focused on the past</a:t>
            </a:r>
          </a:p>
          <a:p>
            <a:pPr eaLnBrk="1" hangingPunct="1">
              <a:lnSpc>
                <a:spcPct val="90000"/>
              </a:lnSpc>
            </a:pPr>
            <a:r>
              <a:rPr lang="en-GB" altLang="en-US" sz="2600">
                <a:latin typeface="Arial" panose="020B0604020202020204" pitchFamily="34" charset="0"/>
                <a:ea typeface="ＭＳ Ｐゴシック" panose="020B0600070205080204" pitchFamily="34" charset="-128"/>
              </a:rPr>
              <a:t>Is constrained by the nature of the records and  documents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a:extLst>
              <a:ext uri="{FF2B5EF4-FFF2-40B4-BE49-F238E27FC236}">
                <a16:creationId xmlns:a16="http://schemas.microsoft.com/office/drawing/2014/main" id="{E6E63425-AFCE-461D-B3A6-3A2C24CE502A}"/>
              </a:ext>
            </a:extLst>
          </p:cNvPr>
          <p:cNvSpPr>
            <a:spLocks noGrp="1" noChangeArrowheads="1"/>
          </p:cNvSpPr>
          <p:nvPr>
            <p:ph type="title"/>
          </p:nvPr>
        </p:nvSpPr>
        <p:spPr>
          <a:xfrm>
            <a:off x="674688" y="315913"/>
            <a:ext cx="7772400" cy="533400"/>
          </a:xfrm>
        </p:spPr>
        <p:txBody>
          <a:bodyPr/>
          <a:lstStyle/>
          <a:p>
            <a:pPr eaLnBrk="1" hangingPunct="1"/>
            <a:r>
              <a:rPr lang="en-GB" altLang="en-US" sz="3200">
                <a:latin typeface="Arial" panose="020B0604020202020204" pitchFamily="34" charset="0"/>
                <a:ea typeface="ＭＳ Ｐゴシック" panose="020B0600070205080204" pitchFamily="34" charset="-128"/>
              </a:rPr>
              <a:t>Research Strategies</a:t>
            </a:r>
          </a:p>
        </p:txBody>
      </p:sp>
      <p:sp>
        <p:nvSpPr>
          <p:cNvPr id="71682" name="Rectangle 3">
            <a:extLst>
              <a:ext uri="{FF2B5EF4-FFF2-40B4-BE49-F238E27FC236}">
                <a16:creationId xmlns:a16="http://schemas.microsoft.com/office/drawing/2014/main" id="{90BEA426-E0E4-4ECE-924A-A4318FFD9F16}"/>
              </a:ext>
            </a:extLst>
          </p:cNvPr>
          <p:cNvSpPr>
            <a:spLocks noGrp="1" noChangeArrowheads="1"/>
          </p:cNvSpPr>
          <p:nvPr>
            <p:ph idx="1"/>
          </p:nvPr>
        </p:nvSpPr>
        <p:spPr>
          <a:xfrm>
            <a:off x="506413" y="1143000"/>
            <a:ext cx="7772400" cy="4953000"/>
          </a:xfrm>
        </p:spPr>
        <p:txBody>
          <a:bodyPr/>
          <a:lstStyle/>
          <a:p>
            <a:pPr algn="ctr" eaLnBrk="1" hangingPunct="1">
              <a:buFontTx/>
              <a:buNone/>
            </a:pPr>
            <a:r>
              <a:rPr lang="en-GB" altLang="en-US" sz="2800" b="1">
                <a:latin typeface="Arial" panose="020B0604020202020204" pitchFamily="34" charset="0"/>
                <a:ea typeface="ＭＳ Ｐゴシック" panose="020B0600070205080204" pitchFamily="34" charset="-128"/>
              </a:rPr>
              <a:t>The role of the practitioner-researcher</a:t>
            </a:r>
          </a:p>
          <a:p>
            <a:pPr algn="ctr" eaLnBrk="1" hangingPunct="1">
              <a:buFontTx/>
              <a:buNone/>
            </a:pPr>
            <a:r>
              <a:rPr lang="en-GB" altLang="en-US" sz="2800" b="1">
                <a:latin typeface="Arial" panose="020B0604020202020204" pitchFamily="34" charset="0"/>
                <a:ea typeface="ＭＳ Ｐゴシック" panose="020B0600070205080204" pitchFamily="34" charset="-128"/>
              </a:rPr>
              <a:t>Key features</a:t>
            </a:r>
            <a:endParaRPr lang="en-GB" altLang="en-US" sz="2600">
              <a:latin typeface="Arial" panose="020B0604020202020204" pitchFamily="34" charset="0"/>
              <a:ea typeface="ＭＳ Ｐゴシック" panose="020B0600070205080204" pitchFamily="34" charset="-128"/>
            </a:endParaRPr>
          </a:p>
          <a:p>
            <a:pPr eaLnBrk="1" hangingPunct="1"/>
            <a:r>
              <a:rPr lang="en-GB" altLang="en-US" sz="2600">
                <a:latin typeface="Arial" panose="020B0604020202020204" pitchFamily="34" charset="0"/>
                <a:ea typeface="ＭＳ Ｐゴシック" panose="020B0600070205080204" pitchFamily="34" charset="-128"/>
              </a:rPr>
              <a:t>Research access is more easily available</a:t>
            </a:r>
          </a:p>
          <a:p>
            <a:pPr eaLnBrk="1" hangingPunct="1"/>
            <a:r>
              <a:rPr lang="en-GB" altLang="en-US" sz="2600">
                <a:latin typeface="Arial" panose="020B0604020202020204" pitchFamily="34" charset="0"/>
                <a:ea typeface="ＭＳ Ｐゴシック" panose="020B0600070205080204" pitchFamily="34" charset="-128"/>
              </a:rPr>
              <a:t>The researcher knows the organisation</a:t>
            </a:r>
          </a:p>
          <a:p>
            <a:pPr eaLnBrk="1" hangingPunct="1"/>
            <a:r>
              <a:rPr lang="en-GB" altLang="en-US" sz="2600">
                <a:latin typeface="Arial" panose="020B0604020202020204" pitchFamily="34" charset="0"/>
                <a:ea typeface="ＭＳ Ｐゴシック" panose="020B0600070205080204" pitchFamily="34" charset="-128"/>
              </a:rPr>
              <a:t>Has the disadvantage of familiarity </a:t>
            </a:r>
          </a:p>
          <a:p>
            <a:pPr eaLnBrk="1" hangingPunct="1"/>
            <a:r>
              <a:rPr lang="en-GB" altLang="en-US" sz="2600">
                <a:latin typeface="Arial" panose="020B0604020202020204" pitchFamily="34" charset="0"/>
                <a:ea typeface="ＭＳ Ｐゴシック" panose="020B0600070205080204" pitchFamily="34" charset="-128"/>
              </a:rPr>
              <a:t>The researcher is likely to their own assumptions</a:t>
            </a:r>
          </a:p>
          <a:p>
            <a:pPr eaLnBrk="1" hangingPunct="1">
              <a:buFontTx/>
              <a:buNone/>
            </a:pPr>
            <a:r>
              <a:rPr lang="en-GB" altLang="en-US" sz="2600">
                <a:latin typeface="Arial" panose="020B0604020202020204" pitchFamily="34" charset="0"/>
                <a:ea typeface="ＭＳ Ｐゴシック" panose="020B0600070205080204" pitchFamily="34" charset="-128"/>
              </a:rPr>
              <a:t>	and preconceptions </a:t>
            </a:r>
          </a:p>
          <a:p>
            <a:pPr eaLnBrk="1" hangingPunct="1"/>
            <a:r>
              <a:rPr lang="en-GB" altLang="en-US" sz="2600">
                <a:latin typeface="Arial" panose="020B0604020202020204" pitchFamily="34" charset="0"/>
                <a:ea typeface="ＭＳ Ｐゴシック" panose="020B0600070205080204" pitchFamily="34" charset="-128"/>
              </a:rPr>
              <a:t>The dual role requires careful negotiation</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a:extLst>
              <a:ext uri="{FF2B5EF4-FFF2-40B4-BE49-F238E27FC236}">
                <a16:creationId xmlns:a16="http://schemas.microsoft.com/office/drawing/2014/main" id="{9DD73D63-0A22-422E-BF46-D362318F7077}"/>
              </a:ext>
            </a:extLst>
          </p:cNvPr>
          <p:cNvSpPr>
            <a:spLocks noGrp="1" noChangeArrowheads="1"/>
          </p:cNvSpPr>
          <p:nvPr>
            <p:ph type="title"/>
          </p:nvPr>
        </p:nvSpPr>
        <p:spPr>
          <a:xfrm>
            <a:off x="685800" y="371475"/>
            <a:ext cx="7772400" cy="457200"/>
          </a:xfrm>
        </p:spPr>
        <p:txBody>
          <a:bodyPr/>
          <a:lstStyle/>
          <a:p>
            <a:pPr eaLnBrk="1" hangingPunct="1"/>
            <a:r>
              <a:rPr lang="en-GB" altLang="en-US" sz="3200">
                <a:latin typeface="Arial" panose="020B0604020202020204" pitchFamily="34" charset="0"/>
                <a:ea typeface="ＭＳ Ｐゴシック" panose="020B0600070205080204" pitchFamily="34" charset="-128"/>
              </a:rPr>
              <a:t>Multiple research methods</a:t>
            </a:r>
          </a:p>
        </p:txBody>
      </p:sp>
      <p:sp>
        <p:nvSpPr>
          <p:cNvPr id="73730" name="Rectangle 3">
            <a:extLst>
              <a:ext uri="{FF2B5EF4-FFF2-40B4-BE49-F238E27FC236}">
                <a16:creationId xmlns:a16="http://schemas.microsoft.com/office/drawing/2014/main" id="{30F81900-D4AD-49C9-A53F-B8D2A03CB9CF}"/>
              </a:ext>
            </a:extLst>
          </p:cNvPr>
          <p:cNvSpPr>
            <a:spLocks noGrp="1" noChangeArrowheads="1"/>
          </p:cNvSpPr>
          <p:nvPr>
            <p:ph idx="1"/>
          </p:nvPr>
        </p:nvSpPr>
        <p:spPr>
          <a:xfrm>
            <a:off x="506413" y="838200"/>
            <a:ext cx="8001000" cy="5181600"/>
          </a:xfrm>
        </p:spPr>
        <p:txBody>
          <a:bodyPr/>
          <a:lstStyle/>
          <a:p>
            <a:pPr eaLnBrk="1" hangingPunct="1">
              <a:lnSpc>
                <a:spcPct val="90000"/>
              </a:lnSpc>
              <a:buFontTx/>
              <a:buNone/>
            </a:pPr>
            <a:endParaRPr lang="en-GB" altLang="en-US" sz="2800" b="1" dirty="0">
              <a:latin typeface="Arial" panose="020B0604020202020204" pitchFamily="34" charset="0"/>
              <a:ea typeface="ＭＳ Ｐゴシック" panose="020B0600070205080204" pitchFamily="34" charset="-128"/>
            </a:endParaRPr>
          </a:p>
          <a:p>
            <a:pPr algn="ctr" eaLnBrk="1" hangingPunct="1">
              <a:lnSpc>
                <a:spcPct val="90000"/>
              </a:lnSpc>
              <a:buFontTx/>
              <a:buNone/>
            </a:pPr>
            <a:r>
              <a:rPr lang="en-GB" altLang="en-US" sz="2800" b="1" dirty="0">
                <a:latin typeface="Arial" panose="020B0604020202020204" pitchFamily="34" charset="0"/>
                <a:ea typeface="ＭＳ Ｐゴシック" panose="020B0600070205080204" pitchFamily="34" charset="-128"/>
              </a:rPr>
              <a:t>Reasons for using mixed method designs: </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Triangulation</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Facilitation</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Complementarity</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Generality</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Aid interpretation</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Study different aspects</a:t>
            </a:r>
          </a:p>
          <a:p>
            <a:pPr eaLnBrk="1" hangingPunct="1">
              <a:lnSpc>
                <a:spcPct val="90000"/>
              </a:lnSpc>
            </a:pPr>
            <a:r>
              <a:rPr lang="en-GB" altLang="en-US" sz="2600" dirty="0">
                <a:latin typeface="Arial" panose="020B0604020202020204" pitchFamily="34" charset="0"/>
                <a:ea typeface="ＭＳ Ｐゴシック" panose="020B0600070205080204" pitchFamily="34" charset="-128"/>
              </a:rPr>
              <a:t>Solving a puzzle</a:t>
            </a:r>
          </a:p>
          <a:p>
            <a:pPr algn="r" eaLnBrk="1" hangingPunct="1">
              <a:lnSpc>
                <a:spcPct val="90000"/>
              </a:lnSpc>
              <a:buFontTx/>
              <a:buNone/>
            </a:pPr>
            <a:r>
              <a:rPr lang="en-GB" altLang="en-US" sz="1800" dirty="0">
                <a:latin typeface="Arial" panose="020B0604020202020204" pitchFamily="34" charset="0"/>
                <a:ea typeface="ＭＳ Ｐゴシック" panose="020B0600070205080204" pitchFamily="34" charset="-128"/>
              </a:rPr>
              <a:t>Source: developed from Bryman (2006)</a:t>
            </a:r>
            <a:endParaRPr lang="en-GB" altLang="en-US" sz="2200" b="1" dirty="0">
              <a:latin typeface="Arial" panose="020B0604020202020204" pitchFamily="34" charset="0"/>
              <a:ea typeface="ＭＳ Ｐゴシック" panose="020B0600070205080204" pitchFamily="34" charset="-128"/>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a:extLst>
              <a:ext uri="{FF2B5EF4-FFF2-40B4-BE49-F238E27FC236}">
                <a16:creationId xmlns:a16="http://schemas.microsoft.com/office/drawing/2014/main" id="{A2CEE4BA-6FE5-4D11-8479-9C9B7B758DD8}"/>
              </a:ext>
            </a:extLst>
          </p:cNvPr>
          <p:cNvSpPr>
            <a:spLocks noGrp="1" noChangeArrowheads="1"/>
          </p:cNvSpPr>
          <p:nvPr>
            <p:ph type="title"/>
          </p:nvPr>
        </p:nvSpPr>
        <p:spPr>
          <a:xfrm>
            <a:off x="685800" y="282575"/>
            <a:ext cx="7772400" cy="609600"/>
          </a:xfrm>
        </p:spPr>
        <p:txBody>
          <a:bodyPr/>
          <a:lstStyle/>
          <a:p>
            <a:pPr eaLnBrk="1" hangingPunct="1"/>
            <a:r>
              <a:rPr lang="en-GB" altLang="en-US" sz="3200">
                <a:latin typeface="Arial" panose="020B0604020202020204" pitchFamily="34" charset="0"/>
                <a:ea typeface="ＭＳ Ｐゴシック" panose="020B0600070205080204" pitchFamily="34" charset="-128"/>
              </a:rPr>
              <a:t>Credibility of research findings</a:t>
            </a:r>
          </a:p>
        </p:txBody>
      </p:sp>
      <p:sp>
        <p:nvSpPr>
          <p:cNvPr id="75778" name="Rectangle 3">
            <a:extLst>
              <a:ext uri="{FF2B5EF4-FFF2-40B4-BE49-F238E27FC236}">
                <a16:creationId xmlns:a16="http://schemas.microsoft.com/office/drawing/2014/main" id="{0E73CA44-22DE-4314-A4ED-45C88B3113EE}"/>
              </a:ext>
            </a:extLst>
          </p:cNvPr>
          <p:cNvSpPr>
            <a:spLocks noGrp="1" noChangeArrowheads="1"/>
          </p:cNvSpPr>
          <p:nvPr>
            <p:ph idx="1"/>
          </p:nvPr>
        </p:nvSpPr>
        <p:spPr>
          <a:xfrm>
            <a:off x="509588" y="1143000"/>
            <a:ext cx="7772400" cy="4572000"/>
          </a:xfrm>
        </p:spPr>
        <p:txBody>
          <a:bodyPr/>
          <a:lstStyle/>
          <a:p>
            <a:pPr algn="ctr" eaLnBrk="1" hangingPunct="1">
              <a:buFontTx/>
              <a:buNone/>
            </a:pPr>
            <a:r>
              <a:rPr lang="en-GB" altLang="en-US" sz="2800" b="1">
                <a:latin typeface="Arial" panose="020B0604020202020204" pitchFamily="34" charset="0"/>
                <a:ea typeface="ＭＳ Ｐゴシック" panose="020B0600070205080204" pitchFamily="34" charset="-128"/>
              </a:rPr>
              <a:t>Important considerations</a:t>
            </a:r>
          </a:p>
          <a:p>
            <a:pPr eaLnBrk="1" hangingPunct="1"/>
            <a:endParaRPr lang="en-GB" altLang="en-US" sz="2600">
              <a:latin typeface="Arial" panose="020B0604020202020204" pitchFamily="34" charset="0"/>
              <a:ea typeface="ＭＳ Ｐゴシック" panose="020B0600070205080204" pitchFamily="34" charset="-128"/>
            </a:endParaRPr>
          </a:p>
          <a:p>
            <a:pPr eaLnBrk="1" hangingPunct="1"/>
            <a:r>
              <a:rPr lang="en-GB" altLang="en-US" sz="2600">
                <a:latin typeface="Arial" panose="020B0604020202020204" pitchFamily="34" charset="0"/>
                <a:ea typeface="ＭＳ Ｐゴシック" panose="020B0600070205080204" pitchFamily="34" charset="-128"/>
              </a:rPr>
              <a:t>Reliability </a:t>
            </a:r>
          </a:p>
          <a:p>
            <a:pPr eaLnBrk="1" hangingPunct="1"/>
            <a:r>
              <a:rPr lang="en-GB" altLang="en-US" sz="2600">
                <a:latin typeface="Arial" panose="020B0604020202020204" pitchFamily="34" charset="0"/>
                <a:ea typeface="ＭＳ Ｐゴシック" panose="020B0600070205080204" pitchFamily="34" charset="-128"/>
              </a:rPr>
              <a:t>Validity</a:t>
            </a:r>
          </a:p>
          <a:p>
            <a:pPr eaLnBrk="1" hangingPunct="1"/>
            <a:r>
              <a:rPr lang="en-GB" altLang="en-US" sz="2600">
                <a:latin typeface="Arial" panose="020B0604020202020204" pitchFamily="34" charset="0"/>
                <a:ea typeface="ＭＳ Ｐゴシック" panose="020B0600070205080204" pitchFamily="34" charset="-128"/>
              </a:rPr>
              <a:t>Generalisability</a:t>
            </a:r>
          </a:p>
          <a:p>
            <a:pPr eaLnBrk="1" hangingPunct="1"/>
            <a:r>
              <a:rPr lang="en-GB" altLang="en-US" sz="2600">
                <a:latin typeface="Arial" panose="020B0604020202020204" pitchFamily="34" charset="0"/>
                <a:ea typeface="ＭＳ Ｐゴシック" panose="020B0600070205080204" pitchFamily="34" charset="-128"/>
              </a:rPr>
              <a:t>Logic leaps and false assumptions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BCA879D-4AEF-354F-9803-A031C49745E3}"/>
              </a:ext>
            </a:extLst>
          </p:cNvPr>
          <p:cNvSpPr>
            <a:spLocks noGrp="1"/>
          </p:cNvSpPr>
          <p:nvPr>
            <p:ph idx="1"/>
          </p:nvPr>
        </p:nvSpPr>
        <p:spPr>
          <a:xfrm>
            <a:off x="457200" y="1600200"/>
            <a:ext cx="8229600" cy="4525963"/>
          </a:xfrm>
        </p:spPr>
        <p:txBody>
          <a:bodyPr>
            <a:noAutofit/>
          </a:bodyPr>
          <a:lstStyle/>
          <a:p>
            <a:r>
              <a:rPr lang="en-GB" sz="1400" dirty="0"/>
              <a:t>Some content borrowed from </a:t>
            </a:r>
            <a:r>
              <a:rPr lang="en-GB" sz="1400" dirty="0" err="1"/>
              <a:t>SkillsYouNeed</a:t>
            </a:r>
            <a:r>
              <a:rPr lang="en-GB" sz="1400" dirty="0"/>
              <a:t> website (</a:t>
            </a:r>
            <a:r>
              <a:rPr lang="en-GB" sz="1400" dirty="0">
                <a:hlinkClick r:id="rId2"/>
              </a:rPr>
              <a:t>http://www.skillsyouneed.com/learn/research-methods.html</a:t>
            </a:r>
            <a:r>
              <a:rPr lang="en-GB" sz="1400" dirty="0"/>
              <a:t>)</a:t>
            </a:r>
          </a:p>
          <a:p>
            <a:pPr marL="0" indent="0">
              <a:buNone/>
            </a:pPr>
            <a:endParaRPr lang="en-GB" sz="1400" dirty="0"/>
          </a:p>
          <a:p>
            <a:pPr marL="0" indent="0">
              <a:buNone/>
            </a:pPr>
            <a:r>
              <a:rPr lang="en-GB" sz="1400" dirty="0">
                <a:solidFill>
                  <a:srgbClr val="00B0F0"/>
                </a:solidFill>
              </a:rPr>
              <a:t>Other useful links:</a:t>
            </a:r>
          </a:p>
          <a:p>
            <a:r>
              <a:rPr lang="en-GB" sz="1400" dirty="0"/>
              <a:t>Introduction to Quantitative and Qualitative Research Models (William </a:t>
            </a:r>
            <a:r>
              <a:rPr lang="en-GB" sz="1400" dirty="0" err="1"/>
              <a:t>Bardebes</a:t>
            </a:r>
            <a:r>
              <a:rPr lang="en-GB" sz="1400" dirty="0"/>
              <a:t>). PDF at </a:t>
            </a:r>
            <a:r>
              <a:rPr lang="en-GB" sz="1400" dirty="0">
                <a:hlinkClick r:id="rId3"/>
              </a:rPr>
              <a:t>http://tinyurl.com/qq-models</a:t>
            </a:r>
            <a:r>
              <a:rPr lang="en-GB" sz="1400" dirty="0"/>
              <a:t> </a:t>
            </a:r>
          </a:p>
          <a:p>
            <a:r>
              <a:rPr lang="en-GB" sz="1400" dirty="0"/>
              <a:t>Methods Map: </a:t>
            </a:r>
            <a:r>
              <a:rPr lang="en-GB" sz="1400" dirty="0">
                <a:hlinkClick r:id="rId4"/>
              </a:rPr>
              <a:t>http://www.methodsmap.org</a:t>
            </a:r>
            <a:endParaRPr lang="en-GB" sz="1400" dirty="0"/>
          </a:p>
          <a:p>
            <a:r>
              <a:rPr lang="en-GB" sz="1400" dirty="0"/>
              <a:t>Ready To Research: </a:t>
            </a:r>
            <a:r>
              <a:rPr lang="en-GB" sz="1400" dirty="0">
                <a:hlinkClick r:id="rId5"/>
              </a:rPr>
              <a:t>http://readytoresearch.ac.uk</a:t>
            </a:r>
            <a:r>
              <a:rPr lang="en-GB" sz="1400" dirty="0"/>
              <a:t> </a:t>
            </a:r>
          </a:p>
          <a:p>
            <a:r>
              <a:rPr lang="en-GB" sz="1400" dirty="0" err="1"/>
              <a:t>Methods@Manchester</a:t>
            </a:r>
            <a:r>
              <a:rPr lang="en-GB" sz="1400" dirty="0"/>
              <a:t>: </a:t>
            </a:r>
            <a:r>
              <a:rPr lang="en-GB" sz="1400" dirty="0">
                <a:hlinkClick r:id="rId6"/>
              </a:rPr>
              <a:t>http://www.methods.manchester.ac.uk/resources/categories</a:t>
            </a:r>
            <a:r>
              <a:rPr lang="en-GB" sz="1400" dirty="0"/>
              <a:t> </a:t>
            </a:r>
          </a:p>
          <a:p>
            <a:r>
              <a:rPr lang="en-GB" sz="1400" dirty="0"/>
              <a:t>Research Data Management training: </a:t>
            </a:r>
            <a:r>
              <a:rPr lang="en-GB" sz="1400" dirty="0">
                <a:hlinkClick r:id="rId7"/>
              </a:rPr>
              <a:t>http://datalib.edina.ac.uk/mantra/</a:t>
            </a:r>
            <a:r>
              <a:rPr lang="en-GB" sz="1400" dirty="0"/>
              <a:t> </a:t>
            </a:r>
          </a:p>
        </p:txBody>
      </p:sp>
      <p:sp>
        <p:nvSpPr>
          <p:cNvPr id="5" name="Title 1">
            <a:extLst>
              <a:ext uri="{FF2B5EF4-FFF2-40B4-BE49-F238E27FC236}">
                <a16:creationId xmlns:a16="http://schemas.microsoft.com/office/drawing/2014/main" id="{14957F21-04BB-884D-AA7D-04837F582A98}"/>
              </a:ext>
            </a:extLst>
          </p:cNvPr>
          <p:cNvSpPr>
            <a:spLocks noGrp="1"/>
          </p:cNvSpPr>
          <p:nvPr>
            <p:ph type="title"/>
          </p:nvPr>
        </p:nvSpPr>
        <p:spPr>
          <a:xfrm>
            <a:off x="457200" y="274638"/>
            <a:ext cx="8229600" cy="1143000"/>
          </a:xfrm>
        </p:spPr>
        <p:txBody>
          <a:bodyPr>
            <a:normAutofit/>
          </a:bodyPr>
          <a:lstStyle/>
          <a:p>
            <a:r>
              <a:rPr lang="en-GB" dirty="0"/>
              <a:t>Acknowledgments and further links</a:t>
            </a:r>
          </a:p>
        </p:txBody>
      </p:sp>
    </p:spTree>
    <p:extLst>
      <p:ext uri="{BB962C8B-B14F-4D97-AF65-F5344CB8AC3E}">
        <p14:creationId xmlns:p14="http://schemas.microsoft.com/office/powerpoint/2010/main" val="1673494250"/>
      </p:ext>
    </p:extLst>
  </p:cSld>
  <p:clrMapOvr>
    <a:masterClrMapping/>
  </p:clrMapOvr>
</p:sld>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font script="Hans" typeface="宋体"/>
        <a:font script="Hant" typeface="新細明體"/>
      </a:majorFont>
      <a:minorFont>
        <a:latin typeface="Rockwell"/>
        <a:ea typeface=""/>
        <a:cs typeface=""/>
        <a:font script="Jpan" typeface="ＭＳ ゴシック"/>
        <a:font script="Hans" typeface="宋体"/>
        <a:font script="Hant" typeface="新細明體"/>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480</TotalTime>
  <Words>3374</Words>
  <Application>Microsoft Macintosh PowerPoint</Application>
  <PresentationFormat>On-screen Show (4:3)</PresentationFormat>
  <Paragraphs>447</Paragraphs>
  <Slides>67</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67</vt:i4>
      </vt:variant>
    </vt:vector>
  </HeadingPairs>
  <TitlesOfParts>
    <vt:vector size="77" baseType="lpstr">
      <vt:lpstr>MS Mincho</vt:lpstr>
      <vt:lpstr>ＭＳ Ｐゴシック</vt:lpstr>
      <vt:lpstr>Arial</vt:lpstr>
      <vt:lpstr>Calibri</vt:lpstr>
      <vt:lpstr>Cambria</vt:lpstr>
      <vt:lpstr>Rockwell</vt:lpstr>
      <vt:lpstr>Times</vt:lpstr>
      <vt:lpstr>Times New Roman</vt:lpstr>
      <vt:lpstr>Wingdings</vt:lpstr>
      <vt:lpstr>Advantage</vt:lpstr>
      <vt:lpstr> Understanding Research Philosophies  and Approaches</vt:lpstr>
      <vt:lpstr>PowerPoint Presentation</vt:lpstr>
      <vt:lpstr>Understanding your research philosophy</vt:lpstr>
      <vt:lpstr>Understanding your research philosophy</vt:lpstr>
      <vt:lpstr>PowerPoint Presentation</vt:lpstr>
      <vt:lpstr>Understanding your research philosophy</vt:lpstr>
      <vt:lpstr>PowerPoint Presentation</vt:lpstr>
      <vt:lpstr>Ontology</vt:lpstr>
      <vt:lpstr>ONTOLOGY</vt:lpstr>
      <vt:lpstr>Ontology</vt:lpstr>
      <vt:lpstr>Ontology</vt:lpstr>
      <vt:lpstr>Four main schools of ontology  (how we construct reality)</vt:lpstr>
      <vt:lpstr>Epistemology</vt:lpstr>
      <vt:lpstr>Epistemology</vt:lpstr>
      <vt:lpstr>PowerPoint Presentation</vt:lpstr>
      <vt:lpstr>Epistemology</vt:lpstr>
      <vt:lpstr>Methodology</vt:lpstr>
      <vt:lpstr>A note about data</vt:lpstr>
      <vt:lpstr>Axiology</vt:lpstr>
      <vt:lpstr>Axiology</vt:lpstr>
      <vt:lpstr>PowerPoint Presentation</vt:lpstr>
      <vt:lpstr>PowerPoint Presentation</vt:lpstr>
      <vt:lpstr>Deductive and Inductive research</vt:lpstr>
      <vt:lpstr>PowerPoint Presentation</vt:lpstr>
      <vt:lpstr>OBJECTIVISM</vt:lpstr>
      <vt:lpstr>Understanding your research philosophy (4)</vt:lpstr>
      <vt:lpstr>Positivism</vt:lpstr>
      <vt:lpstr>Realism</vt:lpstr>
      <vt:lpstr>Direct realism and critical realism </vt:lpstr>
      <vt:lpstr>Interpretivism </vt:lpstr>
      <vt:lpstr>Interpretivisim </vt:lpstr>
      <vt:lpstr>Pragmatism</vt:lpstr>
      <vt:lpstr>Quantitative approaches</vt:lpstr>
      <vt:lpstr>Quantitative data</vt:lpstr>
      <vt:lpstr>Type I and Type II errors</vt:lpstr>
      <vt:lpstr>What are you looking for?</vt:lpstr>
      <vt:lpstr>Example correlations</vt:lpstr>
      <vt:lpstr>Interpreting test statistics</vt:lpstr>
      <vt:lpstr>Other aspects of research design</vt:lpstr>
      <vt:lpstr>Research paradigms</vt:lpstr>
      <vt:lpstr>Research Approaches (1)</vt:lpstr>
      <vt:lpstr>Research Approaches (2)</vt:lpstr>
      <vt:lpstr>Research Approaches (3)</vt:lpstr>
      <vt:lpstr>Choosing your research approach</vt:lpstr>
      <vt:lpstr>Combining research approaches</vt:lpstr>
      <vt:lpstr>PowerPoint Presentation</vt:lpstr>
      <vt:lpstr>Summary:</vt:lpstr>
      <vt:lpstr>PowerPoint Presentation</vt:lpstr>
      <vt:lpstr> Formulating the research design</vt:lpstr>
      <vt:lpstr>The Process of Research Design</vt:lpstr>
      <vt:lpstr>Research Design</vt:lpstr>
      <vt:lpstr>Classification of the research purpose</vt:lpstr>
      <vt:lpstr>Explanatory</vt:lpstr>
      <vt:lpstr>Descriptive studies</vt:lpstr>
      <vt:lpstr>Explanatory research</vt:lpstr>
      <vt:lpstr>Research Strategies </vt:lpstr>
      <vt:lpstr>Research Strategies</vt:lpstr>
      <vt:lpstr>Research Strategies</vt:lpstr>
      <vt:lpstr>Research Strategies</vt:lpstr>
      <vt:lpstr>Research Strategies</vt:lpstr>
      <vt:lpstr>Research Strategies</vt:lpstr>
      <vt:lpstr>Research Strategies</vt:lpstr>
      <vt:lpstr>Research Strategies</vt:lpstr>
      <vt:lpstr>Research Strategies</vt:lpstr>
      <vt:lpstr>Multiple research methods</vt:lpstr>
      <vt:lpstr>Credibility of research findings</vt:lpstr>
      <vt:lpstr>Acknowledgments and further links</vt:lpstr>
    </vt:vector>
  </TitlesOfParts>
  <Company>Home PC</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dc:title>
  <dc:creator>Sheila Ryan</dc:creator>
  <cp:lastModifiedBy>John Lang</cp:lastModifiedBy>
  <cp:revision>92</cp:revision>
  <dcterms:created xsi:type="dcterms:W3CDTF">2009-02-27T18:26:17Z</dcterms:created>
  <dcterms:modified xsi:type="dcterms:W3CDTF">2019-05-03T07:06:50Z</dcterms:modified>
</cp:coreProperties>
</file>