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handoutMasterIdLst>
    <p:handoutMasterId r:id="rId44"/>
  </p:handoutMasterIdLst>
  <p:sldIdLst>
    <p:sldId id="256" r:id="rId5"/>
    <p:sldId id="283" r:id="rId6"/>
    <p:sldId id="296" r:id="rId7"/>
    <p:sldId id="369" r:id="rId8"/>
    <p:sldId id="367" r:id="rId9"/>
    <p:sldId id="319" r:id="rId10"/>
    <p:sldId id="406" r:id="rId11"/>
    <p:sldId id="378" r:id="rId12"/>
    <p:sldId id="350" r:id="rId13"/>
    <p:sldId id="363" r:id="rId14"/>
    <p:sldId id="403" r:id="rId15"/>
    <p:sldId id="336" r:id="rId16"/>
    <p:sldId id="404" r:id="rId17"/>
    <p:sldId id="338" r:id="rId18"/>
    <p:sldId id="339" r:id="rId19"/>
    <p:sldId id="340" r:id="rId20"/>
    <p:sldId id="341" r:id="rId21"/>
    <p:sldId id="355" r:id="rId22"/>
    <p:sldId id="346" r:id="rId23"/>
    <p:sldId id="345" r:id="rId24"/>
    <p:sldId id="409" r:id="rId25"/>
    <p:sldId id="405" r:id="rId26"/>
    <p:sldId id="407" r:id="rId27"/>
    <p:sldId id="357" r:id="rId28"/>
    <p:sldId id="408" r:id="rId29"/>
    <p:sldId id="368" r:id="rId30"/>
    <p:sldId id="360" r:id="rId31"/>
    <p:sldId id="397" r:id="rId32"/>
    <p:sldId id="398" r:id="rId33"/>
    <p:sldId id="399" r:id="rId34"/>
    <p:sldId id="347" r:id="rId35"/>
    <p:sldId id="331" r:id="rId36"/>
    <p:sldId id="332" r:id="rId37"/>
    <p:sldId id="292" r:id="rId38"/>
    <p:sldId id="321" r:id="rId39"/>
    <p:sldId id="322" r:id="rId40"/>
    <p:sldId id="323" r:id="rId41"/>
    <p:sldId id="410"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832" autoAdjust="0"/>
  </p:normalViewPr>
  <p:slideViewPr>
    <p:cSldViewPr>
      <p:cViewPr varScale="1">
        <p:scale>
          <a:sx n="106" d="100"/>
          <a:sy n="106" d="100"/>
        </p:scale>
        <p:origin x="1764" y="96"/>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zora Hurd" userId="ba4173c6921c9c25" providerId="LiveId" clId="{61C3DEDA-0A85-4D0C-A36E-98A3008F1F70}"/>
    <pc:docChg chg="undo custSel addSld delSld modSld sldOrd">
      <pc:chgData name="Azora Hurd" userId="ba4173c6921c9c25" providerId="LiveId" clId="{61C3DEDA-0A85-4D0C-A36E-98A3008F1F70}" dt="2022-06-19T21:20:28.031" v="2419" actId="207"/>
      <pc:docMkLst>
        <pc:docMk/>
      </pc:docMkLst>
      <pc:sldChg chg="modSp mod">
        <pc:chgData name="Azora Hurd" userId="ba4173c6921c9c25" providerId="LiveId" clId="{61C3DEDA-0A85-4D0C-A36E-98A3008F1F70}" dt="2022-06-14T11:29:20.179" v="1" actId="20577"/>
        <pc:sldMkLst>
          <pc:docMk/>
          <pc:sldMk cId="3408955283" sldId="256"/>
        </pc:sldMkLst>
        <pc:spChg chg="mod">
          <ac:chgData name="Azora Hurd" userId="ba4173c6921c9c25" providerId="LiveId" clId="{61C3DEDA-0A85-4D0C-A36E-98A3008F1F70}" dt="2022-06-14T11:29:20.179" v="1" actId="20577"/>
          <ac:spMkLst>
            <pc:docMk/>
            <pc:sldMk cId="3408955283" sldId="256"/>
            <ac:spMk id="2" creationId="{00000000-0000-0000-0000-000000000000}"/>
          </ac:spMkLst>
        </pc:spChg>
      </pc:sldChg>
      <pc:sldChg chg="modSp mod modAnim">
        <pc:chgData name="Azora Hurd" userId="ba4173c6921c9c25" providerId="LiveId" clId="{61C3DEDA-0A85-4D0C-A36E-98A3008F1F70}" dt="2022-06-19T21:13:45.779" v="2347" actId="113"/>
        <pc:sldMkLst>
          <pc:docMk/>
          <pc:sldMk cId="673045607" sldId="283"/>
        </pc:sldMkLst>
        <pc:spChg chg="mod">
          <ac:chgData name="Azora Hurd" userId="ba4173c6921c9c25" providerId="LiveId" clId="{61C3DEDA-0A85-4D0C-A36E-98A3008F1F70}" dt="2022-06-19T21:13:45.779" v="2347" actId="113"/>
          <ac:spMkLst>
            <pc:docMk/>
            <pc:sldMk cId="673045607" sldId="283"/>
            <ac:spMk id="3" creationId="{16E94382-DACE-4E00-9EDA-0779A57F51D8}"/>
          </ac:spMkLst>
        </pc:spChg>
      </pc:sldChg>
      <pc:sldChg chg="modSp mod">
        <pc:chgData name="Azora Hurd" userId="ba4173c6921c9c25" providerId="LiveId" clId="{61C3DEDA-0A85-4D0C-A36E-98A3008F1F70}" dt="2022-06-19T20:44:00.001" v="1462" actId="207"/>
        <pc:sldMkLst>
          <pc:docMk/>
          <pc:sldMk cId="937760124" sldId="296"/>
        </pc:sldMkLst>
        <pc:spChg chg="mod">
          <ac:chgData name="Azora Hurd" userId="ba4173c6921c9c25" providerId="LiveId" clId="{61C3DEDA-0A85-4D0C-A36E-98A3008F1F70}" dt="2022-06-19T20:44:00.001" v="1462" actId="207"/>
          <ac:spMkLst>
            <pc:docMk/>
            <pc:sldMk cId="937760124" sldId="296"/>
            <ac:spMk id="6" creationId="{51355DC8-2B18-44A2-9377-46C242E0F4CC}"/>
          </ac:spMkLst>
        </pc:spChg>
      </pc:sldChg>
      <pc:sldChg chg="del">
        <pc:chgData name="Azora Hurd" userId="ba4173c6921c9c25" providerId="LiveId" clId="{61C3DEDA-0A85-4D0C-A36E-98A3008F1F70}" dt="2022-06-19T12:31:44.922" v="2" actId="47"/>
        <pc:sldMkLst>
          <pc:docMk/>
          <pc:sldMk cId="3629575539" sldId="319"/>
        </pc:sldMkLst>
      </pc:sldChg>
      <pc:sldChg chg="del">
        <pc:chgData name="Azora Hurd" userId="ba4173c6921c9c25" providerId="LiveId" clId="{61C3DEDA-0A85-4D0C-A36E-98A3008F1F70}" dt="2022-06-19T21:12:14.980" v="2211" actId="47"/>
        <pc:sldMkLst>
          <pc:docMk/>
          <pc:sldMk cId="4239728601" sldId="334"/>
        </pc:sldMkLst>
      </pc:sldChg>
      <pc:sldChg chg="del">
        <pc:chgData name="Azora Hurd" userId="ba4173c6921c9c25" providerId="LiveId" clId="{61C3DEDA-0A85-4D0C-A36E-98A3008F1F70}" dt="2022-06-19T12:32:33.266" v="3" actId="47"/>
        <pc:sldMkLst>
          <pc:docMk/>
          <pc:sldMk cId="2897458293" sldId="335"/>
        </pc:sldMkLst>
      </pc:sldChg>
      <pc:sldChg chg="modSp mod ord">
        <pc:chgData name="Azora Hurd" userId="ba4173c6921c9c25" providerId="LiveId" clId="{61C3DEDA-0A85-4D0C-A36E-98A3008F1F70}" dt="2022-06-19T20:56:54.724" v="2146" actId="207"/>
        <pc:sldMkLst>
          <pc:docMk/>
          <pc:sldMk cId="3612192997" sldId="336"/>
        </pc:sldMkLst>
        <pc:spChg chg="mod">
          <ac:chgData name="Azora Hurd" userId="ba4173c6921c9c25" providerId="LiveId" clId="{61C3DEDA-0A85-4D0C-A36E-98A3008F1F70}" dt="2022-06-19T12:44:27.801" v="612" actId="207"/>
          <ac:spMkLst>
            <pc:docMk/>
            <pc:sldMk cId="3612192997" sldId="336"/>
            <ac:spMk id="2" creationId="{4775892C-FD35-49ED-9D27-4F6B12813E1A}"/>
          </ac:spMkLst>
        </pc:spChg>
        <pc:spChg chg="mod">
          <ac:chgData name="Azora Hurd" userId="ba4173c6921c9c25" providerId="LiveId" clId="{61C3DEDA-0A85-4D0C-A36E-98A3008F1F70}" dt="2022-06-19T20:56:54.724" v="2146" actId="207"/>
          <ac:spMkLst>
            <pc:docMk/>
            <pc:sldMk cId="3612192997" sldId="336"/>
            <ac:spMk id="3" creationId="{1D212C84-881A-4FA3-9F52-E54C34C39A79}"/>
          </ac:spMkLst>
        </pc:spChg>
      </pc:sldChg>
      <pc:sldChg chg="del">
        <pc:chgData name="Azora Hurd" userId="ba4173c6921c9c25" providerId="LiveId" clId="{61C3DEDA-0A85-4D0C-A36E-98A3008F1F70}" dt="2022-06-19T20:05:06.390" v="628" actId="47"/>
        <pc:sldMkLst>
          <pc:docMk/>
          <pc:sldMk cId="2800780930" sldId="338"/>
        </pc:sldMkLst>
      </pc:sldChg>
      <pc:sldChg chg="del">
        <pc:chgData name="Azora Hurd" userId="ba4173c6921c9c25" providerId="LiveId" clId="{61C3DEDA-0A85-4D0C-A36E-98A3008F1F70}" dt="2022-06-19T20:05:09.412" v="629" actId="47"/>
        <pc:sldMkLst>
          <pc:docMk/>
          <pc:sldMk cId="2658082939" sldId="339"/>
        </pc:sldMkLst>
      </pc:sldChg>
      <pc:sldChg chg="del">
        <pc:chgData name="Azora Hurd" userId="ba4173c6921c9c25" providerId="LiveId" clId="{61C3DEDA-0A85-4D0C-A36E-98A3008F1F70}" dt="2022-06-19T20:05:13.398" v="630" actId="47"/>
        <pc:sldMkLst>
          <pc:docMk/>
          <pc:sldMk cId="3253825215" sldId="340"/>
        </pc:sldMkLst>
      </pc:sldChg>
      <pc:sldChg chg="del">
        <pc:chgData name="Azora Hurd" userId="ba4173c6921c9c25" providerId="LiveId" clId="{61C3DEDA-0A85-4D0C-A36E-98A3008F1F70}" dt="2022-06-19T20:05:23.806" v="631" actId="47"/>
        <pc:sldMkLst>
          <pc:docMk/>
          <pc:sldMk cId="2537674294" sldId="341"/>
        </pc:sldMkLst>
      </pc:sldChg>
      <pc:sldChg chg="delSp modSp">
        <pc:chgData name="Azora Hurd" userId="ba4173c6921c9c25" providerId="LiveId" clId="{61C3DEDA-0A85-4D0C-A36E-98A3008F1F70}" dt="2022-06-19T20:59:16.781" v="2158"/>
        <pc:sldMkLst>
          <pc:docMk/>
          <pc:sldMk cId="3739512086" sldId="345"/>
        </pc:sldMkLst>
        <pc:spChg chg="del mod">
          <ac:chgData name="Azora Hurd" userId="ba4173c6921c9c25" providerId="LiveId" clId="{61C3DEDA-0A85-4D0C-A36E-98A3008F1F70}" dt="2022-06-19T20:59:16.781" v="2158"/>
          <ac:spMkLst>
            <pc:docMk/>
            <pc:sldMk cId="3739512086" sldId="345"/>
            <ac:spMk id="4" creationId="{04AFC3B9-AD4B-7FD9-5AF3-D90DF0C95144}"/>
          </ac:spMkLst>
        </pc:spChg>
      </pc:sldChg>
      <pc:sldChg chg="modSp mod">
        <pc:chgData name="Azora Hurd" userId="ba4173c6921c9c25" providerId="LiveId" clId="{61C3DEDA-0A85-4D0C-A36E-98A3008F1F70}" dt="2022-06-19T20:58:53.923" v="2157" actId="27636"/>
        <pc:sldMkLst>
          <pc:docMk/>
          <pc:sldMk cId="2452757439" sldId="346"/>
        </pc:sldMkLst>
        <pc:spChg chg="mod">
          <ac:chgData name="Azora Hurd" userId="ba4173c6921c9c25" providerId="LiveId" clId="{61C3DEDA-0A85-4D0C-A36E-98A3008F1F70}" dt="2022-06-19T20:58:53.923" v="2157" actId="27636"/>
          <ac:spMkLst>
            <pc:docMk/>
            <pc:sldMk cId="2452757439" sldId="346"/>
            <ac:spMk id="3" creationId="{9D234BD9-51B3-47A4-B473-D428604B0840}"/>
          </ac:spMkLst>
        </pc:spChg>
      </pc:sldChg>
      <pc:sldChg chg="modSp mod">
        <pc:chgData name="Azora Hurd" userId="ba4173c6921c9c25" providerId="LiveId" clId="{61C3DEDA-0A85-4D0C-A36E-98A3008F1F70}" dt="2022-06-19T21:20:28.031" v="2419" actId="207"/>
        <pc:sldMkLst>
          <pc:docMk/>
          <pc:sldMk cId="3661214745" sldId="347"/>
        </pc:sldMkLst>
        <pc:spChg chg="mod">
          <ac:chgData name="Azora Hurd" userId="ba4173c6921c9c25" providerId="LiveId" clId="{61C3DEDA-0A85-4D0C-A36E-98A3008F1F70}" dt="2022-06-19T21:20:28.031" v="2419" actId="207"/>
          <ac:spMkLst>
            <pc:docMk/>
            <pc:sldMk cId="3661214745" sldId="347"/>
            <ac:spMk id="2" creationId="{626204D7-B79D-459C-9D5D-1CEAE3DB0DB1}"/>
          </ac:spMkLst>
        </pc:spChg>
      </pc:sldChg>
      <pc:sldChg chg="modSp mod ord">
        <pc:chgData name="Azora Hurd" userId="ba4173c6921c9c25" providerId="LiveId" clId="{61C3DEDA-0A85-4D0C-A36E-98A3008F1F70}" dt="2022-06-19T21:15:23.450" v="2364" actId="27636"/>
        <pc:sldMkLst>
          <pc:docMk/>
          <pc:sldMk cId="140862196" sldId="350"/>
        </pc:sldMkLst>
        <pc:spChg chg="mod">
          <ac:chgData name="Azora Hurd" userId="ba4173c6921c9c25" providerId="LiveId" clId="{61C3DEDA-0A85-4D0C-A36E-98A3008F1F70}" dt="2022-06-19T21:15:23.450" v="2364" actId="27636"/>
          <ac:spMkLst>
            <pc:docMk/>
            <pc:sldMk cId="140862196" sldId="350"/>
            <ac:spMk id="2" creationId="{626204D7-B79D-459C-9D5D-1CEAE3DB0DB1}"/>
          </ac:spMkLst>
        </pc:spChg>
      </pc:sldChg>
      <pc:sldChg chg="del">
        <pc:chgData name="Azora Hurd" userId="ba4173c6921c9c25" providerId="LiveId" clId="{61C3DEDA-0A85-4D0C-A36E-98A3008F1F70}" dt="2022-06-19T20:12:04.494" v="730" actId="47"/>
        <pc:sldMkLst>
          <pc:docMk/>
          <pc:sldMk cId="598785878" sldId="357"/>
        </pc:sldMkLst>
      </pc:sldChg>
      <pc:sldChg chg="modSp mod">
        <pc:chgData name="Azora Hurd" userId="ba4173c6921c9c25" providerId="LiveId" clId="{61C3DEDA-0A85-4D0C-A36E-98A3008F1F70}" dt="2022-06-19T21:17:59.563" v="2385" actId="12"/>
        <pc:sldMkLst>
          <pc:docMk/>
          <pc:sldMk cId="3464743478" sldId="357"/>
        </pc:sldMkLst>
        <pc:spChg chg="mod">
          <ac:chgData name="Azora Hurd" userId="ba4173c6921c9c25" providerId="LiveId" clId="{61C3DEDA-0A85-4D0C-A36E-98A3008F1F70}" dt="2022-06-19T21:16:45.053" v="2374" actId="27636"/>
          <ac:spMkLst>
            <pc:docMk/>
            <pc:sldMk cId="3464743478" sldId="357"/>
            <ac:spMk id="2" creationId="{F1E9C88C-945A-42C6-BE81-4BA2E87F38B0}"/>
          </ac:spMkLst>
        </pc:spChg>
        <pc:spChg chg="mod">
          <ac:chgData name="Azora Hurd" userId="ba4173c6921c9c25" providerId="LiveId" clId="{61C3DEDA-0A85-4D0C-A36E-98A3008F1F70}" dt="2022-06-19T21:17:59.563" v="2385" actId="12"/>
          <ac:spMkLst>
            <pc:docMk/>
            <pc:sldMk cId="3464743478" sldId="357"/>
            <ac:spMk id="3" creationId="{F2FD9C7D-3F35-4484-9D40-4834ABA01F98}"/>
          </ac:spMkLst>
        </pc:spChg>
      </pc:sldChg>
      <pc:sldChg chg="modSp mod modAnim">
        <pc:chgData name="Azora Hurd" userId="ba4173c6921c9c25" providerId="LiveId" clId="{61C3DEDA-0A85-4D0C-A36E-98A3008F1F70}" dt="2022-06-19T21:19:21.968" v="2413" actId="14100"/>
        <pc:sldMkLst>
          <pc:docMk/>
          <pc:sldMk cId="4025553370" sldId="360"/>
        </pc:sldMkLst>
        <pc:spChg chg="mod">
          <ac:chgData name="Azora Hurd" userId="ba4173c6921c9c25" providerId="LiveId" clId="{61C3DEDA-0A85-4D0C-A36E-98A3008F1F70}" dt="2022-06-19T21:19:18.106" v="2412" actId="20577"/>
          <ac:spMkLst>
            <pc:docMk/>
            <pc:sldMk cId="4025553370" sldId="360"/>
            <ac:spMk id="2" creationId="{B2C97135-9660-4B9E-B609-2E3EB485F020}"/>
          </ac:spMkLst>
        </pc:spChg>
        <pc:spChg chg="mod">
          <ac:chgData name="Azora Hurd" userId="ba4173c6921c9c25" providerId="LiveId" clId="{61C3DEDA-0A85-4D0C-A36E-98A3008F1F70}" dt="2022-06-19T21:19:21.968" v="2413" actId="14100"/>
          <ac:spMkLst>
            <pc:docMk/>
            <pc:sldMk cId="4025553370" sldId="360"/>
            <ac:spMk id="3" creationId="{CEBD3853-CC2F-4DBF-8441-5D45087FFFE0}"/>
          </ac:spMkLst>
        </pc:spChg>
      </pc:sldChg>
      <pc:sldChg chg="del">
        <pc:chgData name="Azora Hurd" userId="ba4173c6921c9c25" providerId="LiveId" clId="{61C3DEDA-0A85-4D0C-A36E-98A3008F1F70}" dt="2022-06-19T20:03:30.342" v="622" actId="47"/>
        <pc:sldMkLst>
          <pc:docMk/>
          <pc:sldMk cId="2217031074" sldId="362"/>
        </pc:sldMkLst>
      </pc:sldChg>
      <pc:sldChg chg="modSp mod ord">
        <pc:chgData name="Azora Hurd" userId="ba4173c6921c9c25" providerId="LiveId" clId="{61C3DEDA-0A85-4D0C-A36E-98A3008F1F70}" dt="2022-06-19T21:06:08.340" v="2195" actId="120"/>
        <pc:sldMkLst>
          <pc:docMk/>
          <pc:sldMk cId="3623266699" sldId="363"/>
        </pc:sldMkLst>
        <pc:spChg chg="mod">
          <ac:chgData name="Azora Hurd" userId="ba4173c6921c9c25" providerId="LiveId" clId="{61C3DEDA-0A85-4D0C-A36E-98A3008F1F70}" dt="2022-06-19T21:06:08.340" v="2195" actId="120"/>
          <ac:spMkLst>
            <pc:docMk/>
            <pc:sldMk cId="3623266699" sldId="363"/>
            <ac:spMk id="3" creationId="{8C6E241A-FBE7-4ADC-8213-5DE6DEAB87E2}"/>
          </ac:spMkLst>
        </pc:spChg>
      </pc:sldChg>
      <pc:sldChg chg="del">
        <pc:chgData name="Azora Hurd" userId="ba4173c6921c9c25" providerId="LiveId" clId="{61C3DEDA-0A85-4D0C-A36E-98A3008F1F70}" dt="2022-06-19T20:04:37.048" v="625" actId="47"/>
        <pc:sldMkLst>
          <pc:docMk/>
          <pc:sldMk cId="1852279246" sldId="364"/>
        </pc:sldMkLst>
      </pc:sldChg>
      <pc:sldChg chg="modSp del mod">
        <pc:chgData name="Azora Hurd" userId="ba4173c6921c9c25" providerId="LiveId" clId="{61C3DEDA-0A85-4D0C-A36E-98A3008F1F70}" dt="2022-06-19T20:12:23.781" v="731" actId="47"/>
        <pc:sldMkLst>
          <pc:docMk/>
          <pc:sldMk cId="1853819374" sldId="365"/>
        </pc:sldMkLst>
        <pc:spChg chg="mod">
          <ac:chgData name="Azora Hurd" userId="ba4173c6921c9c25" providerId="LiveId" clId="{61C3DEDA-0A85-4D0C-A36E-98A3008F1F70}" dt="2022-06-19T20:10:24.273" v="682" actId="14100"/>
          <ac:spMkLst>
            <pc:docMk/>
            <pc:sldMk cId="1853819374" sldId="365"/>
            <ac:spMk id="3" creationId="{B18ACD82-4F09-4138-9C74-B9BF04FB66FD}"/>
          </ac:spMkLst>
        </pc:spChg>
      </pc:sldChg>
      <pc:sldChg chg="modSp mod">
        <pc:chgData name="Azora Hurd" userId="ba4173c6921c9c25" providerId="LiveId" clId="{61C3DEDA-0A85-4D0C-A36E-98A3008F1F70}" dt="2022-06-19T20:11:42.660" v="729" actId="14734"/>
        <pc:sldMkLst>
          <pc:docMk/>
          <pc:sldMk cId="3282899773" sldId="366"/>
        </pc:sldMkLst>
        <pc:graphicFrameChg chg="modGraphic">
          <ac:chgData name="Azora Hurd" userId="ba4173c6921c9c25" providerId="LiveId" clId="{61C3DEDA-0A85-4D0C-A36E-98A3008F1F70}" dt="2022-06-19T20:11:42.660" v="729" actId="14734"/>
          <ac:graphicFrameMkLst>
            <pc:docMk/>
            <pc:sldMk cId="3282899773" sldId="366"/>
            <ac:graphicFrameMk id="4" creationId="{63051435-16E4-4E40-9E82-72292710303B}"/>
          </ac:graphicFrameMkLst>
        </pc:graphicFrameChg>
      </pc:sldChg>
      <pc:sldChg chg="modSp mod ord modNotesTx">
        <pc:chgData name="Azora Hurd" userId="ba4173c6921c9c25" providerId="LiveId" clId="{61C3DEDA-0A85-4D0C-A36E-98A3008F1F70}" dt="2022-06-19T21:14:30.451" v="2361" actId="27636"/>
        <pc:sldMkLst>
          <pc:docMk/>
          <pc:sldMk cId="2431982394" sldId="367"/>
        </pc:sldMkLst>
        <pc:spChg chg="mod">
          <ac:chgData name="Azora Hurd" userId="ba4173c6921c9c25" providerId="LiveId" clId="{61C3DEDA-0A85-4D0C-A36E-98A3008F1F70}" dt="2022-06-19T21:14:24.753" v="2359" actId="20577"/>
          <ac:spMkLst>
            <pc:docMk/>
            <pc:sldMk cId="2431982394" sldId="367"/>
            <ac:spMk id="2" creationId="{D15E05E0-5D0C-4AE4-AEDF-E7900755C559}"/>
          </ac:spMkLst>
        </pc:spChg>
        <pc:spChg chg="mod">
          <ac:chgData name="Azora Hurd" userId="ba4173c6921c9c25" providerId="LiveId" clId="{61C3DEDA-0A85-4D0C-A36E-98A3008F1F70}" dt="2022-06-19T21:14:30.451" v="2361" actId="27636"/>
          <ac:spMkLst>
            <pc:docMk/>
            <pc:sldMk cId="2431982394" sldId="367"/>
            <ac:spMk id="3" creationId="{7ACEA6FA-EE9B-49DE-A26D-FA366E980634}"/>
          </ac:spMkLst>
        </pc:spChg>
      </pc:sldChg>
      <pc:sldChg chg="modSp">
        <pc:chgData name="Azora Hurd" userId="ba4173c6921c9c25" providerId="LiveId" clId="{61C3DEDA-0A85-4D0C-A36E-98A3008F1F70}" dt="2022-06-19T20:34:31.506" v="1161" actId="20577"/>
        <pc:sldMkLst>
          <pc:docMk/>
          <pc:sldMk cId="896992230" sldId="368"/>
        </pc:sldMkLst>
        <pc:spChg chg="mod">
          <ac:chgData name="Azora Hurd" userId="ba4173c6921c9c25" providerId="LiveId" clId="{61C3DEDA-0A85-4D0C-A36E-98A3008F1F70}" dt="2022-06-19T20:34:31.506" v="1161" actId="20577"/>
          <ac:spMkLst>
            <pc:docMk/>
            <pc:sldMk cId="896992230" sldId="368"/>
            <ac:spMk id="3" creationId="{F221D69E-2D88-4403-B238-83024D515B7A}"/>
          </ac:spMkLst>
        </pc:spChg>
      </pc:sldChg>
      <pc:sldChg chg="ord">
        <pc:chgData name="Azora Hurd" userId="ba4173c6921c9c25" providerId="LiveId" clId="{61C3DEDA-0A85-4D0C-A36E-98A3008F1F70}" dt="2022-06-19T20:45:31.107" v="1596"/>
        <pc:sldMkLst>
          <pc:docMk/>
          <pc:sldMk cId="591201942" sldId="369"/>
        </pc:sldMkLst>
      </pc:sldChg>
      <pc:sldChg chg="addSp delSp modSp mod">
        <pc:chgData name="Azora Hurd" userId="ba4173c6921c9c25" providerId="LiveId" clId="{61C3DEDA-0A85-4D0C-A36E-98A3008F1F70}" dt="2022-06-19T21:04:41.287" v="2190" actId="11529"/>
        <pc:sldMkLst>
          <pc:docMk/>
          <pc:sldMk cId="3322047732" sldId="378"/>
        </pc:sldMkLst>
        <pc:spChg chg="mod">
          <ac:chgData name="Azora Hurd" userId="ba4173c6921c9c25" providerId="LiveId" clId="{61C3DEDA-0A85-4D0C-A36E-98A3008F1F70}" dt="2022-06-19T21:04:20.350" v="2187" actId="207"/>
          <ac:spMkLst>
            <pc:docMk/>
            <pc:sldMk cId="3322047732" sldId="378"/>
            <ac:spMk id="2" creationId="{00000000-0000-0000-0000-000000000000}"/>
          </ac:spMkLst>
        </pc:spChg>
        <pc:spChg chg="mod">
          <ac:chgData name="Azora Hurd" userId="ba4173c6921c9c25" providerId="LiveId" clId="{61C3DEDA-0A85-4D0C-A36E-98A3008F1F70}" dt="2022-06-19T21:04:25.374" v="2188" actId="14100"/>
          <ac:spMkLst>
            <pc:docMk/>
            <pc:sldMk cId="3322047732" sldId="378"/>
            <ac:spMk id="3" creationId="{00000000-0000-0000-0000-000000000000}"/>
          </ac:spMkLst>
        </pc:spChg>
        <pc:spChg chg="add del">
          <ac:chgData name="Azora Hurd" userId="ba4173c6921c9c25" providerId="LiveId" clId="{61C3DEDA-0A85-4D0C-A36E-98A3008F1F70}" dt="2022-06-19T21:04:41.287" v="2190" actId="11529"/>
          <ac:spMkLst>
            <pc:docMk/>
            <pc:sldMk cId="3322047732" sldId="378"/>
            <ac:spMk id="4" creationId="{DC87F025-80EF-441E-67B6-C6F490D1AB60}"/>
          </ac:spMkLst>
        </pc:spChg>
      </pc:sldChg>
      <pc:sldChg chg="modSp mod modAnim">
        <pc:chgData name="Azora Hurd" userId="ba4173c6921c9c25" providerId="LiveId" clId="{61C3DEDA-0A85-4D0C-A36E-98A3008F1F70}" dt="2022-06-19T21:19:33.170" v="2414" actId="207"/>
        <pc:sldMkLst>
          <pc:docMk/>
          <pc:sldMk cId="837276294" sldId="397"/>
        </pc:sldMkLst>
        <pc:spChg chg="mod">
          <ac:chgData name="Azora Hurd" userId="ba4173c6921c9c25" providerId="LiveId" clId="{61C3DEDA-0A85-4D0C-A36E-98A3008F1F70}" dt="2022-06-19T21:19:33.170" v="2414" actId="207"/>
          <ac:spMkLst>
            <pc:docMk/>
            <pc:sldMk cId="837276294" sldId="397"/>
            <ac:spMk id="2" creationId="{EF4434DC-1A42-4891-9488-0B22BE1426B4}"/>
          </ac:spMkLst>
        </pc:spChg>
        <pc:spChg chg="mod">
          <ac:chgData name="Azora Hurd" userId="ba4173c6921c9c25" providerId="LiveId" clId="{61C3DEDA-0A85-4D0C-A36E-98A3008F1F70}" dt="2022-06-19T20:41:46.903" v="1362" actId="6549"/>
          <ac:spMkLst>
            <pc:docMk/>
            <pc:sldMk cId="837276294" sldId="397"/>
            <ac:spMk id="3" creationId="{CD2CB1DA-43DF-4677-9F31-3F8477267568}"/>
          </ac:spMkLst>
        </pc:spChg>
      </pc:sldChg>
      <pc:sldChg chg="addSp modSp mod">
        <pc:chgData name="Azora Hurd" userId="ba4173c6921c9c25" providerId="LiveId" clId="{61C3DEDA-0A85-4D0C-A36E-98A3008F1F70}" dt="2022-06-19T21:19:43.421" v="2415" actId="207"/>
        <pc:sldMkLst>
          <pc:docMk/>
          <pc:sldMk cId="3498122433" sldId="398"/>
        </pc:sldMkLst>
        <pc:spChg chg="mod">
          <ac:chgData name="Azora Hurd" userId="ba4173c6921c9c25" providerId="LiveId" clId="{61C3DEDA-0A85-4D0C-A36E-98A3008F1F70}" dt="2022-06-19T20:42:19.236" v="1365" actId="14100"/>
          <ac:spMkLst>
            <pc:docMk/>
            <pc:sldMk cId="3498122433" sldId="398"/>
            <ac:spMk id="3" creationId="{0368659D-E09C-427F-A75A-0AA16E6937B1}"/>
          </ac:spMkLst>
        </pc:spChg>
        <pc:spChg chg="add mod">
          <ac:chgData name="Azora Hurd" userId="ba4173c6921c9c25" providerId="LiveId" clId="{61C3DEDA-0A85-4D0C-A36E-98A3008F1F70}" dt="2022-06-19T21:19:43.421" v="2415" actId="207"/>
          <ac:spMkLst>
            <pc:docMk/>
            <pc:sldMk cId="3498122433" sldId="398"/>
            <ac:spMk id="4" creationId="{CEBF4C65-2CB6-CECE-09F2-4959C6CA3D87}"/>
          </ac:spMkLst>
        </pc:spChg>
      </pc:sldChg>
      <pc:sldChg chg="modNotesTx">
        <pc:chgData name="Azora Hurd" userId="ba4173c6921c9c25" providerId="LiveId" clId="{61C3DEDA-0A85-4D0C-A36E-98A3008F1F70}" dt="2022-06-19T21:13:20.424" v="2346" actId="20577"/>
        <pc:sldMkLst>
          <pc:docMk/>
          <pc:sldMk cId="1339336461" sldId="400"/>
        </pc:sldMkLst>
      </pc:sldChg>
      <pc:sldChg chg="del">
        <pc:chgData name="Azora Hurd" userId="ba4173c6921c9c25" providerId="LiveId" clId="{61C3DEDA-0A85-4D0C-A36E-98A3008F1F70}" dt="2022-06-19T21:10:11.526" v="2209" actId="47"/>
        <pc:sldMkLst>
          <pc:docMk/>
          <pc:sldMk cId="3475671738" sldId="401"/>
        </pc:sldMkLst>
      </pc:sldChg>
      <pc:sldChg chg="del">
        <pc:chgData name="Azora Hurd" userId="ba4173c6921c9c25" providerId="LiveId" clId="{61C3DEDA-0A85-4D0C-A36E-98A3008F1F70}" dt="2022-06-19T21:12:06.659" v="2210" actId="47"/>
        <pc:sldMkLst>
          <pc:docMk/>
          <pc:sldMk cId="2234098805" sldId="402"/>
        </pc:sldMkLst>
      </pc:sldChg>
      <pc:sldChg chg="modSp new mod modAnim">
        <pc:chgData name="Azora Hurd" userId="ba4173c6921c9c25" providerId="LiveId" clId="{61C3DEDA-0A85-4D0C-A36E-98A3008F1F70}" dt="2022-06-19T21:06:24.827" v="2197" actId="27636"/>
        <pc:sldMkLst>
          <pc:docMk/>
          <pc:sldMk cId="3690653893" sldId="403"/>
        </pc:sldMkLst>
        <pc:spChg chg="mod">
          <ac:chgData name="Azora Hurd" userId="ba4173c6921c9c25" providerId="LiveId" clId="{61C3DEDA-0A85-4D0C-A36E-98A3008F1F70}" dt="2022-06-19T12:43:43.652" v="586" actId="14100"/>
          <ac:spMkLst>
            <pc:docMk/>
            <pc:sldMk cId="3690653893" sldId="403"/>
            <ac:spMk id="2" creationId="{772C7EE7-630D-B95E-7483-80519ABC3723}"/>
          </ac:spMkLst>
        </pc:spChg>
        <pc:spChg chg="mod">
          <ac:chgData name="Azora Hurd" userId="ba4173c6921c9c25" providerId="LiveId" clId="{61C3DEDA-0A85-4D0C-A36E-98A3008F1F70}" dt="2022-06-19T21:06:24.827" v="2197" actId="27636"/>
          <ac:spMkLst>
            <pc:docMk/>
            <pc:sldMk cId="3690653893" sldId="403"/>
            <ac:spMk id="3" creationId="{64E91B36-AA7E-FB37-E806-563943CEDE5C}"/>
          </ac:spMkLst>
        </pc:spChg>
      </pc:sldChg>
      <pc:sldChg chg="addSp delSp modSp new mod">
        <pc:chgData name="Azora Hurd" userId="ba4173c6921c9c25" providerId="LiveId" clId="{61C3DEDA-0A85-4D0C-A36E-98A3008F1F70}" dt="2022-06-19T21:07:52.186" v="2200" actId="207"/>
        <pc:sldMkLst>
          <pc:docMk/>
          <pc:sldMk cId="2267416139" sldId="405"/>
        </pc:sldMkLst>
        <pc:spChg chg="mod">
          <ac:chgData name="Azora Hurd" userId="ba4173c6921c9c25" providerId="LiveId" clId="{61C3DEDA-0A85-4D0C-A36E-98A3008F1F70}" dt="2022-06-19T21:07:52.186" v="2200" actId="207"/>
          <ac:spMkLst>
            <pc:docMk/>
            <pc:sldMk cId="2267416139" sldId="405"/>
            <ac:spMk id="2" creationId="{790065EB-EA49-BAFA-C8BE-392418479479}"/>
          </ac:spMkLst>
        </pc:spChg>
        <pc:spChg chg="del">
          <ac:chgData name="Azora Hurd" userId="ba4173c6921c9c25" providerId="LiveId" clId="{61C3DEDA-0A85-4D0C-A36E-98A3008F1F70}" dt="2022-06-19T21:02:43.441" v="2175" actId="931"/>
          <ac:spMkLst>
            <pc:docMk/>
            <pc:sldMk cId="2267416139" sldId="405"/>
            <ac:spMk id="3" creationId="{6137F1FF-9D1B-153B-9652-291DB2766D84}"/>
          </ac:spMkLst>
        </pc:spChg>
        <pc:picChg chg="add mod">
          <ac:chgData name="Azora Hurd" userId="ba4173c6921c9c25" providerId="LiveId" clId="{61C3DEDA-0A85-4D0C-A36E-98A3008F1F70}" dt="2022-06-19T21:02:51.660" v="2176" actId="26606"/>
          <ac:picMkLst>
            <pc:docMk/>
            <pc:sldMk cId="2267416139" sldId="405"/>
            <ac:picMk id="5" creationId="{9DE017DF-AFED-79F7-0637-4C56CD5B172F}"/>
          </ac:picMkLst>
        </pc:picChg>
      </pc:sldChg>
      <pc:sldChg chg="modSp add mod">
        <pc:chgData name="Azora Hurd" userId="ba4173c6921c9c25" providerId="LiveId" clId="{61C3DEDA-0A85-4D0C-A36E-98A3008F1F70}" dt="2022-06-19T21:03:29.603" v="2181" actId="207"/>
        <pc:sldMkLst>
          <pc:docMk/>
          <pc:sldMk cId="3374117507" sldId="406"/>
        </pc:sldMkLst>
        <pc:spChg chg="mod">
          <ac:chgData name="Azora Hurd" userId="ba4173c6921c9c25" providerId="LiveId" clId="{61C3DEDA-0A85-4D0C-A36E-98A3008F1F70}" dt="2022-06-19T21:03:29.603" v="2181" actId="207"/>
          <ac:spMkLst>
            <pc:docMk/>
            <pc:sldMk cId="3374117507" sldId="406"/>
            <ac:spMk id="2" creationId="{790065EB-EA49-BAFA-C8BE-392418479479}"/>
          </ac:spMkLst>
        </pc:spChg>
      </pc:sldChg>
      <pc:sldChg chg="modSp mod">
        <pc:chgData name="Azora Hurd" userId="ba4173c6921c9c25" providerId="LiveId" clId="{61C3DEDA-0A85-4D0C-A36E-98A3008F1F70}" dt="2022-06-19T21:08:39.137" v="2208" actId="14100"/>
        <pc:sldMkLst>
          <pc:docMk/>
          <pc:sldMk cId="2125219275" sldId="407"/>
        </pc:sldMkLst>
        <pc:spChg chg="mod">
          <ac:chgData name="Azora Hurd" userId="ba4173c6921c9c25" providerId="LiveId" clId="{61C3DEDA-0A85-4D0C-A36E-98A3008F1F70}" dt="2022-06-19T21:08:34.928" v="2207" actId="207"/>
          <ac:spMkLst>
            <pc:docMk/>
            <pc:sldMk cId="2125219275" sldId="407"/>
            <ac:spMk id="2" creationId="{00000000-0000-0000-0000-000000000000}"/>
          </ac:spMkLst>
        </pc:spChg>
        <pc:spChg chg="mod">
          <ac:chgData name="Azora Hurd" userId="ba4173c6921c9c25" providerId="LiveId" clId="{61C3DEDA-0A85-4D0C-A36E-98A3008F1F70}" dt="2022-06-19T21:08:39.137" v="2208" actId="14100"/>
          <ac:spMkLst>
            <pc:docMk/>
            <pc:sldMk cId="2125219275" sldId="407"/>
            <ac:spMk id="3" creationId="{00000000-0000-0000-0000-000000000000}"/>
          </ac:spMkLst>
        </pc:spChg>
      </pc:sldChg>
      <pc:sldChg chg="modSp new mod">
        <pc:chgData name="Azora Hurd" userId="ba4173c6921c9c25" providerId="LiveId" clId="{61C3DEDA-0A85-4D0C-A36E-98A3008F1F70}" dt="2022-06-19T21:18:33.928" v="2403" actId="14100"/>
        <pc:sldMkLst>
          <pc:docMk/>
          <pc:sldMk cId="536309921" sldId="408"/>
        </pc:sldMkLst>
        <pc:spChg chg="mod">
          <ac:chgData name="Azora Hurd" userId="ba4173c6921c9c25" providerId="LiveId" clId="{61C3DEDA-0A85-4D0C-A36E-98A3008F1F70}" dt="2022-06-19T21:18:27.091" v="2402" actId="113"/>
          <ac:spMkLst>
            <pc:docMk/>
            <pc:sldMk cId="536309921" sldId="408"/>
            <ac:spMk id="2" creationId="{057DCCD9-7C92-5860-5D5E-17B1230F4E6E}"/>
          </ac:spMkLst>
        </pc:spChg>
        <pc:spChg chg="mod">
          <ac:chgData name="Azora Hurd" userId="ba4173c6921c9c25" providerId="LiveId" clId="{61C3DEDA-0A85-4D0C-A36E-98A3008F1F70}" dt="2022-06-19T21:18:33.928" v="2403" actId="14100"/>
          <ac:spMkLst>
            <pc:docMk/>
            <pc:sldMk cId="536309921" sldId="408"/>
            <ac:spMk id="3" creationId="{BA12BA4D-3749-00E2-EB66-1FEBF4A3DA0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08/11/2022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t>11/8/2022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canva.com/en_gb/"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canva.com/en_gb/"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1</a:t>
            </a:fld>
            <a:endParaRPr lang="en-US"/>
          </a:p>
        </p:txBody>
      </p:sp>
    </p:spTree>
    <p:extLst>
      <p:ext uri="{BB962C8B-B14F-4D97-AF65-F5344CB8AC3E}">
        <p14:creationId xmlns:p14="http://schemas.microsoft.com/office/powerpoint/2010/main" val="2655792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A discussion on why the LO are important for their overall learning and how they demonstrate these in their work and by completing the online activities. </a:t>
            </a:r>
          </a:p>
        </p:txBody>
      </p:sp>
      <p:sp>
        <p:nvSpPr>
          <p:cNvPr id="4" name="Slide Number Placeholder 3"/>
          <p:cNvSpPr>
            <a:spLocks noGrp="1"/>
          </p:cNvSpPr>
          <p:nvPr>
            <p:ph type="sldNum" sz="quarter" idx="5"/>
          </p:nvPr>
        </p:nvSpPr>
        <p:spPr/>
        <p:txBody>
          <a:bodyPr/>
          <a:lstStyle/>
          <a:p>
            <a:fld id="{6936E1E2-17D2-5E4C-B96D-EEDAC0EF77DB}" type="slidenum">
              <a:rPr lang="en-US" smtClean="0"/>
              <a:t>3</a:t>
            </a:fld>
            <a:endParaRPr lang="en-US"/>
          </a:p>
        </p:txBody>
      </p:sp>
    </p:spTree>
    <p:extLst>
      <p:ext uri="{BB962C8B-B14F-4D97-AF65-F5344CB8AC3E}">
        <p14:creationId xmlns:p14="http://schemas.microsoft.com/office/powerpoint/2010/main" val="12398919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One of the topics from the online e-learning material takes the students through working in collaboration with others and not in competition with others. </a:t>
            </a:r>
          </a:p>
          <a:p>
            <a:pPr marL="228600" indent="-228600">
              <a:buFont typeface="+mj-lt"/>
              <a:buAutoNum type="arabicPeriod"/>
            </a:pPr>
            <a:endParaRPr lang="en-GB" b="1" dirty="0"/>
          </a:p>
          <a:p>
            <a:pPr marL="228600" indent="-228600">
              <a:buFont typeface="+mj-lt"/>
              <a:buAutoNum type="arabicPeriod"/>
            </a:pPr>
            <a:r>
              <a:rPr lang="en-GB" b="1" dirty="0"/>
              <a:t>This is the opportunity to help students work collaboratively to share their ideas and to support members of the cohort to generate ideas on their e-portfolio artefacts. </a:t>
            </a:r>
          </a:p>
          <a:p>
            <a:pPr marL="228600" indent="-228600">
              <a:buFont typeface="+mj-lt"/>
              <a:buAutoNum type="arabicPeriod"/>
            </a:pPr>
            <a:endParaRPr lang="en-GB" b="1" dirty="0"/>
          </a:p>
          <a:p>
            <a:pPr marL="228600" indent="-228600">
              <a:buFont typeface="+mj-lt"/>
              <a:buAutoNum type="arabicPeriod"/>
            </a:pPr>
            <a:r>
              <a:rPr lang="en-GB" b="1" dirty="0"/>
              <a:t>It is important to aid students to see a link to the e-learning materials and the production of the e-portfolio as it links to the health and social care sector. </a:t>
            </a:r>
          </a:p>
        </p:txBody>
      </p:sp>
      <p:sp>
        <p:nvSpPr>
          <p:cNvPr id="4" name="Slide Number Placeholder 3"/>
          <p:cNvSpPr>
            <a:spLocks noGrp="1"/>
          </p:cNvSpPr>
          <p:nvPr>
            <p:ph type="sldNum" sz="quarter" idx="5"/>
          </p:nvPr>
        </p:nvSpPr>
        <p:spPr/>
        <p:txBody>
          <a:bodyPr/>
          <a:lstStyle/>
          <a:p>
            <a:fld id="{6936E1E2-17D2-5E4C-B96D-EEDAC0EF77DB}" type="slidenum">
              <a:rPr lang="en-US" smtClean="0"/>
              <a:t>4</a:t>
            </a:fld>
            <a:endParaRPr lang="en-US"/>
          </a:p>
        </p:txBody>
      </p:sp>
    </p:spTree>
    <p:extLst>
      <p:ext uri="{BB962C8B-B14F-4D97-AF65-F5344CB8AC3E}">
        <p14:creationId xmlns:p14="http://schemas.microsoft.com/office/powerpoint/2010/main" val="15483516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To encourage engagement and sharing of their ideas via the concept of mobilising support which is one of the topic areas covered within the online material. </a:t>
            </a:r>
          </a:p>
          <a:p>
            <a:pPr marL="228600" indent="-228600">
              <a:buFont typeface="+mj-lt"/>
              <a:buAutoNum type="arabicPeriod"/>
            </a:pPr>
            <a:endParaRPr lang="en-GB" b="1" dirty="0"/>
          </a:p>
          <a:p>
            <a:pPr marL="228600" indent="-228600">
              <a:buFont typeface="+mj-lt"/>
              <a:buAutoNum type="arabicPeriod"/>
            </a:pPr>
            <a:r>
              <a:rPr lang="en-GB" b="1" dirty="0"/>
              <a:t>This activity should include all the students to share their ideas with each other for a period of 3 minutes each to present their idea and then ask the collective to provide some feedback to the student on what they might like to include. </a:t>
            </a:r>
          </a:p>
          <a:p>
            <a:pPr marL="228600" indent="-228600">
              <a:buFont typeface="+mj-lt"/>
              <a:buAutoNum type="arabicPeriod"/>
            </a:pPr>
            <a:endParaRPr lang="en-GB" b="1" dirty="0"/>
          </a:p>
          <a:p>
            <a:pPr marL="228600" indent="-228600">
              <a:buFont typeface="+mj-lt"/>
              <a:buAutoNum type="arabicPeriod"/>
            </a:pPr>
            <a:r>
              <a:rPr lang="en-GB" b="1" dirty="0"/>
              <a:t>To help springboard ideas and generate discussion. </a:t>
            </a:r>
          </a:p>
          <a:p>
            <a:pPr marL="228600" indent="-228600">
              <a:buFont typeface="+mj-lt"/>
              <a:buAutoNum type="arabicPeriod"/>
            </a:pPr>
            <a:endParaRPr lang="en-GB" b="1" dirty="0"/>
          </a:p>
          <a:p>
            <a:pPr marL="228600" indent="-228600">
              <a:buFont typeface="+mj-lt"/>
              <a:buAutoNum type="arabicPeriod"/>
            </a:pPr>
            <a:r>
              <a:rPr lang="en-GB" b="1" dirty="0"/>
              <a:t>To enable them to confirm their ideas and to work on them for submission in week 8.</a:t>
            </a:r>
          </a:p>
          <a:p>
            <a:pPr marL="228600" indent="-228600">
              <a:buFont typeface="+mj-lt"/>
              <a:buAutoNum type="arabicPeriod"/>
            </a:pPr>
            <a:endParaRPr lang="en-GB" b="1" dirty="0"/>
          </a:p>
          <a:p>
            <a:pPr marL="228600" indent="-228600">
              <a:buFont typeface="+mj-lt"/>
              <a:buAutoNum type="arabicPeriod"/>
            </a:pPr>
            <a:r>
              <a:rPr lang="en-GB" b="1" dirty="0"/>
              <a:t>To help support each other to think of wider things.</a:t>
            </a:r>
          </a:p>
          <a:p>
            <a:pPr marL="228600" indent="-228600">
              <a:buFont typeface="+mj-lt"/>
              <a:buAutoNum type="arabicPeriod"/>
            </a:pPr>
            <a:endParaRPr lang="en-GB" b="1" dirty="0"/>
          </a:p>
          <a:p>
            <a:pPr marL="228600" indent="-228600">
              <a:buFont typeface="+mj-lt"/>
              <a:buAutoNum type="arabicPeriod"/>
            </a:pPr>
            <a:r>
              <a:rPr lang="en-GB" b="1" dirty="0"/>
              <a:t>To stimulate collective creativity.</a:t>
            </a:r>
          </a:p>
        </p:txBody>
      </p:sp>
      <p:sp>
        <p:nvSpPr>
          <p:cNvPr id="4" name="Slide Number Placeholder 3"/>
          <p:cNvSpPr>
            <a:spLocks noGrp="1"/>
          </p:cNvSpPr>
          <p:nvPr>
            <p:ph type="sldNum" sz="quarter" idx="5"/>
          </p:nvPr>
        </p:nvSpPr>
        <p:spPr/>
        <p:txBody>
          <a:bodyPr/>
          <a:lstStyle/>
          <a:p>
            <a:fld id="{6936E1E2-17D2-5E4C-B96D-EEDAC0EF77DB}" type="slidenum">
              <a:rPr lang="en-US" smtClean="0"/>
              <a:t>5</a:t>
            </a:fld>
            <a:endParaRPr lang="en-US"/>
          </a:p>
        </p:txBody>
      </p:sp>
    </p:spTree>
    <p:extLst>
      <p:ext uri="{BB962C8B-B14F-4D97-AF65-F5344CB8AC3E}">
        <p14:creationId xmlns:p14="http://schemas.microsoft.com/office/powerpoint/2010/main" val="764166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6</a:t>
            </a:fld>
            <a:endParaRPr lang="en-US"/>
          </a:p>
        </p:txBody>
      </p:sp>
    </p:spTree>
    <p:extLst>
      <p:ext uri="{BB962C8B-B14F-4D97-AF65-F5344CB8AC3E}">
        <p14:creationId xmlns:p14="http://schemas.microsoft.com/office/powerpoint/2010/main" val="43175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Assessment 1 </a:t>
            </a:r>
          </a:p>
          <a:p>
            <a:endParaRPr lang="en-GB" dirty="0"/>
          </a:p>
          <a:p>
            <a:pPr defTabSz="468721">
              <a:defRPr/>
            </a:pPr>
            <a:r>
              <a:rPr lang="en-GB" sz="1800" b="1" dirty="0">
                <a:latin typeface="Arial" panose="020B0604020202020204" pitchFamily="34" charset="0"/>
                <a:ea typeface="Times New Roman" panose="02020603050405020304" pitchFamily="18" charset="0"/>
                <a:cs typeface="Arial" panose="020B0604020202020204" pitchFamily="34" charset="0"/>
              </a:rPr>
              <a:t>Produce an e-portfolio that addresses the following four tasks:</a:t>
            </a:r>
          </a:p>
          <a:p>
            <a:pPr defTabSz="468721">
              <a:defRPr/>
            </a:pP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US" sz="1800" dirty="0">
                <a:latin typeface="Arial" panose="020B0604020202020204" pitchFamily="34" charset="0"/>
                <a:ea typeface="Times New Roman" panose="02020603050405020304" pitchFamily="18" charset="0"/>
                <a:cs typeface="Arial" panose="020B0604020202020204" pitchFamily="34" charset="0"/>
              </a:rPr>
              <a:t>This mark will be awarded based on your tutor’s assessment of your active participation in, and contributions to, the learning activities throughout the module.  </a:t>
            </a:r>
          </a:p>
          <a:p>
            <a:pPr defTabSz="468721">
              <a:defRPr/>
            </a:pPr>
            <a:endParaRPr lang="en-US" sz="1800"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US" sz="1800" dirty="0">
                <a:latin typeface="Arial" panose="020B0604020202020204" pitchFamily="34" charset="0"/>
                <a:ea typeface="Times New Roman" panose="02020603050405020304" pitchFamily="18" charset="0"/>
                <a:cs typeface="Arial" panose="020B0604020202020204" pitchFamily="34" charset="0"/>
              </a:rPr>
              <a:t>Tutors will award marks for completing specified tasks and for the output you produce and submit (e.g., completion of activities, messages posted in   discussion threads, active participation in discussions). This mark relates to both participation and contribution, so simply completing all module study activities is not a guarantee that you will receive the full 10 marks. If your tutor does not feel you have participated in these activities, the 10 marks will be lost.  </a:t>
            </a: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GB" sz="1800" b="1" dirty="0">
                <a:latin typeface="Arial" panose="020B0604020202020204" pitchFamily="34" charset="0"/>
                <a:ea typeface="Times New Roman" panose="02020603050405020304" pitchFamily="18" charset="0"/>
              </a:rPr>
              <a:t>Task 1</a:t>
            </a:r>
            <a:r>
              <a:rPr lang="en-GB" sz="1800" dirty="0">
                <a:latin typeface="Arial" panose="020B0604020202020204" pitchFamily="34" charset="0"/>
                <a:ea typeface="Times New Roman" panose="02020603050405020304" pitchFamily="18" charset="0"/>
              </a:rPr>
              <a:t>. Create a mind map that demonstrates how the ideas and concepts covered in Unit One of the module are interconnected and how they contributed to the development of your project idea.</a:t>
            </a: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GB" sz="1800" b="1" dirty="0">
                <a:latin typeface="Arial" panose="020B0604020202020204" pitchFamily="34" charset="0"/>
                <a:ea typeface="Times New Roman" panose="02020603050405020304" pitchFamily="18" charset="0"/>
              </a:rPr>
              <a:t>Task 2.</a:t>
            </a:r>
            <a:r>
              <a:rPr lang="en-GB" sz="1800" dirty="0">
                <a:latin typeface="Arial" panose="020B0604020202020204" pitchFamily="34" charset="0"/>
                <a:ea typeface="Times New Roman" panose="02020603050405020304" pitchFamily="18" charset="0"/>
              </a:rPr>
              <a:t> Using a medium of your choice, create a summary that outlines how you came up with your idea and how it adds value, based on the concepts introduced in Unit Two of the module. </a:t>
            </a:r>
          </a:p>
          <a:p>
            <a:pPr defTabSz="468721">
              <a:defRPr/>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r>
              <a:rPr lang="en-GB" sz="1800" b="1" dirty="0">
                <a:latin typeface="Arial" panose="020B0604020202020204" pitchFamily="34" charset="0"/>
                <a:ea typeface="Times New Roman" panose="02020603050405020304" pitchFamily="18" charset="0"/>
              </a:rPr>
              <a:t>Task 3.</a:t>
            </a:r>
            <a:r>
              <a:rPr lang="en-GB" sz="1800" dirty="0">
                <a:latin typeface="Arial" panose="020B0604020202020204" pitchFamily="34" charset="0"/>
                <a:ea typeface="Times New Roman" panose="02020603050405020304" pitchFamily="18" charset="0"/>
              </a:rPr>
              <a:t> Create a 2-minute elevator style pitch of your idea and a supporting flyer. The pitch should be recorded, and a link included with the Turnitin submission. A flyer can be produced using PowerPoint, though you could also try applications such as Canva, available for free at </a:t>
            </a:r>
            <a:r>
              <a:rPr lang="en-GB" sz="1800" u="sng" dirty="0">
                <a:solidFill>
                  <a:srgbClr val="0000FF"/>
                </a:solidFill>
                <a:latin typeface="Arial" panose="020B0604020202020204" pitchFamily="34" charset="0"/>
                <a:ea typeface="Times New Roman" panose="02020603050405020304" pitchFamily="18" charset="0"/>
                <a:cs typeface="Times New Roman" panose="02020603050405020304" pitchFamily="18" charset="0"/>
                <a:hlinkClick r:id="rId3"/>
              </a:rPr>
              <a:t>https://www.canva.com/en_gb/</a:t>
            </a:r>
            <a:r>
              <a:rPr lang="en-GB" sz="1800" dirty="0">
                <a:latin typeface="Arial" panose="020B0604020202020204" pitchFamily="34" charset="0"/>
                <a:ea typeface="Times New Roman" panose="02020603050405020304" pitchFamily="18" charset="0"/>
                <a:cs typeface="Times New Roman" panose="02020603050405020304" pitchFamily="18" charset="0"/>
              </a:rPr>
              <a:t>. </a:t>
            </a:r>
          </a:p>
          <a:p>
            <a:pPr defTabSz="468721">
              <a:defRPr/>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r>
              <a:rPr lang="en-GB" sz="1800" b="1" dirty="0">
                <a:latin typeface="Arial" panose="020B0604020202020204" pitchFamily="34" charset="0"/>
                <a:ea typeface="Times New Roman" panose="02020603050405020304" pitchFamily="18" charset="0"/>
                <a:cs typeface="Arial" panose="020B0604020202020204" pitchFamily="34" charset="0"/>
              </a:rPr>
              <a:t>Task 4.</a:t>
            </a:r>
            <a:r>
              <a:rPr lang="en-GB" sz="1800" dirty="0">
                <a:latin typeface="Arial" panose="020B0604020202020204" pitchFamily="34" charset="0"/>
                <a:ea typeface="Times New Roman" panose="02020603050405020304" pitchFamily="18" charset="0"/>
                <a:cs typeface="Arial" panose="020B0604020202020204" pitchFamily="34" charset="0"/>
              </a:rPr>
              <a:t> Create an A3 digital conference poster showcasing your project. Your poster should make reference to the learning covered in Unit Four of the module.  A list of references should be included with the poster. </a:t>
            </a: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r>
              <a:rPr lang="en-GB" sz="1800" b="1" dirty="0">
                <a:solidFill>
                  <a:srgbClr val="000000"/>
                </a:solidFill>
                <a:latin typeface="Arial" panose="020B0604020202020204" pitchFamily="34" charset="0"/>
                <a:ea typeface="Times New Roman" panose="02020603050405020304" pitchFamily="18" charset="0"/>
                <a:cs typeface="Arial" panose="020B0604020202020204" pitchFamily="34" charset="0"/>
              </a:rPr>
              <a:t>Assessment 2 </a:t>
            </a:r>
          </a:p>
          <a:p>
            <a:pPr defTabSz="468721">
              <a:defRPr/>
            </a:pPr>
            <a:endParaRPr lang="en-GB" sz="18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GB" sz="1800" dirty="0">
                <a:solidFill>
                  <a:srgbClr val="000000"/>
                </a:solidFill>
                <a:latin typeface="Arial" panose="020B0604020202020204" pitchFamily="34" charset="0"/>
                <a:ea typeface="Times New Roman" panose="02020603050405020304" pitchFamily="18" charset="0"/>
                <a:cs typeface="Arial" panose="020B0604020202020204" pitchFamily="34" charset="0"/>
              </a:rPr>
              <a:t>Identify the key learning points which you have gained because of completing the </a:t>
            </a:r>
            <a:r>
              <a:rPr lang="en-GB" sz="1800" b="1" dirty="0">
                <a:solidFill>
                  <a:srgbClr val="000000"/>
                </a:solidFill>
                <a:latin typeface="Arial" panose="020B0604020202020204" pitchFamily="34" charset="0"/>
                <a:ea typeface="Times New Roman" panose="02020603050405020304" pitchFamily="18" charset="0"/>
                <a:cs typeface="Arial" panose="020B0604020202020204" pitchFamily="34" charset="0"/>
              </a:rPr>
              <a:t>Changemakers: Creativity and Value Creation</a:t>
            </a:r>
            <a:r>
              <a:rPr lang="en-GB" sz="1800" dirty="0">
                <a:solidFill>
                  <a:srgbClr val="000000"/>
                </a:solidFill>
                <a:latin typeface="Arial" panose="020B0604020202020204" pitchFamily="34" charset="0"/>
                <a:ea typeface="Times New Roman" panose="02020603050405020304" pitchFamily="18" charset="0"/>
                <a:cs typeface="Arial" panose="020B0604020202020204" pitchFamily="34" charset="0"/>
              </a:rPr>
              <a:t> module.  Draw upon aspects from each of the four units of the module e.g., ideas and values, creative solutions, mobilising support and evaluation to identify your knowledge and critical understanding of innovation, creativity and enterprising mindset recognising the values and contribution, which creativity makes to the common good. </a:t>
            </a:r>
          </a:p>
          <a:p>
            <a:pPr defTabSz="468721">
              <a:defRPr/>
            </a:pPr>
            <a:endParaRPr lang="en-GB" sz="1800" b="1"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defTabSz="468721">
              <a:defRPr/>
            </a:pPr>
            <a:endParaRPr lang="en-GB" sz="1800" b="1" dirty="0">
              <a:latin typeface="Arial" panose="020B0604020202020204" pitchFamily="34" charset="0"/>
              <a:ea typeface="Times New Roman" panose="02020603050405020304" pitchFamily="18" charset="0"/>
            </a:endParaRPr>
          </a:p>
          <a:p>
            <a:pPr defTabSz="468721">
              <a:defRPr/>
            </a:pPr>
            <a:r>
              <a:rPr lang="en-GB" sz="1800" b="1" dirty="0">
                <a:latin typeface="Arial" panose="020B0604020202020204" pitchFamily="34" charset="0"/>
                <a:ea typeface="Times New Roman" panose="02020603050405020304" pitchFamily="18" charset="0"/>
              </a:rPr>
              <a:t>General Submission Guidance</a:t>
            </a:r>
          </a:p>
          <a:p>
            <a:pPr defTabSz="468721">
              <a:defRPr/>
            </a:pPr>
            <a:endParaRPr lang="en-GB" sz="1800" dirty="0">
              <a:latin typeface="Times New Roman" panose="02020603050405020304" pitchFamily="18" charset="0"/>
              <a:ea typeface="Times New Roman" panose="02020603050405020304" pitchFamily="18" charset="0"/>
            </a:endParaRPr>
          </a:p>
          <a:p>
            <a:pPr marL="585902" indent="-351541">
              <a:buFont typeface="+mj-lt"/>
              <a:buAutoNum type="arabicPeriod"/>
            </a:pPr>
            <a:r>
              <a:rPr lang="en-GB" sz="1800" dirty="0">
                <a:latin typeface="Arial" panose="020B0604020202020204" pitchFamily="34" charset="0"/>
                <a:ea typeface="Times New Roman" panose="02020603050405020304" pitchFamily="18" charset="0"/>
              </a:rPr>
              <a:t>All of your submissions must include a </a:t>
            </a:r>
            <a:r>
              <a:rPr lang="en-GB" sz="1800" b="1" dirty="0">
                <a:latin typeface="Arial" panose="020B0604020202020204" pitchFamily="34" charset="0"/>
                <a:ea typeface="Times New Roman" panose="02020603050405020304" pitchFamily="18" charset="0"/>
              </a:rPr>
              <a:t>title page</a:t>
            </a:r>
            <a:r>
              <a:rPr lang="en-GB" sz="1800" dirty="0">
                <a:latin typeface="Arial" panose="020B0604020202020204" pitchFamily="34" charset="0"/>
                <a:ea typeface="Times New Roman" panose="02020603050405020304" pitchFamily="18" charset="0"/>
              </a:rPr>
              <a:t> that clearly states </a:t>
            </a:r>
            <a:r>
              <a:rPr lang="en-GB" sz="1800" b="1" dirty="0">
                <a:latin typeface="Arial" panose="020B0604020202020204" pitchFamily="34" charset="0"/>
                <a:ea typeface="Times New Roman" panose="02020603050405020304" pitchFamily="18" charset="0"/>
              </a:rPr>
              <a:t>your name, your student number, the module code and title, your lecturer’s name, and your assignment title.</a:t>
            </a:r>
          </a:p>
          <a:p>
            <a:pPr marL="234361"/>
            <a:endParaRPr lang="en-GB" sz="1800" dirty="0">
              <a:latin typeface="Times New Roman" panose="02020603050405020304" pitchFamily="18" charset="0"/>
              <a:ea typeface="Times New Roman" panose="02020603050405020304" pitchFamily="18" charset="0"/>
            </a:endParaRPr>
          </a:p>
          <a:p>
            <a:pPr marL="234361"/>
            <a:r>
              <a:rPr lang="en-GB" sz="1800" dirty="0">
                <a:latin typeface="Arial" panose="020B0604020202020204" pitchFamily="34" charset="0"/>
                <a:ea typeface="Times New Roman" panose="02020603050405020304" pitchFamily="18" charset="0"/>
              </a:rPr>
              <a:t>2. 	  All of your submissions should be typed in </a:t>
            </a:r>
            <a:r>
              <a:rPr lang="en-GB" sz="1800" u="sng" dirty="0">
                <a:latin typeface="Arial" panose="020B0604020202020204" pitchFamily="34" charset="0"/>
                <a:ea typeface="Times New Roman" panose="02020603050405020304" pitchFamily="18" charset="0"/>
              </a:rPr>
              <a:t>Arial</a:t>
            </a:r>
            <a:r>
              <a:rPr lang="en-GB" sz="1800" dirty="0">
                <a:latin typeface="Arial" panose="020B0604020202020204" pitchFamily="34" charset="0"/>
                <a:ea typeface="Times New Roman" panose="02020603050405020304" pitchFamily="18" charset="0"/>
              </a:rPr>
              <a:t> font, size </a:t>
            </a:r>
            <a:r>
              <a:rPr lang="en-GB" sz="1800" u="sng" dirty="0">
                <a:latin typeface="Arial" panose="020B0604020202020204" pitchFamily="34" charset="0"/>
                <a:ea typeface="Times New Roman" panose="02020603050405020304" pitchFamily="18" charset="0"/>
              </a:rPr>
              <a:t>11/12</a:t>
            </a:r>
            <a:r>
              <a:rPr lang="en-GB" sz="1800" dirty="0">
                <a:latin typeface="Arial" panose="020B0604020202020204" pitchFamily="34" charset="0"/>
                <a:ea typeface="Times New Roman" panose="02020603050405020304" pitchFamily="18" charset="0"/>
              </a:rPr>
              <a:t>.</a:t>
            </a:r>
          </a:p>
          <a:p>
            <a:pPr marL="234361"/>
            <a:endParaRPr lang="en-GB" sz="1800" dirty="0">
              <a:latin typeface="Times New Roman" panose="02020603050405020304" pitchFamily="18" charset="0"/>
              <a:ea typeface="Times New Roman" panose="02020603050405020304" pitchFamily="18" charset="0"/>
            </a:endParaRPr>
          </a:p>
          <a:p>
            <a:pPr marL="234361"/>
            <a:r>
              <a:rPr lang="en-GB" sz="1800" dirty="0">
                <a:latin typeface="Arial" panose="020B0604020202020204" pitchFamily="34" charset="0"/>
                <a:ea typeface="Times New Roman" panose="02020603050405020304" pitchFamily="18" charset="0"/>
              </a:rPr>
              <a:t>3.     All of your submissions should be </a:t>
            </a:r>
            <a:r>
              <a:rPr lang="en-GB" sz="1800" b="1" dirty="0">
                <a:latin typeface="Arial" panose="020B0604020202020204" pitchFamily="34" charset="0"/>
                <a:ea typeface="Times New Roman" panose="02020603050405020304" pitchFamily="18" charset="0"/>
              </a:rPr>
              <a:t>typed with 1.5 line spacing</a:t>
            </a:r>
            <a:r>
              <a:rPr lang="en-GB" sz="1800" dirty="0">
                <a:latin typeface="Arial" panose="020B0604020202020204" pitchFamily="34" charset="0"/>
                <a:ea typeface="Times New Roman" panose="02020603050405020304" pitchFamily="18" charset="0"/>
              </a:rPr>
              <a:t>.</a:t>
            </a:r>
          </a:p>
          <a:p>
            <a:pPr marL="234361"/>
            <a:endParaRPr lang="en-GB" sz="1800" dirty="0">
              <a:latin typeface="Times New Roman" panose="02020603050405020304" pitchFamily="18" charset="0"/>
              <a:ea typeface="Times New Roman" panose="02020603050405020304" pitchFamily="18" charset="0"/>
            </a:endParaRPr>
          </a:p>
          <a:p>
            <a:pPr marL="234361"/>
            <a:r>
              <a:rPr lang="en-GB" sz="1800" dirty="0">
                <a:latin typeface="Arial" panose="020B0604020202020204" pitchFamily="34" charset="0"/>
                <a:ea typeface="Times New Roman" panose="02020603050405020304" pitchFamily="18" charset="0"/>
              </a:rPr>
              <a:t>4.     All of your submissions should have an appropriate structure, </a:t>
            </a:r>
            <a:r>
              <a:rPr lang="en-GB" sz="1800" u="sng" dirty="0">
                <a:latin typeface="Arial" panose="020B0604020202020204" pitchFamily="34" charset="0"/>
                <a:ea typeface="Times New Roman" panose="02020603050405020304" pitchFamily="18" charset="0"/>
              </a:rPr>
              <a:t>include page numbers</a:t>
            </a:r>
            <a:r>
              <a:rPr lang="en-GB" sz="1800" dirty="0">
                <a:latin typeface="Arial" panose="020B0604020202020204" pitchFamily="34" charset="0"/>
                <a:ea typeface="Times New Roman" panose="02020603050405020304" pitchFamily="18" charset="0"/>
              </a:rPr>
              <a:t>, </a:t>
            </a:r>
            <a:r>
              <a:rPr lang="en-GB" sz="1800" b="1" dirty="0">
                <a:latin typeface="Arial" panose="020B0604020202020204" pitchFamily="34" charset="0"/>
                <a:ea typeface="Times New Roman" panose="02020603050405020304" pitchFamily="18" charset="0"/>
              </a:rPr>
              <a:t>and</a:t>
            </a:r>
            <a:r>
              <a:rPr lang="en-GB" sz="1800" dirty="0">
                <a:latin typeface="Arial" panose="020B0604020202020204" pitchFamily="34" charset="0"/>
                <a:ea typeface="Times New Roman" panose="02020603050405020304" pitchFamily="18" charset="0"/>
              </a:rPr>
              <a:t> have a </a:t>
            </a:r>
            <a:r>
              <a:rPr lang="en-GB" sz="1800" u="sng" dirty="0">
                <a:latin typeface="Arial" panose="020B0604020202020204" pitchFamily="34" charset="0"/>
                <a:ea typeface="Times New Roman" panose="02020603050405020304" pitchFamily="18" charset="0"/>
              </a:rPr>
              <a:t>reference list</a:t>
            </a:r>
            <a:r>
              <a:rPr lang="en-GB" sz="1800" dirty="0">
                <a:latin typeface="Arial" panose="020B0604020202020204" pitchFamily="34" charset="0"/>
                <a:ea typeface="Times New Roman" panose="02020603050405020304" pitchFamily="18" charset="0"/>
              </a:rPr>
              <a:t> </a:t>
            </a:r>
            <a:r>
              <a:rPr lang="en-GB" sz="1800" b="1" dirty="0">
                <a:latin typeface="Arial" panose="020B0604020202020204" pitchFamily="34" charset="0"/>
                <a:ea typeface="Times New Roman" panose="02020603050405020304" pitchFamily="18" charset="0"/>
              </a:rPr>
              <a:t>(using Harvard Referencing)</a:t>
            </a:r>
            <a:endParaRPr lang="en-GB" sz="1800" dirty="0">
              <a:latin typeface="Times New Roman" panose="02020603050405020304" pitchFamily="18" charset="0"/>
              <a:ea typeface="Times New Roman" panose="02020603050405020304" pitchFamily="18" charset="0"/>
            </a:endParaRPr>
          </a:p>
          <a:p>
            <a:pPr defTabSz="468721">
              <a:defRPr/>
            </a:pPr>
            <a:endParaRPr lang="en-GB"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8</a:t>
            </a:fld>
            <a:endParaRPr lang="en-US"/>
          </a:p>
        </p:txBody>
      </p:sp>
    </p:spTree>
    <p:extLst>
      <p:ext uri="{BB962C8B-B14F-4D97-AF65-F5344CB8AC3E}">
        <p14:creationId xmlns:p14="http://schemas.microsoft.com/office/powerpoint/2010/main" val="5198374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Reinforce the assessment criteria and especially criteria 5 which has the 10 extra marks they can gain for completing the online activities. </a:t>
            </a:r>
          </a:p>
        </p:txBody>
      </p:sp>
      <p:sp>
        <p:nvSpPr>
          <p:cNvPr id="4" name="Slide Number Placeholder 3"/>
          <p:cNvSpPr>
            <a:spLocks noGrp="1"/>
          </p:cNvSpPr>
          <p:nvPr>
            <p:ph type="sldNum" sz="quarter" idx="5"/>
          </p:nvPr>
        </p:nvSpPr>
        <p:spPr/>
        <p:txBody>
          <a:bodyPr/>
          <a:lstStyle/>
          <a:p>
            <a:fld id="{6936E1E2-17D2-5E4C-B96D-EEDAC0EF77DB}" type="slidenum">
              <a:rPr lang="en-US" smtClean="0"/>
              <a:t>9</a:t>
            </a:fld>
            <a:endParaRPr lang="en-US"/>
          </a:p>
        </p:txBody>
      </p:sp>
    </p:spTree>
    <p:extLst>
      <p:ext uri="{BB962C8B-B14F-4D97-AF65-F5344CB8AC3E}">
        <p14:creationId xmlns:p14="http://schemas.microsoft.com/office/powerpoint/2010/main" val="2209846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Reminding the students briefly what is expected in the assessment task.  </a:t>
            </a:r>
          </a:p>
          <a:p>
            <a:pPr marL="228600" indent="-228600">
              <a:buFont typeface="+mj-lt"/>
              <a:buAutoNum type="arabicPeriod"/>
            </a:pPr>
            <a:endParaRPr lang="en-GB" b="1" dirty="0"/>
          </a:p>
          <a:p>
            <a:pPr marL="228600" indent="-228600">
              <a:buFont typeface="+mj-lt"/>
              <a:buAutoNum type="arabicPeriod"/>
            </a:pPr>
            <a:r>
              <a:rPr lang="en-GB" b="1" dirty="0"/>
              <a:t>The word count is an indication of what they need to do for each artefact. </a:t>
            </a:r>
          </a:p>
          <a:p>
            <a:pPr marL="228600" indent="-228600">
              <a:buFont typeface="+mj-lt"/>
              <a:buAutoNum type="arabicPeriod"/>
            </a:pPr>
            <a:endParaRPr lang="en-GB" b="1" dirty="0"/>
          </a:p>
          <a:p>
            <a:pPr marL="228600" indent="-228600">
              <a:buFont typeface="+mj-lt"/>
              <a:buAutoNum type="arabicPeriod"/>
            </a:pPr>
            <a:r>
              <a:rPr lang="en-GB" b="1" dirty="0"/>
              <a:t>Remind students that it is 2,000 works equivalent as notional time and effort is taken into consideration for supporting their creativity in the production of the e-portfolio. </a:t>
            </a:r>
          </a:p>
        </p:txBody>
      </p:sp>
      <p:sp>
        <p:nvSpPr>
          <p:cNvPr id="4" name="Slide Number Placeholder 3"/>
          <p:cNvSpPr>
            <a:spLocks noGrp="1"/>
          </p:cNvSpPr>
          <p:nvPr>
            <p:ph type="sldNum" sz="quarter" idx="5"/>
          </p:nvPr>
        </p:nvSpPr>
        <p:spPr/>
        <p:txBody>
          <a:bodyPr/>
          <a:lstStyle/>
          <a:p>
            <a:fld id="{6936E1E2-17D2-5E4C-B96D-EEDAC0EF77DB}" type="slidenum">
              <a:rPr lang="en-US" smtClean="0"/>
              <a:t>10</a:t>
            </a:fld>
            <a:endParaRPr lang="en-US"/>
          </a:p>
        </p:txBody>
      </p:sp>
    </p:spTree>
    <p:extLst>
      <p:ext uri="{BB962C8B-B14F-4D97-AF65-F5344CB8AC3E}">
        <p14:creationId xmlns:p14="http://schemas.microsoft.com/office/powerpoint/2010/main" val="38980941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Students must evidence from which perspective they are going to be taking when designing their two artefacts.  This must be one of the three approaches and they must clearly confirm this in a short introduction at the beginning of the e-portfolio. </a:t>
            </a:r>
          </a:p>
          <a:p>
            <a:pPr marL="228600" indent="-228600">
              <a:buFont typeface="+mj-lt"/>
              <a:buAutoNum type="arabicPeriod"/>
            </a:pPr>
            <a:endParaRPr lang="en-GB" b="1" dirty="0"/>
          </a:p>
          <a:p>
            <a:pPr marL="228600" indent="-228600">
              <a:buFont typeface="+mj-lt"/>
              <a:buAutoNum type="arabicPeriod"/>
            </a:pPr>
            <a:r>
              <a:rPr lang="en-GB" b="1" dirty="0"/>
              <a:t>The portfolio will have a cover page, a contents page, a short introduction and then each artefact task and finally the reference list. </a:t>
            </a:r>
          </a:p>
        </p:txBody>
      </p:sp>
      <p:sp>
        <p:nvSpPr>
          <p:cNvPr id="4" name="Slide Number Placeholder 3"/>
          <p:cNvSpPr>
            <a:spLocks noGrp="1"/>
          </p:cNvSpPr>
          <p:nvPr>
            <p:ph type="sldNum" sz="quarter" idx="5"/>
          </p:nvPr>
        </p:nvSpPr>
        <p:spPr/>
        <p:txBody>
          <a:bodyPr/>
          <a:lstStyle/>
          <a:p>
            <a:fld id="{6936E1E2-17D2-5E4C-B96D-EEDAC0EF77DB}" type="slidenum">
              <a:rPr lang="en-US" smtClean="0"/>
              <a:t>12</a:t>
            </a:fld>
            <a:endParaRPr lang="en-US"/>
          </a:p>
        </p:txBody>
      </p:sp>
    </p:spTree>
    <p:extLst>
      <p:ext uri="{BB962C8B-B14F-4D97-AF65-F5344CB8AC3E}">
        <p14:creationId xmlns:p14="http://schemas.microsoft.com/office/powerpoint/2010/main" val="1046352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Reminding the students to be as creative as possible in the production of the e-portfolio. </a:t>
            </a:r>
          </a:p>
          <a:p>
            <a:pPr marL="228600" indent="-228600">
              <a:buFont typeface="+mj-lt"/>
              <a:buAutoNum type="arabicPeriod"/>
            </a:pPr>
            <a:endParaRPr lang="en-GB" b="1" dirty="0"/>
          </a:p>
          <a:p>
            <a:pPr marL="228600" indent="-228600">
              <a:buFont typeface="+mj-lt"/>
              <a:buAutoNum type="arabicPeriod"/>
            </a:pPr>
            <a:r>
              <a:rPr lang="en-GB" b="1" dirty="0"/>
              <a:t>Must remind students that they have to either produce their work in PowerPoint 365 or MS Word.  Only one document can be uploaded and it is essential that they have both their artefacts linked and to follow one of the bullet points outlined on slide 10 in red. </a:t>
            </a:r>
          </a:p>
        </p:txBody>
      </p:sp>
      <p:sp>
        <p:nvSpPr>
          <p:cNvPr id="4" name="Slide Number Placeholder 3"/>
          <p:cNvSpPr>
            <a:spLocks noGrp="1"/>
          </p:cNvSpPr>
          <p:nvPr>
            <p:ph type="sldNum" sz="quarter" idx="5"/>
          </p:nvPr>
        </p:nvSpPr>
        <p:spPr/>
        <p:txBody>
          <a:bodyPr/>
          <a:lstStyle/>
          <a:p>
            <a:fld id="{6936E1E2-17D2-5E4C-B96D-EEDAC0EF77DB}" type="slidenum">
              <a:rPr lang="en-US" smtClean="0"/>
              <a:t>18</a:t>
            </a:fld>
            <a:endParaRPr lang="en-US"/>
          </a:p>
        </p:txBody>
      </p:sp>
    </p:spTree>
    <p:extLst>
      <p:ext uri="{BB962C8B-B14F-4D97-AF65-F5344CB8AC3E}">
        <p14:creationId xmlns:p14="http://schemas.microsoft.com/office/powerpoint/2010/main" val="40022698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Monitoring of online activities. </a:t>
            </a:r>
          </a:p>
          <a:p>
            <a:pPr marL="228600" indent="-228600">
              <a:buFont typeface="+mj-lt"/>
              <a:buAutoNum type="arabicPeriod"/>
            </a:pPr>
            <a:endParaRPr lang="en-GB" b="1" dirty="0"/>
          </a:p>
          <a:p>
            <a:pPr marL="228600" indent="-228600">
              <a:buFont typeface="+mj-lt"/>
              <a:buAutoNum type="arabicPeriod"/>
            </a:pPr>
            <a:r>
              <a:rPr lang="en-GB" b="1" dirty="0"/>
              <a:t>Lecturer monitoring of undertaking the activities and postings. </a:t>
            </a:r>
          </a:p>
          <a:p>
            <a:pPr marL="228600" indent="-228600">
              <a:buFont typeface="+mj-lt"/>
              <a:buAutoNum type="arabicPeriod"/>
            </a:pPr>
            <a:endParaRPr lang="en-GB" b="1" dirty="0"/>
          </a:p>
          <a:p>
            <a:pPr marL="228600" indent="-228600">
              <a:buFont typeface="+mj-lt"/>
              <a:buAutoNum type="arabicPeriod"/>
            </a:pPr>
            <a:r>
              <a:rPr lang="en-GB" b="1" dirty="0"/>
              <a:t>Blogs are their way of capturing what they have learnt as a aid towards helping them write the 2</a:t>
            </a:r>
            <a:r>
              <a:rPr lang="en-GB" b="1" baseline="30000" dirty="0"/>
              <a:t>nd</a:t>
            </a:r>
            <a:r>
              <a:rPr lang="en-GB" b="1" dirty="0"/>
              <a:t> assignment. </a:t>
            </a:r>
          </a:p>
          <a:p>
            <a:pPr marL="228600" indent="-228600">
              <a:buFont typeface="+mj-lt"/>
              <a:buAutoNum type="arabicPeriod"/>
            </a:pPr>
            <a:endParaRPr lang="en-GB" b="1" dirty="0"/>
          </a:p>
          <a:p>
            <a:pPr marL="228600" indent="-228600">
              <a:buFont typeface="+mj-lt"/>
              <a:buAutoNum type="arabicPeriod"/>
            </a:pPr>
            <a:r>
              <a:rPr lang="en-GB" b="1" dirty="0"/>
              <a:t>The Padlet is for all the cohort to contribute to and comment on.</a:t>
            </a:r>
          </a:p>
          <a:p>
            <a:pPr marL="228600" indent="-228600">
              <a:buFont typeface="+mj-lt"/>
              <a:buAutoNum type="arabicPeriod"/>
            </a:pPr>
            <a:endParaRPr lang="en-GB" b="1" dirty="0"/>
          </a:p>
          <a:p>
            <a:pPr marL="228600" indent="-228600">
              <a:buFont typeface="+mj-lt"/>
              <a:buAutoNum type="arabicPeriod"/>
            </a:pPr>
            <a:r>
              <a:rPr lang="en-GB" b="1" dirty="0"/>
              <a:t>The cohort notice board is for all the group to comment on the postings.</a:t>
            </a:r>
          </a:p>
          <a:p>
            <a:pPr marL="228600" indent="-228600">
              <a:buFont typeface="+mj-lt"/>
              <a:buAutoNum type="arabicPeriod"/>
            </a:pPr>
            <a:endParaRPr lang="en-GB" b="1" dirty="0"/>
          </a:p>
          <a:p>
            <a:pPr marL="228600" indent="-228600">
              <a:buFont typeface="+mj-lt"/>
              <a:buAutoNum type="arabicPeriod"/>
            </a:pPr>
            <a:r>
              <a:rPr lang="en-GB" b="1" dirty="0"/>
              <a:t>Each posting relates  to which unit they are working on when they undertake the posting which comes up at the top of the email. These emails goes out to everyone undertaking the module this term. </a:t>
            </a:r>
          </a:p>
        </p:txBody>
      </p:sp>
      <p:sp>
        <p:nvSpPr>
          <p:cNvPr id="4" name="Slide Number Placeholder 3"/>
          <p:cNvSpPr>
            <a:spLocks noGrp="1"/>
          </p:cNvSpPr>
          <p:nvPr>
            <p:ph type="sldNum" sz="quarter" idx="5"/>
          </p:nvPr>
        </p:nvSpPr>
        <p:spPr/>
        <p:txBody>
          <a:bodyPr/>
          <a:lstStyle/>
          <a:p>
            <a:fld id="{6936E1E2-17D2-5E4C-B96D-EEDAC0EF77DB}" type="slidenum">
              <a:rPr lang="en-US" smtClean="0"/>
              <a:t>19</a:t>
            </a:fld>
            <a:endParaRPr lang="en-US"/>
          </a:p>
        </p:txBody>
      </p:sp>
    </p:spTree>
    <p:extLst>
      <p:ext uri="{BB962C8B-B14F-4D97-AF65-F5344CB8AC3E}">
        <p14:creationId xmlns:p14="http://schemas.microsoft.com/office/powerpoint/2010/main" val="3731148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Whichever two artefact tasks you chose for your e-portfolio, please be as creative as possible in the design of your work.  </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endPar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You can use PowerPoint Office 365 format or MS Word to produce your e-portfolio as long as it can be read in the Turnitin portal. </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endParaRPr lang="en-GB" sz="1800" b="1">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lang="en-GB" sz="1800" b="1">
                <a:solidFill>
                  <a:srgbClr val="FF0000"/>
                </a:solidFill>
                <a:effectLst/>
                <a:latin typeface="Arial" panose="020B0604020202020204" pitchFamily="34" charset="0"/>
                <a:ea typeface="Times New Roman" panose="02020603050405020304" pitchFamily="18" charset="0"/>
                <a:cs typeface="Arial" panose="020B0604020202020204" pitchFamily="34" charset="0"/>
              </a:rPr>
              <a:t>Ensure </a:t>
            </a:r>
            <a:r>
              <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you use images, colours, boxes and written text to make your work eye-catching and visually appealing.  </a:t>
            </a:r>
            <a:endParaRPr lang="en-GB" sz="1800" b="1"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20</a:t>
            </a:fld>
            <a:endParaRPr lang="en-US"/>
          </a:p>
        </p:txBody>
      </p:sp>
    </p:spTree>
    <p:extLst>
      <p:ext uri="{BB962C8B-B14F-4D97-AF65-F5344CB8AC3E}">
        <p14:creationId xmlns:p14="http://schemas.microsoft.com/office/powerpoint/2010/main" val="31702567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Whichever two artefact tasks you chose for your e-portfolio, please be as creative as possible in the design of your work.  </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endPar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You can use PowerPoint Office 365 format or MS Word to produce your e-portfolio as long as it can be read in the Turnitin portal. </a:t>
            </a: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endParaRPr lang="en-GB" sz="1800" b="1">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pPr marL="342900" marR="0" lvl="0" indent="-342900" algn="l" defTabSz="457200" rtl="0" eaLnBrk="1" fontAlgn="auto" latinLnBrk="0" hangingPunct="1">
              <a:lnSpc>
                <a:spcPct val="100000"/>
              </a:lnSpc>
              <a:spcBef>
                <a:spcPts val="0"/>
              </a:spcBef>
              <a:spcAft>
                <a:spcPts val="0"/>
              </a:spcAft>
              <a:buClrTx/>
              <a:buSzTx/>
              <a:buFont typeface="+mj-lt"/>
              <a:buAutoNum type="arabicPeriod"/>
              <a:tabLst/>
              <a:defRPr/>
            </a:pPr>
            <a:r>
              <a:rPr lang="en-GB" sz="1800" b="1">
                <a:solidFill>
                  <a:srgbClr val="FF0000"/>
                </a:solidFill>
                <a:effectLst/>
                <a:latin typeface="Arial" panose="020B0604020202020204" pitchFamily="34" charset="0"/>
                <a:ea typeface="Times New Roman" panose="02020603050405020304" pitchFamily="18" charset="0"/>
                <a:cs typeface="Arial" panose="020B0604020202020204" pitchFamily="34" charset="0"/>
              </a:rPr>
              <a:t>Ensure </a:t>
            </a:r>
            <a:r>
              <a:rPr lang="en-GB" sz="18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you use images, colours, boxes and written text to make your work eye-catching and visually appealing.  </a:t>
            </a:r>
            <a:endParaRPr lang="en-GB" sz="1800" b="1"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21</a:t>
            </a:fld>
            <a:endParaRPr lang="en-US"/>
          </a:p>
        </p:txBody>
      </p:sp>
    </p:spTree>
    <p:extLst>
      <p:ext uri="{BB962C8B-B14F-4D97-AF65-F5344CB8AC3E}">
        <p14:creationId xmlns:p14="http://schemas.microsoft.com/office/powerpoint/2010/main" val="13810223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Assessment 1 </a:t>
            </a:r>
          </a:p>
          <a:p>
            <a:endParaRPr lang="en-GB" dirty="0"/>
          </a:p>
          <a:p>
            <a:pPr defTabSz="468721">
              <a:defRPr/>
            </a:pPr>
            <a:r>
              <a:rPr lang="en-GB" sz="1800" b="1" dirty="0">
                <a:latin typeface="Arial" panose="020B0604020202020204" pitchFamily="34" charset="0"/>
                <a:ea typeface="Times New Roman" panose="02020603050405020304" pitchFamily="18" charset="0"/>
                <a:cs typeface="Arial" panose="020B0604020202020204" pitchFamily="34" charset="0"/>
              </a:rPr>
              <a:t>Produce an e-portfolio that addresses the following four tasks:</a:t>
            </a:r>
          </a:p>
          <a:p>
            <a:pPr defTabSz="468721">
              <a:defRPr/>
            </a:pP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US" sz="1800" dirty="0">
                <a:latin typeface="Arial" panose="020B0604020202020204" pitchFamily="34" charset="0"/>
                <a:ea typeface="Times New Roman" panose="02020603050405020304" pitchFamily="18" charset="0"/>
                <a:cs typeface="Arial" panose="020B0604020202020204" pitchFamily="34" charset="0"/>
              </a:rPr>
              <a:t>This mark will be awarded based on your tutor’s assessment of your active participation in, and contributions to, the learning activities throughout the module.  </a:t>
            </a:r>
          </a:p>
          <a:p>
            <a:pPr defTabSz="468721">
              <a:defRPr/>
            </a:pPr>
            <a:endParaRPr lang="en-US" sz="1800"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US" sz="1800" dirty="0">
                <a:latin typeface="Arial" panose="020B0604020202020204" pitchFamily="34" charset="0"/>
                <a:ea typeface="Times New Roman" panose="02020603050405020304" pitchFamily="18" charset="0"/>
                <a:cs typeface="Arial" panose="020B0604020202020204" pitchFamily="34" charset="0"/>
              </a:rPr>
              <a:t>Tutors will award marks for completing specified tasks and for the output you produce and submit (e.g., completion of activities, messages posted in   discussion threads, active participation in discussions). This mark relates to both participation and contribution, so simply completing all module study activities is not a guarantee that you will receive the full 10 marks. If your tutor does not feel you have participated in these activities, the 10 marks will be lost.  </a:t>
            </a: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GB" sz="1800" b="1" dirty="0">
                <a:latin typeface="Arial" panose="020B0604020202020204" pitchFamily="34" charset="0"/>
                <a:ea typeface="Times New Roman" panose="02020603050405020304" pitchFamily="18" charset="0"/>
              </a:rPr>
              <a:t>Task 1</a:t>
            </a:r>
            <a:r>
              <a:rPr lang="en-GB" sz="1800" dirty="0">
                <a:latin typeface="Arial" panose="020B0604020202020204" pitchFamily="34" charset="0"/>
                <a:ea typeface="Times New Roman" panose="02020603050405020304" pitchFamily="18" charset="0"/>
              </a:rPr>
              <a:t>. Create a mind map that demonstrates how the ideas and concepts covered in Unit One of the module are interconnected and how they contributed to the development of your project idea.</a:t>
            </a: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endParaRPr lang="en-GB" sz="1800" b="1" dirty="0">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GB" sz="1800" b="1" dirty="0">
                <a:latin typeface="Arial" panose="020B0604020202020204" pitchFamily="34" charset="0"/>
                <a:ea typeface="Times New Roman" panose="02020603050405020304" pitchFamily="18" charset="0"/>
              </a:rPr>
              <a:t>Task 2.</a:t>
            </a:r>
            <a:r>
              <a:rPr lang="en-GB" sz="1800" dirty="0">
                <a:latin typeface="Arial" panose="020B0604020202020204" pitchFamily="34" charset="0"/>
                <a:ea typeface="Times New Roman" panose="02020603050405020304" pitchFamily="18" charset="0"/>
              </a:rPr>
              <a:t> Using a medium of your choice, create a summary that outlines how you came up with your idea and how it adds value, based on the concepts introduced in Unit Two of the module. </a:t>
            </a:r>
          </a:p>
          <a:p>
            <a:pPr defTabSz="468721">
              <a:defRPr/>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r>
              <a:rPr lang="en-GB" sz="1800" b="1" dirty="0">
                <a:latin typeface="Arial" panose="020B0604020202020204" pitchFamily="34" charset="0"/>
                <a:ea typeface="Times New Roman" panose="02020603050405020304" pitchFamily="18" charset="0"/>
              </a:rPr>
              <a:t>Task 3.</a:t>
            </a:r>
            <a:r>
              <a:rPr lang="en-GB" sz="1800" dirty="0">
                <a:latin typeface="Arial" panose="020B0604020202020204" pitchFamily="34" charset="0"/>
                <a:ea typeface="Times New Roman" panose="02020603050405020304" pitchFamily="18" charset="0"/>
              </a:rPr>
              <a:t> Create a 2-minute elevator style pitch of your idea and a supporting flyer. The pitch should be recorded, and a link included with the Turnitin submission. A flyer can be produced using PowerPoint, though you could also try applications such as Canva, available for free at </a:t>
            </a:r>
            <a:r>
              <a:rPr lang="en-GB" sz="1800" u="sng" dirty="0">
                <a:solidFill>
                  <a:srgbClr val="0000FF"/>
                </a:solidFill>
                <a:latin typeface="Arial" panose="020B0604020202020204" pitchFamily="34" charset="0"/>
                <a:ea typeface="Times New Roman" panose="02020603050405020304" pitchFamily="18" charset="0"/>
                <a:cs typeface="Times New Roman" panose="02020603050405020304" pitchFamily="18" charset="0"/>
                <a:hlinkClick r:id="rId3"/>
              </a:rPr>
              <a:t>https://www.canva.com/en_gb/</a:t>
            </a:r>
            <a:r>
              <a:rPr lang="en-GB" sz="1800" dirty="0">
                <a:latin typeface="Arial" panose="020B0604020202020204" pitchFamily="34" charset="0"/>
                <a:ea typeface="Times New Roman" panose="02020603050405020304" pitchFamily="18" charset="0"/>
                <a:cs typeface="Times New Roman" panose="02020603050405020304" pitchFamily="18" charset="0"/>
              </a:rPr>
              <a:t>. </a:t>
            </a:r>
          </a:p>
          <a:p>
            <a:pPr defTabSz="468721">
              <a:defRPr/>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r>
              <a:rPr lang="en-GB" sz="1800" b="1" dirty="0">
                <a:latin typeface="Arial" panose="020B0604020202020204" pitchFamily="34" charset="0"/>
                <a:ea typeface="Times New Roman" panose="02020603050405020304" pitchFamily="18" charset="0"/>
                <a:cs typeface="Arial" panose="020B0604020202020204" pitchFamily="34" charset="0"/>
              </a:rPr>
              <a:t>Task 4.</a:t>
            </a:r>
            <a:r>
              <a:rPr lang="en-GB" sz="1800" dirty="0">
                <a:latin typeface="Arial" panose="020B0604020202020204" pitchFamily="34" charset="0"/>
                <a:ea typeface="Times New Roman" panose="02020603050405020304" pitchFamily="18" charset="0"/>
                <a:cs typeface="Arial" panose="020B0604020202020204" pitchFamily="34" charset="0"/>
              </a:rPr>
              <a:t> Create an A3 digital conference poster showcasing your project. Your poster should make reference to the learning covered in Unit Four of the module.  A list of references should be included with the poster. </a:t>
            </a: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endParaRPr lang="en-GB" sz="1800" dirty="0">
              <a:latin typeface="Arial" panose="020B0604020202020204" pitchFamily="34" charset="0"/>
              <a:ea typeface="Times New Roman" panose="02020603050405020304" pitchFamily="18" charset="0"/>
              <a:cs typeface="Times New Roman" panose="02020603050405020304" pitchFamily="18" charset="0"/>
            </a:endParaRPr>
          </a:p>
          <a:p>
            <a:pPr defTabSz="468721">
              <a:defRPr/>
            </a:pPr>
            <a:r>
              <a:rPr lang="en-GB" sz="1800" b="1" dirty="0">
                <a:solidFill>
                  <a:srgbClr val="000000"/>
                </a:solidFill>
                <a:latin typeface="Arial" panose="020B0604020202020204" pitchFamily="34" charset="0"/>
                <a:ea typeface="Times New Roman" panose="02020603050405020304" pitchFamily="18" charset="0"/>
                <a:cs typeface="Arial" panose="020B0604020202020204" pitchFamily="34" charset="0"/>
              </a:rPr>
              <a:t>Assessment 2 </a:t>
            </a:r>
          </a:p>
          <a:p>
            <a:pPr defTabSz="468721">
              <a:defRPr/>
            </a:pPr>
            <a:endParaRPr lang="en-GB" sz="1800"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defTabSz="468721">
              <a:defRPr/>
            </a:pPr>
            <a:r>
              <a:rPr lang="en-GB" sz="1800" dirty="0">
                <a:solidFill>
                  <a:srgbClr val="000000"/>
                </a:solidFill>
                <a:latin typeface="Arial" panose="020B0604020202020204" pitchFamily="34" charset="0"/>
                <a:ea typeface="Times New Roman" panose="02020603050405020304" pitchFamily="18" charset="0"/>
                <a:cs typeface="Arial" panose="020B0604020202020204" pitchFamily="34" charset="0"/>
              </a:rPr>
              <a:t>Identify the key learning points which you have gained because of completing the </a:t>
            </a:r>
            <a:r>
              <a:rPr lang="en-GB" sz="1800" b="1" dirty="0">
                <a:solidFill>
                  <a:srgbClr val="000000"/>
                </a:solidFill>
                <a:latin typeface="Arial" panose="020B0604020202020204" pitchFamily="34" charset="0"/>
                <a:ea typeface="Times New Roman" panose="02020603050405020304" pitchFamily="18" charset="0"/>
                <a:cs typeface="Arial" panose="020B0604020202020204" pitchFamily="34" charset="0"/>
              </a:rPr>
              <a:t>Changemakers: Creativity and Value Creation</a:t>
            </a:r>
            <a:r>
              <a:rPr lang="en-GB" sz="1800" dirty="0">
                <a:solidFill>
                  <a:srgbClr val="000000"/>
                </a:solidFill>
                <a:latin typeface="Arial" panose="020B0604020202020204" pitchFamily="34" charset="0"/>
                <a:ea typeface="Times New Roman" panose="02020603050405020304" pitchFamily="18" charset="0"/>
                <a:cs typeface="Arial" panose="020B0604020202020204" pitchFamily="34" charset="0"/>
              </a:rPr>
              <a:t> module.  Draw upon aspects from each of the four units of the module e.g., ideas and values, creative solutions, mobilising support and evaluation to identify your knowledge and critical understanding of innovation, creativity and enterprising mindset recognising the values and contribution, which creativity makes to the common good. </a:t>
            </a:r>
          </a:p>
          <a:p>
            <a:pPr defTabSz="468721">
              <a:defRPr/>
            </a:pPr>
            <a:endParaRPr lang="en-GB" sz="1800" b="1" dirty="0">
              <a:solidFill>
                <a:srgbClr val="000000"/>
              </a:solidFill>
              <a:latin typeface="Arial" panose="020B0604020202020204" pitchFamily="34" charset="0"/>
              <a:ea typeface="Times New Roman" panose="02020603050405020304" pitchFamily="18" charset="0"/>
              <a:cs typeface="Arial" panose="020B0604020202020204" pitchFamily="34" charset="0"/>
            </a:endParaRPr>
          </a:p>
          <a:p>
            <a:pPr defTabSz="468721">
              <a:defRPr/>
            </a:pPr>
            <a:endParaRPr lang="en-GB" sz="1800" b="1" dirty="0">
              <a:latin typeface="Arial" panose="020B0604020202020204" pitchFamily="34" charset="0"/>
              <a:ea typeface="Times New Roman" panose="02020603050405020304" pitchFamily="18" charset="0"/>
            </a:endParaRPr>
          </a:p>
          <a:p>
            <a:pPr defTabSz="468721">
              <a:defRPr/>
            </a:pPr>
            <a:r>
              <a:rPr lang="en-GB" sz="1800" b="1" dirty="0">
                <a:latin typeface="Arial" panose="020B0604020202020204" pitchFamily="34" charset="0"/>
                <a:ea typeface="Times New Roman" panose="02020603050405020304" pitchFamily="18" charset="0"/>
              </a:rPr>
              <a:t>General Submission Guidance</a:t>
            </a:r>
          </a:p>
          <a:p>
            <a:pPr defTabSz="468721">
              <a:defRPr/>
            </a:pPr>
            <a:endParaRPr lang="en-GB" sz="1800" dirty="0">
              <a:latin typeface="Times New Roman" panose="02020603050405020304" pitchFamily="18" charset="0"/>
              <a:ea typeface="Times New Roman" panose="02020603050405020304" pitchFamily="18" charset="0"/>
            </a:endParaRPr>
          </a:p>
          <a:p>
            <a:pPr marL="585902" indent="-351541">
              <a:buFont typeface="+mj-lt"/>
              <a:buAutoNum type="arabicPeriod"/>
            </a:pPr>
            <a:r>
              <a:rPr lang="en-GB" sz="1800" dirty="0">
                <a:latin typeface="Arial" panose="020B0604020202020204" pitchFamily="34" charset="0"/>
                <a:ea typeface="Times New Roman" panose="02020603050405020304" pitchFamily="18" charset="0"/>
              </a:rPr>
              <a:t>All of your submissions must include a </a:t>
            </a:r>
            <a:r>
              <a:rPr lang="en-GB" sz="1800" b="1" dirty="0">
                <a:latin typeface="Arial" panose="020B0604020202020204" pitchFamily="34" charset="0"/>
                <a:ea typeface="Times New Roman" panose="02020603050405020304" pitchFamily="18" charset="0"/>
              </a:rPr>
              <a:t>title page</a:t>
            </a:r>
            <a:r>
              <a:rPr lang="en-GB" sz="1800" dirty="0">
                <a:latin typeface="Arial" panose="020B0604020202020204" pitchFamily="34" charset="0"/>
                <a:ea typeface="Times New Roman" panose="02020603050405020304" pitchFamily="18" charset="0"/>
              </a:rPr>
              <a:t> that clearly states </a:t>
            </a:r>
            <a:r>
              <a:rPr lang="en-GB" sz="1800" b="1" dirty="0">
                <a:latin typeface="Arial" panose="020B0604020202020204" pitchFamily="34" charset="0"/>
                <a:ea typeface="Times New Roman" panose="02020603050405020304" pitchFamily="18" charset="0"/>
              </a:rPr>
              <a:t>your name, your student number, the module code and title, your lecturer’s name, and your assignment title.</a:t>
            </a:r>
          </a:p>
          <a:p>
            <a:pPr marL="234361"/>
            <a:endParaRPr lang="en-GB" sz="1800" dirty="0">
              <a:latin typeface="Times New Roman" panose="02020603050405020304" pitchFamily="18" charset="0"/>
              <a:ea typeface="Times New Roman" panose="02020603050405020304" pitchFamily="18" charset="0"/>
            </a:endParaRPr>
          </a:p>
          <a:p>
            <a:pPr marL="234361"/>
            <a:r>
              <a:rPr lang="en-GB" sz="1800" dirty="0">
                <a:latin typeface="Arial" panose="020B0604020202020204" pitchFamily="34" charset="0"/>
                <a:ea typeface="Times New Roman" panose="02020603050405020304" pitchFamily="18" charset="0"/>
              </a:rPr>
              <a:t>2. 	  All of your submissions should be typed in </a:t>
            </a:r>
            <a:r>
              <a:rPr lang="en-GB" sz="1800" u="sng" dirty="0">
                <a:latin typeface="Arial" panose="020B0604020202020204" pitchFamily="34" charset="0"/>
                <a:ea typeface="Times New Roman" panose="02020603050405020304" pitchFamily="18" charset="0"/>
              </a:rPr>
              <a:t>Arial</a:t>
            </a:r>
            <a:r>
              <a:rPr lang="en-GB" sz="1800" dirty="0">
                <a:latin typeface="Arial" panose="020B0604020202020204" pitchFamily="34" charset="0"/>
                <a:ea typeface="Times New Roman" panose="02020603050405020304" pitchFamily="18" charset="0"/>
              </a:rPr>
              <a:t> font, size </a:t>
            </a:r>
            <a:r>
              <a:rPr lang="en-GB" sz="1800" u="sng" dirty="0">
                <a:latin typeface="Arial" panose="020B0604020202020204" pitchFamily="34" charset="0"/>
                <a:ea typeface="Times New Roman" panose="02020603050405020304" pitchFamily="18" charset="0"/>
              </a:rPr>
              <a:t>11/12</a:t>
            </a:r>
            <a:r>
              <a:rPr lang="en-GB" sz="1800" dirty="0">
                <a:latin typeface="Arial" panose="020B0604020202020204" pitchFamily="34" charset="0"/>
                <a:ea typeface="Times New Roman" panose="02020603050405020304" pitchFamily="18" charset="0"/>
              </a:rPr>
              <a:t>.</a:t>
            </a:r>
          </a:p>
          <a:p>
            <a:pPr marL="234361"/>
            <a:endParaRPr lang="en-GB" sz="1800" dirty="0">
              <a:latin typeface="Times New Roman" panose="02020603050405020304" pitchFamily="18" charset="0"/>
              <a:ea typeface="Times New Roman" panose="02020603050405020304" pitchFamily="18" charset="0"/>
            </a:endParaRPr>
          </a:p>
          <a:p>
            <a:pPr marL="234361"/>
            <a:r>
              <a:rPr lang="en-GB" sz="1800" dirty="0">
                <a:latin typeface="Arial" panose="020B0604020202020204" pitchFamily="34" charset="0"/>
                <a:ea typeface="Times New Roman" panose="02020603050405020304" pitchFamily="18" charset="0"/>
              </a:rPr>
              <a:t>3.     All of your submissions should be </a:t>
            </a:r>
            <a:r>
              <a:rPr lang="en-GB" sz="1800" b="1" dirty="0">
                <a:latin typeface="Arial" panose="020B0604020202020204" pitchFamily="34" charset="0"/>
                <a:ea typeface="Times New Roman" panose="02020603050405020304" pitchFamily="18" charset="0"/>
              </a:rPr>
              <a:t>typed with 1.5 line spacing</a:t>
            </a:r>
            <a:r>
              <a:rPr lang="en-GB" sz="1800" dirty="0">
                <a:latin typeface="Arial" panose="020B0604020202020204" pitchFamily="34" charset="0"/>
                <a:ea typeface="Times New Roman" panose="02020603050405020304" pitchFamily="18" charset="0"/>
              </a:rPr>
              <a:t>.</a:t>
            </a:r>
          </a:p>
          <a:p>
            <a:pPr marL="234361"/>
            <a:endParaRPr lang="en-GB" sz="1800" dirty="0">
              <a:latin typeface="Times New Roman" panose="02020603050405020304" pitchFamily="18" charset="0"/>
              <a:ea typeface="Times New Roman" panose="02020603050405020304" pitchFamily="18" charset="0"/>
            </a:endParaRPr>
          </a:p>
          <a:p>
            <a:pPr marL="234361"/>
            <a:r>
              <a:rPr lang="en-GB" sz="1800" dirty="0">
                <a:latin typeface="Arial" panose="020B0604020202020204" pitchFamily="34" charset="0"/>
                <a:ea typeface="Times New Roman" panose="02020603050405020304" pitchFamily="18" charset="0"/>
              </a:rPr>
              <a:t>4.     All of your submissions should have an appropriate structure, </a:t>
            </a:r>
            <a:r>
              <a:rPr lang="en-GB" sz="1800" u="sng" dirty="0">
                <a:latin typeface="Arial" panose="020B0604020202020204" pitchFamily="34" charset="0"/>
                <a:ea typeface="Times New Roman" panose="02020603050405020304" pitchFamily="18" charset="0"/>
              </a:rPr>
              <a:t>include page numbers</a:t>
            </a:r>
            <a:r>
              <a:rPr lang="en-GB" sz="1800" dirty="0">
                <a:latin typeface="Arial" panose="020B0604020202020204" pitchFamily="34" charset="0"/>
                <a:ea typeface="Times New Roman" panose="02020603050405020304" pitchFamily="18" charset="0"/>
              </a:rPr>
              <a:t>, </a:t>
            </a:r>
            <a:r>
              <a:rPr lang="en-GB" sz="1800" b="1" dirty="0">
                <a:latin typeface="Arial" panose="020B0604020202020204" pitchFamily="34" charset="0"/>
                <a:ea typeface="Times New Roman" panose="02020603050405020304" pitchFamily="18" charset="0"/>
              </a:rPr>
              <a:t>and</a:t>
            </a:r>
            <a:r>
              <a:rPr lang="en-GB" sz="1800" dirty="0">
                <a:latin typeface="Arial" panose="020B0604020202020204" pitchFamily="34" charset="0"/>
                <a:ea typeface="Times New Roman" panose="02020603050405020304" pitchFamily="18" charset="0"/>
              </a:rPr>
              <a:t> have a </a:t>
            </a:r>
            <a:r>
              <a:rPr lang="en-GB" sz="1800" u="sng" dirty="0">
                <a:latin typeface="Arial" panose="020B0604020202020204" pitchFamily="34" charset="0"/>
                <a:ea typeface="Times New Roman" panose="02020603050405020304" pitchFamily="18" charset="0"/>
              </a:rPr>
              <a:t>reference list</a:t>
            </a:r>
            <a:r>
              <a:rPr lang="en-GB" sz="1800" dirty="0">
                <a:latin typeface="Arial" panose="020B0604020202020204" pitchFamily="34" charset="0"/>
                <a:ea typeface="Times New Roman" panose="02020603050405020304" pitchFamily="18" charset="0"/>
              </a:rPr>
              <a:t> </a:t>
            </a:r>
            <a:r>
              <a:rPr lang="en-GB" sz="1800" b="1" dirty="0">
                <a:latin typeface="Arial" panose="020B0604020202020204" pitchFamily="34" charset="0"/>
                <a:ea typeface="Times New Roman" panose="02020603050405020304" pitchFamily="18" charset="0"/>
              </a:rPr>
              <a:t>(using Harvard Referencing)</a:t>
            </a:r>
            <a:endParaRPr lang="en-GB" sz="1800" dirty="0">
              <a:latin typeface="Times New Roman" panose="02020603050405020304" pitchFamily="18" charset="0"/>
              <a:ea typeface="Times New Roman" panose="02020603050405020304" pitchFamily="18" charset="0"/>
            </a:endParaRPr>
          </a:p>
          <a:p>
            <a:pPr defTabSz="468721">
              <a:defRPr/>
            </a:pPr>
            <a:endParaRPr lang="en-GB" sz="1800" dirty="0">
              <a:solidFill>
                <a:srgbClr val="000000"/>
              </a:solidFill>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23</a:t>
            </a:fld>
            <a:endParaRPr lang="en-US"/>
          </a:p>
        </p:txBody>
      </p:sp>
    </p:spTree>
    <p:extLst>
      <p:ext uri="{BB962C8B-B14F-4D97-AF65-F5344CB8AC3E}">
        <p14:creationId xmlns:p14="http://schemas.microsoft.com/office/powerpoint/2010/main" val="23037202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The assessment structure is for guidance to enable to student to manage the wordcount effectively.</a:t>
            </a:r>
          </a:p>
          <a:p>
            <a:pPr marL="228600" indent="-228600">
              <a:buFont typeface="+mj-lt"/>
              <a:buAutoNum type="arabicPeriod"/>
            </a:pPr>
            <a:endParaRPr lang="en-GB" b="1" dirty="0"/>
          </a:p>
          <a:p>
            <a:pPr marL="228600" indent="-228600">
              <a:buFont typeface="+mj-lt"/>
              <a:buAutoNum type="arabicPeriod"/>
            </a:pPr>
            <a:r>
              <a:rPr lang="en-GB" b="1" dirty="0"/>
              <a:t>Remind the students to be brief in their reflection drawing out the saliant points and how this links to their journey and lining it to the health and social care sector for the common good. </a:t>
            </a:r>
          </a:p>
          <a:p>
            <a:pPr marL="228600" indent="-228600">
              <a:buFont typeface="+mj-lt"/>
              <a:buAutoNum type="arabicPeriod"/>
            </a:pPr>
            <a:endParaRPr lang="en-GB" b="1" dirty="0"/>
          </a:p>
          <a:p>
            <a:pPr marL="228600" indent="-228600">
              <a:buFont typeface="+mj-lt"/>
              <a:buAutoNum type="arabicPeriod"/>
            </a:pPr>
            <a:r>
              <a:rPr lang="en-GB" b="1" dirty="0"/>
              <a:t>Help the student to understand it is about self-reflection. </a:t>
            </a:r>
          </a:p>
        </p:txBody>
      </p:sp>
      <p:sp>
        <p:nvSpPr>
          <p:cNvPr id="4" name="Slide Number Placeholder 3"/>
          <p:cNvSpPr>
            <a:spLocks noGrp="1"/>
          </p:cNvSpPr>
          <p:nvPr>
            <p:ph type="sldNum" sz="quarter" idx="5"/>
          </p:nvPr>
        </p:nvSpPr>
        <p:spPr/>
        <p:txBody>
          <a:bodyPr/>
          <a:lstStyle/>
          <a:p>
            <a:fld id="{6936E1E2-17D2-5E4C-B96D-EEDAC0EF77DB}" type="slidenum">
              <a:rPr lang="en-US" smtClean="0"/>
              <a:t>28</a:t>
            </a:fld>
            <a:endParaRPr lang="en-US"/>
          </a:p>
        </p:txBody>
      </p:sp>
    </p:spTree>
    <p:extLst>
      <p:ext uri="{BB962C8B-B14F-4D97-AF65-F5344CB8AC3E}">
        <p14:creationId xmlns:p14="http://schemas.microsoft.com/office/powerpoint/2010/main" val="37872834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r>
              <a:rPr lang="en-GB" b="1" dirty="0"/>
              <a:t>To develop core module concepts and enhance your ideas around change makers insights around d</a:t>
            </a:r>
            <a:r>
              <a:rPr lang="en-GB" sz="1200" b="1" dirty="0"/>
              <a:t>emonstrating your knowledge and critically understanding of innovation, creativity and enterprising mindset. </a:t>
            </a:r>
          </a:p>
          <a:p>
            <a:pPr marL="228600" indent="-228600">
              <a:buFont typeface="+mj-lt"/>
              <a:buAutoNum type="arabicPeriod"/>
            </a:pPr>
            <a:endParaRPr lang="en-GB" sz="1200" b="1" dirty="0"/>
          </a:p>
          <a:p>
            <a:pPr marL="228600" indent="-228600">
              <a:buFont typeface="+mj-lt"/>
              <a:buAutoNum type="arabicPeriod"/>
            </a:pPr>
            <a:r>
              <a:rPr lang="en-GB" b="1" dirty="0"/>
              <a:t>I want to prepare you to learn more and challenge yourself to learn more that what you are learning from the online activities.  You need to see a link to the social care and health profession. </a:t>
            </a:r>
          </a:p>
          <a:p>
            <a:pPr marL="228600" indent="-228600">
              <a:buFont typeface="+mj-lt"/>
              <a:buAutoNum type="arabicPeriod"/>
            </a:pPr>
            <a:endParaRPr lang="en-GB" b="1" dirty="0"/>
          </a:p>
          <a:p>
            <a:pPr marL="228600" indent="-228600">
              <a:buFont typeface="+mj-lt"/>
              <a:buAutoNum type="arabicPeriod"/>
            </a:pPr>
            <a:r>
              <a:rPr lang="en-GB" b="1" dirty="0"/>
              <a:t>I would like you to construct your own understanding of the online material and link it to your lived experiences, personally, professionally and socially. </a:t>
            </a:r>
          </a:p>
          <a:p>
            <a:pPr marL="228600" indent="-228600">
              <a:buFont typeface="+mj-lt"/>
              <a:buAutoNum type="arabicPeriod"/>
            </a:pPr>
            <a:endParaRPr lang="en-GB" b="1" dirty="0"/>
          </a:p>
          <a:p>
            <a:pPr marL="228600" indent="-228600">
              <a:buFont typeface="+mj-lt"/>
              <a:buAutoNum type="arabicPeriod"/>
            </a:pPr>
            <a:r>
              <a:rPr lang="en-GB" b="1" dirty="0"/>
              <a:t>Think of the online e-learning as helping aid your purposeful knowledge construction around innovation, creativity and having an enterprising mindset.  </a:t>
            </a:r>
          </a:p>
          <a:p>
            <a:pPr marL="228600" indent="-228600">
              <a:buFont typeface="+mj-lt"/>
              <a:buAutoNum type="arabicPeriod"/>
            </a:pPr>
            <a:endParaRPr lang="en-GB" b="1" dirty="0"/>
          </a:p>
          <a:p>
            <a:pPr marL="228600" indent="-228600">
              <a:buFont typeface="+mj-lt"/>
              <a:buAutoNum type="arabicPeriod"/>
            </a:pPr>
            <a:r>
              <a:rPr lang="en-GB" b="1" dirty="0"/>
              <a:t>You should be willing to share your insights, and experiences with the cohort through the notice board and Padlet posting and you can add your own development through your blog postings. </a:t>
            </a:r>
          </a:p>
          <a:p>
            <a:pPr marL="228600" indent="-228600">
              <a:buFont typeface="+mj-lt"/>
              <a:buAutoNum type="arabicPeriod"/>
            </a:pPr>
            <a:endParaRPr lang="en-GB" b="1" dirty="0"/>
          </a:p>
          <a:p>
            <a:pPr marL="457200" indent="-457200">
              <a:buFont typeface="+mj-lt"/>
              <a:buAutoNum type="arabicPeriod"/>
            </a:pPr>
            <a:r>
              <a:rPr lang="en-GB" sz="1200" b="1" dirty="0"/>
              <a:t>This module forces you to generate ideas and developed understandings, which are new to you in your lived experiences.  </a:t>
            </a:r>
          </a:p>
          <a:p>
            <a:pPr marL="457200" indent="-457200">
              <a:buFont typeface="+mj-lt"/>
              <a:buAutoNum type="arabicPeriod"/>
            </a:pPr>
            <a:endParaRPr lang="en-GB" sz="1200" b="1" dirty="0"/>
          </a:p>
          <a:p>
            <a:pPr marL="457200" indent="-457200">
              <a:buFont typeface="+mj-lt"/>
              <a:buAutoNum type="arabicPeriod"/>
            </a:pPr>
            <a:r>
              <a:rPr lang="en-GB" sz="1200" b="1" dirty="0"/>
              <a:t>This is done through higher level thinking skills and how you do the four core elements, whilst undertaking the online activities.  The learning therefore takes place by undertaking and completing the online activities.</a:t>
            </a:r>
          </a:p>
          <a:p>
            <a:pPr marL="457200" indent="-457200">
              <a:buFont typeface="+mj-lt"/>
              <a:buAutoNum type="arabicPeriod"/>
            </a:pPr>
            <a:endParaRPr lang="en-GB" sz="1200" b="1" dirty="0"/>
          </a:p>
          <a:p>
            <a:pPr marL="457200" indent="-457200">
              <a:buFont typeface="+mj-lt"/>
              <a:buAutoNum type="arabicPeriod"/>
            </a:pPr>
            <a:r>
              <a:rPr lang="en-GB" sz="1200" b="1" dirty="0"/>
              <a:t>I want you to learn things from a new perspective and incorporating your learning within health and social care context.  </a:t>
            </a:r>
          </a:p>
          <a:p>
            <a:pPr marL="228600" indent="-228600">
              <a:buFont typeface="+mj-lt"/>
              <a:buAutoNum type="arabicPeriod"/>
            </a:pPr>
            <a:endParaRPr lang="en-GB" b="1" dirty="0"/>
          </a:p>
          <a:p>
            <a:pPr marL="228600" indent="-228600">
              <a:buFont typeface="+mj-lt"/>
              <a:buAutoNum type="arabicPeriod"/>
            </a:pPr>
            <a:endParaRPr lang="en-GB" b="1" dirty="0"/>
          </a:p>
          <a:p>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t>30</a:t>
            </a:fld>
            <a:endParaRPr lang="en-US"/>
          </a:p>
        </p:txBody>
      </p:sp>
    </p:spTree>
    <p:extLst>
      <p:ext uri="{BB962C8B-B14F-4D97-AF65-F5344CB8AC3E}">
        <p14:creationId xmlns:p14="http://schemas.microsoft.com/office/powerpoint/2010/main" val="1186984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34</a:t>
            </a:fld>
            <a:endParaRPr lang="en-US"/>
          </a:p>
        </p:txBody>
      </p:sp>
    </p:spTree>
    <p:extLst>
      <p:ext uri="{BB962C8B-B14F-4D97-AF65-F5344CB8AC3E}">
        <p14:creationId xmlns:p14="http://schemas.microsoft.com/office/powerpoint/2010/main" val="39133875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35</a:t>
            </a:fld>
            <a:endParaRPr lang="en-US"/>
          </a:p>
        </p:txBody>
      </p:sp>
    </p:spTree>
    <p:extLst>
      <p:ext uri="{BB962C8B-B14F-4D97-AF65-F5344CB8AC3E}">
        <p14:creationId xmlns:p14="http://schemas.microsoft.com/office/powerpoint/2010/main" val="15810779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36</a:t>
            </a:fld>
            <a:endParaRPr lang="en-US"/>
          </a:p>
        </p:txBody>
      </p:sp>
    </p:spTree>
    <p:extLst>
      <p:ext uri="{BB962C8B-B14F-4D97-AF65-F5344CB8AC3E}">
        <p14:creationId xmlns:p14="http://schemas.microsoft.com/office/powerpoint/2010/main" val="6331994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6936E1E2-17D2-5E4C-B96D-EEDAC0EF77DB}" type="slidenum">
              <a:rPr lang="en-US" smtClean="0"/>
              <a:t>37</a:t>
            </a:fld>
            <a:endParaRPr lang="en-US"/>
          </a:p>
        </p:txBody>
      </p:sp>
    </p:spTree>
    <p:extLst>
      <p:ext uri="{BB962C8B-B14F-4D97-AF65-F5344CB8AC3E}">
        <p14:creationId xmlns:p14="http://schemas.microsoft.com/office/powerpoint/2010/main" val="30010289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08/11/2022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08/11/2022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08/11/2022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08/11/2022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08/11/2022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08/11/2022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08/11/2022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08/11/2022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mindmeister.com/"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52132B1-FCD7-49F3-B7D9-19162CB79F30}"/>
              </a:ext>
            </a:extLst>
          </p:cNvPr>
          <p:cNvSpPr/>
          <p:nvPr/>
        </p:nvSpPr>
        <p:spPr>
          <a:xfrm>
            <a:off x="971600" y="3933056"/>
            <a:ext cx="7380820" cy="1800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179512" y="404664"/>
            <a:ext cx="8568952" cy="5688632"/>
          </a:xfrm>
        </p:spPr>
        <p:txBody>
          <a:bodyPr>
            <a:normAutofit/>
          </a:bodyPr>
          <a:lstStyle/>
          <a:p>
            <a:r>
              <a:rPr lang="en-GB" sz="4000" b="1">
                <a:solidFill>
                  <a:schemeClr val="accent2">
                    <a:lumMod val="20000"/>
                    <a:lumOff val="80000"/>
                  </a:schemeClr>
                </a:solidFill>
              </a:rPr>
              <a:t>BSc Health </a:t>
            </a:r>
            <a:r>
              <a:rPr lang="en-GB" sz="4000" b="1" dirty="0">
                <a:solidFill>
                  <a:schemeClr val="accent2">
                    <a:lumMod val="20000"/>
                    <a:lumOff val="80000"/>
                  </a:schemeClr>
                </a:solidFill>
              </a:rPr>
              <a:t>&amp; Social Care</a:t>
            </a:r>
            <a:br>
              <a:rPr lang="en-GB" sz="3100" b="1" dirty="0">
                <a:solidFill>
                  <a:schemeClr val="accent2">
                    <a:lumMod val="20000"/>
                    <a:lumOff val="80000"/>
                  </a:schemeClr>
                </a:solidFill>
              </a:rPr>
            </a:br>
            <a:r>
              <a:rPr lang="en-GB" sz="3100" b="1" dirty="0">
                <a:solidFill>
                  <a:schemeClr val="accent2">
                    <a:lumMod val="20000"/>
                    <a:lumOff val="80000"/>
                  </a:schemeClr>
                </a:solidFill>
              </a:rPr>
              <a:t> </a:t>
            </a:r>
            <a:br>
              <a:rPr lang="en-GB" sz="3100" b="1" dirty="0">
                <a:solidFill>
                  <a:schemeClr val="accent2">
                    <a:lumMod val="20000"/>
                    <a:lumOff val="80000"/>
                  </a:schemeClr>
                </a:solidFill>
              </a:rPr>
            </a:br>
            <a:r>
              <a:rPr lang="en-GB" sz="3100" b="1" dirty="0">
                <a:solidFill>
                  <a:schemeClr val="accent2">
                    <a:lumMod val="20000"/>
                    <a:lumOff val="80000"/>
                  </a:schemeClr>
                </a:solidFill>
              </a:rPr>
              <a:t>Changemakers – Creativity and Value Creation (BMHP 5014)</a:t>
            </a:r>
            <a:br>
              <a:rPr lang="en-GB" sz="3200" b="1" dirty="0">
                <a:solidFill>
                  <a:schemeClr val="accent2">
                    <a:lumMod val="20000"/>
                    <a:lumOff val="80000"/>
                  </a:schemeClr>
                </a:solidFill>
              </a:rPr>
            </a:br>
            <a:br>
              <a:rPr lang="en-GB" sz="3200" b="1" dirty="0">
                <a:solidFill>
                  <a:schemeClr val="accent2">
                    <a:lumMod val="20000"/>
                    <a:lumOff val="80000"/>
                  </a:schemeClr>
                </a:solidFill>
              </a:rPr>
            </a:br>
            <a:br>
              <a:rPr lang="en-GB" sz="3200" b="1" dirty="0">
                <a:solidFill>
                  <a:schemeClr val="accent2">
                    <a:lumMod val="20000"/>
                    <a:lumOff val="80000"/>
                  </a:schemeClr>
                </a:solidFill>
              </a:rPr>
            </a:br>
            <a:br>
              <a:rPr lang="en-GB" sz="3200" b="1" dirty="0">
                <a:solidFill>
                  <a:schemeClr val="accent2">
                    <a:lumMod val="20000"/>
                    <a:lumOff val="80000"/>
                  </a:schemeClr>
                </a:solidFill>
              </a:rPr>
            </a:br>
            <a:r>
              <a:rPr lang="en-GB" sz="3200" b="1" dirty="0">
                <a:solidFill>
                  <a:schemeClr val="accent2">
                    <a:lumMod val="20000"/>
                    <a:lumOff val="80000"/>
                  </a:schemeClr>
                </a:solidFill>
              </a:rPr>
              <a:t>WEEK 5</a:t>
            </a:r>
            <a:br>
              <a:rPr lang="en-GB" sz="4900" b="1" dirty="0">
                <a:solidFill>
                  <a:schemeClr val="accent2">
                    <a:lumMod val="20000"/>
                    <a:lumOff val="80000"/>
                  </a:schemeClr>
                </a:solidFill>
              </a:rPr>
            </a:br>
            <a:endParaRPr lang="en-GB" altLang="en-US" sz="2400" dirty="0">
              <a:solidFill>
                <a:schemeClr val="accent2">
                  <a:lumMod val="20000"/>
                  <a:lumOff val="80000"/>
                </a:schemeClr>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0228ED1-D6E1-4732-B000-4F89824775E1}"/>
              </a:ext>
            </a:extLst>
          </p:cNvPr>
          <p:cNvSpPr>
            <a:spLocks noGrp="1"/>
          </p:cNvSpPr>
          <p:nvPr>
            <p:ph type="title"/>
          </p:nvPr>
        </p:nvSpPr>
        <p:spPr>
          <a:xfrm>
            <a:off x="457200" y="274638"/>
            <a:ext cx="8229600" cy="490066"/>
          </a:xfrm>
        </p:spPr>
        <p:txBody>
          <a:bodyPr>
            <a:normAutofit fontScale="90000"/>
          </a:bodyPr>
          <a:lstStyle/>
          <a:p>
            <a:r>
              <a:rPr lang="en-GB" b="1" dirty="0"/>
              <a:t>Today we will…</a:t>
            </a:r>
          </a:p>
        </p:txBody>
      </p:sp>
      <p:sp>
        <p:nvSpPr>
          <p:cNvPr id="3" name="Content Placeholder 2">
            <a:extLst>
              <a:ext uri="{FF2B5EF4-FFF2-40B4-BE49-F238E27FC236}">
                <a16:creationId xmlns:a16="http://schemas.microsoft.com/office/drawing/2014/main" id="{16E94382-DACE-4E00-9EDA-0779A57F51D8}"/>
              </a:ext>
            </a:extLst>
          </p:cNvPr>
          <p:cNvSpPr>
            <a:spLocks noGrp="1"/>
          </p:cNvSpPr>
          <p:nvPr>
            <p:ph idx="1"/>
          </p:nvPr>
        </p:nvSpPr>
        <p:spPr>
          <a:xfrm>
            <a:off x="179512" y="1484784"/>
            <a:ext cx="8856984" cy="4032449"/>
          </a:xfrm>
        </p:spPr>
        <p:txBody>
          <a:bodyPr>
            <a:normAutofit fontScale="92500" lnSpcReduction="10000"/>
          </a:bodyPr>
          <a:lstStyle/>
          <a:p>
            <a:r>
              <a:rPr lang="en-GB" dirty="0"/>
              <a:t>Share with each other what your idea’s are and which two artefacts you have chosen. </a:t>
            </a:r>
          </a:p>
          <a:p>
            <a:r>
              <a:rPr lang="en-GB" dirty="0"/>
              <a:t>Discuss the assessment draft for the first assignment e-portfolio artefact tasks. </a:t>
            </a:r>
          </a:p>
          <a:p>
            <a:r>
              <a:rPr lang="en-GB" dirty="0"/>
              <a:t>The assessment for the second assignment. </a:t>
            </a:r>
          </a:p>
          <a:p>
            <a:r>
              <a:rPr lang="en-GB" dirty="0"/>
              <a:t>Submission and conduct.</a:t>
            </a:r>
          </a:p>
          <a:p>
            <a:r>
              <a:rPr lang="en-GB" dirty="0"/>
              <a:t>Referencing requirements.</a:t>
            </a:r>
          </a:p>
          <a:p>
            <a:r>
              <a:rPr lang="en-GB" dirty="0"/>
              <a:t>Work on your e-learning activities. </a:t>
            </a:r>
          </a:p>
          <a:p>
            <a:endParaRPr lang="en-GB" dirty="0"/>
          </a:p>
        </p:txBody>
      </p:sp>
    </p:spTree>
    <p:extLst>
      <p:ext uri="{BB962C8B-B14F-4D97-AF65-F5344CB8AC3E}">
        <p14:creationId xmlns:p14="http://schemas.microsoft.com/office/powerpoint/2010/main" val="6730456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6E1D30-00E1-4516-A13E-6BA10AC38DC4}"/>
              </a:ext>
            </a:extLst>
          </p:cNvPr>
          <p:cNvSpPr>
            <a:spLocks noGrp="1"/>
          </p:cNvSpPr>
          <p:nvPr>
            <p:ph idx="1"/>
          </p:nvPr>
        </p:nvSpPr>
        <p:spPr>
          <a:xfrm>
            <a:off x="251520" y="1600201"/>
            <a:ext cx="8568952" cy="3917032"/>
          </a:xfrm>
        </p:spPr>
        <p:txBody>
          <a:bodyPr>
            <a:normAutofit fontScale="92500" lnSpcReduction="20000"/>
          </a:bodyPr>
          <a:lstStyle/>
          <a:p>
            <a:pPr marL="457200" lvl="1" indent="-457200">
              <a:buFont typeface="Arial" panose="020B0604020202020204" pitchFamily="34" charset="0"/>
              <a:buChar char="•"/>
            </a:pPr>
            <a:r>
              <a:rPr lang="en-GB" sz="3300" dirty="0"/>
              <a:t>Demonstrate knowledge and critically understanding of innovation, creativity and enterprising mindset, recognising the values and the contributions creativity makes to the common good. </a:t>
            </a:r>
          </a:p>
          <a:p>
            <a:pPr marL="457200" lvl="1" indent="-457200">
              <a:buFont typeface="Arial" panose="020B0604020202020204" pitchFamily="34" charset="0"/>
              <a:buChar char="•"/>
            </a:pPr>
            <a:r>
              <a:rPr lang="en-GB" sz="3300" dirty="0"/>
              <a:t>Conceive, articulate and apply creative thinking within a work-based or academic context to develop novel solutions and/or value creation. </a:t>
            </a:r>
          </a:p>
          <a:p>
            <a:pPr marL="400050" lvl="1" indent="0">
              <a:buNone/>
            </a:pPr>
            <a:endParaRPr lang="en-GB" sz="2400" dirty="0"/>
          </a:p>
        </p:txBody>
      </p:sp>
      <p:sp>
        <p:nvSpPr>
          <p:cNvPr id="6" name="Title 1">
            <a:extLst>
              <a:ext uri="{FF2B5EF4-FFF2-40B4-BE49-F238E27FC236}">
                <a16:creationId xmlns:a16="http://schemas.microsoft.com/office/drawing/2014/main" id="{51355DC8-2B18-44A2-9377-46C242E0F4CC}"/>
              </a:ext>
            </a:extLst>
          </p:cNvPr>
          <p:cNvSpPr>
            <a:spLocks noGrp="1"/>
          </p:cNvSpPr>
          <p:nvPr>
            <p:ph type="title"/>
          </p:nvPr>
        </p:nvSpPr>
        <p:spPr>
          <a:xfrm>
            <a:off x="457200" y="274638"/>
            <a:ext cx="8229600" cy="1143000"/>
          </a:xfrm>
        </p:spPr>
        <p:txBody>
          <a:bodyPr>
            <a:normAutofit/>
          </a:bodyPr>
          <a:lstStyle/>
          <a:p>
            <a:r>
              <a:rPr lang="en-GB" sz="3200" b="1" dirty="0">
                <a:solidFill>
                  <a:srgbClr val="0070C0"/>
                </a:solidFill>
              </a:rPr>
              <a:t>Module Learning Outcomes</a:t>
            </a:r>
          </a:p>
        </p:txBody>
      </p:sp>
    </p:spTree>
    <p:extLst>
      <p:ext uri="{BB962C8B-B14F-4D97-AF65-F5344CB8AC3E}">
        <p14:creationId xmlns:p14="http://schemas.microsoft.com/office/powerpoint/2010/main" val="937760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CF45F-03E9-45FB-9548-9962D40CD8FA}"/>
              </a:ext>
            </a:extLst>
          </p:cNvPr>
          <p:cNvSpPr>
            <a:spLocks noGrp="1"/>
          </p:cNvSpPr>
          <p:nvPr>
            <p:ph type="title"/>
          </p:nvPr>
        </p:nvSpPr>
        <p:spPr>
          <a:xfrm>
            <a:off x="457200" y="274638"/>
            <a:ext cx="8229600" cy="562074"/>
          </a:xfrm>
        </p:spPr>
        <p:txBody>
          <a:bodyPr>
            <a:normAutofit fontScale="90000"/>
          </a:bodyPr>
          <a:lstStyle/>
          <a:p>
            <a:r>
              <a:rPr lang="en-GB" b="1" dirty="0">
                <a:solidFill>
                  <a:schemeClr val="accent5">
                    <a:lumMod val="75000"/>
                  </a:schemeClr>
                </a:solidFill>
              </a:rPr>
              <a:t>Mobilising Support </a:t>
            </a:r>
          </a:p>
        </p:txBody>
      </p:sp>
      <p:pic>
        <p:nvPicPr>
          <p:cNvPr id="4" name="Content Placeholder 3" descr="Graphical user interface, text, application&#10;&#10;Description automatically generated">
            <a:extLst>
              <a:ext uri="{FF2B5EF4-FFF2-40B4-BE49-F238E27FC236}">
                <a16:creationId xmlns:a16="http://schemas.microsoft.com/office/drawing/2014/main" id="{179E1E29-45CC-457E-B981-790A4EEA7501}"/>
              </a:ext>
            </a:extLst>
          </p:cNvPr>
          <p:cNvPicPr>
            <a:picLocks noGrp="1" noChangeAspect="1"/>
          </p:cNvPicPr>
          <p:nvPr>
            <p:ph idx="1"/>
          </p:nvPr>
        </p:nvPicPr>
        <p:blipFill rotWithShape="1">
          <a:blip r:embed="rId3"/>
          <a:srcRect l="9573" t="26236" r="40439" b="18455"/>
          <a:stretch/>
        </p:blipFill>
        <p:spPr bwMode="auto">
          <a:xfrm>
            <a:off x="457200" y="962073"/>
            <a:ext cx="4906888" cy="4339136"/>
          </a:xfrm>
          <a:prstGeom prst="rect">
            <a:avLst/>
          </a:prstGeom>
          <a:ln>
            <a:noFill/>
          </a:ln>
          <a:extLst>
            <a:ext uri="{53640926-AAD7-44D8-BBD7-CCE9431645EC}">
              <a14:shadowObscured xmlns:a14="http://schemas.microsoft.com/office/drawing/2010/main"/>
            </a:ext>
          </a:extLst>
        </p:spPr>
      </p:pic>
      <p:sp>
        <p:nvSpPr>
          <p:cNvPr id="5" name="TextBox 4">
            <a:extLst>
              <a:ext uri="{FF2B5EF4-FFF2-40B4-BE49-F238E27FC236}">
                <a16:creationId xmlns:a16="http://schemas.microsoft.com/office/drawing/2014/main" id="{C4731854-9CF5-4392-91C3-7BE750B7C487}"/>
              </a:ext>
            </a:extLst>
          </p:cNvPr>
          <p:cNvSpPr txBox="1"/>
          <p:nvPr/>
        </p:nvSpPr>
        <p:spPr>
          <a:xfrm>
            <a:off x="5641285" y="962072"/>
            <a:ext cx="3240360" cy="2358915"/>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COLLABORATION NOT COMPETITION</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Establishing a supportive network</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Stakeholders analysis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Creating a stakeholder map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descr="Graphical user interface, application, Word&#10;&#10;Description automatically generated">
            <a:extLst>
              <a:ext uri="{FF2B5EF4-FFF2-40B4-BE49-F238E27FC236}">
                <a16:creationId xmlns:a16="http://schemas.microsoft.com/office/drawing/2014/main" id="{8B671F48-ECF2-45B6-9881-027207C5CD34}"/>
              </a:ext>
            </a:extLst>
          </p:cNvPr>
          <p:cNvPicPr>
            <a:picLocks noChangeAspect="1"/>
          </p:cNvPicPr>
          <p:nvPr/>
        </p:nvPicPr>
        <p:blipFill rotWithShape="1">
          <a:blip r:embed="rId4"/>
          <a:srcRect l="61556" t="8272" r="9861" b="21765"/>
          <a:stretch/>
        </p:blipFill>
        <p:spPr bwMode="auto">
          <a:xfrm>
            <a:off x="5724128" y="3068960"/>
            <a:ext cx="2962672" cy="2510792"/>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5912019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E05E0-5D0C-4AE4-AEDF-E7900755C559}"/>
              </a:ext>
            </a:extLst>
          </p:cNvPr>
          <p:cNvSpPr>
            <a:spLocks noGrp="1"/>
          </p:cNvSpPr>
          <p:nvPr>
            <p:ph type="title"/>
          </p:nvPr>
        </p:nvSpPr>
        <p:spPr>
          <a:xfrm>
            <a:off x="457200" y="116632"/>
            <a:ext cx="8229600" cy="1008112"/>
          </a:xfrm>
        </p:spPr>
        <p:txBody>
          <a:bodyPr>
            <a:normAutofit fontScale="90000"/>
          </a:bodyPr>
          <a:lstStyle/>
          <a:p>
            <a:r>
              <a:rPr lang="en-GB" b="1" dirty="0">
                <a:solidFill>
                  <a:schemeClr val="accent6">
                    <a:lumMod val="75000"/>
                  </a:schemeClr>
                </a:solidFill>
              </a:rPr>
              <a:t>Your Cohort’s E-portfolio </a:t>
            </a:r>
            <a:br>
              <a:rPr lang="en-GB" b="1" dirty="0">
                <a:solidFill>
                  <a:schemeClr val="accent6">
                    <a:lumMod val="75000"/>
                  </a:schemeClr>
                </a:solidFill>
              </a:rPr>
            </a:br>
            <a:r>
              <a:rPr lang="en-GB" b="1" dirty="0">
                <a:solidFill>
                  <a:schemeClr val="accent6">
                    <a:lumMod val="75000"/>
                  </a:schemeClr>
                </a:solidFill>
              </a:rPr>
              <a:t>Sharing Ideas</a:t>
            </a:r>
          </a:p>
        </p:txBody>
      </p:sp>
      <p:sp>
        <p:nvSpPr>
          <p:cNvPr id="3" name="Content Placeholder 2">
            <a:extLst>
              <a:ext uri="{FF2B5EF4-FFF2-40B4-BE49-F238E27FC236}">
                <a16:creationId xmlns:a16="http://schemas.microsoft.com/office/drawing/2014/main" id="{7ACEA6FA-EE9B-49DE-A26D-FA366E980634}"/>
              </a:ext>
            </a:extLst>
          </p:cNvPr>
          <p:cNvSpPr>
            <a:spLocks noGrp="1"/>
          </p:cNvSpPr>
          <p:nvPr>
            <p:ph idx="1"/>
          </p:nvPr>
        </p:nvSpPr>
        <p:spPr>
          <a:xfrm>
            <a:off x="179512" y="1340768"/>
            <a:ext cx="8784976" cy="4536504"/>
          </a:xfrm>
        </p:spPr>
        <p:txBody>
          <a:bodyPr>
            <a:normAutofit fontScale="85000" lnSpcReduction="10000"/>
          </a:bodyPr>
          <a:lstStyle/>
          <a:p>
            <a:r>
              <a:rPr lang="en-GB" dirty="0"/>
              <a:t>As part of a learning circle for the class it is important to share ideas and help everyone to complete the assessment task for the first submission. This links to the topic area covered in Unit 3 around mobilising support – collaboration not competition.</a:t>
            </a:r>
          </a:p>
          <a:p>
            <a:r>
              <a:rPr lang="en-GB" dirty="0"/>
              <a:t>You will be expected to confirm which two artefacts you will be including in your e-portfolio and your topic area so be prepared to share.</a:t>
            </a:r>
          </a:p>
          <a:p>
            <a:r>
              <a:rPr lang="en-GB" dirty="0"/>
              <a:t>Everyone in class will be able to support you with ideas to include in your topic area as peer support. </a:t>
            </a:r>
          </a:p>
        </p:txBody>
      </p:sp>
    </p:spTree>
    <p:extLst>
      <p:ext uri="{BB962C8B-B14F-4D97-AF65-F5344CB8AC3E}">
        <p14:creationId xmlns:p14="http://schemas.microsoft.com/office/powerpoint/2010/main" val="2431982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AA660-862B-4B99-A8FE-06377F94D100}"/>
              </a:ext>
            </a:extLst>
          </p:cNvPr>
          <p:cNvSpPr>
            <a:spLocks noGrp="1"/>
          </p:cNvSpPr>
          <p:nvPr>
            <p:ph type="title"/>
          </p:nvPr>
        </p:nvSpPr>
        <p:spPr>
          <a:xfrm>
            <a:off x="457200" y="274638"/>
            <a:ext cx="8229600" cy="634082"/>
          </a:xfrm>
        </p:spPr>
        <p:txBody>
          <a:bodyPr>
            <a:normAutofit fontScale="90000"/>
          </a:bodyPr>
          <a:lstStyle/>
          <a:p>
            <a:r>
              <a:rPr lang="en-GB" sz="54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Module overview</a:t>
            </a:r>
          </a:p>
        </p:txBody>
      </p:sp>
      <p:sp>
        <p:nvSpPr>
          <p:cNvPr id="3" name="Content Placeholder 2">
            <a:extLst>
              <a:ext uri="{FF2B5EF4-FFF2-40B4-BE49-F238E27FC236}">
                <a16:creationId xmlns:a16="http://schemas.microsoft.com/office/drawing/2014/main" id="{07D99C50-F222-4041-9CDA-7D06D0C8C8C5}"/>
              </a:ext>
            </a:extLst>
          </p:cNvPr>
          <p:cNvSpPr>
            <a:spLocks noGrp="1"/>
          </p:cNvSpPr>
          <p:nvPr>
            <p:ph idx="1"/>
          </p:nvPr>
        </p:nvSpPr>
        <p:spPr>
          <a:xfrm>
            <a:off x="251520" y="1052736"/>
            <a:ext cx="7200800" cy="4464497"/>
          </a:xfrm>
        </p:spPr>
        <p:txBody>
          <a:bodyPr>
            <a:normAutofit/>
          </a:bodyPr>
          <a:lstStyle/>
          <a:p>
            <a:pPr marL="0" indent="0">
              <a:buNone/>
            </a:pPr>
            <a:r>
              <a:rPr lang="en-GB" sz="2800" b="1" dirty="0"/>
              <a:t>Module Title – Changemakers: Creativity and Value Creation </a:t>
            </a:r>
          </a:p>
          <a:p>
            <a:pPr marL="0" indent="0">
              <a:buNone/>
            </a:pPr>
            <a:r>
              <a:rPr lang="en-GB" sz="2800" b="1" dirty="0"/>
              <a:t>Module Code – BMHP5014</a:t>
            </a:r>
          </a:p>
          <a:p>
            <a:pPr marL="0" indent="0">
              <a:buNone/>
            </a:pPr>
            <a:r>
              <a:rPr lang="en-GB" sz="2800" b="1" dirty="0"/>
              <a:t>Credits - 20 (Level 5)</a:t>
            </a:r>
          </a:p>
          <a:p>
            <a:pPr marL="0" indent="0">
              <a:buNone/>
            </a:pPr>
            <a:r>
              <a:rPr lang="en-GB" sz="2800" b="1" dirty="0"/>
              <a:t>Assessments </a:t>
            </a:r>
          </a:p>
          <a:p>
            <a:r>
              <a:rPr lang="en-GB" sz="2800" b="1" dirty="0">
                <a:solidFill>
                  <a:srgbClr val="FF0000"/>
                </a:solidFill>
              </a:rPr>
              <a:t>Assessment 1 – E-Portfolio consisting of 2 artefacts tasks </a:t>
            </a:r>
          </a:p>
          <a:p>
            <a:r>
              <a:rPr lang="en-GB" sz="2800" b="1" dirty="0">
                <a:solidFill>
                  <a:srgbClr val="FF0000"/>
                </a:solidFill>
              </a:rPr>
              <a:t>Assessment 2 – 2,000 (-/+ 10%) written assignment </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FEF8648E-DE72-4C60-90AC-B45C226693E3}"/>
              </a:ext>
            </a:extLst>
          </p:cNvPr>
          <p:cNvPicPr>
            <a:picLocks noChangeAspect="1"/>
          </p:cNvPicPr>
          <p:nvPr/>
        </p:nvPicPr>
        <p:blipFill rotWithShape="1">
          <a:blip r:embed="rId4"/>
          <a:srcRect l="14634" r="9757"/>
          <a:stretch/>
        </p:blipFill>
        <p:spPr>
          <a:xfrm>
            <a:off x="7514936" y="1628800"/>
            <a:ext cx="1521560" cy="2592288"/>
          </a:xfrm>
          <a:prstGeom prst="rect">
            <a:avLst/>
          </a:prstGeom>
        </p:spPr>
      </p:pic>
    </p:spTree>
    <p:extLst>
      <p:ext uri="{BB962C8B-B14F-4D97-AF65-F5344CB8AC3E}">
        <p14:creationId xmlns:p14="http://schemas.microsoft.com/office/powerpoint/2010/main" val="3629575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065EB-EA49-BAFA-C8BE-392418479479}"/>
              </a:ext>
            </a:extLst>
          </p:cNvPr>
          <p:cNvSpPr>
            <a:spLocks noGrp="1"/>
          </p:cNvSpPr>
          <p:nvPr>
            <p:ph type="title"/>
          </p:nvPr>
        </p:nvSpPr>
        <p:spPr>
          <a:xfrm>
            <a:off x="457200" y="274638"/>
            <a:ext cx="8229600" cy="1143000"/>
          </a:xfrm>
        </p:spPr>
        <p:txBody>
          <a:bodyPr anchor="ctr">
            <a:normAutofit/>
          </a:bodyPr>
          <a:lstStyle/>
          <a:p>
            <a:r>
              <a:rPr lang="en-GB" b="1" dirty="0">
                <a:solidFill>
                  <a:srgbClr val="0070C0"/>
                </a:solidFill>
              </a:rPr>
              <a:t>Assessment 1</a:t>
            </a:r>
          </a:p>
        </p:txBody>
      </p:sp>
      <p:pic>
        <p:nvPicPr>
          <p:cNvPr id="5" name="Content Placeholder 4" descr="Books and laptop">
            <a:extLst>
              <a:ext uri="{FF2B5EF4-FFF2-40B4-BE49-F238E27FC236}">
                <a16:creationId xmlns:a16="http://schemas.microsoft.com/office/drawing/2014/main" id="{9DE017DF-AFED-79F7-0637-4C56CD5B172F}"/>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21748" b="6945"/>
          <a:stretch/>
        </p:blipFill>
        <p:spPr>
          <a:xfrm>
            <a:off x="457200" y="1600201"/>
            <a:ext cx="8229600" cy="3917032"/>
          </a:xfrm>
          <a:noFill/>
        </p:spPr>
      </p:pic>
    </p:spTree>
    <p:extLst>
      <p:ext uri="{BB962C8B-B14F-4D97-AF65-F5344CB8AC3E}">
        <p14:creationId xmlns:p14="http://schemas.microsoft.com/office/powerpoint/2010/main" val="33741175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426170"/>
          </a:xfrm>
        </p:spPr>
        <p:txBody>
          <a:bodyPr>
            <a:normAutofit/>
          </a:bodyPr>
          <a:lstStyle/>
          <a:p>
            <a:r>
              <a:rPr lang="en-GB" sz="5400" cap="all" dirty="0">
                <a:solidFill>
                  <a:srgbClr val="0070C0"/>
                </a:solidFill>
                <a:latin typeface="Rockwell Condensed" panose="02060603050405020104"/>
              </a:rPr>
              <a:t>Assessment 1</a:t>
            </a:r>
          </a:p>
        </p:txBody>
      </p:sp>
      <p:sp>
        <p:nvSpPr>
          <p:cNvPr id="3" name="Content Placeholder 2"/>
          <p:cNvSpPr>
            <a:spLocks noGrp="1"/>
          </p:cNvSpPr>
          <p:nvPr>
            <p:ph idx="1"/>
          </p:nvPr>
        </p:nvSpPr>
        <p:spPr>
          <a:xfrm>
            <a:off x="734888" y="1700808"/>
            <a:ext cx="8229600" cy="3240360"/>
          </a:xfrm>
        </p:spPr>
        <p:txBody>
          <a:bodyPr>
            <a:normAutofit/>
          </a:bodyPr>
          <a:lstStyle/>
          <a:p>
            <a:pPr marL="0" indent="0">
              <a:lnSpc>
                <a:spcPct val="120000"/>
              </a:lnSpc>
              <a:spcBef>
                <a:spcPts val="600"/>
              </a:spcBef>
              <a:spcAft>
                <a:spcPts val="600"/>
              </a:spcAft>
              <a:buNone/>
            </a:pPr>
            <a:r>
              <a:rPr lang="en-GB" sz="2800" b="1" u="sng" dirty="0"/>
              <a:t>Assignment 1 </a:t>
            </a:r>
            <a:r>
              <a:rPr lang="en-GB" sz="2800" b="1" dirty="0"/>
              <a:t>–  E-Portfolio Evidence of Learning – 50% weighting - 2,000 word equivalent consisting of </a:t>
            </a:r>
            <a:r>
              <a:rPr lang="en-GB" sz="2800" b="1" dirty="0">
                <a:solidFill>
                  <a:srgbClr val="FF0000"/>
                </a:solidFill>
              </a:rPr>
              <a:t>2 different artefact tasks </a:t>
            </a:r>
          </a:p>
          <a:p>
            <a:pPr marL="0" indent="0">
              <a:lnSpc>
                <a:spcPct val="120000"/>
              </a:lnSpc>
              <a:spcBef>
                <a:spcPts val="600"/>
              </a:spcBef>
              <a:spcAft>
                <a:spcPts val="600"/>
              </a:spcAft>
              <a:buNone/>
            </a:pPr>
            <a:r>
              <a:rPr lang="en-GB" sz="2800" b="1" dirty="0"/>
              <a:t>S</a:t>
            </a:r>
            <a:r>
              <a:rPr lang="en-GB" sz="2800" b="1" dirty="0">
                <a:effectLst/>
                <a:latin typeface="Arial" panose="020B0604020202020204" pitchFamily="34" charset="0"/>
                <a:ea typeface="Times New Roman" panose="02020603050405020304" pitchFamily="18" charset="0"/>
                <a:cs typeface="Arial" panose="020B0604020202020204" pitchFamily="34" charset="0"/>
              </a:rPr>
              <a:t>ubmission to Turnitin link. </a:t>
            </a:r>
            <a:r>
              <a:rPr lang="en-GB" sz="2800" b="1" u="sng"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p>
          <a:p>
            <a:pPr marL="514350" indent="-514350">
              <a:lnSpc>
                <a:spcPct val="120000"/>
              </a:lnSpc>
              <a:spcBef>
                <a:spcPts val="600"/>
              </a:spcBef>
              <a:spcAft>
                <a:spcPts val="600"/>
              </a:spcAft>
              <a:buFont typeface="+mj-lt"/>
              <a:buAutoNum type="arabicPeriod"/>
            </a:pPr>
            <a:endParaRPr lang="en-GB" sz="2800" b="1" u="sng" dirty="0">
              <a:highlight>
                <a:srgbClr val="FFFF00"/>
              </a:highlight>
            </a:endParaRPr>
          </a:p>
          <a:p>
            <a:pPr marL="0" indent="0">
              <a:buNone/>
            </a:pPr>
            <a:endParaRPr lang="en-GB" sz="2800" dirty="0">
              <a:highlight>
                <a:srgbClr val="FFFF00"/>
              </a:highlight>
            </a:endParaRPr>
          </a:p>
          <a:p>
            <a:pPr marL="0" indent="0">
              <a:buNone/>
            </a:pPr>
            <a:endParaRPr lang="en-GB" sz="2800" b="1" dirty="0">
              <a:solidFill>
                <a:srgbClr val="FF0000"/>
              </a:solidFill>
            </a:endParaRPr>
          </a:p>
        </p:txBody>
      </p:sp>
    </p:spTree>
    <p:extLst>
      <p:ext uri="{BB962C8B-B14F-4D97-AF65-F5344CB8AC3E}">
        <p14:creationId xmlns:p14="http://schemas.microsoft.com/office/powerpoint/2010/main" val="33220477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204D7-B79D-459C-9D5D-1CEAE3DB0DB1}"/>
              </a:ext>
            </a:extLst>
          </p:cNvPr>
          <p:cNvSpPr>
            <a:spLocks noGrp="1"/>
          </p:cNvSpPr>
          <p:nvPr>
            <p:ph type="title"/>
          </p:nvPr>
        </p:nvSpPr>
        <p:spPr>
          <a:xfrm>
            <a:off x="457200" y="188640"/>
            <a:ext cx="8229600" cy="648072"/>
          </a:xfrm>
        </p:spPr>
        <p:txBody>
          <a:bodyPr>
            <a:normAutofit/>
          </a:bodyPr>
          <a:lstStyle/>
          <a:p>
            <a:r>
              <a:rPr lang="en-GB" sz="2800" b="1" dirty="0">
                <a:solidFill>
                  <a:srgbClr val="0070C0"/>
                </a:solidFill>
                <a:latin typeface="Arial" panose="020B0604020202020204" pitchFamily="34" charset="0"/>
                <a:cs typeface="Arial" panose="020B0604020202020204" pitchFamily="34" charset="0"/>
              </a:rPr>
              <a:t>ASSESSMENT CRITERIA E-PORTFOLIO  </a:t>
            </a:r>
          </a:p>
        </p:txBody>
      </p:sp>
      <p:graphicFrame>
        <p:nvGraphicFramePr>
          <p:cNvPr id="7" name="Content Placeholder 3">
            <a:extLst>
              <a:ext uri="{FF2B5EF4-FFF2-40B4-BE49-F238E27FC236}">
                <a16:creationId xmlns:a16="http://schemas.microsoft.com/office/drawing/2014/main" id="{B5A71545-2336-4B31-8467-6548E6F09083}"/>
              </a:ext>
            </a:extLst>
          </p:cNvPr>
          <p:cNvGraphicFramePr>
            <a:graphicFrameLocks noGrp="1"/>
          </p:cNvGraphicFramePr>
          <p:nvPr>
            <p:ph idx="1"/>
          </p:nvPr>
        </p:nvGraphicFramePr>
        <p:xfrm>
          <a:off x="323528" y="836712"/>
          <a:ext cx="8568952" cy="4499122"/>
        </p:xfrm>
        <a:graphic>
          <a:graphicData uri="http://schemas.openxmlformats.org/drawingml/2006/table">
            <a:tbl>
              <a:tblPr firstRow="1" firstCol="1" bandRow="1">
                <a:tableStyleId>{5C22544A-7EE6-4342-B048-85BDC9FD1C3A}</a:tableStyleId>
              </a:tblPr>
              <a:tblGrid>
                <a:gridCol w="8568952">
                  <a:extLst>
                    <a:ext uri="{9D8B030D-6E8A-4147-A177-3AD203B41FA5}">
                      <a16:colId xmlns:a16="http://schemas.microsoft.com/office/drawing/2014/main" val="2769099101"/>
                    </a:ext>
                  </a:extLst>
                </a:gridCol>
              </a:tblGrid>
              <a:tr h="602906">
                <a:tc>
                  <a:txBody>
                    <a:bodyPr/>
                    <a:lstStyle/>
                    <a:p>
                      <a:pPr algn="ctr">
                        <a:lnSpc>
                          <a:spcPct val="200000"/>
                        </a:lnSpc>
                      </a:pPr>
                      <a:r>
                        <a:rPr lang="en-GB" sz="2400" dirty="0">
                          <a:effectLst/>
                        </a:rPr>
                        <a:t>Generic Assessment Criteria </a:t>
                      </a:r>
                    </a:p>
                  </a:txBody>
                  <a:tcPr marL="33078" marR="33078" marT="0" marB="0" anchor="ctr"/>
                </a:tc>
                <a:extLst>
                  <a:ext uri="{0D108BD9-81ED-4DB2-BD59-A6C34878D82A}">
                    <a16:rowId xmlns:a16="http://schemas.microsoft.com/office/drawing/2014/main" val="1535725094"/>
                  </a:ext>
                </a:extLst>
              </a:tr>
              <a:tr h="601583">
                <a:tc>
                  <a:txBody>
                    <a:bodyPr/>
                    <a:lstStyle/>
                    <a:p>
                      <a:pPr algn="l">
                        <a:lnSpc>
                          <a:spcPct val="200000"/>
                        </a:lnSpc>
                      </a:pPr>
                      <a:r>
                        <a:rPr lang="en-GB" sz="1800" dirty="0">
                          <a:effectLst/>
                        </a:rPr>
                        <a:t>1. Engagement with Literature Skills 10%</a:t>
                      </a:r>
                      <a:endParaRPr lang="en-GB" sz="1800" dirty="0">
                        <a:effectLst/>
                        <a:latin typeface="Arial" panose="020B0604020202020204" pitchFamily="34" charset="0"/>
                        <a:cs typeface="Times New Roman" panose="02020603050405020304" pitchFamily="18" charset="0"/>
                      </a:endParaRPr>
                    </a:p>
                  </a:txBody>
                  <a:tcPr marL="33078" marR="33078" marT="0" marB="0"/>
                </a:tc>
                <a:extLst>
                  <a:ext uri="{0D108BD9-81ED-4DB2-BD59-A6C34878D82A}">
                    <a16:rowId xmlns:a16="http://schemas.microsoft.com/office/drawing/2014/main" val="1481131900"/>
                  </a:ext>
                </a:extLst>
              </a:tr>
              <a:tr h="601583">
                <a:tc>
                  <a:txBody>
                    <a:bodyPr/>
                    <a:lstStyle/>
                    <a:p>
                      <a:pPr algn="l">
                        <a:lnSpc>
                          <a:spcPct val="200000"/>
                        </a:lnSpc>
                      </a:pPr>
                      <a:r>
                        <a:rPr lang="en-GB" sz="1800" dirty="0">
                          <a:effectLst/>
                        </a:rPr>
                        <a:t>2. Knowledge and Understanding Skills  20%  </a:t>
                      </a:r>
                      <a:endParaRPr lang="en-GB" sz="1800" dirty="0">
                        <a:effectLst/>
                        <a:latin typeface="Arial" panose="020B0604020202020204" pitchFamily="34" charset="0"/>
                        <a:cs typeface="Times New Roman" panose="02020603050405020304" pitchFamily="18" charset="0"/>
                      </a:endParaRPr>
                    </a:p>
                  </a:txBody>
                  <a:tcPr marL="33078" marR="33078" marT="0" marB="0"/>
                </a:tc>
                <a:extLst>
                  <a:ext uri="{0D108BD9-81ED-4DB2-BD59-A6C34878D82A}">
                    <a16:rowId xmlns:a16="http://schemas.microsoft.com/office/drawing/2014/main" val="1638662627"/>
                  </a:ext>
                </a:extLst>
              </a:tr>
              <a:tr h="601583">
                <a:tc>
                  <a:txBody>
                    <a:bodyPr/>
                    <a:lstStyle/>
                    <a:p>
                      <a:pPr algn="l">
                        <a:lnSpc>
                          <a:spcPct val="200000"/>
                        </a:lnSpc>
                      </a:pPr>
                      <a:r>
                        <a:rPr lang="en-GB" sz="1800" dirty="0">
                          <a:effectLst/>
                        </a:rPr>
                        <a:t>3. Cognitive and Intellectual Skills 20% </a:t>
                      </a:r>
                      <a:endParaRPr lang="en-GB" sz="1800" dirty="0">
                        <a:effectLst/>
                        <a:latin typeface="Arial" panose="020B0604020202020204" pitchFamily="34" charset="0"/>
                        <a:cs typeface="Times New Roman" panose="02020603050405020304" pitchFamily="18" charset="0"/>
                      </a:endParaRPr>
                    </a:p>
                  </a:txBody>
                  <a:tcPr marL="33078" marR="33078" marT="0" marB="0"/>
                </a:tc>
                <a:extLst>
                  <a:ext uri="{0D108BD9-81ED-4DB2-BD59-A6C34878D82A}">
                    <a16:rowId xmlns:a16="http://schemas.microsoft.com/office/drawing/2014/main" val="3543404243"/>
                  </a:ext>
                </a:extLst>
              </a:tr>
              <a:tr h="515878">
                <a:tc>
                  <a:txBody>
                    <a:bodyPr/>
                    <a:lstStyle/>
                    <a:p>
                      <a:pPr algn="l">
                        <a:lnSpc>
                          <a:spcPct val="200000"/>
                        </a:lnSpc>
                      </a:pPr>
                      <a:r>
                        <a:rPr lang="en-GB" sz="1800" dirty="0">
                          <a:effectLst/>
                        </a:rPr>
                        <a:t>4. Practical Application Skills 20%</a:t>
                      </a:r>
                      <a:endParaRPr lang="en-GB" sz="1800" dirty="0">
                        <a:effectLst/>
                        <a:latin typeface="Arial" panose="020B0604020202020204" pitchFamily="34" charset="0"/>
                        <a:cs typeface="Times New Roman" panose="02020603050405020304" pitchFamily="18" charset="0"/>
                      </a:endParaRPr>
                    </a:p>
                  </a:txBody>
                  <a:tcPr marL="33078" marR="33078" marT="0" marB="0"/>
                </a:tc>
                <a:extLst>
                  <a:ext uri="{0D108BD9-81ED-4DB2-BD59-A6C34878D82A}">
                    <a16:rowId xmlns:a16="http://schemas.microsoft.com/office/drawing/2014/main" val="2018698415"/>
                  </a:ext>
                </a:extLst>
              </a:tr>
              <a:tr h="1523535">
                <a:tc>
                  <a:txBody>
                    <a:bodyPr/>
                    <a:lstStyle/>
                    <a:p>
                      <a:pPr algn="l">
                        <a:lnSpc>
                          <a:spcPct val="200000"/>
                        </a:lnSpc>
                      </a:pPr>
                      <a:r>
                        <a:rPr lang="en-GB" sz="1800" dirty="0">
                          <a:effectLst/>
                        </a:rPr>
                        <a:t>5. Transferable Skills for Life and Professional Practice (including 10 marks for e-learning participation in the online material) 30% </a:t>
                      </a:r>
                    </a:p>
                    <a:p>
                      <a:pPr algn="l">
                        <a:lnSpc>
                          <a:spcPct val="200000"/>
                        </a:lnSpc>
                      </a:pPr>
                      <a:endParaRPr lang="en-GB" sz="1800" dirty="0">
                        <a:effectLst/>
                        <a:latin typeface="Arial" panose="020B0604020202020204" pitchFamily="34" charset="0"/>
                        <a:cs typeface="Times New Roman" panose="02020603050405020304" pitchFamily="18" charset="0"/>
                      </a:endParaRPr>
                    </a:p>
                  </a:txBody>
                  <a:tcPr marL="33078" marR="33078" marT="0" marB="0"/>
                </a:tc>
                <a:extLst>
                  <a:ext uri="{0D108BD9-81ED-4DB2-BD59-A6C34878D82A}">
                    <a16:rowId xmlns:a16="http://schemas.microsoft.com/office/drawing/2014/main" val="71163966"/>
                  </a:ext>
                </a:extLst>
              </a:tr>
            </a:tbl>
          </a:graphicData>
        </a:graphic>
      </p:graphicFrame>
    </p:spTree>
    <p:extLst>
      <p:ext uri="{BB962C8B-B14F-4D97-AF65-F5344CB8AC3E}">
        <p14:creationId xmlns:p14="http://schemas.microsoft.com/office/powerpoint/2010/main" val="140862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89424-B907-4998-83CC-D8A5995DA0E2}"/>
              </a:ext>
            </a:extLst>
          </p:cNvPr>
          <p:cNvSpPr>
            <a:spLocks noGrp="1"/>
          </p:cNvSpPr>
          <p:nvPr>
            <p:ph type="title"/>
          </p:nvPr>
        </p:nvSpPr>
        <p:spPr>
          <a:xfrm>
            <a:off x="457200" y="58614"/>
            <a:ext cx="8229600" cy="634082"/>
          </a:xfrm>
        </p:spPr>
        <p:txBody>
          <a:bodyPr>
            <a:normAutofit fontScale="90000"/>
          </a:bodyPr>
          <a:lstStyle/>
          <a:p>
            <a:r>
              <a:rPr lang="en-GB" b="1" dirty="0">
                <a:solidFill>
                  <a:srgbClr val="FF0000"/>
                </a:solidFill>
              </a:rPr>
              <a:t>E-Portfolio Options </a:t>
            </a:r>
          </a:p>
        </p:txBody>
      </p:sp>
      <p:sp>
        <p:nvSpPr>
          <p:cNvPr id="3" name="Content Placeholder 2">
            <a:extLst>
              <a:ext uri="{FF2B5EF4-FFF2-40B4-BE49-F238E27FC236}">
                <a16:creationId xmlns:a16="http://schemas.microsoft.com/office/drawing/2014/main" id="{8C6E241A-FBE7-4ADC-8213-5DE6DEAB87E2}"/>
              </a:ext>
            </a:extLst>
          </p:cNvPr>
          <p:cNvSpPr>
            <a:spLocks noGrp="1"/>
          </p:cNvSpPr>
          <p:nvPr>
            <p:ph idx="1"/>
          </p:nvPr>
        </p:nvSpPr>
        <p:spPr>
          <a:xfrm>
            <a:off x="107504" y="836712"/>
            <a:ext cx="8928992" cy="4896544"/>
          </a:xfrm>
        </p:spPr>
        <p:txBody>
          <a:bodyPr>
            <a:normAutofit lnSpcReduction="10000"/>
          </a:bodyPr>
          <a:lstStyle/>
          <a:p>
            <a:pPr marL="457200">
              <a:lnSpc>
                <a:spcPct val="115000"/>
              </a:lnSpc>
            </a:pPr>
            <a:r>
              <a:rPr lang="en-GB" sz="2400" b="1" dirty="0">
                <a:latin typeface="Arial" panose="020B0604020202020204" pitchFamily="34" charset="0"/>
                <a:ea typeface="Times New Roman" panose="02020603050405020304" pitchFamily="18" charset="0"/>
                <a:cs typeface="Arial" panose="020B0604020202020204" pitchFamily="34" charset="0"/>
              </a:rPr>
              <a:t>C</a:t>
            </a:r>
            <a:r>
              <a:rPr lang="en-GB" sz="2400" b="1" dirty="0">
                <a:effectLst/>
                <a:latin typeface="Arial" panose="020B0604020202020204" pitchFamily="34" charset="0"/>
                <a:ea typeface="Times New Roman" panose="02020603050405020304" pitchFamily="18" charset="0"/>
                <a:cs typeface="Arial" panose="020B0604020202020204" pitchFamily="34" charset="0"/>
              </a:rPr>
              <a:t>hoose</a:t>
            </a:r>
            <a:r>
              <a:rPr lang="en-GB"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GB" sz="2400" b="1" u="sng"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two</a:t>
            </a:r>
            <a:r>
              <a:rPr lang="en-GB"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r>
              <a:rPr lang="en-GB" sz="2400" b="1" dirty="0">
                <a:effectLst/>
                <a:latin typeface="Arial" panose="020B0604020202020204" pitchFamily="34" charset="0"/>
                <a:ea typeface="Times New Roman" panose="02020603050405020304" pitchFamily="18" charset="0"/>
                <a:cs typeface="Arial" panose="020B0604020202020204" pitchFamily="34" charset="0"/>
              </a:rPr>
              <a:t>from the following tasks to evidence your e-portfolio - </a:t>
            </a:r>
            <a:r>
              <a:rPr lang="en-GB"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both of your artefacts have to be linked to each other</a:t>
            </a:r>
            <a:r>
              <a:rPr lang="en-GB" sz="2400" b="1" dirty="0">
                <a:effectLst/>
                <a:latin typeface="Arial" panose="020B0604020202020204" pitchFamily="34" charset="0"/>
                <a:ea typeface="Times New Roman" panose="02020603050405020304" pitchFamily="18" charset="0"/>
                <a:cs typeface="Arial" panose="020B0604020202020204" pitchFamily="34" charset="0"/>
              </a:rPr>
              <a:t>.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pPr marL="457200">
              <a:lnSpc>
                <a:spcPct val="115000"/>
              </a:lnSpc>
            </a:pPr>
            <a:r>
              <a:rPr lang="en-GB" sz="2400" b="1" dirty="0">
                <a:latin typeface="Arial" panose="020B0604020202020204" pitchFamily="34" charset="0"/>
                <a:cs typeface="Arial" panose="020B0604020202020204" pitchFamily="34" charset="0"/>
              </a:rPr>
              <a:t>Task 1 Option – Mind-map plus 500 words explanation.</a:t>
            </a:r>
          </a:p>
          <a:p>
            <a:pPr marL="457200">
              <a:lnSpc>
                <a:spcPct val="115000"/>
              </a:lnSpc>
            </a:pPr>
            <a:r>
              <a:rPr lang="en-GB" sz="2400" b="1" dirty="0">
                <a:latin typeface="Arial" panose="020B0604020202020204" pitchFamily="34" charset="0"/>
                <a:cs typeface="Arial" panose="020B0604020202020204" pitchFamily="34" charset="0"/>
              </a:rPr>
              <a:t>Task 2 Option – A Blog which is 500 words must include at least 1 website link.</a:t>
            </a:r>
          </a:p>
          <a:p>
            <a:pPr marL="457200">
              <a:lnSpc>
                <a:spcPct val="115000"/>
              </a:lnSpc>
            </a:pPr>
            <a:r>
              <a:rPr lang="en-GB" sz="2400" b="1" dirty="0">
                <a:latin typeface="Arial" panose="020B0604020202020204" pitchFamily="34" charset="0"/>
                <a:cs typeface="Arial" panose="020B0604020202020204" pitchFamily="34" charset="0"/>
              </a:rPr>
              <a:t>Task 3 Option – Elevated Pitch which is 500 words.</a:t>
            </a:r>
          </a:p>
          <a:p>
            <a:pPr marL="457200">
              <a:lnSpc>
                <a:spcPct val="115000"/>
              </a:lnSpc>
            </a:pPr>
            <a:r>
              <a:rPr lang="en-GB" sz="2400" b="1" dirty="0">
                <a:latin typeface="Arial" panose="020B0604020202020204" pitchFamily="34" charset="0"/>
                <a:cs typeface="Arial" panose="020B0604020202020204" pitchFamily="34" charset="0"/>
              </a:rPr>
              <a:t>Task 4 Option – A flyer/leaflet plus 500 words explanation.</a:t>
            </a:r>
          </a:p>
          <a:p>
            <a:pPr marL="457200">
              <a:lnSpc>
                <a:spcPct val="115000"/>
              </a:lnSpc>
            </a:pPr>
            <a:r>
              <a:rPr lang="en-GB" sz="2400" b="1" dirty="0">
                <a:latin typeface="Arial" panose="020B0604020202020204" pitchFamily="34" charset="0"/>
                <a:cs typeface="Arial" panose="020B0604020202020204" pitchFamily="34" charset="0"/>
              </a:rPr>
              <a:t>Task 5 Option – Conference Poster plus 500 words explanation. </a:t>
            </a:r>
          </a:p>
          <a:p>
            <a:pPr marL="457200" algn="just">
              <a:lnSpc>
                <a:spcPct val="115000"/>
              </a:lnSpc>
            </a:pPr>
            <a:endParaRPr lang="en-GB" sz="33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23266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2C7EE7-630D-B95E-7483-80519ABC3723}"/>
              </a:ext>
            </a:extLst>
          </p:cNvPr>
          <p:cNvSpPr>
            <a:spLocks noGrp="1"/>
          </p:cNvSpPr>
          <p:nvPr>
            <p:ph type="title"/>
          </p:nvPr>
        </p:nvSpPr>
        <p:spPr>
          <a:xfrm>
            <a:off x="107504" y="0"/>
            <a:ext cx="8928992" cy="634082"/>
          </a:xfrm>
        </p:spPr>
        <p:txBody>
          <a:bodyPr>
            <a:noAutofit/>
          </a:bodyPr>
          <a:lstStyle/>
          <a:p>
            <a:r>
              <a:rPr lang="en-GB" sz="3600" b="1" dirty="0"/>
              <a:t>Assignment layout – E-Portfolio</a:t>
            </a:r>
          </a:p>
        </p:txBody>
      </p:sp>
      <p:sp>
        <p:nvSpPr>
          <p:cNvPr id="3" name="Content Placeholder 2">
            <a:extLst>
              <a:ext uri="{FF2B5EF4-FFF2-40B4-BE49-F238E27FC236}">
                <a16:creationId xmlns:a16="http://schemas.microsoft.com/office/drawing/2014/main" id="{64E91B36-AA7E-FB37-E806-563943CEDE5C}"/>
              </a:ext>
            </a:extLst>
          </p:cNvPr>
          <p:cNvSpPr>
            <a:spLocks noGrp="1"/>
          </p:cNvSpPr>
          <p:nvPr>
            <p:ph idx="1"/>
          </p:nvPr>
        </p:nvSpPr>
        <p:spPr>
          <a:xfrm>
            <a:off x="395536" y="764704"/>
            <a:ext cx="8352928" cy="4968552"/>
          </a:xfrm>
        </p:spPr>
        <p:txBody>
          <a:bodyPr>
            <a:noAutofit/>
          </a:bodyPr>
          <a:lstStyle/>
          <a:p>
            <a:r>
              <a:rPr lang="en-GB" sz="2300" dirty="0">
                <a:solidFill>
                  <a:srgbClr val="FF0000"/>
                </a:solidFill>
              </a:rPr>
              <a:t>Cover page </a:t>
            </a:r>
            <a:r>
              <a:rPr lang="en-GB" sz="2300" dirty="0"/>
              <a:t>– your name, student number, module reference details, the lecturers name.</a:t>
            </a:r>
          </a:p>
          <a:p>
            <a:r>
              <a:rPr lang="en-GB" sz="2300" dirty="0">
                <a:solidFill>
                  <a:srgbClr val="FF0000"/>
                </a:solidFill>
              </a:rPr>
              <a:t>Contents page </a:t>
            </a:r>
            <a:r>
              <a:rPr lang="en-GB" sz="2300" dirty="0"/>
              <a:t>– add page numbers. </a:t>
            </a:r>
          </a:p>
          <a:p>
            <a:r>
              <a:rPr lang="en-GB" sz="2300" dirty="0">
                <a:solidFill>
                  <a:srgbClr val="FF0000"/>
                </a:solidFill>
              </a:rPr>
              <a:t>Introduction </a:t>
            </a:r>
            <a:r>
              <a:rPr lang="en-GB" sz="2300" dirty="0"/>
              <a:t>– must contain which two artefacts you have chosen, what your idea or approach is for your portfolio, and why these artefacts can be useful in practice in health and social care for this idea or approach. </a:t>
            </a:r>
          </a:p>
          <a:p>
            <a:r>
              <a:rPr lang="en-GB" sz="2300" dirty="0">
                <a:solidFill>
                  <a:srgbClr val="FF0000"/>
                </a:solidFill>
              </a:rPr>
              <a:t>Artefact 1</a:t>
            </a:r>
            <a:r>
              <a:rPr lang="en-GB" sz="2300" dirty="0"/>
              <a:t> – name which one (500 words). </a:t>
            </a:r>
          </a:p>
          <a:p>
            <a:r>
              <a:rPr lang="en-GB" sz="2300" dirty="0">
                <a:solidFill>
                  <a:srgbClr val="FF0000"/>
                </a:solidFill>
              </a:rPr>
              <a:t>Artefact 2 </a:t>
            </a:r>
            <a:r>
              <a:rPr lang="en-GB" sz="2300" dirty="0"/>
              <a:t>– name which one (500 words).</a:t>
            </a:r>
          </a:p>
          <a:p>
            <a:r>
              <a:rPr lang="en-GB" sz="2300" dirty="0">
                <a:solidFill>
                  <a:srgbClr val="FF0000"/>
                </a:solidFill>
              </a:rPr>
              <a:t>Conclusion</a:t>
            </a:r>
            <a:r>
              <a:rPr lang="en-GB" sz="2300" dirty="0"/>
              <a:t> – summarise the main points of your assignment.</a:t>
            </a:r>
          </a:p>
          <a:p>
            <a:r>
              <a:rPr lang="en-GB" sz="2300" dirty="0">
                <a:solidFill>
                  <a:srgbClr val="FF0000"/>
                </a:solidFill>
              </a:rPr>
              <a:t>Reference page </a:t>
            </a:r>
            <a:r>
              <a:rPr lang="en-GB" sz="2300" dirty="0"/>
              <a:t>– references list for both artefacts (in Harvard Referencing style).</a:t>
            </a:r>
          </a:p>
        </p:txBody>
      </p:sp>
    </p:spTree>
    <p:extLst>
      <p:ext uri="{BB962C8B-B14F-4D97-AF65-F5344CB8AC3E}">
        <p14:creationId xmlns:p14="http://schemas.microsoft.com/office/powerpoint/2010/main" val="3690653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75892C-FD35-49ED-9D27-4F6B12813E1A}"/>
              </a:ext>
            </a:extLst>
          </p:cNvPr>
          <p:cNvSpPr>
            <a:spLocks noGrp="1"/>
          </p:cNvSpPr>
          <p:nvPr>
            <p:ph type="title"/>
          </p:nvPr>
        </p:nvSpPr>
        <p:spPr>
          <a:xfrm>
            <a:off x="457200" y="49188"/>
            <a:ext cx="8229600" cy="859532"/>
          </a:xfrm>
        </p:spPr>
        <p:txBody>
          <a:bodyPr>
            <a:normAutofit/>
          </a:bodyPr>
          <a:lstStyle/>
          <a:p>
            <a:r>
              <a:rPr lang="en-GB" dirty="0"/>
              <a:t>General Information </a:t>
            </a:r>
          </a:p>
        </p:txBody>
      </p:sp>
      <p:sp>
        <p:nvSpPr>
          <p:cNvPr id="3" name="Content Placeholder 2">
            <a:extLst>
              <a:ext uri="{FF2B5EF4-FFF2-40B4-BE49-F238E27FC236}">
                <a16:creationId xmlns:a16="http://schemas.microsoft.com/office/drawing/2014/main" id="{1D212C84-881A-4FA3-9F52-E54C34C39A79}"/>
              </a:ext>
            </a:extLst>
          </p:cNvPr>
          <p:cNvSpPr>
            <a:spLocks noGrp="1"/>
          </p:cNvSpPr>
          <p:nvPr>
            <p:ph idx="1"/>
          </p:nvPr>
        </p:nvSpPr>
        <p:spPr>
          <a:xfrm>
            <a:off x="107504" y="908720"/>
            <a:ext cx="9036496" cy="5112568"/>
          </a:xfrm>
        </p:spPr>
        <p:txBody>
          <a:bodyPr>
            <a:normAutofit/>
          </a:bodyPr>
          <a:lstStyle/>
          <a:p>
            <a:pPr marL="0" indent="0">
              <a:buNone/>
            </a:pPr>
            <a:r>
              <a:rPr lang="en-GB" sz="2000" dirty="0"/>
              <a:t>You are expected to create an e-portfolio which comprises of </a:t>
            </a:r>
            <a:r>
              <a:rPr lang="en-GB" sz="2000" u="sng" dirty="0"/>
              <a:t>2 items</a:t>
            </a:r>
            <a:r>
              <a:rPr lang="en-GB" sz="2000" dirty="0"/>
              <a:t> from a list of 5 artefact task options. The e-portfolio items should follow through an idea or an approach to either: </a:t>
            </a:r>
          </a:p>
          <a:p>
            <a:pPr marL="457200" lvl="0" indent="-457200">
              <a:buFont typeface="+mj-lt"/>
              <a:buAutoNum type="arabicPeriod"/>
            </a:pPr>
            <a:r>
              <a:rPr lang="en-GB" sz="2000" b="1" dirty="0">
                <a:solidFill>
                  <a:srgbClr val="0070C0"/>
                </a:solidFill>
              </a:rPr>
              <a:t>Develop a new project plan that is unique and which you have identified a gap in a service, or </a:t>
            </a:r>
            <a:endParaRPr lang="en-GB" sz="2000" dirty="0">
              <a:solidFill>
                <a:srgbClr val="0070C0"/>
              </a:solidFill>
            </a:endParaRPr>
          </a:p>
          <a:p>
            <a:pPr marL="457200" lvl="0" indent="-457200">
              <a:buFont typeface="+mj-lt"/>
              <a:buAutoNum type="arabicPeriod"/>
            </a:pPr>
            <a:r>
              <a:rPr lang="en-GB" sz="2000" b="1" dirty="0">
                <a:solidFill>
                  <a:srgbClr val="0070C0"/>
                </a:solidFill>
              </a:rPr>
              <a:t>You are advocating in support for an existing national or local project, which you will demonstrate your active role of leadership to support the project to a potential new audience within your local area; or </a:t>
            </a:r>
            <a:endParaRPr lang="en-GB" sz="2000" dirty="0">
              <a:solidFill>
                <a:srgbClr val="0070C0"/>
              </a:solidFill>
            </a:endParaRPr>
          </a:p>
          <a:p>
            <a:pPr marL="457200" lvl="0" indent="-457200">
              <a:buFont typeface="+mj-lt"/>
              <a:buAutoNum type="arabicPeriod"/>
            </a:pPr>
            <a:r>
              <a:rPr lang="en-GB" sz="2000" b="1" dirty="0">
                <a:solidFill>
                  <a:srgbClr val="0070C0"/>
                </a:solidFill>
              </a:rPr>
              <a:t>You will develop a campaign of your own that will promote, or advocate a given cause, or mission for which you are passionate about. </a:t>
            </a:r>
            <a:endParaRPr lang="en-GB" sz="2000" dirty="0">
              <a:solidFill>
                <a:srgbClr val="0070C0"/>
              </a:solidFill>
            </a:endParaRPr>
          </a:p>
          <a:p>
            <a:pPr marL="114300" indent="0">
              <a:lnSpc>
                <a:spcPct val="115000"/>
              </a:lnSpc>
              <a:buNone/>
            </a:pPr>
            <a:r>
              <a:rPr lang="en-GB"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The expectation is that you will confirm which aspect in your approach to your given option in a clear introduction to your two artefact items which you have chosen to showcase. </a:t>
            </a:r>
            <a:endParaRPr lang="en-GB" sz="2000" dirty="0">
              <a:solidFill>
                <a:srgbClr val="FF0000"/>
              </a:solidFill>
              <a:effectLst/>
              <a:latin typeface="Arial" panose="020B0604020202020204" pitchFamily="34" charset="0"/>
              <a:ea typeface="Times New Roman" panose="02020603050405020304" pitchFamily="18" charset="0"/>
              <a:cs typeface="Times New Roman" panose="02020603050405020304" pitchFamily="18" charset="0"/>
            </a:endParaRPr>
          </a:p>
          <a:p>
            <a:endParaRPr lang="en-GB" sz="2000" dirty="0"/>
          </a:p>
        </p:txBody>
      </p:sp>
    </p:spTree>
    <p:extLst>
      <p:ext uri="{BB962C8B-B14F-4D97-AF65-F5344CB8AC3E}">
        <p14:creationId xmlns:p14="http://schemas.microsoft.com/office/powerpoint/2010/main" val="3612192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20514-B409-4B5B-A3A9-F18D7D7DC468}"/>
              </a:ext>
            </a:extLst>
          </p:cNvPr>
          <p:cNvSpPr>
            <a:spLocks noGrp="1"/>
          </p:cNvSpPr>
          <p:nvPr>
            <p:ph type="title"/>
          </p:nvPr>
        </p:nvSpPr>
        <p:spPr>
          <a:xfrm>
            <a:off x="457200" y="116632"/>
            <a:ext cx="8229600" cy="634082"/>
          </a:xfrm>
        </p:spPr>
        <p:txBody>
          <a:bodyPr>
            <a:normAutofit fontScale="90000"/>
          </a:bodyPr>
          <a:lstStyle/>
          <a:p>
            <a:r>
              <a:rPr lang="en-GB" b="1" dirty="0">
                <a:latin typeface="Arial" panose="020B0604020202020204" pitchFamily="34" charset="0"/>
                <a:cs typeface="Arial" panose="020B0604020202020204" pitchFamily="34" charset="0"/>
              </a:rPr>
              <a:t>Task 1 Option – Mind-map </a:t>
            </a:r>
          </a:p>
        </p:txBody>
      </p:sp>
      <p:sp>
        <p:nvSpPr>
          <p:cNvPr id="3" name="Content Placeholder 2">
            <a:extLst>
              <a:ext uri="{FF2B5EF4-FFF2-40B4-BE49-F238E27FC236}">
                <a16:creationId xmlns:a16="http://schemas.microsoft.com/office/drawing/2014/main" id="{220EBAFF-4D85-4DA3-B524-2702180DDEF0}"/>
              </a:ext>
            </a:extLst>
          </p:cNvPr>
          <p:cNvSpPr>
            <a:spLocks noGrp="1"/>
          </p:cNvSpPr>
          <p:nvPr>
            <p:ph idx="1"/>
          </p:nvPr>
        </p:nvSpPr>
        <p:spPr>
          <a:xfrm>
            <a:off x="0" y="750714"/>
            <a:ext cx="9144000" cy="5342582"/>
          </a:xfrm>
        </p:spPr>
        <p:txBody>
          <a:bodyPr>
            <a:normAutofit fontScale="70000" lnSpcReduction="20000"/>
          </a:bodyPr>
          <a:lstStyle/>
          <a:p>
            <a:pPr marL="0" indent="0">
              <a:buNone/>
            </a:pPr>
            <a:r>
              <a:rPr lang="en-GB" b="1" u="sng" dirty="0">
                <a:solidFill>
                  <a:srgbClr val="FF0000"/>
                </a:solidFill>
              </a:rPr>
              <a:t>ARTEFACT </a:t>
            </a:r>
            <a:r>
              <a:rPr lang="en-GB" b="1" dirty="0">
                <a:solidFill>
                  <a:srgbClr val="FF0000"/>
                </a:solidFill>
              </a:rPr>
              <a:t>TASK 1</a:t>
            </a:r>
          </a:p>
          <a:p>
            <a:r>
              <a:rPr lang="en-GB" dirty="0"/>
              <a:t>Create a mind map of your choice with no more than 6 interconnecting links that demonstrates how the ideas and concepts are formulated from one of the approaches you have chosen to take.  </a:t>
            </a:r>
          </a:p>
          <a:p>
            <a:r>
              <a:rPr lang="en-GB" dirty="0"/>
              <a:t>Alongside your mind-map you should provide a written explanation of your mind-map of no more than </a:t>
            </a:r>
            <a:r>
              <a:rPr lang="en-GB" dirty="0">
                <a:solidFill>
                  <a:srgbClr val="FF0000"/>
                </a:solidFill>
              </a:rPr>
              <a:t>500 words</a:t>
            </a:r>
            <a:r>
              <a:rPr lang="en-GB" dirty="0"/>
              <a:t>.  </a:t>
            </a:r>
          </a:p>
          <a:p>
            <a:r>
              <a:rPr lang="en-GB" dirty="0"/>
              <a:t>You can use supporting imagery, and it can be hand drawn or produced using MS Word, or PowerPoint using Office 365 or an appropriate technology such as Mind Meister available at: </a:t>
            </a:r>
            <a:r>
              <a:rPr lang="en-GB" u="sng" dirty="0">
                <a:hlinkClick r:id="rId2"/>
              </a:rPr>
              <a:t>www.mindmeister.com/</a:t>
            </a:r>
            <a:r>
              <a:rPr lang="en-GB" dirty="0"/>
              <a:t> </a:t>
            </a:r>
          </a:p>
          <a:p>
            <a:r>
              <a:rPr lang="en-GB" dirty="0"/>
              <a:t>The mind map should be referenced appropriately for all the images uses. </a:t>
            </a:r>
          </a:p>
          <a:p>
            <a:r>
              <a:rPr lang="en-GB" dirty="0"/>
              <a:t>The mind-map explanation should include references sources around your idea/approach on the topic area and it can include governmental legalisation and national policy.</a:t>
            </a:r>
            <a:r>
              <a:rPr lang="en-GB" dirty="0">
                <a:solidFill>
                  <a:srgbClr val="FF0000"/>
                </a:solidFill>
              </a:rPr>
              <a:t> </a:t>
            </a:r>
          </a:p>
        </p:txBody>
      </p:sp>
    </p:spTree>
    <p:extLst>
      <p:ext uri="{BB962C8B-B14F-4D97-AF65-F5344CB8AC3E}">
        <p14:creationId xmlns:p14="http://schemas.microsoft.com/office/powerpoint/2010/main" val="1852279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9DFAF-1D51-4303-B2A8-ABEE61735278}"/>
              </a:ext>
            </a:extLst>
          </p:cNvPr>
          <p:cNvSpPr>
            <a:spLocks noGrp="1"/>
          </p:cNvSpPr>
          <p:nvPr>
            <p:ph type="title"/>
          </p:nvPr>
        </p:nvSpPr>
        <p:spPr>
          <a:xfrm>
            <a:off x="457200" y="130622"/>
            <a:ext cx="8229600" cy="634082"/>
          </a:xfrm>
        </p:spPr>
        <p:txBody>
          <a:bodyPr>
            <a:normAutofit fontScale="90000"/>
          </a:bodyPr>
          <a:lstStyle/>
          <a:p>
            <a:r>
              <a:rPr lang="en-GB" b="1" dirty="0">
                <a:latin typeface="Arial" panose="020B0604020202020204" pitchFamily="34" charset="0"/>
                <a:cs typeface="Arial" panose="020B0604020202020204" pitchFamily="34" charset="0"/>
              </a:rPr>
              <a:t>Task 2 Option – A Blog </a:t>
            </a:r>
            <a:endParaRPr lang="en-GB" dirty="0"/>
          </a:p>
        </p:txBody>
      </p:sp>
      <p:sp>
        <p:nvSpPr>
          <p:cNvPr id="3" name="Content Placeholder 2">
            <a:extLst>
              <a:ext uri="{FF2B5EF4-FFF2-40B4-BE49-F238E27FC236}">
                <a16:creationId xmlns:a16="http://schemas.microsoft.com/office/drawing/2014/main" id="{FB3F477A-7989-4D2D-9BEE-6744AFA5EF6D}"/>
              </a:ext>
            </a:extLst>
          </p:cNvPr>
          <p:cNvSpPr>
            <a:spLocks noGrp="1"/>
          </p:cNvSpPr>
          <p:nvPr>
            <p:ph idx="1"/>
          </p:nvPr>
        </p:nvSpPr>
        <p:spPr>
          <a:xfrm>
            <a:off x="179512" y="764704"/>
            <a:ext cx="8784976" cy="5328592"/>
          </a:xfrm>
        </p:spPr>
        <p:txBody>
          <a:bodyPr>
            <a:normAutofit fontScale="92500" lnSpcReduction="10000"/>
          </a:bodyPr>
          <a:lstStyle/>
          <a:p>
            <a:pPr marL="0" indent="0">
              <a:buNone/>
            </a:pPr>
            <a:r>
              <a:rPr lang="en-GB"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ARTEFACT TASK 2.</a:t>
            </a:r>
            <a:r>
              <a:rPr lang="en-GB"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p>
          <a:p>
            <a:r>
              <a:rPr lang="en-GB" sz="2600" dirty="0"/>
              <a:t>Create a blog that outlines how you came up with your idea/approach.  You should discuss your idea by explaining what it is clearly which will encourage other bloggers to engage with you. </a:t>
            </a:r>
          </a:p>
          <a:p>
            <a:r>
              <a:rPr lang="en-GB" sz="2600" dirty="0"/>
              <a:t>This blog should be no more than </a:t>
            </a:r>
            <a:r>
              <a:rPr lang="en-GB" sz="2600" dirty="0">
                <a:solidFill>
                  <a:srgbClr val="FF0000"/>
                </a:solidFill>
              </a:rPr>
              <a:t>500 words </a:t>
            </a:r>
            <a:r>
              <a:rPr lang="en-GB" sz="2600" dirty="0"/>
              <a:t>and should use supporting visualisation imagery e.g., graphs, tables and pictures and should include website links to entice your potential audience to seek further information. </a:t>
            </a:r>
          </a:p>
          <a:p>
            <a:r>
              <a:rPr lang="en-GB" sz="2600" dirty="0"/>
              <a:t>It should have </a:t>
            </a:r>
            <a:r>
              <a:rPr lang="en-GB" sz="2600" dirty="0">
                <a:solidFill>
                  <a:srgbClr val="FF0000"/>
                </a:solidFill>
              </a:rPr>
              <a:t>one website </a:t>
            </a:r>
            <a:r>
              <a:rPr lang="en-GB" sz="2600" dirty="0"/>
              <a:t>link included around your idea/approach.   </a:t>
            </a:r>
          </a:p>
          <a:p>
            <a:r>
              <a:rPr lang="en-GB" sz="2600" dirty="0"/>
              <a:t>A list of sources used to inform your blog should be included in a reference list, using the appropriate referencing standard. </a:t>
            </a:r>
            <a:endParaRPr lang="en-GB" sz="26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007809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84266-4239-468B-AA09-66E5D1D1F4EF}"/>
              </a:ext>
            </a:extLst>
          </p:cNvPr>
          <p:cNvSpPr>
            <a:spLocks noGrp="1"/>
          </p:cNvSpPr>
          <p:nvPr>
            <p:ph type="title"/>
          </p:nvPr>
        </p:nvSpPr>
        <p:spPr>
          <a:xfrm>
            <a:off x="457200" y="274638"/>
            <a:ext cx="8229600" cy="490066"/>
          </a:xfrm>
        </p:spPr>
        <p:txBody>
          <a:bodyPr>
            <a:normAutofit fontScale="90000"/>
          </a:bodyPr>
          <a:lstStyle/>
          <a:p>
            <a:r>
              <a:rPr lang="en-GB" b="1" dirty="0">
                <a:latin typeface="Arial" panose="020B0604020202020204" pitchFamily="34" charset="0"/>
                <a:cs typeface="Arial" panose="020B0604020202020204" pitchFamily="34" charset="0"/>
              </a:rPr>
              <a:t>Task 3 Option – Elevated Pitch </a:t>
            </a:r>
            <a:endParaRPr lang="en-GB" dirty="0"/>
          </a:p>
        </p:txBody>
      </p:sp>
      <p:sp>
        <p:nvSpPr>
          <p:cNvPr id="3" name="Content Placeholder 2">
            <a:extLst>
              <a:ext uri="{FF2B5EF4-FFF2-40B4-BE49-F238E27FC236}">
                <a16:creationId xmlns:a16="http://schemas.microsoft.com/office/drawing/2014/main" id="{4FE61E08-CD49-48C1-A8C2-8C3F8D711111}"/>
              </a:ext>
            </a:extLst>
          </p:cNvPr>
          <p:cNvSpPr>
            <a:spLocks noGrp="1"/>
          </p:cNvSpPr>
          <p:nvPr>
            <p:ph idx="1"/>
          </p:nvPr>
        </p:nvSpPr>
        <p:spPr>
          <a:xfrm>
            <a:off x="179512" y="980728"/>
            <a:ext cx="8856984" cy="4896544"/>
          </a:xfrm>
        </p:spPr>
        <p:txBody>
          <a:bodyPr>
            <a:normAutofit fontScale="85000" lnSpcReduction="10000"/>
          </a:bodyPr>
          <a:lstStyle/>
          <a:p>
            <a:pPr marL="0" indent="0">
              <a:buNone/>
            </a:pPr>
            <a:r>
              <a:rPr lang="en-GB" sz="24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ARTEFACT TASK 3.</a:t>
            </a:r>
          </a:p>
          <a:p>
            <a:r>
              <a:rPr lang="en-GB" dirty="0"/>
              <a:t>Create an elevator style pitch (a written piece which you could present to a fictitious audience) about your idea/approach.  </a:t>
            </a:r>
          </a:p>
          <a:p>
            <a:r>
              <a:rPr lang="en-GB" dirty="0"/>
              <a:t>The pitch should be written in a format that will enable you to present it to a new potential audience and should be no more than </a:t>
            </a:r>
            <a:r>
              <a:rPr lang="en-GB" dirty="0">
                <a:solidFill>
                  <a:srgbClr val="FF0000"/>
                </a:solidFill>
              </a:rPr>
              <a:t>500 words</a:t>
            </a:r>
            <a:r>
              <a:rPr lang="en-GB" dirty="0"/>
              <a:t>. </a:t>
            </a:r>
          </a:p>
          <a:p>
            <a:r>
              <a:rPr lang="en-GB" dirty="0"/>
              <a:t>In your pitch you are promoting your idea to engage with the audience, so that they will offer support to you in a proactive way either by being actively involved or by offering support such as crowdfunding.  </a:t>
            </a:r>
          </a:p>
          <a:p>
            <a:pPr marL="0" indent="0">
              <a:buNone/>
            </a:pPr>
            <a:r>
              <a:rPr lang="en-GB" sz="24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 </a:t>
            </a:r>
          </a:p>
        </p:txBody>
      </p:sp>
    </p:spTree>
    <p:extLst>
      <p:ext uri="{BB962C8B-B14F-4D97-AF65-F5344CB8AC3E}">
        <p14:creationId xmlns:p14="http://schemas.microsoft.com/office/powerpoint/2010/main" val="2658082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C91E5-4797-4B8D-B8EC-78FED8C7E185}"/>
              </a:ext>
            </a:extLst>
          </p:cNvPr>
          <p:cNvSpPr>
            <a:spLocks noGrp="1"/>
          </p:cNvSpPr>
          <p:nvPr>
            <p:ph type="title"/>
          </p:nvPr>
        </p:nvSpPr>
        <p:spPr>
          <a:xfrm>
            <a:off x="457200" y="346646"/>
            <a:ext cx="8229600" cy="490066"/>
          </a:xfrm>
        </p:spPr>
        <p:txBody>
          <a:bodyPr>
            <a:normAutofit fontScale="90000"/>
          </a:bodyPr>
          <a:lstStyle/>
          <a:p>
            <a:r>
              <a:rPr lang="en-GB" b="1" dirty="0">
                <a:latin typeface="Arial" panose="020B0604020202020204" pitchFamily="34" charset="0"/>
                <a:cs typeface="Arial" panose="020B0604020202020204" pitchFamily="34" charset="0"/>
              </a:rPr>
              <a:t>Task 4 Option – A flyer/leaflet </a:t>
            </a:r>
            <a:endParaRPr lang="en-GB" dirty="0"/>
          </a:p>
        </p:txBody>
      </p:sp>
      <p:sp>
        <p:nvSpPr>
          <p:cNvPr id="3" name="Content Placeholder 2">
            <a:extLst>
              <a:ext uri="{FF2B5EF4-FFF2-40B4-BE49-F238E27FC236}">
                <a16:creationId xmlns:a16="http://schemas.microsoft.com/office/drawing/2014/main" id="{B5029ACF-62D5-4F04-8D82-9A4F14EAB675}"/>
              </a:ext>
            </a:extLst>
          </p:cNvPr>
          <p:cNvSpPr>
            <a:spLocks noGrp="1"/>
          </p:cNvSpPr>
          <p:nvPr>
            <p:ph idx="1"/>
          </p:nvPr>
        </p:nvSpPr>
        <p:spPr>
          <a:xfrm>
            <a:off x="107504" y="1268760"/>
            <a:ext cx="8928992" cy="4752528"/>
          </a:xfrm>
        </p:spPr>
        <p:txBody>
          <a:bodyPr>
            <a:normAutofit fontScale="70000" lnSpcReduction="20000"/>
          </a:bodyPr>
          <a:lstStyle/>
          <a:p>
            <a:pPr marL="0" indent="0">
              <a:buNone/>
            </a:pPr>
            <a:r>
              <a:rPr lang="en-GB" sz="29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ARTEFACT TASK 4.</a:t>
            </a:r>
          </a:p>
          <a:p>
            <a:r>
              <a:rPr lang="en-GB" dirty="0"/>
              <a:t>Create a single-sided flyer which supports your idea and approach. Your flyer can be produced in PowerPoint using Office 365 or cover an A4 MS Word sheet.  </a:t>
            </a:r>
          </a:p>
          <a:p>
            <a:r>
              <a:rPr lang="en-GB" dirty="0"/>
              <a:t>It should be designed to engage your potential audience or contributors and should benefit your idea. For example, if you have an awareness raising idea, your flyer should concisely portray the issue and how you would like people to get involved. </a:t>
            </a:r>
          </a:p>
          <a:p>
            <a:r>
              <a:rPr lang="en-GB" dirty="0"/>
              <a:t>You will need to explain the contents of your flyer in no more than </a:t>
            </a:r>
            <a:r>
              <a:rPr lang="en-GB" dirty="0">
                <a:solidFill>
                  <a:srgbClr val="FF0000"/>
                </a:solidFill>
              </a:rPr>
              <a:t>500 words </a:t>
            </a:r>
            <a:r>
              <a:rPr lang="en-GB" dirty="0"/>
              <a:t>about how you came up with the flyers design and why you think it is effective at advertising your idea.   </a:t>
            </a:r>
          </a:p>
          <a:p>
            <a:r>
              <a:rPr lang="en-GB" dirty="0"/>
              <a:t>A list of references should be included outlining both the images you use and the academic source material you have include. </a:t>
            </a:r>
            <a:endParaRPr lang="en-GB" sz="29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3253825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0F1AA-179F-4FF0-B3BB-B316D09FC7EA}"/>
              </a:ext>
            </a:extLst>
          </p:cNvPr>
          <p:cNvSpPr>
            <a:spLocks noGrp="1"/>
          </p:cNvSpPr>
          <p:nvPr>
            <p:ph type="title"/>
          </p:nvPr>
        </p:nvSpPr>
        <p:spPr>
          <a:xfrm>
            <a:off x="0" y="116632"/>
            <a:ext cx="9144000" cy="504056"/>
          </a:xfrm>
        </p:spPr>
        <p:txBody>
          <a:bodyPr>
            <a:normAutofit fontScale="90000"/>
          </a:bodyPr>
          <a:lstStyle/>
          <a:p>
            <a:r>
              <a:rPr lang="en-GB" b="1" dirty="0">
                <a:latin typeface="Arial" panose="020B0604020202020204" pitchFamily="34" charset="0"/>
                <a:cs typeface="Arial" panose="020B0604020202020204" pitchFamily="34" charset="0"/>
              </a:rPr>
              <a:t>Task 5 Option – Conference Poster</a:t>
            </a:r>
            <a:endParaRPr lang="en-GB" dirty="0"/>
          </a:p>
        </p:txBody>
      </p:sp>
      <p:sp>
        <p:nvSpPr>
          <p:cNvPr id="3" name="Content Placeholder 2">
            <a:extLst>
              <a:ext uri="{FF2B5EF4-FFF2-40B4-BE49-F238E27FC236}">
                <a16:creationId xmlns:a16="http://schemas.microsoft.com/office/drawing/2014/main" id="{0647B0C1-5E0B-4BF6-8A92-2A82FB0CCA0E}"/>
              </a:ext>
            </a:extLst>
          </p:cNvPr>
          <p:cNvSpPr>
            <a:spLocks noGrp="1"/>
          </p:cNvSpPr>
          <p:nvPr>
            <p:ph idx="1"/>
          </p:nvPr>
        </p:nvSpPr>
        <p:spPr>
          <a:xfrm>
            <a:off x="179512" y="620688"/>
            <a:ext cx="8856984" cy="5184576"/>
          </a:xfrm>
        </p:spPr>
        <p:txBody>
          <a:bodyPr>
            <a:normAutofit fontScale="77500" lnSpcReduction="20000"/>
          </a:bodyPr>
          <a:lstStyle/>
          <a:p>
            <a:pPr marL="0" indent="0">
              <a:buNone/>
            </a:pPr>
            <a:r>
              <a:rPr lang="en-GB" sz="2000" b="1"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ARTEFACT TASK 5.</a:t>
            </a:r>
          </a:p>
          <a:p>
            <a:r>
              <a:rPr lang="en-GB" dirty="0"/>
              <a:t>Create a conference poster showcasing your idea and approach.  Your poster should showcase your idea in such a way that it encourages your potential audience to find out more and to attend your conference.  </a:t>
            </a:r>
          </a:p>
          <a:p>
            <a:r>
              <a:rPr lang="en-GB" dirty="0"/>
              <a:t>Think of a strapline for your conference poster and use images to portray your idea and concepts.  </a:t>
            </a:r>
          </a:p>
          <a:p>
            <a:r>
              <a:rPr lang="en-GB" dirty="0"/>
              <a:t>You will need to explain the contents of the poster in no more than </a:t>
            </a:r>
            <a:r>
              <a:rPr lang="en-GB" dirty="0">
                <a:solidFill>
                  <a:srgbClr val="FF0000"/>
                </a:solidFill>
              </a:rPr>
              <a:t>500 words </a:t>
            </a:r>
            <a:r>
              <a:rPr lang="en-GB" dirty="0"/>
              <a:t>of how you came up with the poster design and why you think your potential audience would get involved.  </a:t>
            </a:r>
          </a:p>
          <a:p>
            <a:r>
              <a:rPr lang="en-GB" dirty="0"/>
              <a:t>A list of references should be included with the poster.  Consider your potential audience when designing the poster and the kind of messages you wish to portray to promote your idea to encourage individuals to attend. </a:t>
            </a:r>
            <a:endParaRPr lang="en-GB" sz="2000" dirty="0">
              <a:solidFill>
                <a:srgbClr val="FF0000"/>
              </a:solidFill>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53767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3FCB9-737A-4CA2-A188-64E03DE150C0}"/>
              </a:ext>
            </a:extLst>
          </p:cNvPr>
          <p:cNvSpPr>
            <a:spLocks noGrp="1"/>
          </p:cNvSpPr>
          <p:nvPr>
            <p:ph type="title"/>
          </p:nvPr>
        </p:nvSpPr>
        <p:spPr/>
        <p:txBody>
          <a:bodyPr>
            <a:normAutofit fontScale="90000"/>
          </a:bodyPr>
          <a:lstStyle/>
          <a:p>
            <a:r>
              <a:rPr lang="en-GB" b="1" dirty="0"/>
              <a:t>Be creative, innovative and show an enterprising mind-set</a:t>
            </a:r>
          </a:p>
        </p:txBody>
      </p:sp>
      <p:sp>
        <p:nvSpPr>
          <p:cNvPr id="3" name="Content Placeholder 2">
            <a:extLst>
              <a:ext uri="{FF2B5EF4-FFF2-40B4-BE49-F238E27FC236}">
                <a16:creationId xmlns:a16="http://schemas.microsoft.com/office/drawing/2014/main" id="{C7164814-7FE7-4963-96B9-85097DEEC37E}"/>
              </a:ext>
            </a:extLst>
          </p:cNvPr>
          <p:cNvSpPr>
            <a:spLocks noGrp="1"/>
          </p:cNvSpPr>
          <p:nvPr>
            <p:ph idx="1"/>
          </p:nvPr>
        </p:nvSpPr>
        <p:spPr>
          <a:xfrm>
            <a:off x="457200" y="1600201"/>
            <a:ext cx="8363272" cy="3917032"/>
          </a:xfrm>
        </p:spPr>
        <p:txBody>
          <a:bodyPr/>
          <a:lstStyle/>
          <a:p>
            <a:r>
              <a:rPr lang="en-GB" sz="2400" dirty="0">
                <a:effectLst/>
                <a:latin typeface="Arial" panose="020B0604020202020204" pitchFamily="34" charset="0"/>
                <a:ea typeface="Times New Roman" panose="02020603050405020304" pitchFamily="18" charset="0"/>
                <a:cs typeface="Arial" panose="020B0604020202020204" pitchFamily="34" charset="0"/>
              </a:rPr>
              <a:t>Whichever two artefact tasks you chose for your e-portfolio, please be as </a:t>
            </a:r>
            <a:r>
              <a:rPr lang="en-GB" sz="2400" b="1" dirty="0">
                <a:solidFill>
                  <a:schemeClr val="accent6">
                    <a:lumMod val="75000"/>
                  </a:schemeClr>
                </a:solidFill>
                <a:effectLst/>
                <a:latin typeface="Arial" panose="020B0604020202020204" pitchFamily="34" charset="0"/>
                <a:ea typeface="Times New Roman" panose="02020603050405020304" pitchFamily="18" charset="0"/>
                <a:cs typeface="Arial" panose="020B0604020202020204" pitchFamily="34" charset="0"/>
              </a:rPr>
              <a:t>creative</a:t>
            </a:r>
            <a:r>
              <a:rPr lang="en-GB" sz="2400" dirty="0">
                <a:effectLst/>
                <a:latin typeface="Arial" panose="020B0604020202020204" pitchFamily="34" charset="0"/>
                <a:ea typeface="Times New Roman" panose="02020603050405020304" pitchFamily="18" charset="0"/>
                <a:cs typeface="Arial" panose="020B0604020202020204" pitchFamily="34" charset="0"/>
              </a:rPr>
              <a:t> as possible in the design of your work.  </a:t>
            </a:r>
          </a:p>
          <a:p>
            <a:r>
              <a:rPr lang="en-GB" sz="2400" dirty="0">
                <a:effectLst/>
                <a:latin typeface="Arial" panose="020B0604020202020204" pitchFamily="34" charset="0"/>
                <a:ea typeface="Times New Roman" panose="02020603050405020304" pitchFamily="18" charset="0"/>
                <a:cs typeface="Arial" panose="020B0604020202020204" pitchFamily="34" charset="0"/>
              </a:rPr>
              <a:t>You can use MS Word and PowerPoint slides to produce your e-portfolio as long as it can be read in the Turnitin portal. </a:t>
            </a:r>
          </a:p>
          <a:p>
            <a:r>
              <a:rPr lang="en-GB" sz="2400" dirty="0">
                <a:effectLst/>
                <a:latin typeface="Arial" panose="020B0604020202020204" pitchFamily="34" charset="0"/>
                <a:ea typeface="Times New Roman" panose="02020603050405020304" pitchFamily="18" charset="0"/>
                <a:cs typeface="Arial" panose="020B0604020202020204" pitchFamily="34" charset="0"/>
              </a:rPr>
              <a:t>Ensure you use images, colours, boxes and written text to make your work eye-catching and visually appealing.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2769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75E02-B4F2-440F-8105-6D85780C9AD9}"/>
              </a:ext>
            </a:extLst>
          </p:cNvPr>
          <p:cNvSpPr>
            <a:spLocks noGrp="1"/>
          </p:cNvSpPr>
          <p:nvPr>
            <p:ph type="title"/>
          </p:nvPr>
        </p:nvSpPr>
        <p:spPr>
          <a:xfrm>
            <a:off x="457200" y="274638"/>
            <a:ext cx="8229600" cy="778098"/>
          </a:xfrm>
        </p:spPr>
        <p:txBody>
          <a:bodyPr>
            <a:normAutofit fontScale="90000"/>
          </a:bodyPr>
          <a:lstStyle/>
          <a:p>
            <a:r>
              <a:rPr lang="en-GB" sz="3200" b="1" dirty="0">
                <a:latin typeface="Arial" panose="020B0604020202020204" pitchFamily="34" charset="0"/>
                <a:ea typeface="Times New Roman" panose="02020603050405020304" pitchFamily="18" charset="0"/>
                <a:cs typeface="Arial" panose="020B0604020202020204" pitchFamily="34" charset="0"/>
              </a:rPr>
              <a:t>PARTICIPATION AND CONTRIBUTION IN THE ONLINE ACTIVITIES</a:t>
            </a:r>
            <a:endParaRPr lang="en-GB" sz="3200" dirty="0"/>
          </a:p>
        </p:txBody>
      </p:sp>
      <p:sp>
        <p:nvSpPr>
          <p:cNvPr id="3" name="Content Placeholder 2">
            <a:extLst>
              <a:ext uri="{FF2B5EF4-FFF2-40B4-BE49-F238E27FC236}">
                <a16:creationId xmlns:a16="http://schemas.microsoft.com/office/drawing/2014/main" id="{9D234BD9-51B3-47A4-B473-D428604B0840}"/>
              </a:ext>
            </a:extLst>
          </p:cNvPr>
          <p:cNvSpPr>
            <a:spLocks noGrp="1"/>
          </p:cNvSpPr>
          <p:nvPr>
            <p:ph idx="1"/>
          </p:nvPr>
        </p:nvSpPr>
        <p:spPr>
          <a:xfrm>
            <a:off x="0" y="1268760"/>
            <a:ext cx="8964488" cy="4536504"/>
          </a:xfrm>
        </p:spPr>
        <p:txBody>
          <a:bodyPr>
            <a:normAutofit/>
          </a:bodyPr>
          <a:lstStyle/>
          <a:p>
            <a:pPr marL="457200">
              <a:lnSpc>
                <a:spcPct val="115000"/>
              </a:lnSpc>
            </a:pPr>
            <a:r>
              <a:rPr lang="en-US" sz="2400" dirty="0">
                <a:effectLst/>
                <a:latin typeface="Arial" panose="020B0604020202020204" pitchFamily="34" charset="0"/>
                <a:ea typeface="Times New Roman" panose="02020603050405020304" pitchFamily="18" charset="0"/>
                <a:cs typeface="Arial" panose="020B0604020202020204" pitchFamily="34" charset="0"/>
              </a:rPr>
              <a:t>In the final assessment criteria </a:t>
            </a:r>
            <a:r>
              <a:rPr lang="en-GB" sz="2400" b="1" dirty="0">
                <a:effectLst/>
                <a:latin typeface="Arial" panose="020B0604020202020204" pitchFamily="34" charset="0"/>
                <a:ea typeface="Times New Roman" panose="02020603050405020304" pitchFamily="18" charset="0"/>
                <a:cs typeface="Arial" panose="020B0604020202020204" pitchFamily="34" charset="0"/>
              </a:rPr>
              <a:t>Transferable Skills for Life and Professional Practice </a:t>
            </a:r>
            <a:r>
              <a:rPr lang="en-GB" sz="2400" dirty="0">
                <a:effectLst/>
                <a:latin typeface="Arial" panose="020B0604020202020204" pitchFamily="34" charset="0"/>
                <a:ea typeface="Times New Roman" panose="02020603050405020304" pitchFamily="18" charset="0"/>
                <a:cs typeface="Arial" panose="020B0604020202020204" pitchFamily="34" charset="0"/>
              </a:rPr>
              <a:t>you will be able to attract up to 10 marks for demonstrating that you have been proactive with the online e-learning material. </a:t>
            </a:r>
          </a:p>
          <a:p>
            <a:pPr marL="457200">
              <a:lnSpc>
                <a:spcPct val="115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The lecturer for the module will be monitoring your involvement and the achievement of the activities and postings of material in the Forum, blogs and Padlet. </a:t>
            </a:r>
          </a:p>
          <a:p>
            <a:pPr marL="457200">
              <a:lnSpc>
                <a:spcPct val="115000"/>
              </a:lnSpc>
            </a:pPr>
            <a:r>
              <a:rPr lang="en-GB" sz="2400" dirty="0">
                <a:effectLst/>
                <a:latin typeface="Arial" panose="020B0604020202020204" pitchFamily="34" charset="0"/>
                <a:ea typeface="Times New Roman" panose="02020603050405020304" pitchFamily="18" charset="0"/>
                <a:cs typeface="Arial" panose="020B0604020202020204" pitchFamily="34" charset="0"/>
              </a:rPr>
              <a:t>These</a:t>
            </a:r>
            <a:r>
              <a:rPr lang="en-US" sz="2400" dirty="0">
                <a:effectLst/>
                <a:latin typeface="Arial" panose="020B0604020202020204" pitchFamily="34" charset="0"/>
                <a:ea typeface="Times New Roman" panose="02020603050405020304" pitchFamily="18" charset="0"/>
                <a:cs typeface="Arial" panose="020B0604020202020204" pitchFamily="34" charset="0"/>
              </a:rPr>
              <a:t> 10 marks will be awarded based on your lecturer’s assessment of your active participation in, and contributions to, the learning activities throughout the module.  </a:t>
            </a:r>
            <a:endParaRPr lang="en-GB" sz="24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4527574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0EDDF-2376-4346-8C06-8CCC283A0BBD}"/>
              </a:ext>
            </a:extLst>
          </p:cNvPr>
          <p:cNvSpPr>
            <a:spLocks noGrp="1"/>
          </p:cNvSpPr>
          <p:nvPr>
            <p:ph type="title"/>
          </p:nvPr>
        </p:nvSpPr>
        <p:spPr>
          <a:xfrm>
            <a:off x="457200" y="404664"/>
            <a:ext cx="8229600" cy="432048"/>
          </a:xfrm>
        </p:spPr>
        <p:txBody>
          <a:bodyPr>
            <a:normAutofit fontScale="90000"/>
          </a:bodyPr>
          <a:lstStyle/>
          <a:p>
            <a:r>
              <a:rPr lang="en-GB" sz="4400" b="1" dirty="0">
                <a:effectLst/>
                <a:latin typeface="Arial" panose="020B0604020202020204" pitchFamily="34" charset="0"/>
                <a:ea typeface="Times New Roman" panose="02020603050405020304" pitchFamily="18" charset="0"/>
                <a:cs typeface="Arial" panose="020B0604020202020204" pitchFamily="34" charset="0"/>
              </a:rPr>
              <a:t>IMPORTANT INFORMATION</a:t>
            </a:r>
            <a:br>
              <a:rPr lang="en-GB" sz="4400" dirty="0">
                <a:effectLst/>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B18ACD82-4F09-4138-9C74-B9BF04FB66FD}"/>
              </a:ext>
            </a:extLst>
          </p:cNvPr>
          <p:cNvSpPr>
            <a:spLocks noGrp="1"/>
          </p:cNvSpPr>
          <p:nvPr>
            <p:ph idx="1"/>
          </p:nvPr>
        </p:nvSpPr>
        <p:spPr>
          <a:xfrm>
            <a:off x="457200" y="908720"/>
            <a:ext cx="8291264" cy="4752528"/>
          </a:xfrm>
        </p:spPr>
        <p:txBody>
          <a:bodyPr>
            <a:noAutofit/>
          </a:bodyPr>
          <a:lstStyle/>
          <a:p>
            <a:r>
              <a:rPr lang="en-GB" sz="2400" dirty="0"/>
              <a:t>It is important that you create one document for that covers only two of your chosen artefact tasks and submit it into Turnitin. </a:t>
            </a:r>
            <a:r>
              <a:rPr lang="en-GB" sz="2400" dirty="0">
                <a:solidFill>
                  <a:srgbClr val="FF0000"/>
                </a:solidFill>
              </a:rPr>
              <a:t> </a:t>
            </a:r>
          </a:p>
          <a:p>
            <a:pPr lvl="0"/>
            <a:r>
              <a:rPr lang="en-GB" sz="2400" dirty="0"/>
              <a:t>You must indicate which task number you are covering in your work.</a:t>
            </a:r>
          </a:p>
          <a:p>
            <a:pPr lvl="0"/>
            <a:r>
              <a:rPr lang="en-GB" sz="2400" dirty="0"/>
              <a:t>It is essential that you provide one reference list at the end of producing both your chosen tasks and that you use the University’s Harvard referencing guidance.</a:t>
            </a:r>
          </a:p>
          <a:p>
            <a:pPr lvl="0"/>
            <a:r>
              <a:rPr lang="en-GB" sz="2400" dirty="0"/>
              <a:t>Ensure that you spell check your work, that you have correctly referenced the websites used for the images in your work and that you have used paragraphs (where appropriate) to break up your narrative.  </a:t>
            </a:r>
          </a:p>
        </p:txBody>
      </p:sp>
    </p:spTree>
    <p:extLst>
      <p:ext uri="{BB962C8B-B14F-4D97-AF65-F5344CB8AC3E}">
        <p14:creationId xmlns:p14="http://schemas.microsoft.com/office/powerpoint/2010/main" val="373951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0EDDF-2376-4346-8C06-8CCC283A0BBD}"/>
              </a:ext>
            </a:extLst>
          </p:cNvPr>
          <p:cNvSpPr>
            <a:spLocks noGrp="1"/>
          </p:cNvSpPr>
          <p:nvPr>
            <p:ph type="title"/>
          </p:nvPr>
        </p:nvSpPr>
        <p:spPr>
          <a:xfrm>
            <a:off x="457200" y="404664"/>
            <a:ext cx="8229600" cy="432048"/>
          </a:xfrm>
        </p:spPr>
        <p:txBody>
          <a:bodyPr>
            <a:normAutofit fontScale="90000"/>
          </a:bodyPr>
          <a:lstStyle/>
          <a:p>
            <a:r>
              <a:rPr lang="en-GB" sz="4400" b="1" dirty="0">
                <a:effectLst/>
                <a:latin typeface="Arial" panose="020B0604020202020204" pitchFamily="34" charset="0"/>
                <a:ea typeface="Times New Roman" panose="02020603050405020304" pitchFamily="18" charset="0"/>
                <a:cs typeface="Arial" panose="020B0604020202020204" pitchFamily="34" charset="0"/>
              </a:rPr>
              <a:t>IMPORTANT INFORMATION</a:t>
            </a:r>
            <a:br>
              <a:rPr lang="en-GB" sz="4400" dirty="0">
                <a:effectLst/>
                <a:latin typeface="Arial" panose="020B0604020202020204" pitchFamily="34" charset="0"/>
                <a:ea typeface="Times New Roman" panose="02020603050405020304" pitchFamily="18"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B18ACD82-4F09-4138-9C74-B9BF04FB66FD}"/>
              </a:ext>
            </a:extLst>
          </p:cNvPr>
          <p:cNvSpPr>
            <a:spLocks noGrp="1"/>
          </p:cNvSpPr>
          <p:nvPr>
            <p:ph idx="1"/>
          </p:nvPr>
        </p:nvSpPr>
        <p:spPr>
          <a:xfrm>
            <a:off x="457200" y="908720"/>
            <a:ext cx="8291264" cy="4752528"/>
          </a:xfrm>
        </p:spPr>
        <p:txBody>
          <a:bodyPr>
            <a:noAutofit/>
          </a:bodyPr>
          <a:lstStyle/>
          <a:p>
            <a:pPr lvl="0"/>
            <a:r>
              <a:rPr lang="en-GB" sz="2400" dirty="0"/>
              <a:t>Your work should have flow and be logically presented. You can add relevant images, website links, blogs, YouTube videos, governmental website links, or other documentary information to help enhance your idea and concepts that formulates either your new project, or advocates support of, or the development of a campaign. </a:t>
            </a:r>
          </a:p>
          <a:p>
            <a:pPr marL="0" lvl="0" indent="0">
              <a:buNone/>
            </a:pPr>
            <a:endParaRPr lang="en-GB" sz="2400" dirty="0"/>
          </a:p>
          <a:p>
            <a:pPr lvl="0"/>
            <a:r>
              <a:rPr lang="en-GB" sz="2400" dirty="0"/>
              <a:t>Please be as creative as possible in the design of your work. Ensure you include any pictures, graphs, tables, colours, boxes and written text to make it visually appealing. </a:t>
            </a:r>
          </a:p>
          <a:p>
            <a:endParaRPr lang="en-GB" sz="2400" dirty="0"/>
          </a:p>
        </p:txBody>
      </p:sp>
    </p:spTree>
    <p:extLst>
      <p:ext uri="{BB962C8B-B14F-4D97-AF65-F5344CB8AC3E}">
        <p14:creationId xmlns:p14="http://schemas.microsoft.com/office/powerpoint/2010/main" val="3948388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065EB-EA49-BAFA-C8BE-392418479479}"/>
              </a:ext>
            </a:extLst>
          </p:cNvPr>
          <p:cNvSpPr>
            <a:spLocks noGrp="1"/>
          </p:cNvSpPr>
          <p:nvPr>
            <p:ph type="title"/>
          </p:nvPr>
        </p:nvSpPr>
        <p:spPr>
          <a:xfrm>
            <a:off x="457200" y="274638"/>
            <a:ext cx="8229600" cy="1143000"/>
          </a:xfrm>
        </p:spPr>
        <p:txBody>
          <a:bodyPr anchor="ctr">
            <a:normAutofit/>
          </a:bodyPr>
          <a:lstStyle/>
          <a:p>
            <a:r>
              <a:rPr lang="en-GB" b="1" dirty="0">
                <a:solidFill>
                  <a:srgbClr val="0070C0"/>
                </a:solidFill>
              </a:rPr>
              <a:t>Assessment 2</a:t>
            </a:r>
          </a:p>
        </p:txBody>
      </p:sp>
      <p:pic>
        <p:nvPicPr>
          <p:cNvPr id="5" name="Content Placeholder 4" descr="Books and laptop">
            <a:extLst>
              <a:ext uri="{FF2B5EF4-FFF2-40B4-BE49-F238E27FC236}">
                <a16:creationId xmlns:a16="http://schemas.microsoft.com/office/drawing/2014/main" id="{9DE017DF-AFED-79F7-0637-4C56CD5B172F}"/>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t="21748" b="6945"/>
          <a:stretch/>
        </p:blipFill>
        <p:spPr>
          <a:xfrm>
            <a:off x="457200" y="1600201"/>
            <a:ext cx="8229600" cy="3917032"/>
          </a:xfrm>
          <a:noFill/>
        </p:spPr>
      </p:pic>
    </p:spTree>
    <p:extLst>
      <p:ext uri="{BB962C8B-B14F-4D97-AF65-F5344CB8AC3E}">
        <p14:creationId xmlns:p14="http://schemas.microsoft.com/office/powerpoint/2010/main" val="22674161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a:bodyPr>
          <a:lstStyle/>
          <a:p>
            <a:r>
              <a:rPr lang="en-GB" sz="5400" cap="all" dirty="0">
                <a:solidFill>
                  <a:srgbClr val="0070C0"/>
                </a:solidFill>
                <a:latin typeface="Rockwell Condensed" panose="02060603050405020104"/>
              </a:rPr>
              <a:t>Assessment 2</a:t>
            </a:r>
          </a:p>
        </p:txBody>
      </p:sp>
      <p:sp>
        <p:nvSpPr>
          <p:cNvPr id="3" name="Content Placeholder 2"/>
          <p:cNvSpPr>
            <a:spLocks noGrp="1"/>
          </p:cNvSpPr>
          <p:nvPr>
            <p:ph idx="1"/>
          </p:nvPr>
        </p:nvSpPr>
        <p:spPr>
          <a:xfrm>
            <a:off x="734888" y="1628800"/>
            <a:ext cx="8229600" cy="3672408"/>
          </a:xfrm>
        </p:spPr>
        <p:txBody>
          <a:bodyPr>
            <a:normAutofit/>
          </a:bodyPr>
          <a:lstStyle/>
          <a:p>
            <a:pPr marL="514350" indent="-514350">
              <a:lnSpc>
                <a:spcPct val="120000"/>
              </a:lnSpc>
              <a:spcBef>
                <a:spcPts val="600"/>
              </a:spcBef>
              <a:spcAft>
                <a:spcPts val="600"/>
              </a:spcAft>
              <a:buFont typeface="+mj-lt"/>
              <a:buAutoNum type="arabicPeriod"/>
            </a:pPr>
            <a:endParaRPr lang="en-GB" sz="2800" b="1" u="sng" dirty="0">
              <a:highlight>
                <a:srgbClr val="FFFF00"/>
              </a:highlight>
            </a:endParaRPr>
          </a:p>
          <a:p>
            <a:pPr marL="0" indent="0">
              <a:lnSpc>
                <a:spcPct val="120000"/>
              </a:lnSpc>
              <a:buNone/>
            </a:pPr>
            <a:r>
              <a:rPr lang="en-GB" sz="2800" b="1" u="sng" dirty="0"/>
              <a:t>Assignment 2</a:t>
            </a:r>
            <a:r>
              <a:rPr lang="en-GB" sz="2800" b="1" dirty="0"/>
              <a:t> –  Written Assignment – 50% weighting, 2,000 words (-/+10%)  </a:t>
            </a:r>
          </a:p>
          <a:p>
            <a:pPr marL="0" indent="0">
              <a:lnSpc>
                <a:spcPct val="120000"/>
              </a:lnSpc>
              <a:buNone/>
            </a:pPr>
            <a:r>
              <a:rPr lang="en-GB" sz="2800" b="1" dirty="0">
                <a:effectLst/>
                <a:latin typeface="Arial" panose="020B0604020202020204" pitchFamily="34" charset="0"/>
                <a:ea typeface="Times New Roman" panose="02020603050405020304" pitchFamily="18" charset="0"/>
              </a:rPr>
              <a:t>Submission to Turnitin link.</a:t>
            </a:r>
            <a:endParaRPr lang="en-GB" sz="2800" u="sng" dirty="0">
              <a:solidFill>
                <a:srgbClr val="FF0000"/>
              </a:solidFill>
              <a:highlight>
                <a:srgbClr val="FFFF00"/>
              </a:highlight>
            </a:endParaRPr>
          </a:p>
          <a:p>
            <a:pPr marL="0" indent="0">
              <a:buNone/>
            </a:pPr>
            <a:endParaRPr lang="en-GB" sz="2800" dirty="0">
              <a:highlight>
                <a:srgbClr val="FFFF00"/>
              </a:highlight>
            </a:endParaRPr>
          </a:p>
          <a:p>
            <a:pPr marL="0" indent="0">
              <a:buNone/>
            </a:pPr>
            <a:endParaRPr lang="en-GB" sz="2800" b="1" dirty="0">
              <a:solidFill>
                <a:srgbClr val="FF0000"/>
              </a:solidFill>
            </a:endParaRPr>
          </a:p>
        </p:txBody>
      </p:sp>
    </p:spTree>
    <p:extLst>
      <p:ext uri="{BB962C8B-B14F-4D97-AF65-F5344CB8AC3E}">
        <p14:creationId xmlns:p14="http://schemas.microsoft.com/office/powerpoint/2010/main" val="21252192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9C88C-945A-42C6-BE81-4BA2E87F38B0}"/>
              </a:ext>
            </a:extLst>
          </p:cNvPr>
          <p:cNvSpPr>
            <a:spLocks noGrp="1"/>
          </p:cNvSpPr>
          <p:nvPr>
            <p:ph type="title"/>
          </p:nvPr>
        </p:nvSpPr>
        <p:spPr>
          <a:xfrm>
            <a:off x="403448" y="112784"/>
            <a:ext cx="8229600" cy="939951"/>
          </a:xfrm>
        </p:spPr>
        <p:txBody>
          <a:bodyPr>
            <a:normAutofit/>
          </a:bodyPr>
          <a:lstStyle/>
          <a:p>
            <a:r>
              <a:rPr lang="en-GB" sz="3600" b="1" dirty="0">
                <a:solidFill>
                  <a:srgbClr val="FF0000"/>
                </a:solidFill>
                <a:effectLst/>
                <a:latin typeface="Arial" panose="020B0604020202020204" pitchFamily="34" charset="0"/>
                <a:ea typeface="Times New Roman" panose="02020603050405020304" pitchFamily="18" charset="0"/>
              </a:rPr>
              <a:t>Respond to the following question</a:t>
            </a:r>
            <a:endParaRPr lang="en-GB" sz="3600" dirty="0"/>
          </a:p>
        </p:txBody>
      </p:sp>
      <p:sp>
        <p:nvSpPr>
          <p:cNvPr id="3" name="Content Placeholder 2">
            <a:extLst>
              <a:ext uri="{FF2B5EF4-FFF2-40B4-BE49-F238E27FC236}">
                <a16:creationId xmlns:a16="http://schemas.microsoft.com/office/drawing/2014/main" id="{F2FD9C7D-3F35-4484-9D40-4834ABA01F98}"/>
              </a:ext>
            </a:extLst>
          </p:cNvPr>
          <p:cNvSpPr>
            <a:spLocks noGrp="1"/>
          </p:cNvSpPr>
          <p:nvPr>
            <p:ph idx="1"/>
          </p:nvPr>
        </p:nvSpPr>
        <p:spPr>
          <a:xfrm>
            <a:off x="611560" y="1196752"/>
            <a:ext cx="8021488" cy="4752528"/>
          </a:xfrm>
        </p:spPr>
        <p:txBody>
          <a:bodyPr>
            <a:normAutofit lnSpcReduction="10000"/>
          </a:bodyPr>
          <a:lstStyle/>
          <a:p>
            <a:pPr marL="0" lvl="0" indent="0">
              <a:lnSpc>
                <a:spcPct val="120000"/>
              </a:lnSpc>
              <a:buNone/>
              <a:tabLst>
                <a:tab pos="457200" algn="l"/>
              </a:tabLst>
            </a:pPr>
            <a:r>
              <a:rPr lang="en-GB" sz="2400" dirty="0">
                <a:solidFill>
                  <a:srgbClr val="000000"/>
                </a:solidFill>
                <a:effectLst/>
                <a:ea typeface="Times New Roman" panose="02020603050405020304" pitchFamily="18" charset="0"/>
                <a:cs typeface="Arial" panose="020B0604020202020204" pitchFamily="34" charset="0"/>
              </a:rPr>
              <a:t>"Identify the key learning points from the online e-learning material which you have gained because of completing the </a:t>
            </a:r>
            <a:r>
              <a:rPr lang="en-GB" sz="2400" b="1" dirty="0">
                <a:solidFill>
                  <a:srgbClr val="000000"/>
                </a:solidFill>
                <a:effectLst/>
                <a:ea typeface="Times New Roman" panose="02020603050405020304" pitchFamily="18" charset="0"/>
                <a:cs typeface="Arial" panose="020B0604020202020204" pitchFamily="34" charset="0"/>
              </a:rPr>
              <a:t>Changemakers: Creativity and Value Creation</a:t>
            </a:r>
            <a:r>
              <a:rPr lang="en-GB" sz="2400" dirty="0">
                <a:solidFill>
                  <a:srgbClr val="000000"/>
                </a:solidFill>
                <a:effectLst/>
                <a:ea typeface="Times New Roman" panose="02020603050405020304" pitchFamily="18" charset="0"/>
                <a:cs typeface="Arial" panose="020B0604020202020204" pitchFamily="34" charset="0"/>
              </a:rPr>
              <a:t> module.  </a:t>
            </a:r>
            <a:endParaRPr lang="en-GB" sz="2400" dirty="0">
              <a:solidFill>
                <a:srgbClr val="000000"/>
              </a:solidFill>
              <a:ea typeface="Times New Roman" panose="02020603050405020304" pitchFamily="18" charset="0"/>
              <a:cs typeface="Arial" panose="020B0604020202020204" pitchFamily="34" charset="0"/>
            </a:endParaRPr>
          </a:p>
          <a:p>
            <a:pPr marL="0" lvl="0" indent="0">
              <a:lnSpc>
                <a:spcPct val="120000"/>
              </a:lnSpc>
              <a:buNone/>
              <a:tabLst>
                <a:tab pos="457200" algn="l"/>
              </a:tabLst>
            </a:pPr>
            <a:r>
              <a:rPr lang="en-GB" sz="2400" dirty="0">
                <a:solidFill>
                  <a:srgbClr val="000000"/>
                </a:solidFill>
                <a:effectLst/>
                <a:ea typeface="Times New Roman" panose="02020603050405020304" pitchFamily="18" charset="0"/>
                <a:cs typeface="Arial" panose="020B0604020202020204" pitchFamily="34" charset="0"/>
              </a:rPr>
              <a:t>Draw </a:t>
            </a:r>
            <a:r>
              <a:rPr lang="en-GB" sz="2400" dirty="0">
                <a:solidFill>
                  <a:srgbClr val="FF0000"/>
                </a:solidFill>
                <a:effectLst/>
                <a:ea typeface="Times New Roman" panose="02020603050405020304" pitchFamily="18" charset="0"/>
                <a:cs typeface="Arial" panose="020B0604020202020204" pitchFamily="34" charset="0"/>
              </a:rPr>
              <a:t>upon one topic area </a:t>
            </a:r>
            <a:r>
              <a:rPr lang="en-GB" sz="2400" dirty="0">
                <a:solidFill>
                  <a:srgbClr val="000000"/>
                </a:solidFill>
                <a:effectLst/>
                <a:ea typeface="Times New Roman" panose="02020603050405020304" pitchFamily="18" charset="0"/>
                <a:cs typeface="Arial" panose="020B0604020202020204" pitchFamily="34" charset="0"/>
              </a:rPr>
              <a:t>from </a:t>
            </a:r>
            <a:r>
              <a:rPr lang="en-GB" sz="2400" dirty="0">
                <a:solidFill>
                  <a:srgbClr val="FF0000"/>
                </a:solidFill>
                <a:effectLst/>
                <a:ea typeface="Times New Roman" panose="02020603050405020304" pitchFamily="18" charset="0"/>
                <a:cs typeface="Arial" panose="020B0604020202020204" pitchFamily="34" charset="0"/>
              </a:rPr>
              <a:t>each of the four units </a:t>
            </a:r>
            <a:r>
              <a:rPr lang="en-GB" sz="2400" dirty="0">
                <a:solidFill>
                  <a:srgbClr val="000000"/>
                </a:solidFill>
                <a:effectLst/>
                <a:ea typeface="Times New Roman" panose="02020603050405020304" pitchFamily="18" charset="0"/>
                <a:cs typeface="Arial" panose="020B0604020202020204" pitchFamily="34" charset="0"/>
              </a:rPr>
              <a:t>of the e-learning material from the module e.g., </a:t>
            </a:r>
          </a:p>
          <a:p>
            <a:pPr>
              <a:lnSpc>
                <a:spcPct val="120000"/>
              </a:lnSpc>
              <a:tabLst>
                <a:tab pos="457200" algn="l"/>
              </a:tabLst>
            </a:pPr>
            <a:r>
              <a:rPr lang="en-GB" sz="2400" dirty="0">
                <a:solidFill>
                  <a:srgbClr val="000000"/>
                </a:solidFill>
                <a:ea typeface="Times New Roman" panose="02020603050405020304" pitchFamily="18" charset="0"/>
                <a:cs typeface="Arial" panose="020B0604020202020204" pitchFamily="34" charset="0"/>
              </a:rPr>
              <a:t>U</a:t>
            </a:r>
            <a:r>
              <a:rPr lang="en-GB" sz="2400" dirty="0">
                <a:solidFill>
                  <a:srgbClr val="000000"/>
                </a:solidFill>
                <a:effectLst/>
                <a:ea typeface="Times New Roman" panose="02020603050405020304" pitchFamily="18" charset="0"/>
                <a:cs typeface="Arial" panose="020B0604020202020204" pitchFamily="34" charset="0"/>
              </a:rPr>
              <a:t>nit 1 - ideas and values, </a:t>
            </a:r>
          </a:p>
          <a:p>
            <a:pPr>
              <a:lnSpc>
                <a:spcPct val="120000"/>
              </a:lnSpc>
              <a:tabLst>
                <a:tab pos="457200" algn="l"/>
              </a:tabLst>
            </a:pPr>
            <a:r>
              <a:rPr lang="en-GB" sz="2400" dirty="0">
                <a:solidFill>
                  <a:srgbClr val="000000"/>
                </a:solidFill>
                <a:ea typeface="Times New Roman" panose="02020603050405020304" pitchFamily="18" charset="0"/>
                <a:cs typeface="Arial" panose="020B0604020202020204" pitchFamily="34" charset="0"/>
              </a:rPr>
              <a:t>U</a:t>
            </a:r>
            <a:r>
              <a:rPr lang="en-GB" sz="2400" dirty="0">
                <a:solidFill>
                  <a:srgbClr val="000000"/>
                </a:solidFill>
                <a:effectLst/>
                <a:ea typeface="Times New Roman" panose="02020603050405020304" pitchFamily="18" charset="0"/>
                <a:cs typeface="Arial" panose="020B0604020202020204" pitchFamily="34" charset="0"/>
              </a:rPr>
              <a:t>nit 2 - creative solutions, </a:t>
            </a:r>
          </a:p>
          <a:p>
            <a:pPr>
              <a:lnSpc>
                <a:spcPct val="120000"/>
              </a:lnSpc>
              <a:tabLst>
                <a:tab pos="457200" algn="l"/>
              </a:tabLst>
            </a:pPr>
            <a:r>
              <a:rPr lang="en-GB" sz="2400" dirty="0">
                <a:solidFill>
                  <a:srgbClr val="000000"/>
                </a:solidFill>
                <a:ea typeface="Times New Roman" panose="02020603050405020304" pitchFamily="18" charset="0"/>
                <a:cs typeface="Arial" panose="020B0604020202020204" pitchFamily="34" charset="0"/>
              </a:rPr>
              <a:t>U</a:t>
            </a:r>
            <a:r>
              <a:rPr lang="en-GB" sz="2400" dirty="0">
                <a:solidFill>
                  <a:srgbClr val="000000"/>
                </a:solidFill>
                <a:effectLst/>
                <a:ea typeface="Times New Roman" panose="02020603050405020304" pitchFamily="18" charset="0"/>
                <a:cs typeface="Arial" panose="020B0604020202020204" pitchFamily="34" charset="0"/>
              </a:rPr>
              <a:t>nit 3 - mobilising support and </a:t>
            </a:r>
          </a:p>
          <a:p>
            <a:pPr>
              <a:lnSpc>
                <a:spcPct val="120000"/>
              </a:lnSpc>
              <a:tabLst>
                <a:tab pos="457200" algn="l"/>
              </a:tabLst>
            </a:pPr>
            <a:r>
              <a:rPr lang="en-GB" sz="2400" dirty="0">
                <a:solidFill>
                  <a:srgbClr val="000000"/>
                </a:solidFill>
                <a:ea typeface="Times New Roman" panose="02020603050405020304" pitchFamily="18" charset="0"/>
                <a:cs typeface="Arial" panose="020B0604020202020204" pitchFamily="34" charset="0"/>
              </a:rPr>
              <a:t>U</a:t>
            </a:r>
            <a:r>
              <a:rPr lang="en-GB" sz="2400" dirty="0">
                <a:solidFill>
                  <a:srgbClr val="000000"/>
                </a:solidFill>
                <a:effectLst/>
                <a:ea typeface="Times New Roman" panose="02020603050405020304" pitchFamily="18" charset="0"/>
                <a:cs typeface="Arial" panose="020B0604020202020204" pitchFamily="34" charset="0"/>
              </a:rPr>
              <a:t>nit 4 – evaluation”.  </a:t>
            </a:r>
            <a:endParaRPr lang="en-GB" sz="2400" dirty="0">
              <a:effectLst/>
              <a:ea typeface="Times New Roman" panose="02020603050405020304" pitchFamily="18" charset="0"/>
              <a:cs typeface="Arial" panose="020B0604020202020204" pitchFamily="34" charset="0"/>
            </a:endParaRPr>
          </a:p>
          <a:p>
            <a:endParaRPr lang="en-GB" sz="2400" dirty="0"/>
          </a:p>
        </p:txBody>
      </p:sp>
    </p:spTree>
    <p:extLst>
      <p:ext uri="{BB962C8B-B14F-4D97-AF65-F5344CB8AC3E}">
        <p14:creationId xmlns:p14="http://schemas.microsoft.com/office/powerpoint/2010/main" val="34647434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DCCD9-7C92-5860-5D5E-17B1230F4E6E}"/>
              </a:ext>
            </a:extLst>
          </p:cNvPr>
          <p:cNvSpPr>
            <a:spLocks noGrp="1"/>
          </p:cNvSpPr>
          <p:nvPr>
            <p:ph type="title"/>
          </p:nvPr>
        </p:nvSpPr>
        <p:spPr/>
        <p:txBody>
          <a:bodyPr/>
          <a:lstStyle/>
          <a:p>
            <a:r>
              <a:rPr lang="en-GB" b="1" dirty="0">
                <a:solidFill>
                  <a:srgbClr val="0070C0"/>
                </a:solidFill>
              </a:rPr>
              <a:t>Expectations </a:t>
            </a:r>
          </a:p>
        </p:txBody>
      </p:sp>
      <p:sp>
        <p:nvSpPr>
          <p:cNvPr id="3" name="Content Placeholder 2">
            <a:extLst>
              <a:ext uri="{FF2B5EF4-FFF2-40B4-BE49-F238E27FC236}">
                <a16:creationId xmlns:a16="http://schemas.microsoft.com/office/drawing/2014/main" id="{BA12BA4D-3749-00E2-EB66-1FEBF4A3DA0C}"/>
              </a:ext>
            </a:extLst>
          </p:cNvPr>
          <p:cNvSpPr>
            <a:spLocks noGrp="1"/>
          </p:cNvSpPr>
          <p:nvPr>
            <p:ph idx="1"/>
          </p:nvPr>
        </p:nvSpPr>
        <p:spPr>
          <a:xfrm>
            <a:off x="457200" y="1417638"/>
            <a:ext cx="8229600" cy="4099595"/>
          </a:xfrm>
        </p:spPr>
        <p:txBody>
          <a:bodyPr>
            <a:normAutofit/>
          </a:bodyPr>
          <a:lstStyle/>
          <a:p>
            <a:pPr marL="0" indent="0">
              <a:buNone/>
            </a:pP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You are expected to write in the first person to reflect on your learning and personal journey which has helped you to identify your knowledge and critical understanding of innovation, creativity and enterprising mindset recognising the values and contribution, which creativity makes to the common good within the health and social care profession. </a:t>
            </a:r>
            <a:endParaRPr lang="en-GB" sz="2800" dirty="0">
              <a:effectLst/>
              <a:latin typeface="Arial" panose="020B0604020202020204" pitchFamily="34" charset="0"/>
              <a:ea typeface="Times New Roman" panose="02020603050405020304" pitchFamily="18" charset="0"/>
              <a:cs typeface="Arial" panose="020B0604020202020204" pitchFamily="34" charset="0"/>
            </a:endParaRPr>
          </a:p>
          <a:p>
            <a:endParaRPr lang="en-GB" sz="2800" dirty="0"/>
          </a:p>
        </p:txBody>
      </p:sp>
    </p:spTree>
    <p:extLst>
      <p:ext uri="{BB962C8B-B14F-4D97-AF65-F5344CB8AC3E}">
        <p14:creationId xmlns:p14="http://schemas.microsoft.com/office/powerpoint/2010/main" val="5363099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59B67-5B2F-4F57-8DBB-E807B8737DB6}"/>
              </a:ext>
            </a:extLst>
          </p:cNvPr>
          <p:cNvSpPr>
            <a:spLocks noGrp="1"/>
          </p:cNvSpPr>
          <p:nvPr>
            <p:ph type="title"/>
          </p:nvPr>
        </p:nvSpPr>
        <p:spPr>
          <a:xfrm>
            <a:off x="457200" y="188640"/>
            <a:ext cx="8229600" cy="634082"/>
          </a:xfrm>
        </p:spPr>
        <p:txBody>
          <a:bodyPr>
            <a:normAutofit fontScale="90000"/>
          </a:bodyPr>
          <a:lstStyle/>
          <a:p>
            <a:r>
              <a:rPr lang="en-GB" b="1" dirty="0">
                <a:solidFill>
                  <a:schemeClr val="accent5">
                    <a:lumMod val="75000"/>
                  </a:schemeClr>
                </a:solidFill>
              </a:rPr>
              <a:t>Self-reflection </a:t>
            </a:r>
          </a:p>
        </p:txBody>
      </p:sp>
      <p:sp>
        <p:nvSpPr>
          <p:cNvPr id="3" name="Content Placeholder 2">
            <a:extLst>
              <a:ext uri="{FF2B5EF4-FFF2-40B4-BE49-F238E27FC236}">
                <a16:creationId xmlns:a16="http://schemas.microsoft.com/office/drawing/2014/main" id="{F221D69E-2D88-4403-B238-83024D515B7A}"/>
              </a:ext>
            </a:extLst>
          </p:cNvPr>
          <p:cNvSpPr>
            <a:spLocks noGrp="1"/>
          </p:cNvSpPr>
          <p:nvPr>
            <p:ph idx="1"/>
          </p:nvPr>
        </p:nvSpPr>
        <p:spPr>
          <a:xfrm>
            <a:off x="107504" y="835149"/>
            <a:ext cx="9036496" cy="4608513"/>
          </a:xfrm>
        </p:spPr>
        <p:txBody>
          <a:bodyPr>
            <a:noAutofit/>
          </a:bodyPr>
          <a:lstStyle/>
          <a:p>
            <a:r>
              <a:rPr lang="en-GB" sz="2800" dirty="0"/>
              <a:t>Remember that with Assignment 2 you are doing a self-reflection of your journey through completing each of the four units in the e-learning online activities. </a:t>
            </a:r>
          </a:p>
          <a:p>
            <a:r>
              <a:rPr lang="en-GB" sz="2800" dirty="0"/>
              <a:t>You write in the </a:t>
            </a:r>
            <a:r>
              <a:rPr lang="en-GB" sz="2800" dirty="0">
                <a:solidFill>
                  <a:srgbClr val="FF0000"/>
                </a:solidFill>
              </a:rPr>
              <a:t>first person</a:t>
            </a:r>
            <a:r>
              <a:rPr lang="en-GB" sz="2800" dirty="0"/>
              <a:t>, so that you can bring in your experiences. </a:t>
            </a:r>
          </a:p>
          <a:p>
            <a:r>
              <a:rPr lang="en-GB" sz="2800" dirty="0"/>
              <a:t>You are drawing on the e-learning material by evidencing from the material itself in a meaningful and engaging way and linking it to health and social care. </a:t>
            </a:r>
          </a:p>
        </p:txBody>
      </p:sp>
    </p:spTree>
    <p:extLst>
      <p:ext uri="{BB962C8B-B14F-4D97-AF65-F5344CB8AC3E}">
        <p14:creationId xmlns:p14="http://schemas.microsoft.com/office/powerpoint/2010/main" val="896992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C97135-9660-4B9E-B609-2E3EB485F020}"/>
              </a:ext>
            </a:extLst>
          </p:cNvPr>
          <p:cNvSpPr>
            <a:spLocks noGrp="1"/>
          </p:cNvSpPr>
          <p:nvPr>
            <p:ph type="title"/>
          </p:nvPr>
        </p:nvSpPr>
        <p:spPr>
          <a:xfrm>
            <a:off x="457200" y="274638"/>
            <a:ext cx="8229600" cy="778098"/>
          </a:xfrm>
        </p:spPr>
        <p:txBody>
          <a:bodyPr>
            <a:normAutofit fontScale="90000"/>
          </a:bodyPr>
          <a:lstStyle/>
          <a:p>
            <a:r>
              <a:rPr lang="en-GB" b="1" dirty="0"/>
              <a:t>Identify a topic in each </a:t>
            </a:r>
            <a:br>
              <a:rPr lang="en-GB" b="1" dirty="0"/>
            </a:br>
            <a:r>
              <a:rPr lang="en-GB" b="1" dirty="0"/>
              <a:t>of the units </a:t>
            </a:r>
          </a:p>
        </p:txBody>
      </p:sp>
      <p:sp>
        <p:nvSpPr>
          <p:cNvPr id="3" name="Content Placeholder 2">
            <a:extLst>
              <a:ext uri="{FF2B5EF4-FFF2-40B4-BE49-F238E27FC236}">
                <a16:creationId xmlns:a16="http://schemas.microsoft.com/office/drawing/2014/main" id="{CEBD3853-CC2F-4DBF-8441-5D45087FFFE0}"/>
              </a:ext>
            </a:extLst>
          </p:cNvPr>
          <p:cNvSpPr>
            <a:spLocks noGrp="1"/>
          </p:cNvSpPr>
          <p:nvPr>
            <p:ph idx="1"/>
          </p:nvPr>
        </p:nvSpPr>
        <p:spPr>
          <a:xfrm>
            <a:off x="107504" y="1196752"/>
            <a:ext cx="8928992" cy="4536504"/>
          </a:xfrm>
        </p:spPr>
        <p:txBody>
          <a:bodyPr>
            <a:normAutofit fontScale="85000" lnSpcReduction="10000"/>
          </a:bodyPr>
          <a:lstStyle/>
          <a:p>
            <a:r>
              <a:rPr lang="en-GB" dirty="0"/>
              <a:t>Reflect upon a topic in each of the online units i.e. four topic areas. </a:t>
            </a:r>
          </a:p>
          <a:p>
            <a:r>
              <a:rPr lang="en-GB" dirty="0"/>
              <a:t>Draw on the key topic material in each area so that you have e-learning reference sources. </a:t>
            </a:r>
          </a:p>
          <a:p>
            <a:r>
              <a:rPr lang="en-GB" dirty="0"/>
              <a:t>Keep within the word count of 2,000 words +/- 10%</a:t>
            </a:r>
          </a:p>
          <a:p>
            <a:r>
              <a:rPr lang="en-GB" dirty="0"/>
              <a:t>Remember to research around the topic area and draw on other sources. </a:t>
            </a:r>
          </a:p>
          <a:p>
            <a:r>
              <a:rPr lang="en-GB" dirty="0"/>
              <a:t>Ensure you include also a reflection on how innovation, creativity and having an enterprising mindset can be used toward the common good within the health and social care profession. </a:t>
            </a:r>
          </a:p>
        </p:txBody>
      </p:sp>
    </p:spTree>
    <p:extLst>
      <p:ext uri="{BB962C8B-B14F-4D97-AF65-F5344CB8AC3E}">
        <p14:creationId xmlns:p14="http://schemas.microsoft.com/office/powerpoint/2010/main" val="402555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434DC-1A42-4891-9488-0B22BE1426B4}"/>
              </a:ext>
            </a:extLst>
          </p:cNvPr>
          <p:cNvSpPr>
            <a:spLocks noGrp="1"/>
          </p:cNvSpPr>
          <p:nvPr>
            <p:ph type="title"/>
          </p:nvPr>
        </p:nvSpPr>
        <p:spPr>
          <a:xfrm>
            <a:off x="251520" y="274638"/>
            <a:ext cx="8640960" cy="562074"/>
          </a:xfrm>
        </p:spPr>
        <p:txBody>
          <a:bodyPr>
            <a:noAutofit/>
          </a:bodyPr>
          <a:lstStyle/>
          <a:p>
            <a:r>
              <a:rPr lang="en-GB" sz="3600" b="1" dirty="0">
                <a:solidFill>
                  <a:srgbClr val="0070C0"/>
                </a:solidFill>
              </a:rPr>
              <a:t>2</a:t>
            </a:r>
            <a:r>
              <a:rPr lang="en-GB" sz="3600" b="1" baseline="30000" dirty="0">
                <a:solidFill>
                  <a:srgbClr val="0070C0"/>
                </a:solidFill>
              </a:rPr>
              <a:t>nd</a:t>
            </a:r>
            <a:r>
              <a:rPr lang="en-GB" sz="3600" b="1" dirty="0">
                <a:solidFill>
                  <a:srgbClr val="0070C0"/>
                </a:solidFill>
              </a:rPr>
              <a:t> Assessment - Assignment Structure</a:t>
            </a:r>
          </a:p>
        </p:txBody>
      </p:sp>
      <p:sp>
        <p:nvSpPr>
          <p:cNvPr id="3" name="Content Placeholder 2">
            <a:extLst>
              <a:ext uri="{FF2B5EF4-FFF2-40B4-BE49-F238E27FC236}">
                <a16:creationId xmlns:a16="http://schemas.microsoft.com/office/drawing/2014/main" id="{CD2CB1DA-43DF-4677-9F31-3F8477267568}"/>
              </a:ext>
            </a:extLst>
          </p:cNvPr>
          <p:cNvSpPr>
            <a:spLocks noGrp="1"/>
          </p:cNvSpPr>
          <p:nvPr>
            <p:ph idx="1"/>
          </p:nvPr>
        </p:nvSpPr>
        <p:spPr>
          <a:xfrm>
            <a:off x="143508" y="980728"/>
            <a:ext cx="8856984" cy="4738538"/>
          </a:xfrm>
        </p:spPr>
        <p:txBody>
          <a:bodyPr>
            <a:noAutofit/>
          </a:bodyPr>
          <a:lstStyle/>
          <a:p>
            <a:r>
              <a:rPr lang="en-GB" sz="1600" b="1" dirty="0">
                <a:solidFill>
                  <a:srgbClr val="FF0000"/>
                </a:solidFill>
                <a:latin typeface="Arial" panose="020B0604020202020204" pitchFamily="34" charset="0"/>
                <a:cs typeface="Arial" panose="020B0604020202020204" pitchFamily="34" charset="0"/>
              </a:rPr>
              <a:t>Cover page </a:t>
            </a:r>
            <a:r>
              <a:rPr lang="en-GB" sz="1600" b="1" dirty="0">
                <a:latin typeface="Arial" panose="020B0604020202020204" pitchFamily="34" charset="0"/>
                <a:cs typeface="Arial" panose="020B0604020202020204" pitchFamily="34" charset="0"/>
              </a:rPr>
              <a:t>– student number, your name, the module number and title (not part of the word count).</a:t>
            </a:r>
          </a:p>
          <a:p>
            <a:r>
              <a:rPr lang="en-GB" sz="1600" b="1" dirty="0">
                <a:highlight>
                  <a:srgbClr val="FFFF00"/>
                </a:highlight>
                <a:latin typeface="Arial" panose="020B0604020202020204" pitchFamily="34" charset="0"/>
                <a:cs typeface="Arial" panose="020B0604020202020204" pitchFamily="34" charset="0"/>
              </a:rPr>
              <a:t>Sub-heading suggestions for writing the assignment as follows:</a:t>
            </a:r>
          </a:p>
          <a:p>
            <a:r>
              <a:rPr lang="en-GB" sz="1600" b="1" dirty="0">
                <a:solidFill>
                  <a:srgbClr val="FF0000"/>
                </a:solidFill>
                <a:latin typeface="Arial" panose="020B0604020202020204" pitchFamily="34" charset="0"/>
                <a:cs typeface="Arial" panose="020B0604020202020204" pitchFamily="34" charset="0"/>
              </a:rPr>
              <a:t>Introduction </a:t>
            </a:r>
            <a:r>
              <a:rPr lang="en-GB" sz="1600" b="1" dirty="0">
                <a:latin typeface="Arial" panose="020B0604020202020204" pitchFamily="34" charset="0"/>
                <a:cs typeface="Arial" panose="020B0604020202020204" pitchFamily="34" charset="0"/>
              </a:rPr>
              <a:t>– setting an outline about what you are going to cover in the assignment, which is linked to the assignment question (approximately 100 words). </a:t>
            </a:r>
            <a:endParaRPr lang="en-GB" sz="1600" b="1" dirty="0">
              <a:solidFill>
                <a:srgbClr val="FF0000"/>
              </a:solidFill>
              <a:latin typeface="Arial" panose="020B0604020202020204" pitchFamily="34" charset="0"/>
              <a:cs typeface="Arial" panose="020B0604020202020204" pitchFamily="34" charset="0"/>
            </a:endParaRPr>
          </a:p>
          <a:p>
            <a:r>
              <a:rPr lang="en-GB" sz="1600" b="1" dirty="0">
                <a:solidFill>
                  <a:srgbClr val="FF0000"/>
                </a:solidFill>
                <a:latin typeface="Arial" panose="020B0604020202020204" pitchFamily="34" charset="0"/>
                <a:cs typeface="Arial" panose="020B0604020202020204" pitchFamily="34" charset="0"/>
              </a:rPr>
              <a:t>Unit 1</a:t>
            </a:r>
            <a:r>
              <a:rPr lang="en-GB" sz="1600" b="1" dirty="0">
                <a:latin typeface="Arial" panose="020B0604020202020204" pitchFamily="34" charset="0"/>
                <a:cs typeface="Arial" panose="020B0604020202020204" pitchFamily="34" charset="0"/>
              </a:rPr>
              <a:t> – choose one topic area from the unit and confirm it in your introduction to this section of your reflection (400 words).</a:t>
            </a:r>
            <a:endParaRPr lang="en-GB" sz="1600" b="1" dirty="0">
              <a:solidFill>
                <a:srgbClr val="FF0000"/>
              </a:solidFill>
              <a:latin typeface="Arial" panose="020B0604020202020204" pitchFamily="34" charset="0"/>
              <a:cs typeface="Arial" panose="020B0604020202020204" pitchFamily="34" charset="0"/>
            </a:endParaRPr>
          </a:p>
          <a:p>
            <a:r>
              <a:rPr lang="en-GB" sz="1600" b="1" dirty="0">
                <a:solidFill>
                  <a:srgbClr val="FF0000"/>
                </a:solidFill>
                <a:latin typeface="Arial" panose="020B0604020202020204" pitchFamily="34" charset="0"/>
                <a:cs typeface="Arial" panose="020B0604020202020204" pitchFamily="34" charset="0"/>
              </a:rPr>
              <a:t>Unit 2</a:t>
            </a:r>
            <a:r>
              <a:rPr lang="en-GB" sz="1600" b="1" dirty="0">
                <a:latin typeface="Arial" panose="020B0604020202020204" pitchFamily="34" charset="0"/>
                <a:cs typeface="Arial" panose="020B0604020202020204" pitchFamily="34" charset="0"/>
              </a:rPr>
              <a:t> – choose one topic area from the unit and confirm it in your introduction to this section of your reflection (400 words).</a:t>
            </a:r>
            <a:endParaRPr lang="en-GB" sz="1600" b="1" dirty="0">
              <a:solidFill>
                <a:srgbClr val="FF0000"/>
              </a:solidFill>
              <a:latin typeface="Arial" panose="020B0604020202020204" pitchFamily="34" charset="0"/>
              <a:cs typeface="Arial" panose="020B0604020202020204" pitchFamily="34" charset="0"/>
            </a:endParaRPr>
          </a:p>
          <a:p>
            <a:r>
              <a:rPr lang="en-GB" sz="1600" b="1" dirty="0">
                <a:solidFill>
                  <a:srgbClr val="FF0000"/>
                </a:solidFill>
                <a:latin typeface="Arial" panose="020B0604020202020204" pitchFamily="34" charset="0"/>
                <a:cs typeface="Arial" panose="020B0604020202020204" pitchFamily="34" charset="0"/>
              </a:rPr>
              <a:t>Unit 3</a:t>
            </a:r>
            <a:r>
              <a:rPr lang="en-GB" sz="1600" b="1" dirty="0">
                <a:latin typeface="Arial" panose="020B0604020202020204" pitchFamily="34" charset="0"/>
                <a:cs typeface="Arial" panose="020B0604020202020204" pitchFamily="34" charset="0"/>
              </a:rPr>
              <a:t> – choose one topic area from the unit and confirm it in your introduction to this section of your reflection (400 words).</a:t>
            </a:r>
            <a:endParaRPr lang="en-GB" sz="1600" b="1" dirty="0">
              <a:solidFill>
                <a:srgbClr val="FF0000"/>
              </a:solidFill>
              <a:latin typeface="Arial" panose="020B0604020202020204" pitchFamily="34" charset="0"/>
              <a:cs typeface="Arial" panose="020B0604020202020204" pitchFamily="34" charset="0"/>
            </a:endParaRPr>
          </a:p>
          <a:p>
            <a:r>
              <a:rPr lang="en-GB" sz="1600" b="1" dirty="0">
                <a:solidFill>
                  <a:srgbClr val="FF0000"/>
                </a:solidFill>
                <a:latin typeface="Arial" panose="020B0604020202020204" pitchFamily="34" charset="0"/>
                <a:cs typeface="Arial" panose="020B0604020202020204" pitchFamily="34" charset="0"/>
              </a:rPr>
              <a:t>Unit 4</a:t>
            </a:r>
            <a:r>
              <a:rPr lang="en-GB" sz="1600" b="1" dirty="0">
                <a:latin typeface="Arial" panose="020B0604020202020204" pitchFamily="34" charset="0"/>
                <a:cs typeface="Arial" panose="020B0604020202020204" pitchFamily="34" charset="0"/>
              </a:rPr>
              <a:t> – choose one topic area from the unit and confirm it in your introduction to this section of your reflection (400 words).</a:t>
            </a:r>
          </a:p>
          <a:p>
            <a:pPr marL="0" indent="0">
              <a:buNone/>
            </a:pPr>
            <a:endParaRPr lang="en-GB" sz="1600" b="1" i="1" dirty="0">
              <a:solidFill>
                <a:srgbClr val="00B050"/>
              </a:solidFill>
              <a:latin typeface="Arial" panose="020B0604020202020204" pitchFamily="34" charset="0"/>
              <a:cs typeface="Arial" panose="020B0604020202020204" pitchFamily="34" charset="0"/>
            </a:endParaRPr>
          </a:p>
          <a:p>
            <a:pPr marL="0" indent="0">
              <a:buNone/>
            </a:pPr>
            <a:r>
              <a:rPr lang="en-GB" sz="1600" b="1" i="1" dirty="0">
                <a:solidFill>
                  <a:srgbClr val="00B050"/>
                </a:solidFill>
                <a:latin typeface="Arial" panose="020B0604020202020204" pitchFamily="34" charset="0"/>
                <a:cs typeface="Arial" panose="020B0604020202020204" pitchFamily="34" charset="0"/>
              </a:rPr>
              <a:t>What is important in each unit’s reflection is that you are being specific so that it is evident which topic area you have chosen.   </a:t>
            </a:r>
          </a:p>
        </p:txBody>
      </p:sp>
    </p:spTree>
    <p:extLst>
      <p:ext uri="{BB962C8B-B14F-4D97-AF65-F5344CB8AC3E}">
        <p14:creationId xmlns:p14="http://schemas.microsoft.com/office/powerpoint/2010/main" val="837276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68659D-E09C-427F-A75A-0AA16E6937B1}"/>
              </a:ext>
            </a:extLst>
          </p:cNvPr>
          <p:cNvSpPr>
            <a:spLocks noGrp="1"/>
          </p:cNvSpPr>
          <p:nvPr>
            <p:ph idx="1"/>
          </p:nvPr>
        </p:nvSpPr>
        <p:spPr>
          <a:xfrm>
            <a:off x="107504" y="1340768"/>
            <a:ext cx="8352928" cy="4320480"/>
          </a:xfrm>
        </p:spPr>
        <p:txBody>
          <a:bodyPr>
            <a:normAutofit lnSpcReduction="10000"/>
          </a:bodyPr>
          <a:lstStyle/>
          <a:p>
            <a:pPr lvl="1">
              <a:buFont typeface="Arial" panose="020B0604020202020204" pitchFamily="34" charset="0"/>
              <a:buChar char="•"/>
            </a:pPr>
            <a:r>
              <a:rPr lang="en-GB" dirty="0">
                <a:solidFill>
                  <a:srgbClr val="FF0000"/>
                </a:solidFill>
                <a:latin typeface="Arial" panose="020B0604020202020204" pitchFamily="34" charset="0"/>
                <a:cs typeface="Arial" panose="020B0604020202020204" pitchFamily="34" charset="0"/>
              </a:rPr>
              <a:t>Conclusion</a:t>
            </a:r>
            <a:r>
              <a:rPr lang="en-GB" dirty="0">
                <a:latin typeface="Arial" panose="020B0604020202020204" pitchFamily="34" charset="0"/>
                <a:cs typeface="Arial" panose="020B0604020202020204" pitchFamily="34" charset="0"/>
              </a:rPr>
              <a:t> – your overall learning from the e-learning material which you have gained linking it to </a:t>
            </a: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recognising the values and contribution, which creativity makes to the common good (in health and social care) (</a:t>
            </a:r>
            <a:r>
              <a:rPr lang="en-GB" dirty="0">
                <a:solidFill>
                  <a:srgbClr val="000000"/>
                </a:solidFill>
                <a:latin typeface="Arial" panose="020B0604020202020204" pitchFamily="34" charset="0"/>
                <a:ea typeface="Times New Roman" panose="02020603050405020304" pitchFamily="18" charset="0"/>
                <a:cs typeface="Arial" panose="020B0604020202020204" pitchFamily="34" charset="0"/>
              </a:rPr>
              <a:t>30</a:t>
            </a:r>
            <a:r>
              <a:rPr lang="en-GB" sz="28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0 words).</a:t>
            </a:r>
          </a:p>
          <a:p>
            <a:pPr marL="457200" lvl="1" indent="0">
              <a:buNone/>
            </a:pPr>
            <a:endParaRPr lang="en-GB" sz="3200" dirty="0">
              <a:effectLst/>
              <a:latin typeface="Arial" panose="020B0604020202020204" pitchFamily="34" charset="0"/>
              <a:ea typeface="Times New Roman" panose="02020603050405020304" pitchFamily="18" charset="0"/>
              <a:cs typeface="Arial" panose="020B0604020202020204" pitchFamily="34" charset="0"/>
            </a:endParaRPr>
          </a:p>
          <a:p>
            <a:pPr lvl="1">
              <a:buFont typeface="Arial" panose="020B0604020202020204" pitchFamily="34" charset="0"/>
              <a:buChar char="•"/>
            </a:pPr>
            <a:r>
              <a:rPr lang="en-GB" sz="2800" dirty="0">
                <a:solidFill>
                  <a:srgbClr val="FF0000"/>
                </a:solidFill>
                <a:latin typeface="Arial" panose="020B0604020202020204" pitchFamily="34" charset="0"/>
                <a:cs typeface="Arial" panose="020B0604020202020204" pitchFamily="34" charset="0"/>
              </a:rPr>
              <a:t>References list </a:t>
            </a:r>
            <a:r>
              <a:rPr lang="en-GB" sz="2800" dirty="0">
                <a:latin typeface="Arial" panose="020B0604020202020204" pitchFamily="34" charset="0"/>
                <a:cs typeface="Arial" panose="020B0604020202020204" pitchFamily="34" charset="0"/>
              </a:rPr>
              <a:t>– follow the Harvard guidance and requirements. It is essential that you have 8 creditable reference sources. </a:t>
            </a:r>
          </a:p>
          <a:p>
            <a:endParaRPr lang="en-GB" dirty="0"/>
          </a:p>
        </p:txBody>
      </p:sp>
      <p:sp>
        <p:nvSpPr>
          <p:cNvPr id="4" name="Title 1">
            <a:extLst>
              <a:ext uri="{FF2B5EF4-FFF2-40B4-BE49-F238E27FC236}">
                <a16:creationId xmlns:a16="http://schemas.microsoft.com/office/drawing/2014/main" id="{CEBF4C65-2CB6-CECE-09F2-4959C6CA3D87}"/>
              </a:ext>
            </a:extLst>
          </p:cNvPr>
          <p:cNvSpPr>
            <a:spLocks noGrp="1"/>
          </p:cNvSpPr>
          <p:nvPr>
            <p:ph type="title"/>
          </p:nvPr>
        </p:nvSpPr>
        <p:spPr>
          <a:xfrm>
            <a:off x="251520" y="274638"/>
            <a:ext cx="8640960" cy="562074"/>
          </a:xfrm>
        </p:spPr>
        <p:txBody>
          <a:bodyPr>
            <a:noAutofit/>
          </a:bodyPr>
          <a:lstStyle/>
          <a:p>
            <a:r>
              <a:rPr lang="en-GB" sz="3600" b="1" dirty="0">
                <a:solidFill>
                  <a:srgbClr val="0070C0"/>
                </a:solidFill>
              </a:rPr>
              <a:t>2</a:t>
            </a:r>
            <a:r>
              <a:rPr lang="en-GB" sz="3600" b="1" baseline="30000" dirty="0">
                <a:solidFill>
                  <a:srgbClr val="0070C0"/>
                </a:solidFill>
              </a:rPr>
              <a:t>nd</a:t>
            </a:r>
            <a:r>
              <a:rPr lang="en-GB" sz="3600" b="1" dirty="0">
                <a:solidFill>
                  <a:srgbClr val="0070C0"/>
                </a:solidFill>
              </a:rPr>
              <a:t> Assessment - Assignment Structure</a:t>
            </a:r>
          </a:p>
        </p:txBody>
      </p:sp>
    </p:spTree>
    <p:extLst>
      <p:ext uri="{BB962C8B-B14F-4D97-AF65-F5344CB8AC3E}">
        <p14:creationId xmlns:p14="http://schemas.microsoft.com/office/powerpoint/2010/main" val="34981224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03ACB-27E7-40E4-917B-1B60231B5536}"/>
              </a:ext>
            </a:extLst>
          </p:cNvPr>
          <p:cNvSpPr>
            <a:spLocks noGrp="1"/>
          </p:cNvSpPr>
          <p:nvPr>
            <p:ph type="title"/>
          </p:nvPr>
        </p:nvSpPr>
        <p:spPr/>
        <p:txBody>
          <a:bodyPr/>
          <a:lstStyle/>
          <a:p>
            <a:r>
              <a:rPr lang="en-GB" b="1" dirty="0"/>
              <a:t>Reflection relates to…</a:t>
            </a:r>
          </a:p>
        </p:txBody>
      </p:sp>
      <p:pic>
        <p:nvPicPr>
          <p:cNvPr id="4" name="Content Placeholder 3" descr="Graphical user interface, application&#10;&#10;Description automatically generated">
            <a:extLst>
              <a:ext uri="{FF2B5EF4-FFF2-40B4-BE49-F238E27FC236}">
                <a16:creationId xmlns:a16="http://schemas.microsoft.com/office/drawing/2014/main" id="{506B323E-8948-45D9-A666-E07500867697}"/>
              </a:ext>
            </a:extLst>
          </p:cNvPr>
          <p:cNvPicPr>
            <a:picLocks noGrp="1" noChangeAspect="1"/>
          </p:cNvPicPr>
          <p:nvPr>
            <p:ph idx="1"/>
          </p:nvPr>
        </p:nvPicPr>
        <p:blipFill rotWithShape="1">
          <a:blip r:embed="rId3"/>
          <a:srcRect l="23377" t="27968" r="58232" b="50760"/>
          <a:stretch/>
        </p:blipFill>
        <p:spPr bwMode="auto">
          <a:xfrm>
            <a:off x="683568" y="1772816"/>
            <a:ext cx="7704856" cy="36004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079110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204D7-B79D-459C-9D5D-1CEAE3DB0DB1}"/>
              </a:ext>
            </a:extLst>
          </p:cNvPr>
          <p:cNvSpPr>
            <a:spLocks noGrp="1"/>
          </p:cNvSpPr>
          <p:nvPr>
            <p:ph type="title"/>
          </p:nvPr>
        </p:nvSpPr>
        <p:spPr>
          <a:xfrm>
            <a:off x="457200" y="188640"/>
            <a:ext cx="8229600" cy="936104"/>
          </a:xfrm>
        </p:spPr>
        <p:txBody>
          <a:bodyPr>
            <a:normAutofit/>
          </a:bodyPr>
          <a:lstStyle/>
          <a:p>
            <a:r>
              <a:rPr lang="en-GB" sz="2800" b="1" dirty="0">
                <a:solidFill>
                  <a:srgbClr val="0070C0"/>
                </a:solidFill>
                <a:latin typeface="Arial" panose="020B0604020202020204" pitchFamily="34" charset="0"/>
                <a:cs typeface="Arial" panose="020B0604020202020204" pitchFamily="34" charset="0"/>
              </a:rPr>
              <a:t>Assessment Criteria 2</a:t>
            </a:r>
            <a:r>
              <a:rPr lang="en-GB" sz="2800" b="1" baseline="30000" dirty="0">
                <a:solidFill>
                  <a:srgbClr val="0070C0"/>
                </a:solidFill>
                <a:latin typeface="Arial" panose="020B0604020202020204" pitchFamily="34" charset="0"/>
                <a:cs typeface="Arial" panose="020B0604020202020204" pitchFamily="34" charset="0"/>
              </a:rPr>
              <a:t>nd</a:t>
            </a:r>
            <a:r>
              <a:rPr lang="en-GB" sz="2800" b="1" dirty="0">
                <a:solidFill>
                  <a:srgbClr val="0070C0"/>
                </a:solidFill>
                <a:latin typeface="Arial" panose="020B0604020202020204" pitchFamily="34" charset="0"/>
                <a:cs typeface="Arial" panose="020B0604020202020204" pitchFamily="34" charset="0"/>
              </a:rPr>
              <a:t> Assignment  </a:t>
            </a:r>
          </a:p>
        </p:txBody>
      </p:sp>
      <p:graphicFrame>
        <p:nvGraphicFramePr>
          <p:cNvPr id="7" name="Content Placeholder 3">
            <a:extLst>
              <a:ext uri="{FF2B5EF4-FFF2-40B4-BE49-F238E27FC236}">
                <a16:creationId xmlns:a16="http://schemas.microsoft.com/office/drawing/2014/main" id="{B5A71545-2336-4B31-8467-6548E6F09083}"/>
              </a:ext>
            </a:extLst>
          </p:cNvPr>
          <p:cNvGraphicFramePr>
            <a:graphicFrameLocks noGrp="1"/>
          </p:cNvGraphicFramePr>
          <p:nvPr>
            <p:ph idx="1"/>
            <p:extLst>
              <p:ext uri="{D42A27DB-BD31-4B8C-83A1-F6EECF244321}">
                <p14:modId xmlns:p14="http://schemas.microsoft.com/office/powerpoint/2010/main" val="362932843"/>
              </p:ext>
            </p:extLst>
          </p:nvPr>
        </p:nvGraphicFramePr>
        <p:xfrm>
          <a:off x="457200" y="1268760"/>
          <a:ext cx="8229600" cy="3838517"/>
        </p:xfrm>
        <a:graphic>
          <a:graphicData uri="http://schemas.openxmlformats.org/drawingml/2006/table">
            <a:tbl>
              <a:tblPr firstRow="1" firstCol="1" bandRow="1">
                <a:tableStyleId>{5C22544A-7EE6-4342-B048-85BDC9FD1C3A}</a:tableStyleId>
              </a:tblPr>
              <a:tblGrid>
                <a:gridCol w="8229600">
                  <a:extLst>
                    <a:ext uri="{9D8B030D-6E8A-4147-A177-3AD203B41FA5}">
                      <a16:colId xmlns:a16="http://schemas.microsoft.com/office/drawing/2014/main" val="2769099101"/>
                    </a:ext>
                  </a:extLst>
                </a:gridCol>
              </a:tblGrid>
              <a:tr h="540946">
                <a:tc>
                  <a:txBody>
                    <a:bodyPr/>
                    <a:lstStyle/>
                    <a:p>
                      <a:pPr algn="ctr">
                        <a:lnSpc>
                          <a:spcPct val="200000"/>
                        </a:lnSpc>
                      </a:pPr>
                      <a:r>
                        <a:rPr lang="en-GB" sz="2400" dirty="0">
                          <a:effectLst/>
                        </a:rPr>
                        <a:t>Generic Assessment Criteria </a:t>
                      </a:r>
                    </a:p>
                  </a:txBody>
                  <a:tcPr marL="33078" marR="33078"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35725094"/>
                  </a:ext>
                </a:extLst>
              </a:tr>
              <a:tr h="413446">
                <a:tc>
                  <a:txBody>
                    <a:bodyPr/>
                    <a:lstStyle/>
                    <a:p>
                      <a:pPr algn="l">
                        <a:lnSpc>
                          <a:spcPct val="200000"/>
                        </a:lnSpc>
                      </a:pPr>
                      <a:r>
                        <a:rPr lang="en-GB" sz="1800" dirty="0">
                          <a:effectLst/>
                        </a:rPr>
                        <a:t>1. Engagement with Literature Skills 20%</a:t>
                      </a:r>
                      <a:endParaRPr lang="en-GB" sz="1800" dirty="0">
                        <a:effectLst/>
                        <a:latin typeface="Arial" panose="020B0604020202020204" pitchFamily="34" charset="0"/>
                        <a:cs typeface="Times New Roman" panose="02020603050405020304" pitchFamily="18" charset="0"/>
                      </a:endParaRPr>
                    </a:p>
                  </a:txBody>
                  <a:tcPr marL="33078" marR="330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481131900"/>
                  </a:ext>
                </a:extLst>
              </a:tr>
              <a:tr h="413446">
                <a:tc>
                  <a:txBody>
                    <a:bodyPr/>
                    <a:lstStyle/>
                    <a:p>
                      <a:pPr algn="l">
                        <a:lnSpc>
                          <a:spcPct val="200000"/>
                        </a:lnSpc>
                      </a:pPr>
                      <a:r>
                        <a:rPr lang="en-GB" sz="1800" dirty="0">
                          <a:effectLst/>
                        </a:rPr>
                        <a:t>2. Knowledge and Understanding Skills  20%  </a:t>
                      </a:r>
                      <a:endParaRPr lang="en-GB" sz="1800" dirty="0">
                        <a:effectLst/>
                        <a:latin typeface="Arial" panose="020B0604020202020204" pitchFamily="34" charset="0"/>
                        <a:cs typeface="Times New Roman" panose="02020603050405020304" pitchFamily="18" charset="0"/>
                      </a:endParaRPr>
                    </a:p>
                  </a:txBody>
                  <a:tcPr marL="33078" marR="330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38662627"/>
                  </a:ext>
                </a:extLst>
              </a:tr>
              <a:tr h="413446">
                <a:tc>
                  <a:txBody>
                    <a:bodyPr/>
                    <a:lstStyle/>
                    <a:p>
                      <a:pPr algn="l">
                        <a:lnSpc>
                          <a:spcPct val="200000"/>
                        </a:lnSpc>
                      </a:pPr>
                      <a:r>
                        <a:rPr lang="en-GB" sz="1800" dirty="0">
                          <a:effectLst/>
                        </a:rPr>
                        <a:t>3. Cognitive and Intellectual Skills 20% </a:t>
                      </a:r>
                      <a:endParaRPr lang="en-GB" sz="1800" dirty="0">
                        <a:effectLst/>
                        <a:latin typeface="Arial" panose="020B0604020202020204" pitchFamily="34" charset="0"/>
                        <a:cs typeface="Times New Roman" panose="02020603050405020304" pitchFamily="18" charset="0"/>
                      </a:endParaRPr>
                    </a:p>
                  </a:txBody>
                  <a:tcPr marL="33078" marR="330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3404243"/>
                  </a:ext>
                </a:extLst>
              </a:tr>
              <a:tr h="405918">
                <a:tc>
                  <a:txBody>
                    <a:bodyPr/>
                    <a:lstStyle/>
                    <a:p>
                      <a:pPr algn="l">
                        <a:lnSpc>
                          <a:spcPct val="200000"/>
                        </a:lnSpc>
                      </a:pPr>
                      <a:r>
                        <a:rPr lang="en-GB" sz="1800" dirty="0">
                          <a:effectLst/>
                        </a:rPr>
                        <a:t>4. Practical Application Skills 20%</a:t>
                      </a:r>
                      <a:endParaRPr lang="en-GB" sz="1800" dirty="0">
                        <a:effectLst/>
                        <a:latin typeface="Arial" panose="020B0604020202020204" pitchFamily="34" charset="0"/>
                        <a:cs typeface="Times New Roman" panose="02020603050405020304" pitchFamily="18" charset="0"/>
                      </a:endParaRPr>
                    </a:p>
                  </a:txBody>
                  <a:tcPr marL="33078" marR="330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018698415"/>
                  </a:ext>
                </a:extLst>
              </a:tr>
              <a:tr h="1366904">
                <a:tc>
                  <a:txBody>
                    <a:bodyPr/>
                    <a:lstStyle/>
                    <a:p>
                      <a:pPr algn="l">
                        <a:lnSpc>
                          <a:spcPct val="200000"/>
                        </a:lnSpc>
                      </a:pPr>
                      <a:r>
                        <a:rPr lang="en-GB" sz="1800" dirty="0">
                          <a:effectLst/>
                        </a:rPr>
                        <a:t>5. Transferable Skills for Life and Professional Practice 20% </a:t>
                      </a:r>
                      <a:endParaRPr lang="en-GB" sz="1800" dirty="0">
                        <a:effectLst/>
                        <a:latin typeface="Arial" panose="020B0604020202020204" pitchFamily="34" charset="0"/>
                        <a:cs typeface="Times New Roman" panose="02020603050405020304" pitchFamily="18" charset="0"/>
                      </a:endParaRPr>
                    </a:p>
                  </a:txBody>
                  <a:tcPr marL="33078" marR="33078"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71163966"/>
                  </a:ext>
                </a:extLst>
              </a:tr>
            </a:tbl>
          </a:graphicData>
        </a:graphic>
      </p:graphicFrame>
    </p:spTree>
    <p:extLst>
      <p:ext uri="{BB962C8B-B14F-4D97-AF65-F5344CB8AC3E}">
        <p14:creationId xmlns:p14="http://schemas.microsoft.com/office/powerpoint/2010/main" val="36612147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E16D7-FE3D-4986-894B-BE30D345234A}"/>
              </a:ext>
            </a:extLst>
          </p:cNvPr>
          <p:cNvSpPr>
            <a:spLocks noGrp="1"/>
          </p:cNvSpPr>
          <p:nvPr>
            <p:ph type="title"/>
          </p:nvPr>
        </p:nvSpPr>
        <p:spPr>
          <a:xfrm>
            <a:off x="457200" y="476672"/>
            <a:ext cx="8229600" cy="490066"/>
          </a:xfrm>
        </p:spPr>
        <p:txBody>
          <a:bodyPr>
            <a:normAutofit fontScale="90000"/>
          </a:bodyPr>
          <a:lstStyle/>
          <a:p>
            <a:r>
              <a:rPr lang="en-GB" b="1" dirty="0">
                <a:solidFill>
                  <a:srgbClr val="FF0000"/>
                </a:solidFill>
              </a:rPr>
              <a:t>SUBMISSION AND CONDUCT</a:t>
            </a:r>
            <a:br>
              <a:rPr lang="en-GB" dirty="0"/>
            </a:br>
            <a:endParaRPr lang="en-GB" dirty="0"/>
          </a:p>
        </p:txBody>
      </p:sp>
      <p:sp>
        <p:nvSpPr>
          <p:cNvPr id="3" name="Content Placeholder 2">
            <a:extLst>
              <a:ext uri="{FF2B5EF4-FFF2-40B4-BE49-F238E27FC236}">
                <a16:creationId xmlns:a16="http://schemas.microsoft.com/office/drawing/2014/main" id="{2CC1725C-606F-4DC9-B057-714971850398}"/>
              </a:ext>
            </a:extLst>
          </p:cNvPr>
          <p:cNvSpPr>
            <a:spLocks noGrp="1"/>
          </p:cNvSpPr>
          <p:nvPr>
            <p:ph idx="1"/>
          </p:nvPr>
        </p:nvSpPr>
        <p:spPr>
          <a:xfrm>
            <a:off x="457200" y="966738"/>
            <a:ext cx="8229600" cy="4550495"/>
          </a:xfrm>
        </p:spPr>
        <p:txBody>
          <a:bodyPr>
            <a:noAutofit/>
          </a:bodyPr>
          <a:lstStyle/>
          <a:p>
            <a:r>
              <a:rPr lang="en-GB" sz="2600" dirty="0"/>
              <a:t>Your submission should be </a:t>
            </a:r>
            <a:r>
              <a:rPr lang="en-GB" sz="2600" b="1" u="sng" dirty="0"/>
              <a:t>your own work</a:t>
            </a:r>
            <a:r>
              <a:rPr lang="en-GB" sz="2600" dirty="0"/>
              <a:t>.</a:t>
            </a:r>
          </a:p>
          <a:p>
            <a:r>
              <a:rPr lang="en-GB" sz="2600" dirty="0"/>
              <a:t>You should not share or circulate your assignment with others, who could copy your work into their assignment submission. </a:t>
            </a:r>
          </a:p>
          <a:p>
            <a:r>
              <a:rPr lang="en-GB" sz="2600" dirty="0"/>
              <a:t>You should not purchase assignments written by others on your behalf. </a:t>
            </a:r>
          </a:p>
          <a:p>
            <a:r>
              <a:rPr lang="en-GB" sz="2600" dirty="0"/>
              <a:t>You should note that there is an </a:t>
            </a:r>
            <a:r>
              <a:rPr lang="en-GB" sz="2600" b="1" u="sng" dirty="0"/>
              <a:t>Academic Misconduct Policy</a:t>
            </a:r>
            <a:r>
              <a:rPr lang="en-GB" sz="2600" dirty="0"/>
              <a:t> and process around academic practice and unfair practice within the University, which will be followed if it is suspected that you have breeched the policy.  </a:t>
            </a:r>
          </a:p>
        </p:txBody>
      </p:sp>
    </p:spTree>
    <p:extLst>
      <p:ext uri="{BB962C8B-B14F-4D97-AF65-F5344CB8AC3E}">
        <p14:creationId xmlns:p14="http://schemas.microsoft.com/office/powerpoint/2010/main" val="25405863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A5EF2E-FB42-45E9-AA2B-F09A12B3D7CC}"/>
              </a:ext>
            </a:extLst>
          </p:cNvPr>
          <p:cNvSpPr>
            <a:spLocks noGrp="1"/>
          </p:cNvSpPr>
          <p:nvPr>
            <p:ph type="title"/>
          </p:nvPr>
        </p:nvSpPr>
        <p:spPr>
          <a:xfrm>
            <a:off x="457200" y="274638"/>
            <a:ext cx="8229600" cy="1143000"/>
          </a:xfrm>
        </p:spPr>
        <p:txBody>
          <a:bodyPr anchor="ctr">
            <a:normAutofit/>
          </a:bodyPr>
          <a:lstStyle/>
          <a:p>
            <a:pPr>
              <a:lnSpc>
                <a:spcPct val="90000"/>
              </a:lnSpc>
            </a:pPr>
            <a:r>
              <a:rPr lang="en-GB" sz="3700" b="1" dirty="0">
                <a:solidFill>
                  <a:srgbClr val="FF0000"/>
                </a:solidFill>
              </a:rPr>
              <a:t>REFERENCING REQUIREMENTS</a:t>
            </a:r>
            <a:br>
              <a:rPr lang="en-GB" sz="3700" dirty="0"/>
            </a:br>
            <a:endParaRPr lang="en-GB" sz="3700" dirty="0"/>
          </a:p>
        </p:txBody>
      </p:sp>
      <p:sp>
        <p:nvSpPr>
          <p:cNvPr id="3" name="Content Placeholder 2">
            <a:extLst>
              <a:ext uri="{FF2B5EF4-FFF2-40B4-BE49-F238E27FC236}">
                <a16:creationId xmlns:a16="http://schemas.microsoft.com/office/drawing/2014/main" id="{F74019DB-E4C6-46EE-B5B8-A9AE54167C4B}"/>
              </a:ext>
            </a:extLst>
          </p:cNvPr>
          <p:cNvSpPr>
            <a:spLocks noGrp="1"/>
          </p:cNvSpPr>
          <p:nvPr>
            <p:ph sz="half" idx="1"/>
          </p:nvPr>
        </p:nvSpPr>
        <p:spPr>
          <a:xfrm>
            <a:off x="251520" y="1600201"/>
            <a:ext cx="3384376" cy="2764903"/>
          </a:xfrm>
        </p:spPr>
        <p:txBody>
          <a:bodyPr>
            <a:normAutofit/>
          </a:bodyPr>
          <a:lstStyle/>
          <a:p>
            <a:r>
              <a:rPr lang="en-GB" b="1" dirty="0"/>
              <a:t>Ensure that you follow the UWTSD Harvard referencing requirements. </a:t>
            </a:r>
          </a:p>
          <a:p>
            <a:endParaRPr lang="en-GB" b="1" dirty="0"/>
          </a:p>
          <a:p>
            <a:endParaRPr lang="en-GB" dirty="0"/>
          </a:p>
        </p:txBody>
      </p:sp>
      <p:pic>
        <p:nvPicPr>
          <p:cNvPr id="4" name="Picture 3">
            <a:extLst>
              <a:ext uri="{FF2B5EF4-FFF2-40B4-BE49-F238E27FC236}">
                <a16:creationId xmlns:a16="http://schemas.microsoft.com/office/drawing/2014/main" id="{2F87429C-C4A4-4681-8C63-4B60225B9E0B}"/>
              </a:ext>
            </a:extLst>
          </p:cNvPr>
          <p:cNvPicPr/>
          <p:nvPr/>
        </p:nvPicPr>
        <p:blipFill rotWithShape="1">
          <a:blip r:embed="rId2"/>
          <a:srcRect l="29150" t="14672" r="30461" b="9782"/>
          <a:stretch/>
        </p:blipFill>
        <p:spPr bwMode="auto">
          <a:xfrm>
            <a:off x="3845169" y="908720"/>
            <a:ext cx="5119319" cy="468052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8714220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1</a:t>
            </a:r>
          </a:p>
        </p:txBody>
      </p:sp>
      <p:sp>
        <p:nvSpPr>
          <p:cNvPr id="5" name="TextBox 4">
            <a:extLst>
              <a:ext uri="{FF2B5EF4-FFF2-40B4-BE49-F238E27FC236}">
                <a16:creationId xmlns:a16="http://schemas.microsoft.com/office/drawing/2014/main" id="{FB48A31E-FE95-4681-B527-90A4FF196D0F}"/>
              </a:ext>
            </a:extLst>
          </p:cNvPr>
          <p:cNvSpPr txBox="1"/>
          <p:nvPr/>
        </p:nvSpPr>
        <p:spPr>
          <a:xfrm>
            <a:off x="251520" y="1029895"/>
            <a:ext cx="4104456" cy="1959960"/>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HOW INNOVATION CHANGES THE WORLD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Introducing innovation</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Innovation and society</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Creating the future</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Creativity and society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1766189"/>
          </a:xfrm>
          <a:prstGeom prst="rect">
            <a:avLst/>
          </a:prstGeom>
          <a:noFill/>
        </p:spPr>
        <p:txBody>
          <a:bodyPr wrap="square">
            <a:spAutoFit/>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 3 ADDRESSING SUSTAINABILITY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What is the problem?</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Sustainability changemakers</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Be the changemaker.</a:t>
            </a: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Additional resources </a:t>
            </a:r>
            <a:endParaRPr lang="en-GB" sz="1800" dirty="0">
              <a:solidFill>
                <a:srgbClr val="7030A0"/>
              </a:solidFill>
              <a:effectLst/>
              <a:highlight>
                <a:srgbClr val="FFFF00"/>
              </a:highligh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788024" y="1059833"/>
            <a:ext cx="4104456"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WHO AM I? MY SENSE OF SELF</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The idea of self</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Social influences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Developing creative confidence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788024" y="3289149"/>
            <a:ext cx="3898776" cy="2062552"/>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MAKING STATEMENTS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Big (traditional) values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Designing tool recipes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Small (personal) values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Additional resources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493045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2</a:t>
            </a:r>
          </a:p>
        </p:txBody>
      </p:sp>
      <p:sp>
        <p:nvSpPr>
          <p:cNvPr id="5" name="TextBox 4">
            <a:extLst>
              <a:ext uri="{FF2B5EF4-FFF2-40B4-BE49-F238E27FC236}">
                <a16:creationId xmlns:a16="http://schemas.microsoft.com/office/drawing/2014/main" id="{FB48A31E-FE95-4681-B527-90A4FF196D0F}"/>
              </a:ext>
            </a:extLst>
          </p:cNvPr>
          <p:cNvSpPr txBox="1"/>
          <p:nvPr/>
        </p:nvSpPr>
        <p:spPr>
          <a:xfrm>
            <a:off x="251520" y="1029895"/>
            <a:ext cx="4104456" cy="2062552"/>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CHANGE MARKING – THE ACT OF CREATING VALUE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Who and what are changemakers?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Value creation pedagogy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The practice of changemaking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1766189"/>
          </a:xfrm>
          <a:prstGeom prst="rect">
            <a:avLst/>
          </a:prstGeom>
          <a:noFill/>
        </p:spPr>
        <p:txBody>
          <a:bodyPr wrap="square">
            <a:spAutoFit/>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 3 IDENTIFYING NEW IDEAS</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Scoping</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Finding meanings</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Identifying attributes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860032" y="1059833"/>
            <a:ext cx="4032448"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STORYTELLING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Stories and why we tell them.</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Spotting competences in stories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Creating our own competency story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860032" y="3289149"/>
            <a:ext cx="3411660" cy="1766189"/>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SEEKING SOLUTIONS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Creative solutions tool cards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Tool Kits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Making your own tool kit</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72868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3</a:t>
            </a:r>
          </a:p>
        </p:txBody>
      </p:sp>
      <p:sp>
        <p:nvSpPr>
          <p:cNvPr id="5" name="TextBox 4">
            <a:extLst>
              <a:ext uri="{FF2B5EF4-FFF2-40B4-BE49-F238E27FC236}">
                <a16:creationId xmlns:a16="http://schemas.microsoft.com/office/drawing/2014/main" id="{FB48A31E-FE95-4681-B527-90A4FF196D0F}"/>
              </a:ext>
            </a:extLst>
          </p:cNvPr>
          <p:cNvSpPr txBox="1"/>
          <p:nvPr/>
        </p:nvSpPr>
        <p:spPr>
          <a:xfrm>
            <a:off x="251520" y="1029895"/>
            <a:ext cx="4104456" cy="2062552"/>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COLLABORATION NOT COMPETITION</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Establishing a supportive network</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Stakeholders analysis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Creating a stakeholder map </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2062552"/>
          </a:xfrm>
          <a:prstGeom prst="rect">
            <a:avLst/>
          </a:prstGeom>
          <a:noFill/>
        </p:spPr>
        <p:txBody>
          <a:bodyPr wrap="square">
            <a:spAutoFit/>
          </a:bodyPr>
          <a:lstStyle/>
          <a:p>
            <a:pPr>
              <a:lnSpc>
                <a:spcPct val="107000"/>
              </a:lnSpc>
              <a:spcAft>
                <a:spcPts val="800"/>
              </a:spcAft>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TOPIC 3 TELLING YOUR STORY</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Storytelling as a persuasive communication tool</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Self-confidence and authenticity</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Preparing a strong presentation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141092" y="1059833"/>
            <a:ext cx="4751388"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FUNDING YOUR IDEA</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Sources of funding</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Creating a crowdfunding campaign</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Understanding social enterprise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167236" y="3289149"/>
            <a:ext cx="4104456" cy="1766189"/>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BE IN IT TO WIN IT</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Navigating social media</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Developing your professional persona</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err="1">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Linkedin</a:t>
            </a: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 the professional network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36339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965FC5-871D-4A17-988C-4F53914A85D6}"/>
              </a:ext>
            </a:extLst>
          </p:cNvPr>
          <p:cNvSpPr>
            <a:spLocks noGrp="1"/>
          </p:cNvSpPr>
          <p:nvPr>
            <p:ph type="title"/>
          </p:nvPr>
        </p:nvSpPr>
        <p:spPr>
          <a:xfrm>
            <a:off x="457200" y="274638"/>
            <a:ext cx="8229600" cy="634082"/>
          </a:xfrm>
        </p:spPr>
        <p:txBody>
          <a:bodyPr>
            <a:normAutofit fontScale="90000"/>
          </a:bodyPr>
          <a:lstStyle/>
          <a:p>
            <a:r>
              <a:rPr lang="en-GB" sz="4800" cap="all" dirty="0">
                <a:blipFill>
                  <a:blip r:embed="rId3">
                    <a:extLst>
                      <a:ext uri="{28A0092B-C50C-407E-A947-70E740481C1C}">
                        <a14:useLocalDpi xmlns:a14="http://schemas.microsoft.com/office/drawing/2010/main" val="0"/>
                      </a:ext>
                    </a:extLst>
                  </a:blip>
                  <a:tile tx="6350" ty="-127000" sx="65000" sy="64000" flip="none" algn="tl"/>
                </a:blipFill>
                <a:latin typeface="Rockwell Condensed" panose="02060603050405020104"/>
              </a:rPr>
              <a:t>Units for the on line tasks – Unit 4</a:t>
            </a:r>
          </a:p>
        </p:txBody>
      </p:sp>
      <p:sp>
        <p:nvSpPr>
          <p:cNvPr id="5" name="TextBox 4">
            <a:extLst>
              <a:ext uri="{FF2B5EF4-FFF2-40B4-BE49-F238E27FC236}">
                <a16:creationId xmlns:a16="http://schemas.microsoft.com/office/drawing/2014/main" id="{FB48A31E-FE95-4681-B527-90A4FF196D0F}"/>
              </a:ext>
            </a:extLst>
          </p:cNvPr>
          <p:cNvSpPr txBox="1"/>
          <p:nvPr/>
        </p:nvSpPr>
        <p:spPr>
          <a:xfrm>
            <a:off x="180082" y="1059832"/>
            <a:ext cx="4104456" cy="1766189"/>
          </a:xfrm>
          <a:prstGeom prst="rect">
            <a:avLst/>
          </a:prstGeom>
          <a:noFill/>
        </p:spPr>
        <p:txBody>
          <a:bodyPr wrap="square">
            <a:spAutoFit/>
          </a:bodyPr>
          <a:lstStyle/>
          <a:p>
            <a:pPr>
              <a:lnSpc>
                <a:spcPct val="107000"/>
              </a:lnSpc>
              <a:spcAft>
                <a:spcPts val="800"/>
              </a:spcAft>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TOPIC 1 MEASURING SUCCESS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What is success?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The Pygmalion effects</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rPr>
              <a:t>Success and wellbeing</a:t>
            </a:r>
            <a:endParaRPr lang="en-GB" sz="1800" dirty="0">
              <a:solidFill>
                <a:srgbClr val="92D05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TextBox 7">
            <a:extLst>
              <a:ext uri="{FF2B5EF4-FFF2-40B4-BE49-F238E27FC236}">
                <a16:creationId xmlns:a16="http://schemas.microsoft.com/office/drawing/2014/main" id="{F7F1BB1D-9A1D-4FBA-9C96-5506B09BC403}"/>
              </a:ext>
            </a:extLst>
          </p:cNvPr>
          <p:cNvSpPr txBox="1"/>
          <p:nvPr/>
        </p:nvSpPr>
        <p:spPr>
          <a:xfrm>
            <a:off x="323528" y="3289149"/>
            <a:ext cx="3817564" cy="1766189"/>
          </a:xfrm>
          <a:prstGeom prst="rect">
            <a:avLst/>
          </a:prstGeom>
          <a:noFill/>
        </p:spPr>
        <p:txBody>
          <a:bodyPr wrap="square">
            <a:spAutoFit/>
          </a:bodyPr>
          <a:lstStyle/>
          <a:p>
            <a:pPr>
              <a:lnSpc>
                <a:spcPct val="107000"/>
              </a:lnSpc>
              <a:spcAft>
                <a:spcPts val="800"/>
              </a:spcAft>
            </a:pPr>
            <a:r>
              <a:rPr lang="en-GB" b="1" dirty="0">
                <a:solidFill>
                  <a:srgbClr val="7030A0"/>
                </a:solidFill>
                <a:latin typeface="Calibri" panose="020F0502020204030204" pitchFamily="34" charset="0"/>
                <a:ea typeface="Calibri" panose="020F0502020204030204" pitchFamily="34" charset="0"/>
                <a:cs typeface="Times New Roman" panose="02020603050405020304" pitchFamily="18" charset="0"/>
              </a:rPr>
              <a:t>TOPIC 3 </a:t>
            </a: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MOVING FORWARD</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Building up from the project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The power of failure</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rPr>
              <a:t>Looking forward </a:t>
            </a:r>
            <a:endParaRPr lang="en-GB" sz="1800" dirty="0">
              <a:solidFill>
                <a:srgbClr val="7030A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b="1" dirty="0">
                <a:effectLst/>
                <a:latin typeface="Calibri" panose="020F0502020204030204" pitchFamily="34"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TextBox 8">
            <a:extLst>
              <a:ext uri="{FF2B5EF4-FFF2-40B4-BE49-F238E27FC236}">
                <a16:creationId xmlns:a16="http://schemas.microsoft.com/office/drawing/2014/main" id="{5639B756-4E03-41A1-BE6E-6A6E3A908278}"/>
              </a:ext>
            </a:extLst>
          </p:cNvPr>
          <p:cNvSpPr txBox="1"/>
          <p:nvPr/>
        </p:nvSpPr>
        <p:spPr>
          <a:xfrm>
            <a:off x="4141092" y="1059833"/>
            <a:ext cx="4751388" cy="1766189"/>
          </a:xfrm>
          <a:prstGeom prst="rect">
            <a:avLst/>
          </a:prstGeom>
          <a:noFill/>
        </p:spPr>
        <p:txBody>
          <a:bodyPr wrap="square">
            <a:spAutoFit/>
          </a:bodyPr>
          <a:lstStyle/>
          <a:p>
            <a:pPr>
              <a:lnSpc>
                <a:spcPct val="107000"/>
              </a:lnSpc>
              <a:spcAft>
                <a:spcPts val="800"/>
              </a:spcAft>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TOPIC 2 PERSONAL EVALUATION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Your project success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You, your project and others</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Success through teamwork </a:t>
            </a:r>
            <a:endParaRPr lang="en-GB" sz="18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EFECA7B9-D753-4ED9-808D-6426621B5376}"/>
              </a:ext>
            </a:extLst>
          </p:cNvPr>
          <p:cNvSpPr txBox="1"/>
          <p:nvPr/>
        </p:nvSpPr>
        <p:spPr>
          <a:xfrm>
            <a:off x="4167236" y="3289149"/>
            <a:ext cx="4104456" cy="1469826"/>
          </a:xfrm>
          <a:prstGeom prst="rect">
            <a:avLst/>
          </a:prstGeom>
          <a:noFill/>
        </p:spPr>
        <p:txBody>
          <a:bodyPr wrap="square">
            <a:spAutoFit/>
          </a:bodyPr>
          <a:lstStyle/>
          <a:p>
            <a:pPr>
              <a:lnSpc>
                <a:spcPct val="107000"/>
              </a:lnSpc>
              <a:spcAft>
                <a:spcPts val="800"/>
              </a:spcAft>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TOPIC 4 CLOSING THE LOOP</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Skills and attributes</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mj-lt"/>
              <a:buAutoNum type="arabicPeriod"/>
            </a:pPr>
            <a:r>
              <a:rPr lang="en-GB" sz="1800" b="1"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rPr>
              <a:t>Showcasing your work </a:t>
            </a:r>
            <a:endParaRPr lang="en-GB" sz="1800" dirty="0">
              <a:solidFill>
                <a:schemeClr val="accent6"/>
              </a:solidFill>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98069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93E997E-3CBD-63A4-60F7-B308E15F2B84}"/>
              </a:ext>
            </a:extLst>
          </p:cNvPr>
          <p:cNvSpPr>
            <a:spLocks noGrp="1"/>
          </p:cNvSpPr>
          <p:nvPr>
            <p:ph idx="1"/>
          </p:nvPr>
        </p:nvSpPr>
        <p:spPr/>
        <p:txBody>
          <a:bodyPr>
            <a:normAutofit/>
          </a:bodyPr>
          <a:lstStyle/>
          <a:p>
            <a:pPr marL="0" indent="0" algn="ctr">
              <a:buNone/>
            </a:pPr>
            <a:r>
              <a:rPr lang="en-GB" sz="5400" dirty="0"/>
              <a:t>Any questions?</a:t>
            </a:r>
          </a:p>
        </p:txBody>
      </p:sp>
    </p:spTree>
    <p:extLst>
      <p:ext uri="{BB962C8B-B14F-4D97-AF65-F5344CB8AC3E}">
        <p14:creationId xmlns:p14="http://schemas.microsoft.com/office/powerpoint/2010/main" val="42148663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a99b5ab61f45874ac4021837dd475404">
  <xsd:schema xmlns:xsd="http://www.w3.org/2001/XMLSchema" xmlns:xs="http://www.w3.org/2001/XMLSchema" xmlns:p="http://schemas.microsoft.com/office/2006/metadata/properties" xmlns:ns2="303dbf9b-b85b-46a0-94f1-894078c07ecd" targetNamespace="http://schemas.microsoft.com/office/2006/metadata/properties" ma:root="true" ma:fieldsID="c4d360f611fb76bcade101f689d84229"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F5B0EF21-CA5D-4A60-A3B8-014B635305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8A0C572-12CD-4983-B493-0C046FD3354B}">
  <ds:schemaRef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303dbf9b-b85b-46a0-94f1-894078c07ecd"/>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15148</TotalTime>
  <Words>4736</Words>
  <Application>Microsoft Office PowerPoint</Application>
  <PresentationFormat>On-screen Show (4:3)</PresentationFormat>
  <Paragraphs>386</Paragraphs>
  <Slides>38</Slides>
  <Notes>20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Myriad Pro</vt:lpstr>
      <vt:lpstr>Arial</vt:lpstr>
      <vt:lpstr>Calibri</vt:lpstr>
      <vt:lpstr>Rockwell Condensed</vt:lpstr>
      <vt:lpstr>Times New Roman</vt:lpstr>
      <vt:lpstr>20140311PresentationUWTSDTemplate</vt:lpstr>
      <vt:lpstr>BSc Health &amp; Social Care   Changemakers – Creativity and Value Creation (BMHP 5014)    WEEK 5 </vt:lpstr>
      <vt:lpstr>Today we will…</vt:lpstr>
      <vt:lpstr>Module Learning Outcomes</vt:lpstr>
      <vt:lpstr>Mobilising Support </vt:lpstr>
      <vt:lpstr>Your Cohort’s E-portfolio  Sharing Ideas</vt:lpstr>
      <vt:lpstr>Module overview</vt:lpstr>
      <vt:lpstr>Assessment 1</vt:lpstr>
      <vt:lpstr>Assessment 1</vt:lpstr>
      <vt:lpstr>ASSESSMENT CRITERIA E-PORTFOLIO  </vt:lpstr>
      <vt:lpstr>E-Portfolio Options </vt:lpstr>
      <vt:lpstr>Assignment layout – E-Portfolio</vt:lpstr>
      <vt:lpstr>General Information </vt:lpstr>
      <vt:lpstr>Task 1 Option – Mind-map </vt:lpstr>
      <vt:lpstr>Task 2 Option – A Blog </vt:lpstr>
      <vt:lpstr>Task 3 Option – Elevated Pitch </vt:lpstr>
      <vt:lpstr>Task 4 Option – A flyer/leaflet </vt:lpstr>
      <vt:lpstr>Task 5 Option – Conference Poster</vt:lpstr>
      <vt:lpstr>Be creative, innovative and show an enterprising mind-set</vt:lpstr>
      <vt:lpstr>PARTICIPATION AND CONTRIBUTION IN THE ONLINE ACTIVITIES</vt:lpstr>
      <vt:lpstr>IMPORTANT INFORMATION </vt:lpstr>
      <vt:lpstr>IMPORTANT INFORMATION </vt:lpstr>
      <vt:lpstr>Assessment 2</vt:lpstr>
      <vt:lpstr>Assessment 2</vt:lpstr>
      <vt:lpstr>Respond to the following question</vt:lpstr>
      <vt:lpstr>Expectations </vt:lpstr>
      <vt:lpstr>Self-reflection </vt:lpstr>
      <vt:lpstr>Identify a topic in each  of the units </vt:lpstr>
      <vt:lpstr>2nd Assessment - Assignment Structure</vt:lpstr>
      <vt:lpstr>2nd Assessment - Assignment Structure</vt:lpstr>
      <vt:lpstr>Reflection relates to…</vt:lpstr>
      <vt:lpstr>Assessment Criteria 2nd Assignment  </vt:lpstr>
      <vt:lpstr>SUBMISSION AND CONDUCT </vt:lpstr>
      <vt:lpstr>REFERENCING REQUIREMENTS </vt:lpstr>
      <vt:lpstr>Units for the on line tasks – Unit 1</vt:lpstr>
      <vt:lpstr>Units for the on line tasks – Unit 2</vt:lpstr>
      <vt:lpstr>Units for the on line tasks – Unit 3</vt:lpstr>
      <vt:lpstr>Units for the on line tasks – Unit 4</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Certificate of Higher Education in Skills for the Workplace  Effective Team Working &amp; Communications (BMSW 4002)  Week 4  Group Decision Making  Dr Azora Hurd a.hurd@uwtsd.ac.uk</dc:title>
  <dc:creator>Azora Hurd</dc:creator>
  <cp:lastModifiedBy>Eleni Koutsogeorgou</cp:lastModifiedBy>
  <cp:revision>28</cp:revision>
  <dcterms:created xsi:type="dcterms:W3CDTF">2021-02-07T21:31:18Z</dcterms:created>
  <dcterms:modified xsi:type="dcterms:W3CDTF">2022-11-08T17:34:05Z</dcterms:modified>
</cp:coreProperties>
</file>