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88" autoAdjust="0"/>
    <p:restoredTop sz="94660"/>
  </p:normalViewPr>
  <p:slideViewPr>
    <p:cSldViewPr snapToGrid="0">
      <p:cViewPr varScale="1">
        <p:scale>
          <a:sx n="88" d="100"/>
          <a:sy n="88" d="100"/>
        </p:scale>
        <p:origin x="8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996701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19040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1398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91886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732060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82792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805277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764086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802748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56181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9/17/2023</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98360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9/17/2023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439196190"/>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19" r:id="rId6"/>
    <p:sldLayoutId id="2147483815" r:id="rId7"/>
    <p:sldLayoutId id="2147483816" r:id="rId8"/>
    <p:sldLayoutId id="2147483817" r:id="rId9"/>
    <p:sldLayoutId id="2147483818" r:id="rId10"/>
    <p:sldLayoutId id="2147483820"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A2846BE-460A-477B-A2F4-52F298BF4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Oval 30">
            <a:extLst>
              <a:ext uri="{FF2B5EF4-FFF2-40B4-BE49-F238E27FC236}">
                <a16:creationId xmlns:a16="http://schemas.microsoft.com/office/drawing/2014/main" id="{C8401D34-2155-4B53-A686-7345BE15C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E37BCD97-E1A4-4EBB-8D1C-8CC0B55A6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Oval 34">
            <a:extLst>
              <a:ext uri="{FF2B5EF4-FFF2-40B4-BE49-F238E27FC236}">
                <a16:creationId xmlns:a16="http://schemas.microsoft.com/office/drawing/2014/main" id="{5EDC1F21-AC5B-4D05-9108-5E5D28948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bstract smoke background">
            <a:extLst>
              <a:ext uri="{FF2B5EF4-FFF2-40B4-BE49-F238E27FC236}">
                <a16:creationId xmlns:a16="http://schemas.microsoft.com/office/drawing/2014/main" id="{4DCD918B-82DE-061C-58A4-7BC499F9D3C3}"/>
              </a:ext>
            </a:extLst>
          </p:cNvPr>
          <p:cNvPicPr>
            <a:picLocks noChangeAspect="1"/>
          </p:cNvPicPr>
          <p:nvPr/>
        </p:nvPicPr>
        <p:blipFill rotWithShape="1">
          <a:blip r:embed="rId2">
            <a:alphaModFix amt="20000"/>
          </a:blip>
          <a:srcRect t="6481" r="-1" b="8910"/>
          <a:stretch/>
        </p:blipFill>
        <p:spPr>
          <a:xfrm>
            <a:off x="-20394" y="-9167"/>
            <a:ext cx="12188952" cy="6857990"/>
          </a:xfrm>
          <a:prstGeom prst="rect">
            <a:avLst/>
          </a:prstGeom>
          <a:ln w="2286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CA873E89-BECA-BB33-B42D-BDD0ECC5E8F5}"/>
              </a:ext>
            </a:extLst>
          </p:cNvPr>
          <p:cNvSpPr>
            <a:spLocks noGrp="1"/>
          </p:cNvSpPr>
          <p:nvPr>
            <p:ph type="ctrTitle"/>
          </p:nvPr>
        </p:nvSpPr>
        <p:spPr>
          <a:xfrm>
            <a:off x="-528556" y="-286139"/>
            <a:ext cx="11329416" cy="840467"/>
          </a:xfrm>
        </p:spPr>
        <p:txBody>
          <a:bodyPr>
            <a:normAutofit fontScale="90000"/>
          </a:bodyPr>
          <a:lstStyle/>
          <a:p>
            <a:r>
              <a:rPr lang="en-GB" sz="4000" u="sng" dirty="0">
                <a:solidFill>
                  <a:srgbClr val="FFFFFF"/>
                </a:solidFill>
                <a:latin typeface="Arial" panose="020B0604020202020204" pitchFamily="34" charset="0"/>
                <a:cs typeface="Arial" panose="020B0604020202020204" pitchFamily="34" charset="0"/>
              </a:rPr>
              <a:t>HOW TO DEVELOP EFFECTIVE STUDY SKILLS</a:t>
            </a:r>
          </a:p>
        </p:txBody>
      </p:sp>
      <p:sp>
        <p:nvSpPr>
          <p:cNvPr id="3" name="Subtitle 2">
            <a:extLst>
              <a:ext uri="{FF2B5EF4-FFF2-40B4-BE49-F238E27FC236}">
                <a16:creationId xmlns:a16="http://schemas.microsoft.com/office/drawing/2014/main" id="{3ECC6D03-7F27-46D4-81C3-43CC2EE43C8B}"/>
              </a:ext>
            </a:extLst>
          </p:cNvPr>
          <p:cNvSpPr>
            <a:spLocks noGrp="1"/>
          </p:cNvSpPr>
          <p:nvPr>
            <p:ph type="subTitle" idx="1"/>
          </p:nvPr>
        </p:nvSpPr>
        <p:spPr>
          <a:xfrm>
            <a:off x="-20394" y="1209256"/>
            <a:ext cx="9144000" cy="1655762"/>
          </a:xfrm>
        </p:spPr>
        <p:txBody>
          <a:bodyPr>
            <a:normAutofit/>
          </a:bodyPr>
          <a:lstStyle/>
          <a:p>
            <a:pPr algn="l"/>
            <a:r>
              <a:rPr lang="en-GB" sz="2000" u="sng" dirty="0">
                <a:solidFill>
                  <a:srgbClr val="FFFFFF"/>
                </a:solidFill>
                <a:latin typeface="Arial" panose="020B0604020202020204" pitchFamily="34" charset="0"/>
                <a:cs typeface="Arial" panose="020B0604020202020204" pitchFamily="34" charset="0"/>
              </a:rPr>
              <a:t>Time management</a:t>
            </a:r>
          </a:p>
        </p:txBody>
      </p:sp>
      <p:sp>
        <p:nvSpPr>
          <p:cNvPr id="5" name="TextBox 4">
            <a:extLst>
              <a:ext uri="{FF2B5EF4-FFF2-40B4-BE49-F238E27FC236}">
                <a16:creationId xmlns:a16="http://schemas.microsoft.com/office/drawing/2014/main" id="{AA6775C6-130A-1A72-6370-B281DAA23A57}"/>
              </a:ext>
            </a:extLst>
          </p:cNvPr>
          <p:cNvSpPr txBox="1"/>
          <p:nvPr/>
        </p:nvSpPr>
        <p:spPr>
          <a:xfrm>
            <a:off x="3593593" y="4063032"/>
            <a:ext cx="6720726" cy="36933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DD004178-F808-DD33-2764-1EA828CC820F}"/>
              </a:ext>
            </a:extLst>
          </p:cNvPr>
          <p:cNvSpPr txBox="1"/>
          <p:nvPr/>
        </p:nvSpPr>
        <p:spPr>
          <a:xfrm>
            <a:off x="5353866" y="3685032"/>
            <a:ext cx="1915614"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06BEE475-2F3D-B89B-3DD2-81AEDEAEE723}"/>
              </a:ext>
            </a:extLst>
          </p:cNvPr>
          <p:cNvSpPr txBox="1"/>
          <p:nvPr/>
        </p:nvSpPr>
        <p:spPr>
          <a:xfrm>
            <a:off x="-2" y="2889590"/>
            <a:ext cx="8266349" cy="2616101"/>
          </a:xfrm>
          <a:prstGeom prst="rect">
            <a:avLst/>
          </a:prstGeom>
          <a:noFill/>
        </p:spPr>
        <p:txBody>
          <a:bodyPr wrap="square">
            <a:spAutoFit/>
          </a:bodyPr>
          <a:lstStyle/>
          <a:p>
            <a:r>
              <a:rPr lang="en-GB" sz="2000" u="sng" dirty="0">
                <a:solidFill>
                  <a:srgbClr val="FFFFFF"/>
                </a:solidFill>
                <a:latin typeface="Arial" panose="020B0604020202020204" pitchFamily="34" charset="0"/>
                <a:cs typeface="Arial" panose="020B0604020202020204" pitchFamily="34" charset="0"/>
              </a:rPr>
              <a:t>Research Skills</a:t>
            </a:r>
          </a:p>
          <a:p>
            <a:r>
              <a:rPr lang="en-GB" sz="1200" dirty="0">
                <a:latin typeface="Arial" panose="020B0604020202020204" pitchFamily="34" charset="0"/>
                <a:cs typeface="Arial" panose="020B0604020202020204" pitchFamily="34" charset="0"/>
              </a:rPr>
              <a:t>The building up of knowledge and understanding during a degree is paramount to your success. Reading is a fundamental part of this and can bring on many challenges, taking up a great deal of your study time! There are many skills you can adopt to read effectively, Cottrell, 2019, suggests to: read selectively by using the reading list, selecting the most up to date information, selecting the most relevant information, selecting by reliability and selecting by amount.</a:t>
            </a:r>
          </a:p>
          <a:p>
            <a:r>
              <a:rPr lang="en-GB" sz="1200" dirty="0">
                <a:latin typeface="Arial" panose="020B0604020202020204" pitchFamily="34" charset="0"/>
                <a:cs typeface="Arial" panose="020B0604020202020204" pitchFamily="34" charset="0"/>
              </a:rPr>
              <a:t>Skimming and scanning is an effective skill to learn. This will support you in not only picking out relevant information but will help you save time. To do this effectively Wilson (2009) suggests to let your eye wander over the page quickly to pick out key words or phrases. Practice!</a:t>
            </a:r>
          </a:p>
          <a:p>
            <a:r>
              <a:rPr lang="en-GB" sz="1200" dirty="0">
                <a:latin typeface="Arial" panose="020B0604020202020204" pitchFamily="34" charset="0"/>
                <a:cs typeface="Arial" panose="020B0604020202020204" pitchFamily="34" charset="0"/>
              </a:rPr>
              <a:t>Note-taking is an equally important research skill to reading. Notes are “an essential resource for essays and assignments” (Wilson, 2009, p.43). Taking notes help us to read more quickly and can be used to recall information at a later date. There are several techniques we can use for note taking, these include: Nuclear note-taking, linear notes, pattern according to Cottrell, 2010. Make sure that whatever way you take your notes it is right for you and this can depend on which learning style best suits you.</a:t>
            </a:r>
          </a:p>
        </p:txBody>
      </p:sp>
      <p:sp>
        <p:nvSpPr>
          <p:cNvPr id="23" name="TextBox 22">
            <a:extLst>
              <a:ext uri="{FF2B5EF4-FFF2-40B4-BE49-F238E27FC236}">
                <a16:creationId xmlns:a16="http://schemas.microsoft.com/office/drawing/2014/main" id="{C068361C-0210-4D65-B8DD-B8EC992494B2}"/>
              </a:ext>
            </a:extLst>
          </p:cNvPr>
          <p:cNvSpPr txBox="1"/>
          <p:nvPr/>
        </p:nvSpPr>
        <p:spPr>
          <a:xfrm>
            <a:off x="8501509" y="5304228"/>
            <a:ext cx="6244770" cy="369332"/>
          </a:xfrm>
          <a:prstGeom prst="rect">
            <a:avLst/>
          </a:prstGeom>
          <a:noFill/>
        </p:spPr>
        <p:txBody>
          <a:bodyPr wrap="square">
            <a:spAutoFit/>
          </a:bodyPr>
          <a:lstStyle/>
          <a:p>
            <a:r>
              <a:rPr lang="en-GB" sz="1800" u="sng" dirty="0">
                <a:solidFill>
                  <a:srgbClr val="FFFFFF"/>
                </a:solidFill>
              </a:rPr>
              <a:t>To conclude</a:t>
            </a:r>
          </a:p>
        </p:txBody>
      </p:sp>
      <p:sp>
        <p:nvSpPr>
          <p:cNvPr id="7" name="TextBox 6">
            <a:extLst>
              <a:ext uri="{FF2B5EF4-FFF2-40B4-BE49-F238E27FC236}">
                <a16:creationId xmlns:a16="http://schemas.microsoft.com/office/drawing/2014/main" id="{D2A83583-46AA-7321-C8A5-2BCCF755C238}"/>
              </a:ext>
            </a:extLst>
          </p:cNvPr>
          <p:cNvSpPr txBox="1"/>
          <p:nvPr/>
        </p:nvSpPr>
        <p:spPr>
          <a:xfrm>
            <a:off x="10956944" y="-40305"/>
            <a:ext cx="1475926" cy="923330"/>
          </a:xfrm>
          <a:prstGeom prst="rect">
            <a:avLst/>
          </a:prstGeom>
          <a:noFill/>
        </p:spPr>
        <p:txBody>
          <a:bodyPr wrap="square" rtlCol="0">
            <a:spAutoFit/>
          </a:bodyPr>
          <a:lstStyle/>
          <a:p>
            <a:r>
              <a:rPr lang="en-GB" b="1" i="0" dirty="0">
                <a:effectLst/>
                <a:latin typeface="Source Sans Pro" panose="020B0503030403020204" pitchFamily="34" charset="0"/>
              </a:rPr>
              <a:t>ECEY4008</a:t>
            </a:r>
          </a:p>
          <a:p>
            <a:r>
              <a:rPr lang="en-GB" b="1" dirty="0">
                <a:latin typeface="Source Sans Pro" panose="020B0503030403020204" pitchFamily="34" charset="0"/>
              </a:rPr>
              <a:t>2307253</a:t>
            </a:r>
          </a:p>
          <a:p>
            <a:r>
              <a:rPr lang="en-GB" b="1" dirty="0">
                <a:latin typeface="Source Sans Pro" panose="020B0503030403020204" pitchFamily="34" charset="0"/>
              </a:rPr>
              <a:t>400 so far!</a:t>
            </a:r>
            <a:endParaRPr lang="en-GB" b="1" dirty="0"/>
          </a:p>
        </p:txBody>
      </p:sp>
      <p:sp>
        <p:nvSpPr>
          <p:cNvPr id="9" name="TextBox 8">
            <a:extLst>
              <a:ext uri="{FF2B5EF4-FFF2-40B4-BE49-F238E27FC236}">
                <a16:creationId xmlns:a16="http://schemas.microsoft.com/office/drawing/2014/main" id="{BAF87988-075C-AAED-CC2B-8CA5F14C0DF0}"/>
              </a:ext>
            </a:extLst>
          </p:cNvPr>
          <p:cNvSpPr txBox="1"/>
          <p:nvPr/>
        </p:nvSpPr>
        <p:spPr>
          <a:xfrm>
            <a:off x="-10942" y="1579415"/>
            <a:ext cx="11789253" cy="1600438"/>
          </a:xfrm>
          <a:prstGeom prst="rect">
            <a:avLst/>
          </a:prstGeom>
          <a:noFill/>
        </p:spPr>
        <p:txBody>
          <a:bodyPr wrap="none" rtlCol="0">
            <a:spAutoFit/>
          </a:bodyPr>
          <a:lstStyle/>
          <a:p>
            <a:r>
              <a:rPr lang="en-GB" sz="1200" dirty="0">
                <a:latin typeface="Arial" panose="020B0604020202020204" pitchFamily="34" charset="0"/>
                <a:cs typeface="Arial" panose="020B0604020202020204" pitchFamily="34" charset="0"/>
              </a:rPr>
              <a:t>“You are responsible for organising most of your study time for yourself” (Cottrell, 2019, p.123). </a:t>
            </a:r>
          </a:p>
          <a:p>
            <a:r>
              <a:rPr lang="en-GB" sz="1200" dirty="0">
                <a:latin typeface="Arial" panose="020B0604020202020204" pitchFamily="34" charset="0"/>
                <a:cs typeface="Arial" panose="020B0604020202020204" pitchFamily="34" charset="0"/>
              </a:rPr>
              <a:t>Learning to prioritise your time and managing distractions will be challenging whilst juggling studying with our busy lives, however we can learn to develop our </a:t>
            </a:r>
          </a:p>
          <a:p>
            <a:r>
              <a:rPr lang="en-GB" sz="1200" dirty="0">
                <a:latin typeface="Arial" panose="020B0604020202020204" pitchFamily="34" charset="0"/>
                <a:cs typeface="Arial" panose="020B0604020202020204" pitchFamily="34" charset="0"/>
              </a:rPr>
              <a:t>time-management skills with practice.</a:t>
            </a:r>
          </a:p>
          <a:p>
            <a:r>
              <a:rPr lang="en-GB" sz="1200" dirty="0">
                <a:latin typeface="Arial" panose="020B0604020202020204" pitchFamily="34" charset="0"/>
                <a:cs typeface="Arial" panose="020B0604020202020204" pitchFamily="34" charset="0"/>
              </a:rPr>
              <a:t>Moore (2019) suggests using the 4-D approach to help: De-commitment, Deferment, Downgrading and Delegation. When we think about these 4-D’s and the opportunities </a:t>
            </a:r>
          </a:p>
          <a:p>
            <a:r>
              <a:rPr lang="en-GB" sz="1200" dirty="0">
                <a:latin typeface="Arial" panose="020B0604020202020204" pitchFamily="34" charset="0"/>
                <a:cs typeface="Arial" panose="020B0604020202020204" pitchFamily="34" charset="0"/>
              </a:rPr>
              <a:t>we might have to gain more time, we will hopefully feel less pressure.</a:t>
            </a:r>
          </a:p>
          <a:p>
            <a:r>
              <a:rPr lang="en-GB" sz="1200" dirty="0">
                <a:latin typeface="Arial" panose="020B0604020202020204" pitchFamily="34" charset="0"/>
                <a:cs typeface="Arial" panose="020B0604020202020204" pitchFamily="34" charset="0"/>
              </a:rPr>
              <a:t>It is also important to consider not only how we can find time to study but also how to use this time effectively whilst studying. Wilson (2009) advises: “You should discard</a:t>
            </a:r>
          </a:p>
          <a:p>
            <a:r>
              <a:rPr lang="en-GB" sz="1200" dirty="0">
                <a:latin typeface="Arial" panose="020B0604020202020204" pitchFamily="34" charset="0"/>
                <a:cs typeface="Arial" panose="020B0604020202020204" pitchFamily="34" charset="0"/>
              </a:rPr>
              <a:t>any tasks which are neither urgent or important” </a:t>
            </a:r>
          </a:p>
          <a:p>
            <a:endParaRPr lang="en-GB" sz="1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3CAC932-D227-D575-88C2-A2F29AE8292E}"/>
              </a:ext>
            </a:extLst>
          </p:cNvPr>
          <p:cNvSpPr txBox="1"/>
          <p:nvPr/>
        </p:nvSpPr>
        <p:spPr>
          <a:xfrm>
            <a:off x="4343" y="5502635"/>
            <a:ext cx="8253100" cy="1323439"/>
          </a:xfrm>
          <a:prstGeom prst="rect">
            <a:avLst/>
          </a:prstGeom>
          <a:noFill/>
        </p:spPr>
        <p:txBody>
          <a:bodyPr wrap="square">
            <a:spAutoFit/>
          </a:bodyPr>
          <a:lstStyle/>
          <a:p>
            <a:r>
              <a:rPr lang="en-GB" sz="2000" u="sng" dirty="0">
                <a:solidFill>
                  <a:srgbClr val="FFFFFF"/>
                </a:solidFill>
                <a:latin typeface="Arial" panose="020B0604020202020204" pitchFamily="34" charset="0"/>
                <a:cs typeface="Arial" panose="020B0604020202020204" pitchFamily="34" charset="0"/>
              </a:rPr>
              <a:t>Learning Styles</a:t>
            </a:r>
          </a:p>
          <a:p>
            <a:r>
              <a:rPr lang="en-GB" sz="1200" dirty="0">
                <a:latin typeface="Arial" panose="020B0604020202020204" pitchFamily="34" charset="0"/>
                <a:cs typeface="Arial" panose="020B0604020202020204" pitchFamily="34" charset="0"/>
              </a:rPr>
              <a:t>How did you learn what you already know? It can be really useful to recognise which style of learning suits you best. “In that way you can build on success and learn from any failure” suggests Wilson (2009). VARK is the acronym used for the way we process information. Visual, Auditory, Read/Write and Kinaesthetic. Your gender, age, culture, ethnicity, personality and life experiences can all affect your learning style. “There is no one right way to learn” says Moore (2010). Everyone learns in their own way and you may cross over several styles of learning. </a:t>
            </a:r>
          </a:p>
        </p:txBody>
      </p:sp>
      <p:pic>
        <p:nvPicPr>
          <p:cNvPr id="14" name="Picture 13">
            <a:extLst>
              <a:ext uri="{FF2B5EF4-FFF2-40B4-BE49-F238E27FC236}">
                <a16:creationId xmlns:a16="http://schemas.microsoft.com/office/drawing/2014/main" id="{4367A3B6-E490-3D63-AD82-F05898AD6F4C}"/>
              </a:ext>
            </a:extLst>
          </p:cNvPr>
          <p:cNvPicPr>
            <a:picLocks noChangeAspect="1"/>
          </p:cNvPicPr>
          <p:nvPr/>
        </p:nvPicPr>
        <p:blipFill>
          <a:blip r:embed="rId3"/>
          <a:stretch>
            <a:fillRect/>
          </a:stretch>
        </p:blipFill>
        <p:spPr>
          <a:xfrm>
            <a:off x="8568462" y="3396506"/>
            <a:ext cx="3031740" cy="1639776"/>
          </a:xfrm>
          <a:prstGeom prst="rect">
            <a:avLst/>
          </a:prstGeom>
        </p:spPr>
      </p:pic>
      <p:pic>
        <p:nvPicPr>
          <p:cNvPr id="16" name="Picture 15">
            <a:extLst>
              <a:ext uri="{FF2B5EF4-FFF2-40B4-BE49-F238E27FC236}">
                <a16:creationId xmlns:a16="http://schemas.microsoft.com/office/drawing/2014/main" id="{8A6B99C7-A1A1-8D08-0981-1D326075169A}"/>
              </a:ext>
            </a:extLst>
          </p:cNvPr>
          <p:cNvPicPr>
            <a:picLocks noChangeAspect="1"/>
          </p:cNvPicPr>
          <p:nvPr/>
        </p:nvPicPr>
        <p:blipFill>
          <a:blip r:embed="rId4"/>
          <a:stretch>
            <a:fillRect/>
          </a:stretch>
        </p:blipFill>
        <p:spPr>
          <a:xfrm>
            <a:off x="8610467" y="4597939"/>
            <a:ext cx="1670565" cy="217900"/>
          </a:xfrm>
          <a:prstGeom prst="rect">
            <a:avLst/>
          </a:prstGeom>
        </p:spPr>
      </p:pic>
      <p:sp>
        <p:nvSpPr>
          <p:cNvPr id="17" name="TextBox 16">
            <a:extLst>
              <a:ext uri="{FF2B5EF4-FFF2-40B4-BE49-F238E27FC236}">
                <a16:creationId xmlns:a16="http://schemas.microsoft.com/office/drawing/2014/main" id="{0D1DCAD3-6BAB-B2F8-591D-19763740FE19}"/>
              </a:ext>
            </a:extLst>
          </p:cNvPr>
          <p:cNvSpPr txBox="1"/>
          <p:nvPr/>
        </p:nvSpPr>
        <p:spPr>
          <a:xfrm>
            <a:off x="8518836" y="5578753"/>
            <a:ext cx="212162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This poster has</a:t>
            </a:r>
          </a:p>
        </p:txBody>
      </p:sp>
      <p:sp>
        <p:nvSpPr>
          <p:cNvPr id="18" name="TextBox 17">
            <a:extLst>
              <a:ext uri="{FF2B5EF4-FFF2-40B4-BE49-F238E27FC236}">
                <a16:creationId xmlns:a16="http://schemas.microsoft.com/office/drawing/2014/main" id="{42ED0F28-CB13-6F20-94F2-9767BAB367EB}"/>
              </a:ext>
            </a:extLst>
          </p:cNvPr>
          <p:cNvSpPr txBox="1"/>
          <p:nvPr/>
        </p:nvSpPr>
        <p:spPr>
          <a:xfrm>
            <a:off x="8559182" y="4840435"/>
            <a:ext cx="899605" cy="246221"/>
          </a:xfrm>
          <a:prstGeom prst="rect">
            <a:avLst/>
          </a:prstGeom>
          <a:noFill/>
        </p:spPr>
        <p:txBody>
          <a:bodyPr wrap="none" rtlCol="0">
            <a:spAutoFit/>
          </a:bodyPr>
          <a:lstStyle/>
          <a:p>
            <a:r>
              <a:rPr lang="en-GB" sz="1000" dirty="0">
                <a:latin typeface="Arial" panose="020B0604020202020204" pitchFamily="34" charset="0"/>
                <a:cs typeface="Arial" panose="020B0604020202020204" pitchFamily="34" charset="0"/>
              </a:rPr>
              <a:t>Moore, 2010</a:t>
            </a:r>
          </a:p>
        </p:txBody>
      </p:sp>
      <p:sp>
        <p:nvSpPr>
          <p:cNvPr id="20" name="TextBox 19">
            <a:extLst>
              <a:ext uri="{FF2B5EF4-FFF2-40B4-BE49-F238E27FC236}">
                <a16:creationId xmlns:a16="http://schemas.microsoft.com/office/drawing/2014/main" id="{00F51406-045B-7BAB-56E8-788D9C0B3B50}"/>
              </a:ext>
            </a:extLst>
          </p:cNvPr>
          <p:cNvSpPr txBox="1"/>
          <p:nvPr/>
        </p:nvSpPr>
        <p:spPr>
          <a:xfrm>
            <a:off x="-10942" y="478550"/>
            <a:ext cx="10290013"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There are many ways to develop your study skills. This poster will help you to improve your time management, research skills and learning styles at university. It will give you new ideas and strategies to support you in becoming a successful student.</a:t>
            </a:r>
          </a:p>
        </p:txBody>
      </p:sp>
    </p:spTree>
    <p:extLst>
      <p:ext uri="{BB962C8B-B14F-4D97-AF65-F5344CB8AC3E}">
        <p14:creationId xmlns:p14="http://schemas.microsoft.com/office/powerpoint/2010/main" val="4078447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69FE9E-967F-341D-F9B2-12A5482B3B6C}"/>
              </a:ext>
            </a:extLst>
          </p:cNvPr>
          <p:cNvSpPr txBox="1"/>
          <p:nvPr/>
        </p:nvSpPr>
        <p:spPr>
          <a:xfrm>
            <a:off x="1226457" y="871248"/>
            <a:ext cx="6096000" cy="4247317"/>
          </a:xfrm>
          <a:prstGeom prst="rect">
            <a:avLst/>
          </a:prstGeom>
          <a:noFill/>
        </p:spPr>
        <p:txBody>
          <a:bodyPr wrap="square">
            <a:spAutoFit/>
          </a:bodyPr>
          <a:lstStyle/>
          <a:p>
            <a:r>
              <a:rPr lang="en-GB" b="1" u="sng" dirty="0">
                <a:latin typeface="Arial" panose="020B0604020202020204" pitchFamily="34" charset="0"/>
                <a:cs typeface="Arial" panose="020B0604020202020204" pitchFamily="34" charset="0"/>
              </a:rPr>
              <a:t>Reference list:</a:t>
            </a: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ltLang="cy-GB" kern="0" dirty="0">
                <a:solidFill>
                  <a:srgbClr val="000000"/>
                </a:solidFill>
                <a:latin typeface="Arial" panose="020B0604020202020204" pitchFamily="34" charset="0"/>
                <a:ea typeface="ＭＳ Ｐゴシック" charset="-128"/>
                <a:cs typeface="Arial" panose="020B0604020202020204" pitchFamily="34" charset="0"/>
              </a:rPr>
              <a:t>Cottrell, S. (2019) </a:t>
            </a:r>
            <a:r>
              <a:rPr lang="en-GB" altLang="cy-GB" i="1" kern="0" dirty="0">
                <a:solidFill>
                  <a:srgbClr val="000000"/>
                </a:solidFill>
                <a:latin typeface="Arial" panose="020B0604020202020204" pitchFamily="34" charset="0"/>
                <a:ea typeface="ＭＳ Ｐゴシック" charset="-128"/>
                <a:cs typeface="Arial" panose="020B0604020202020204" pitchFamily="34" charset="0"/>
              </a:rPr>
              <a:t>The Study Skills Handbook. 5</a:t>
            </a:r>
            <a:r>
              <a:rPr lang="en-GB" altLang="cy-GB" kern="0" baseline="30000" dirty="0">
                <a:solidFill>
                  <a:srgbClr val="000000"/>
                </a:solidFill>
                <a:latin typeface="Arial" panose="020B0604020202020204" pitchFamily="34" charset="0"/>
                <a:ea typeface="ＭＳ Ｐゴシック" charset="-128"/>
                <a:cs typeface="Arial" panose="020B0604020202020204" pitchFamily="34" charset="0"/>
              </a:rPr>
              <a:t>th</a:t>
            </a:r>
            <a:r>
              <a:rPr lang="en-GB" altLang="cy-GB" kern="0" dirty="0">
                <a:solidFill>
                  <a:srgbClr val="000000"/>
                </a:solidFill>
                <a:latin typeface="Arial" panose="020B0604020202020204" pitchFamily="34" charset="0"/>
                <a:ea typeface="ＭＳ Ｐゴシック" charset="-128"/>
                <a:cs typeface="Arial" panose="020B0604020202020204" pitchFamily="34" charset="0"/>
              </a:rPr>
              <a:t> ed. London: Bloomsbury.</a:t>
            </a:r>
          </a:p>
          <a:p>
            <a:pPr marL="285750" indent="-285750">
              <a:buFont typeface="Arial" panose="020B0604020202020204" pitchFamily="34" charset="0"/>
              <a:buChar char="•"/>
            </a:pPr>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pPr marL="285750" indent="-285750">
              <a:buFont typeface="Arial" panose="020B0604020202020204" pitchFamily="34" charset="0"/>
              <a:buChar char="•"/>
            </a:pPr>
            <a:r>
              <a:rPr lang="en-GB" altLang="cy-GB" kern="0" dirty="0">
                <a:solidFill>
                  <a:srgbClr val="000000"/>
                </a:solidFill>
                <a:latin typeface="Arial" panose="020B0604020202020204" pitchFamily="34" charset="0"/>
                <a:ea typeface="ＭＳ Ｐゴシック" charset="-128"/>
                <a:cs typeface="Arial" panose="020B0604020202020204" pitchFamily="34" charset="0"/>
              </a:rPr>
              <a:t>Moore, S. (2010) </a:t>
            </a:r>
            <a:r>
              <a:rPr lang="en-GB" altLang="cy-GB" i="1" kern="0" dirty="0">
                <a:solidFill>
                  <a:srgbClr val="000000"/>
                </a:solidFill>
                <a:latin typeface="Arial" panose="020B0604020202020204" pitchFamily="34" charset="0"/>
                <a:ea typeface="ＭＳ Ｐゴシック" charset="-128"/>
                <a:cs typeface="Arial" panose="020B0604020202020204" pitchFamily="34" charset="0"/>
              </a:rPr>
              <a:t>The </a:t>
            </a:r>
            <a:r>
              <a:rPr lang="en-GB" altLang="cy-GB" i="1" kern="0" dirty="0" err="1">
                <a:solidFill>
                  <a:srgbClr val="000000"/>
                </a:solidFill>
                <a:latin typeface="Arial" panose="020B0604020202020204" pitchFamily="34" charset="0"/>
                <a:ea typeface="ＭＳ Ｐゴシック" charset="-128"/>
                <a:cs typeface="Arial" panose="020B0604020202020204" pitchFamily="34" charset="0"/>
              </a:rPr>
              <a:t>Ultmate</a:t>
            </a:r>
            <a:r>
              <a:rPr lang="en-GB" altLang="cy-GB" i="1" kern="0" dirty="0">
                <a:solidFill>
                  <a:srgbClr val="000000"/>
                </a:solidFill>
                <a:latin typeface="Arial" panose="020B0604020202020204" pitchFamily="34" charset="0"/>
                <a:ea typeface="ＭＳ Ｐゴシック" charset="-128"/>
                <a:cs typeface="Arial" panose="020B0604020202020204" pitchFamily="34" charset="0"/>
              </a:rPr>
              <a:t> Study Skills Handbook.</a:t>
            </a:r>
          </a:p>
          <a:p>
            <a:r>
              <a:rPr lang="en-GB" altLang="cy-GB" i="1" kern="0" dirty="0">
                <a:solidFill>
                  <a:srgbClr val="000000"/>
                </a:solidFill>
                <a:latin typeface="Arial" panose="020B0604020202020204" pitchFamily="34" charset="0"/>
                <a:ea typeface="ＭＳ Ｐゴシック" charset="-128"/>
                <a:cs typeface="Arial" panose="020B0604020202020204" pitchFamily="34" charset="0"/>
              </a:rPr>
              <a:t>     </a:t>
            </a:r>
            <a:r>
              <a:rPr lang="en-GB" altLang="cy-GB" kern="0" dirty="0">
                <a:solidFill>
                  <a:srgbClr val="000000"/>
                </a:solidFill>
                <a:latin typeface="Arial" panose="020B0604020202020204" pitchFamily="34" charset="0"/>
                <a:ea typeface="ＭＳ Ｐゴシック" charset="-128"/>
                <a:cs typeface="Arial" panose="020B0604020202020204" pitchFamily="34" charset="0"/>
              </a:rPr>
              <a:t>Maidenhead: Open University Press.</a:t>
            </a:r>
          </a:p>
          <a:p>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pPr marL="285750" indent="-285750">
              <a:buFont typeface="Arial" panose="020B0604020202020204" pitchFamily="34" charset="0"/>
              <a:buChar char="•"/>
            </a:pPr>
            <a:r>
              <a:rPr lang="en-GB" altLang="cy-GB" kern="0" dirty="0">
                <a:solidFill>
                  <a:srgbClr val="000000"/>
                </a:solidFill>
                <a:latin typeface="Arial" panose="020B0604020202020204" pitchFamily="34" charset="0"/>
                <a:ea typeface="ＭＳ Ｐゴシック" charset="-128"/>
                <a:cs typeface="Arial" panose="020B0604020202020204" pitchFamily="34" charset="0"/>
              </a:rPr>
              <a:t>Wilson, E. (2009) </a:t>
            </a:r>
            <a:r>
              <a:rPr lang="en-GB" altLang="cy-GB" i="1" kern="0" dirty="0">
                <a:solidFill>
                  <a:srgbClr val="000000"/>
                </a:solidFill>
                <a:latin typeface="Arial" panose="020B0604020202020204" pitchFamily="34" charset="0"/>
                <a:ea typeface="ＭＳ Ｐゴシック" charset="-128"/>
                <a:cs typeface="Arial" panose="020B0604020202020204" pitchFamily="34" charset="0"/>
              </a:rPr>
              <a:t>Study Skills For Part-Time students.</a:t>
            </a:r>
          </a:p>
          <a:p>
            <a:r>
              <a:rPr lang="en-GB" altLang="cy-GB" i="1" kern="0" dirty="0">
                <a:solidFill>
                  <a:srgbClr val="000000"/>
                </a:solidFill>
                <a:latin typeface="Arial" panose="020B0604020202020204" pitchFamily="34" charset="0"/>
                <a:ea typeface="ＭＳ Ｐゴシック" charset="-128"/>
                <a:cs typeface="Arial" panose="020B0604020202020204" pitchFamily="34" charset="0"/>
              </a:rPr>
              <a:t>    </a:t>
            </a:r>
            <a:r>
              <a:rPr lang="en-GB" altLang="cy-GB" kern="0" dirty="0">
                <a:solidFill>
                  <a:srgbClr val="000000"/>
                </a:solidFill>
                <a:latin typeface="Arial" panose="020B0604020202020204" pitchFamily="34" charset="0"/>
                <a:ea typeface="ＭＳ Ｐゴシック" charset="-128"/>
                <a:cs typeface="Arial" panose="020B0604020202020204" pitchFamily="34" charset="0"/>
              </a:rPr>
              <a:t>Harlow: Pearson Education.</a:t>
            </a:r>
          </a:p>
          <a:p>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pPr marL="285750" indent="-285750">
              <a:buFont typeface="Arial" panose="020B0604020202020204" pitchFamily="34" charset="0"/>
              <a:buChar char="•"/>
            </a:pPr>
            <a:endParaRPr lang="en-GB" altLang="cy-GB" kern="0" dirty="0">
              <a:solidFill>
                <a:srgbClr val="000000"/>
              </a:solidFill>
              <a:latin typeface="Arial" panose="020B0604020202020204" pitchFamily="34" charset="0"/>
              <a:ea typeface="ＭＳ Ｐゴシック" charset="-128"/>
              <a:cs typeface="Arial" panose="020B0604020202020204" pitchFamily="34" charset="0"/>
            </a:endParaRPr>
          </a:p>
          <a:p>
            <a:pPr marL="285750" indent="-285750">
              <a:buFont typeface="Arial" panose="020B0604020202020204" pitchFamily="34" charset="0"/>
              <a:buChar char="•"/>
            </a:pPr>
            <a:endParaRPr lang="cy-GB" altLang="cy-GB" kern="0" dirty="0">
              <a:solidFill>
                <a:srgbClr val="000000"/>
              </a:solidFill>
              <a:latin typeface="Arial" panose="020B0604020202020204" pitchFamily="34" charset="0"/>
              <a:ea typeface="ＭＳ Ｐゴシック" charset="-128"/>
              <a:cs typeface="Arial" panose="020B0604020202020204" pitchFamily="34" charset="0"/>
            </a:endParaRPr>
          </a:p>
          <a:p>
            <a:pPr marL="285750" indent="-285750">
              <a:buFont typeface="Arial" panose="020B0604020202020204" pitchFamily="34" charset="0"/>
              <a:buChar char="•"/>
            </a:pP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8723640"/>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TM04033937[[fn=Vapor Trail]]</Template>
  <TotalTime>447</TotalTime>
  <Words>640</Words>
  <Application>Microsoft Office PowerPoint</Application>
  <PresentationFormat>Widescreen</PresentationFormat>
  <Paragraphs>34</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Avenir Next LT Pro</vt:lpstr>
      <vt:lpstr>Sabon Next LT</vt:lpstr>
      <vt:lpstr>Source Sans Pro</vt:lpstr>
      <vt:lpstr>Wingdings</vt:lpstr>
      <vt:lpstr>LuminousVTI</vt:lpstr>
      <vt:lpstr>HOW TO DEVELOP EFFECTIVE STUDY SKILLS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DEVEOP EFFECTIVE STUDY SKILLS</dc:title>
  <dc:creator>Llewellyn, Bianca</dc:creator>
  <cp:lastModifiedBy>Llewellyn, Bianca</cp:lastModifiedBy>
  <cp:revision>4</cp:revision>
  <dcterms:created xsi:type="dcterms:W3CDTF">2023-09-06T07:44:35Z</dcterms:created>
  <dcterms:modified xsi:type="dcterms:W3CDTF">2023-09-17T15:43:31Z</dcterms:modified>
</cp:coreProperties>
</file>