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368" r:id="rId2"/>
    <p:sldId id="406" r:id="rId3"/>
    <p:sldId id="405" r:id="rId4"/>
    <p:sldId id="407" r:id="rId5"/>
    <p:sldId id="393" r:id="rId6"/>
    <p:sldId id="408" r:id="rId7"/>
    <p:sldId id="395" r:id="rId8"/>
    <p:sldId id="396" r:id="rId9"/>
    <p:sldId id="414" r:id="rId10"/>
    <p:sldId id="409" r:id="rId11"/>
    <p:sldId id="397" r:id="rId12"/>
    <p:sldId id="415" r:id="rId13"/>
    <p:sldId id="398" r:id="rId14"/>
    <p:sldId id="411" r:id="rId15"/>
    <p:sldId id="410" r:id="rId16"/>
    <p:sldId id="412" r:id="rId17"/>
    <p:sldId id="416" r:id="rId18"/>
    <p:sldId id="417" r:id="rId19"/>
    <p:sldId id="418" r:id="rId20"/>
    <p:sldId id="419" r:id="rId21"/>
    <p:sldId id="420" r:id="rId22"/>
    <p:sldId id="421" r:id="rId23"/>
    <p:sldId id="422" r:id="rId24"/>
    <p:sldId id="423" r:id="rId25"/>
    <p:sldId id="42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961" autoAdjust="0"/>
  </p:normalViewPr>
  <p:slideViewPr>
    <p:cSldViewPr>
      <p:cViewPr>
        <p:scale>
          <a:sx n="70" d="100"/>
          <a:sy n="70" d="100"/>
        </p:scale>
        <p:origin x="-13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AAF6C-4828-4954-8FDD-EEAB7E861365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58B874-871C-4033-A2C1-198621AC5B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448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google.com/document/d/1NeeVGlWNFP3kKZuwWRJZI3c1jkp2YhrHPlSHqnv_2Uo/edit?copiedFromTrash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kknews.cc/culture/8me5xln.html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kknews.cc/culture/8me5xln.html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https://docs.google.com/document/d/1NeeVGlWNFP3kKZuwWRJZI3c1jkp2YhrHPlSHqnv_2Uo/edit?copiedFromTrash#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r>
              <a:rPr lang="en-GB" dirty="0" smtClean="0">
                <a:hlinkClick r:id="rId3"/>
              </a:rPr>
              <a:t>https://kknews.cc/culture/8me5xln.html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2630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HK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魯侯養鳥</a:t>
            </a:r>
            <a:endParaRPr lang="en-US" dirty="0" smtClean="0"/>
          </a:p>
          <a:p>
            <a:r>
              <a:rPr lang="en-GB" dirty="0" smtClean="0">
                <a:hlinkClick r:id="rId3"/>
              </a:rPr>
              <a:t>https://kknews.cc/culture/8me5xln.html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2630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2630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F670E65-55B5-4B21-B472-C31EF0E76F80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839414" y="2476346"/>
            <a:ext cx="57512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err="1" smtClean="0"/>
              <a:t>Sinological</a:t>
            </a:r>
            <a:r>
              <a:rPr lang="en-GB" sz="4800" dirty="0" smtClean="0"/>
              <a:t> English I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15041" y="4941168"/>
            <a:ext cx="397089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Module code: SICH4002</a:t>
            </a:r>
          </a:p>
          <a:p>
            <a:r>
              <a:rPr lang="en-GB" sz="2800" dirty="0" smtClean="0"/>
              <a:t>Module tutor: </a:t>
            </a:r>
            <a:r>
              <a:rPr lang="en-GB" sz="2800" dirty="0" err="1" smtClean="0"/>
              <a:t>Jie</a:t>
            </a:r>
            <a:r>
              <a:rPr lang="en-GB" sz="2800" dirty="0" smtClean="0"/>
              <a:t> Deng</a:t>
            </a:r>
          </a:p>
          <a:p>
            <a:r>
              <a:rPr lang="en-GB" sz="2800" dirty="0"/>
              <a:t>Date: </a:t>
            </a:r>
            <a:r>
              <a:rPr lang="en-GB" sz="2800" dirty="0" smtClean="0"/>
              <a:t>20</a:t>
            </a:r>
            <a:r>
              <a:rPr lang="en-GB" sz="2800" dirty="0" smtClean="0"/>
              <a:t> </a:t>
            </a:r>
            <a:r>
              <a:rPr lang="en-GB" sz="2800" dirty="0" smtClean="0"/>
              <a:t>D</a:t>
            </a:r>
            <a:r>
              <a:rPr lang="en-US" altLang="zh-CN" sz="2800" dirty="0" err="1" smtClean="0"/>
              <a:t>ec</a:t>
            </a:r>
            <a:r>
              <a:rPr lang="en-GB" sz="2800" dirty="0" smtClean="0"/>
              <a:t>ember 2019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2441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577053" y="2204864"/>
            <a:ext cx="3995133" cy="29238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800" i="1" dirty="0" err="1"/>
              <a:t>D</a:t>
            </a:r>
            <a:r>
              <a:rPr lang="en-US" altLang="zh-CN" sz="4800" i="1" dirty="0" err="1" smtClean="0"/>
              <a:t>aodejing</a:t>
            </a:r>
            <a:r>
              <a:rPr lang="en-US" altLang="zh-CN" sz="4800" i="1" dirty="0" smtClean="0"/>
              <a:t> </a:t>
            </a:r>
          </a:p>
          <a:p>
            <a:pPr algn="ctr"/>
            <a:r>
              <a:rPr lang="zh-CN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道德經</a:t>
            </a:r>
            <a:endParaRPr lang="en-US" altLang="zh-CN" sz="48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CN" sz="4000" i="1" dirty="0" smtClean="0"/>
          </a:p>
          <a:p>
            <a:pPr algn="ctr"/>
            <a:r>
              <a:rPr lang="en-US" altLang="zh-CN" sz="4800" dirty="0" smtClean="0"/>
              <a:t>Chapter Three</a:t>
            </a:r>
          </a:p>
        </p:txBody>
      </p:sp>
    </p:spTree>
    <p:extLst>
      <p:ext uri="{BB962C8B-B14F-4D97-AF65-F5344CB8AC3E}">
        <p14:creationId xmlns:p14="http://schemas.microsoft.com/office/powerpoint/2010/main" val="3030206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75656" y="1085606"/>
            <a:ext cx="6278642" cy="56166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不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尚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賢 使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民不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爭</a:t>
            </a:r>
            <a:endParaRPr lang="zh-TW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不貴難得之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貨       使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民不為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盜 </a:t>
            </a:r>
            <a:endParaRPr lang="zh-TW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不見可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欲 使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心不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亂 </a:t>
            </a:r>
            <a:endParaRPr lang="zh-TW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是以聖人之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治 虛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心 實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腹 弱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志 強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骨 </a:t>
            </a:r>
            <a:endParaRPr lang="en-US" altLang="zh-TW" sz="4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常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使民無知無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欲 </a:t>
            </a:r>
            <a:endParaRPr lang="zh-TW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使夫知者不敢為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 </a:t>
            </a:r>
            <a:endParaRPr lang="zh-TW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為無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為 則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無不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治 </a:t>
            </a:r>
            <a:endParaRPr lang="zh-TW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9025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57586" y="2204864"/>
            <a:ext cx="7834068" cy="29238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800" i="1" dirty="0" smtClean="0"/>
              <a:t>Laozi </a:t>
            </a:r>
            <a:r>
              <a:rPr lang="en-US" altLang="zh-CN" sz="4800" i="1" dirty="0" err="1" smtClean="0"/>
              <a:t>daodejing</a:t>
            </a:r>
            <a:r>
              <a:rPr lang="en-US" altLang="zh-CN" sz="4800" i="1" dirty="0" smtClean="0"/>
              <a:t> </a:t>
            </a:r>
            <a:r>
              <a:rPr lang="en-US" altLang="zh-CN" sz="4800" i="1" dirty="0" err="1" smtClean="0"/>
              <a:t>hanshan</a:t>
            </a:r>
            <a:r>
              <a:rPr lang="en-US" altLang="zh-CN" sz="4800" i="1" dirty="0" smtClean="0"/>
              <a:t> </a:t>
            </a:r>
            <a:r>
              <a:rPr lang="en-US" altLang="zh-CN" sz="4800" i="1" dirty="0" err="1" smtClean="0"/>
              <a:t>zhu</a:t>
            </a:r>
            <a:endParaRPr lang="en-US" altLang="zh-CN" sz="4800" i="1" dirty="0" smtClean="0"/>
          </a:p>
          <a:p>
            <a:pPr algn="ctr"/>
            <a:r>
              <a:rPr lang="zh-CN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老</a:t>
            </a:r>
            <a:r>
              <a:rPr lang="zh-CN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子</a:t>
            </a:r>
            <a:r>
              <a:rPr lang="zh-CN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道德經憨山註</a:t>
            </a:r>
            <a:endParaRPr lang="en-US" altLang="zh-CN" sz="48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CN" sz="4000" i="1" dirty="0" smtClean="0"/>
          </a:p>
          <a:p>
            <a:pPr algn="ctr"/>
            <a:r>
              <a:rPr lang="en-US" altLang="zh-CN" sz="4800" dirty="0" smtClean="0"/>
              <a:t>Annotation of Chapter Three</a:t>
            </a:r>
          </a:p>
        </p:txBody>
      </p:sp>
    </p:spTree>
    <p:extLst>
      <p:ext uri="{BB962C8B-B14F-4D97-AF65-F5344CB8AC3E}">
        <p14:creationId xmlns:p14="http://schemas.microsoft.com/office/powerpoint/2010/main" val="97858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9674" y="1295576"/>
            <a:ext cx="8679299" cy="4680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【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註</a:t>
            </a:r>
            <a:r>
              <a:rPr lang="en-US" altLang="zh-TW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】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此言世人競有為之跡，尚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</a:t>
            </a:r>
            <a:r>
              <a:rPr lang="zh-CN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、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好利</a:t>
            </a:r>
            <a:r>
              <a:rPr lang="zh-CN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、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嗜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欲之害，教君人者治之之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方</a:t>
            </a:r>
            <a:r>
              <a:rPr lang="zh-CN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以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釋上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章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處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無為之事，行不言之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教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之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實效也。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蓋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尚賢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好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名也。名，爭之端也。故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曰爭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名於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朝</a:t>
            </a:r>
            <a:r>
              <a:rPr lang="zh-CN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若上不好名，</a:t>
            </a:r>
            <a:endParaRPr lang="en-GB" sz="4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327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1312156"/>
            <a:ext cx="8679299" cy="45651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則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民自然不好爭。 「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貴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難得之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貨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 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好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利也。利，盜之招也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。若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上不好利，則民自然不為盜。故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苟子之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不欲，雖賞之不</a:t>
            </a:r>
            <a:r>
              <a:rPr lang="zh-TW" altLang="en-US" sz="4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竊」所</a:t>
            </a:r>
            <a:r>
              <a:rPr lang="zh-TW" altLang="en-US" sz="4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以好名好利者，因見名利之可欲也，故動亂其心以爭競之。</a:t>
            </a:r>
            <a:endParaRPr lang="en-GB" sz="4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pic>
        <p:nvPicPr>
          <p:cNvPr id="3" name="Picture 2" descr="http://www.shuowen.org/image/66/66c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545152"/>
            <a:ext cx="1171832" cy="1310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www.shuowen.org/image/72/72a9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328" y="5547678"/>
            <a:ext cx="1171833" cy="1310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4644007" y="6711457"/>
            <a:ext cx="1171833" cy="14401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347327" y="6702156"/>
            <a:ext cx="1171833" cy="14401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10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89434" y="1350630"/>
            <a:ext cx="8494633" cy="446449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若在上者苟不見名利有可欲，則民亦各安其志，而心不亂矣。故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不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見可欲，使心不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亂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然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利，假物也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。人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</a:t>
            </a:r>
            <a:r>
              <a:rPr lang="zh-TW" altLang="en-US" sz="45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隋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珠為重寶，以之投雀，則飛而去之。色，妖態也。人以</a:t>
            </a:r>
            <a:r>
              <a:rPr lang="zh-TW" altLang="en-US" sz="45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西施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為美色，麋鹿則見而驟之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2370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53133" y="1377926"/>
            <a:ext cx="9187130" cy="457135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名，虛聲也。人以崇高為貴名，</a:t>
            </a:r>
            <a:r>
              <a:rPr lang="zh-TW" altLang="en-US" sz="45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許由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則避而遠之。 食，爽味也。人以太牢為珍羞海鳥則觴而悲之。是則財色名食，本無可欲。而人欲之者，蓋由人心妄想思慮之過也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。是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以聖人之治，教人先斷妄想思慮之心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59736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76482" y="980728"/>
            <a:ext cx="7494359" cy="56166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   昔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者海鳥止於魯郊，魯侯御而觴之於廟。奏</a:t>
            </a:r>
            <a:r>
              <a:rPr lang="en-US" altLang="zh-TW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九韶</a:t>
            </a:r>
            <a:r>
              <a:rPr lang="en-US" altLang="zh-TW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以為樂，具太牢以為膳。鳥乃眩視憂悲，不敢食一臠，不敢飲一杯，三日而死。此以己養養鳥也，非以鳥養養鳥也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45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r"/>
            <a:r>
              <a:rPr lang="en-US" altLang="zh-CN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--</a:t>
            </a:r>
            <a:r>
              <a:rPr lang="en-US" altLang="zh-TW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4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莊子</a:t>
            </a:r>
            <a:r>
              <a:rPr lang="en-US" altLang="zh-TW" sz="4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4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外篇</a:t>
            </a:r>
            <a:r>
              <a:rPr lang="en-US" altLang="zh-TW" sz="4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4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樂至</a:t>
            </a:r>
            <a:r>
              <a:rPr lang="en-US" altLang="zh-TW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GB" sz="4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72320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132480" y="1280962"/>
            <a:ext cx="9279463" cy="45365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此則拔本塞源，故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虛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心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 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然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後使民安飽自足，心無外慕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，故曰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實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腹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然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而人心剛強好爭者，蓋因外物誘之，而起奔競之志也。故小人雞鳴而起，孳孳為利，君子雞鳴而起，孳孳為名，此強志也。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89795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117135" y="1412776"/>
            <a:ext cx="9279463" cy="41632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然民既安飽自足，而在上者則以清淨自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正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不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可以聲色貨利外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誘 民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心，則民自絕貪求，不起奔競之志，其志自弱，故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弱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志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民既無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求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則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使之以鑿井而飲，耕田而食，自食其力，故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強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骨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5902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89109" y="945180"/>
            <a:ext cx="2646878" cy="56166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   惟王不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邇聲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色，不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殖貨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利。</a:t>
            </a:r>
            <a:endParaRPr lang="en-US" altLang="zh-TW" sz="45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r"/>
            <a:r>
              <a:rPr lang="en-US" altLang="zh-CN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--</a:t>
            </a:r>
            <a:r>
              <a:rPr lang="en-US" altLang="zh-TW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4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尚書</a:t>
            </a:r>
            <a:r>
              <a:rPr lang="en-US" altLang="zh-TW" sz="40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•</a:t>
            </a:r>
            <a:r>
              <a:rPr lang="zh-TW" altLang="en-US" sz="4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仲</a:t>
            </a:r>
            <a:r>
              <a:rPr lang="zh-TW" altLang="en-US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虺之誥</a:t>
            </a:r>
            <a:r>
              <a:rPr lang="en-US" altLang="zh-TW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GB" sz="4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06166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34091" y="1340768"/>
            <a:ext cx="8633133" cy="4420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此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則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常使民不識不知，而全不知聲色貨利之可欲，而自然無欲矣。故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常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使民無知無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欲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縱然間有一二黠滑之徒，雖知功利之可欲，亦不敢有妄為攘奪之心矣，故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使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夫知者不敢為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4782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62887" y="1495610"/>
            <a:ext cx="9187130" cy="4420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如上所言，乃不言之教，無為之事也。人君苟能體此而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行以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治天下，則天下無不治者矣。故結之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為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無為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  則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無不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治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CN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4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500" b="1" u="sng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老</a:t>
            </a:r>
            <a:r>
              <a:rPr lang="zh-TW" altLang="en-US" sz="45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子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文法極古，然察其微意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  蓋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多述古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或述其行事，或述其文辭</a:t>
            </a:r>
            <a:r>
              <a:rPr lang="zh-CN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87363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189437" y="1377925"/>
            <a:ext cx="9325630" cy="4420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似此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為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無為則無不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治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乃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述上古聖人之行事者。至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若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是謂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等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語，皆引古語以證今意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或以己意而釋古語者。且其文法機軸全在結句，是一篇主意。蓋結句即題目也。讀者知此，則思過半矣。至其句法，</a:t>
            </a:r>
            <a:endParaRPr lang="zh-TW" altLang="en-US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0902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131840" y="1377925"/>
            <a:ext cx="5724644" cy="4420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有一字一句，  二字一句，三字一句者極多。人不知此，都連牽讀去，不但不得</a:t>
            </a:r>
            <a:r>
              <a:rPr lang="zh-CN" altLang="en-US" sz="4500" b="1" u="sng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老子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立言之妙，而亦不知文章之妙也。</a:t>
            </a:r>
            <a:endParaRPr lang="zh-TW" altLang="en-US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92778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-22097" y="861985"/>
            <a:ext cx="91440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不尚賢。使民不爭。</a:t>
            </a:r>
          </a:p>
          <a:p>
            <a:r>
              <a:rPr lang="en-US" altLang="zh-HK" sz="3400" dirty="0" smtClean="0">
                <a:ea typeface="FangSong" panose="02010609060101010101" pitchFamily="49" charset="-122"/>
              </a:rPr>
              <a:t>(</a:t>
            </a:r>
            <a:r>
              <a:rPr lang="en-GB" altLang="zh-HK" sz="3400" dirty="0" err="1">
                <a:ea typeface="FangSong" panose="02010609060101010101" pitchFamily="49" charset="-122"/>
              </a:rPr>
              <a:t>Legge</a:t>
            </a:r>
            <a:r>
              <a:rPr lang="en-GB" altLang="zh-HK" sz="3400" dirty="0">
                <a:ea typeface="FangSong" panose="02010609060101010101" pitchFamily="49" charset="-122"/>
              </a:rPr>
              <a:t>) Not to value and employ men of superior ability is the way to keep the people from rivalry among themselves;</a:t>
            </a:r>
          </a:p>
          <a:p>
            <a:r>
              <a:rPr lang="en-GB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HK" sz="34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) If we stop looking for ‘persons of superior morality’ to put in power, there will be no more jealousies among the people. </a:t>
            </a:r>
          </a:p>
          <a:p>
            <a:r>
              <a:rPr lang="en-GB" altLang="zh-HK" sz="3400" dirty="0">
                <a:ea typeface="FangSong" panose="02010609060101010101" pitchFamily="49" charset="-122"/>
              </a:rPr>
              <a:t>(Chan) Do not exalt the worthy, so that the people shall not compete. </a:t>
            </a:r>
          </a:p>
          <a:p>
            <a:r>
              <a:rPr lang="en-GB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(Lau) Not to honour men of worth will keep the people from contention;</a:t>
            </a:r>
          </a:p>
        </p:txBody>
      </p:sp>
    </p:spTree>
    <p:extLst>
      <p:ext uri="{BB962C8B-B14F-4D97-AF65-F5344CB8AC3E}">
        <p14:creationId xmlns:p14="http://schemas.microsoft.com/office/powerpoint/2010/main" val="236377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6506" y="1196752"/>
            <a:ext cx="9144000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不貴難得之貨。使民不為盜。</a:t>
            </a:r>
          </a:p>
          <a:p>
            <a:r>
              <a:rPr lang="en-US" altLang="zh-HK" sz="3400" dirty="0" smtClean="0">
                <a:ea typeface="FangSong" panose="02010609060101010101" pitchFamily="49" charset="-122"/>
              </a:rPr>
              <a:t>(</a:t>
            </a:r>
            <a:r>
              <a:rPr lang="en-GB" altLang="zh-HK" sz="3400" dirty="0" err="1">
                <a:ea typeface="FangSong" panose="02010609060101010101" pitchFamily="49" charset="-122"/>
              </a:rPr>
              <a:t>Legge</a:t>
            </a:r>
            <a:r>
              <a:rPr lang="en-GB" altLang="zh-HK" sz="3400" dirty="0">
                <a:ea typeface="FangSong" panose="02010609060101010101" pitchFamily="49" charset="-122"/>
              </a:rPr>
              <a:t>) not to prize articles which are difficult to procure is the way to keep them from becoming thieves;</a:t>
            </a:r>
          </a:p>
          <a:p>
            <a:r>
              <a:rPr lang="en-GB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HK" sz="34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) If we cease to set store by products that are hard to get, there will be no more thieves. </a:t>
            </a:r>
          </a:p>
          <a:p>
            <a:r>
              <a:rPr lang="en-GB" altLang="zh-HK" sz="3400" dirty="0">
                <a:ea typeface="FangSong" panose="02010609060101010101" pitchFamily="49" charset="-122"/>
              </a:rPr>
              <a:t>(Chan) Do not value rare treasures, so that the people shall not steal.</a:t>
            </a:r>
          </a:p>
          <a:p>
            <a:r>
              <a:rPr lang="en-GB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(Lau) not to value goods which are hard to come by will keep them from theft;</a:t>
            </a:r>
          </a:p>
        </p:txBody>
      </p:sp>
    </p:spTree>
    <p:extLst>
      <p:ext uri="{BB962C8B-B14F-4D97-AF65-F5344CB8AC3E}">
        <p14:creationId xmlns:p14="http://schemas.microsoft.com/office/powerpoint/2010/main" val="236377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764704"/>
            <a:ext cx="9144000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不見可欲。使心不亂。</a:t>
            </a:r>
          </a:p>
          <a:p>
            <a:r>
              <a:rPr lang="en-US" altLang="zh-HK" sz="3500" dirty="0" smtClean="0">
                <a:ea typeface="FangSong" panose="02010609060101010101" pitchFamily="49" charset="-122"/>
              </a:rPr>
              <a:t>(</a:t>
            </a:r>
            <a:r>
              <a:rPr lang="en-GB" altLang="zh-HK" sz="3500" dirty="0" err="1">
                <a:ea typeface="FangSong" panose="02010609060101010101" pitchFamily="49" charset="-122"/>
              </a:rPr>
              <a:t>Legge</a:t>
            </a:r>
            <a:r>
              <a:rPr lang="en-GB" altLang="zh-HK" sz="3500" dirty="0">
                <a:ea typeface="FangSong" panose="02010609060101010101" pitchFamily="49" charset="-122"/>
              </a:rPr>
              <a:t>) not to show them what is likely to excite their desires is the way to keep their minds from disorder.</a:t>
            </a:r>
          </a:p>
          <a:p>
            <a:r>
              <a:rPr lang="en-GB" altLang="zh-HK" sz="35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HK" sz="35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HK" sz="3500" dirty="0">
                <a:solidFill>
                  <a:srgbClr val="0070C0"/>
                </a:solidFill>
                <a:ea typeface="FangSong" panose="02010609060101010101" pitchFamily="49" charset="-122"/>
              </a:rPr>
              <a:t>) If the people never see such things as excite desire, their hearts will remain placid and undisturbed. </a:t>
            </a:r>
          </a:p>
          <a:p>
            <a:r>
              <a:rPr lang="en-GB" altLang="zh-HK" sz="3500" dirty="0">
                <a:ea typeface="FangSong" panose="02010609060101010101" pitchFamily="49" charset="-122"/>
              </a:rPr>
              <a:t>(Chan) Do not display objects of desire, so that the people’s hearts shall not be disturbed.</a:t>
            </a:r>
          </a:p>
          <a:p>
            <a:r>
              <a:rPr lang="en-GB" altLang="zh-HK" sz="3500" dirty="0">
                <a:solidFill>
                  <a:srgbClr val="0070C0"/>
                </a:solidFill>
                <a:ea typeface="FangSong" panose="02010609060101010101" pitchFamily="49" charset="-122"/>
              </a:rPr>
              <a:t>(Lau) Not to display what is desirable will keep them from being unsettled of mind. </a:t>
            </a:r>
          </a:p>
        </p:txBody>
      </p:sp>
    </p:spTree>
    <p:extLst>
      <p:ext uri="{BB962C8B-B14F-4D97-AF65-F5344CB8AC3E}">
        <p14:creationId xmlns:p14="http://schemas.microsoft.com/office/powerpoint/2010/main" val="236377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556792"/>
            <a:ext cx="9144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是以聖人之治。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ea typeface="FangSong" panose="02010609060101010101" pitchFamily="49" charset="-122"/>
              </a:rPr>
              <a:t>Legge</a:t>
            </a:r>
            <a:r>
              <a:rPr lang="en-GB" altLang="zh-HK" sz="3600" dirty="0">
                <a:ea typeface="FangSong" panose="02010609060101010101" pitchFamily="49" charset="-122"/>
              </a:rPr>
              <a:t>) Therefore the sage, in the exercise of his government, 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Therefore the Sage rules </a:t>
            </a:r>
          </a:p>
          <a:p>
            <a:r>
              <a:rPr lang="en-GB" altLang="zh-HK" sz="3600" dirty="0">
                <a:ea typeface="FangSong" panose="02010609060101010101" pitchFamily="49" charset="-122"/>
              </a:rPr>
              <a:t>(Chan) Therefore in the government of the sage,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Therefore in governing the people,</a:t>
            </a:r>
          </a:p>
        </p:txBody>
      </p:sp>
    </p:spTree>
    <p:extLst>
      <p:ext uri="{BB962C8B-B14F-4D97-AF65-F5344CB8AC3E}">
        <p14:creationId xmlns:p14="http://schemas.microsoft.com/office/powerpoint/2010/main" val="236377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340768"/>
            <a:ext cx="914400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虛其心。實其腹。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ea typeface="FangSong" panose="02010609060101010101" pitchFamily="49" charset="-122"/>
              </a:rPr>
              <a:t>Legge</a:t>
            </a:r>
            <a:r>
              <a:rPr lang="en-GB" altLang="zh-HK" sz="3600" dirty="0">
                <a:ea typeface="FangSong" panose="02010609060101010101" pitchFamily="49" charset="-122"/>
              </a:rPr>
              <a:t>) empties their minds, fills their bellies, 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by emptying their hearts and filling their bellies,</a:t>
            </a:r>
          </a:p>
          <a:p>
            <a:r>
              <a:rPr lang="en-GB" altLang="zh-HK" sz="3600" dirty="0">
                <a:ea typeface="FangSong" panose="02010609060101010101" pitchFamily="49" charset="-122"/>
              </a:rPr>
              <a:t>(Chan) he keeps their hearts vacuous, fills their bellies,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the sage empties their minds but fills their bellies, </a:t>
            </a:r>
          </a:p>
        </p:txBody>
      </p:sp>
    </p:spTree>
    <p:extLst>
      <p:ext uri="{BB962C8B-B14F-4D97-AF65-F5344CB8AC3E}">
        <p14:creationId xmlns:p14="http://schemas.microsoft.com/office/powerpoint/2010/main" val="236377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124744"/>
            <a:ext cx="914400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弱其志。強其骨。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ea typeface="FangSong" panose="02010609060101010101" pitchFamily="49" charset="-122"/>
              </a:rPr>
              <a:t>Legge</a:t>
            </a:r>
            <a:r>
              <a:rPr lang="en-GB" altLang="zh-HK" sz="3600" dirty="0">
                <a:ea typeface="FangSong" panose="02010609060101010101" pitchFamily="49" charset="-122"/>
              </a:rPr>
              <a:t>) weakens their wills, and strengthens their bones.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weakening their intelligence and toughening their sinews,</a:t>
            </a:r>
          </a:p>
          <a:p>
            <a:r>
              <a:rPr lang="en-GB" altLang="zh-HK" sz="3600" dirty="0">
                <a:ea typeface="FangSong" panose="02010609060101010101" pitchFamily="49" charset="-122"/>
              </a:rPr>
              <a:t>(Chan) weakens their ambitions, and strengthens their bones,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weakens their wills but strengthens their bones.</a:t>
            </a:r>
          </a:p>
        </p:txBody>
      </p:sp>
    </p:spTree>
    <p:extLst>
      <p:ext uri="{BB962C8B-B14F-4D97-AF65-F5344CB8AC3E}">
        <p14:creationId xmlns:p14="http://schemas.microsoft.com/office/powerpoint/2010/main" val="1869303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124744"/>
            <a:ext cx="914400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常使民無知無欲。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ea typeface="FangSong" panose="02010609060101010101" pitchFamily="49" charset="-122"/>
              </a:rPr>
              <a:t>Legge</a:t>
            </a:r>
            <a:r>
              <a:rPr lang="en-GB" altLang="zh-HK" sz="3600" dirty="0">
                <a:ea typeface="FangSong" panose="02010609060101010101" pitchFamily="49" charset="-122"/>
              </a:rPr>
              <a:t>) He constantly (tries to) keep them without knowledge and without desire,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ever striving to make the people </a:t>
            </a:r>
            <a:r>
              <a:rPr lang="en-GB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knowledgeless</a:t>
            </a:r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 and </a:t>
            </a:r>
            <a:r>
              <a:rPr lang="en-GB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desireless</a:t>
            </a:r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. </a:t>
            </a:r>
          </a:p>
          <a:p>
            <a:r>
              <a:rPr lang="en-GB" altLang="zh-HK" sz="3600" dirty="0">
                <a:ea typeface="FangSong" panose="02010609060101010101" pitchFamily="49" charset="-122"/>
              </a:rPr>
              <a:t>(Chan) He always causes his people to be without knowledge (cunning) or desire,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He always keeps them innocent of knowledge and free from desire, </a:t>
            </a:r>
          </a:p>
        </p:txBody>
      </p:sp>
    </p:spTree>
    <p:extLst>
      <p:ext uri="{BB962C8B-B14F-4D97-AF65-F5344CB8AC3E}">
        <p14:creationId xmlns:p14="http://schemas.microsoft.com/office/powerpoint/2010/main" val="1869303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124744"/>
            <a:ext cx="914400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使夫知者不敢為也。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ea typeface="FangSong" panose="02010609060101010101" pitchFamily="49" charset="-122"/>
              </a:rPr>
              <a:t>Legge</a:t>
            </a:r>
            <a:r>
              <a:rPr lang="en-GB" altLang="zh-HK" sz="3600" dirty="0">
                <a:ea typeface="FangSong" panose="02010609060101010101" pitchFamily="49" charset="-122"/>
              </a:rPr>
              <a:t>) and where there are those who have knowledge, to keep them from presuming to act (on it).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Indeed he sees to it that if there be any who have knowledge, they dare not interfere. </a:t>
            </a:r>
          </a:p>
          <a:p>
            <a:r>
              <a:rPr lang="en-GB" altLang="zh-HK" sz="3600" dirty="0">
                <a:ea typeface="FangSong" panose="02010609060101010101" pitchFamily="49" charset="-122"/>
              </a:rPr>
              <a:t>(Chan) and the crafty to be afraid to act.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and ensures that the clever never dare to act. </a:t>
            </a:r>
          </a:p>
        </p:txBody>
      </p:sp>
    </p:spTree>
    <p:extLst>
      <p:ext uri="{BB962C8B-B14F-4D97-AF65-F5344CB8AC3E}">
        <p14:creationId xmlns:p14="http://schemas.microsoft.com/office/powerpoint/2010/main" val="1869303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268760"/>
            <a:ext cx="914400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為無為。則無不治。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ea typeface="FangSong" panose="02010609060101010101" pitchFamily="49" charset="-122"/>
              </a:rPr>
              <a:t>Legge</a:t>
            </a:r>
            <a:r>
              <a:rPr lang="en-GB" altLang="zh-HK" sz="3600" dirty="0">
                <a:ea typeface="FangSong" panose="02010609060101010101" pitchFamily="49" charset="-122"/>
              </a:rPr>
              <a:t>) When there is this abstinence from action, good order is universal.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Yet through his </a:t>
            </a:r>
            <a:r>
              <a:rPr lang="en-GB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actionless</a:t>
            </a:r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 activity all things are duly regulated. </a:t>
            </a:r>
          </a:p>
          <a:p>
            <a:r>
              <a:rPr lang="en-GB" altLang="zh-HK" sz="3600" dirty="0">
                <a:ea typeface="FangSong" panose="02010609060101010101" pitchFamily="49" charset="-122"/>
              </a:rPr>
              <a:t>(Chan) By acting without action, all things will be in order. 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Do that which consists in taking no action, and order will prevail. </a:t>
            </a:r>
          </a:p>
        </p:txBody>
      </p:sp>
    </p:spTree>
    <p:extLst>
      <p:ext uri="{BB962C8B-B14F-4D97-AF65-F5344CB8AC3E}">
        <p14:creationId xmlns:p14="http://schemas.microsoft.com/office/powerpoint/2010/main" val="1869303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19371</TotalTime>
  <Words>4025</Words>
  <Application>Microsoft Office PowerPoint</Application>
  <PresentationFormat>On-screen Show (4:3)</PresentationFormat>
  <Paragraphs>154</Paragraphs>
  <Slides>25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Flow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孝親尊師知恩報恩</dc:creator>
  <cp:lastModifiedBy>Robbie</cp:lastModifiedBy>
  <cp:revision>260</cp:revision>
  <dcterms:created xsi:type="dcterms:W3CDTF">2016-12-03T11:57:52Z</dcterms:created>
  <dcterms:modified xsi:type="dcterms:W3CDTF">2019-12-21T20:04:01Z</dcterms:modified>
</cp:coreProperties>
</file>