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oshua Kemp" initials="JK" lastIdx="6" clrIdx="0">
    <p:extLst>
      <p:ext uri="{19B8F6BF-5375-455C-9EA6-DF929625EA0E}">
        <p15:presenceInfo xmlns:p15="http://schemas.microsoft.com/office/powerpoint/2012/main" userId="41c7a5e0cfe6d02b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3FC944-5A4C-48DC-97E4-46CDC790AC4E}" v="25" dt="2020-02-09T13:54:11.1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23" d="100"/>
          <a:sy n="123" d="100"/>
        </p:scale>
        <p:origin x="114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shua Kemp" userId="41c7a5e0cfe6d02b" providerId="LiveId" clId="{C93FC944-5A4C-48DC-97E4-46CDC790AC4E}"/>
    <pc:docChg chg="undo custSel addSld modSld sldOrd">
      <pc:chgData name="Joshua Kemp" userId="41c7a5e0cfe6d02b" providerId="LiveId" clId="{C93FC944-5A4C-48DC-97E4-46CDC790AC4E}" dt="2020-02-09T13:54:22.569" v="2885" actId="27636"/>
      <pc:docMkLst>
        <pc:docMk/>
      </pc:docMkLst>
      <pc:sldChg chg="modSp">
        <pc:chgData name="Joshua Kemp" userId="41c7a5e0cfe6d02b" providerId="LiveId" clId="{C93FC944-5A4C-48DC-97E4-46CDC790AC4E}" dt="2020-02-06T19:55:49.976" v="2818" actId="1076"/>
        <pc:sldMkLst>
          <pc:docMk/>
          <pc:sldMk cId="936642152" sldId="256"/>
        </pc:sldMkLst>
        <pc:spChg chg="mod">
          <ac:chgData name="Joshua Kemp" userId="41c7a5e0cfe6d02b" providerId="LiveId" clId="{C93FC944-5A4C-48DC-97E4-46CDC790AC4E}" dt="2020-02-06T19:55:49.976" v="2818" actId="1076"/>
          <ac:spMkLst>
            <pc:docMk/>
            <pc:sldMk cId="936642152" sldId="256"/>
            <ac:spMk id="2" creationId="{4C778003-C829-41AB-8032-7166DE7856FA}"/>
          </ac:spMkLst>
        </pc:spChg>
      </pc:sldChg>
      <pc:sldChg chg="modSp addCm delCm modCm">
        <pc:chgData name="Joshua Kemp" userId="41c7a5e0cfe6d02b" providerId="LiveId" clId="{C93FC944-5A4C-48DC-97E4-46CDC790AC4E}" dt="2020-02-06T19:00:41.844" v="2813" actId="1592"/>
        <pc:sldMkLst>
          <pc:docMk/>
          <pc:sldMk cId="1642507367" sldId="257"/>
        </pc:sldMkLst>
        <pc:spChg chg="mod">
          <ac:chgData name="Joshua Kemp" userId="41c7a5e0cfe6d02b" providerId="LiveId" clId="{C93FC944-5A4C-48DC-97E4-46CDC790AC4E}" dt="2020-02-02T18:18:25.180" v="1142" actId="2711"/>
          <ac:spMkLst>
            <pc:docMk/>
            <pc:sldMk cId="1642507367" sldId="257"/>
            <ac:spMk id="2" creationId="{044230AD-2A5B-40C2-846F-320195D4F121}"/>
          </ac:spMkLst>
        </pc:spChg>
        <pc:spChg chg="mod">
          <ac:chgData name="Joshua Kemp" userId="41c7a5e0cfe6d02b" providerId="LiveId" clId="{C93FC944-5A4C-48DC-97E4-46CDC790AC4E}" dt="2020-02-02T18:18:19.272" v="1141" actId="2711"/>
          <ac:spMkLst>
            <pc:docMk/>
            <pc:sldMk cId="1642507367" sldId="257"/>
            <ac:spMk id="3" creationId="{6DED1130-645F-43D1-B4DE-1A4C06733D37}"/>
          </ac:spMkLst>
        </pc:spChg>
      </pc:sldChg>
      <pc:sldChg chg="addSp modSp add ord addCm delCm modCm">
        <pc:chgData name="Joshua Kemp" userId="41c7a5e0cfe6d02b" providerId="LiveId" clId="{C93FC944-5A4C-48DC-97E4-46CDC790AC4E}" dt="2020-02-06T19:50:48.640" v="2815" actId="1076"/>
        <pc:sldMkLst>
          <pc:docMk/>
          <pc:sldMk cId="2207104808" sldId="258"/>
        </pc:sldMkLst>
        <pc:spChg chg="mod">
          <ac:chgData name="Joshua Kemp" userId="41c7a5e0cfe6d02b" providerId="LiveId" clId="{C93FC944-5A4C-48DC-97E4-46CDC790AC4E}" dt="2020-02-02T18:50:21.947" v="1271" actId="20577"/>
          <ac:spMkLst>
            <pc:docMk/>
            <pc:sldMk cId="2207104808" sldId="258"/>
            <ac:spMk id="2" creationId="{571A478E-5455-4CCF-B7EB-BBC198CD993A}"/>
          </ac:spMkLst>
        </pc:spChg>
        <pc:spChg chg="mod">
          <ac:chgData name="Joshua Kemp" userId="41c7a5e0cfe6d02b" providerId="LiveId" clId="{C93FC944-5A4C-48DC-97E4-46CDC790AC4E}" dt="2020-02-02T18:18:33.742" v="1143" actId="2711"/>
          <ac:spMkLst>
            <pc:docMk/>
            <pc:sldMk cId="2207104808" sldId="258"/>
            <ac:spMk id="3" creationId="{F1F04685-00C9-43C6-A7AD-792809ACAA89}"/>
          </ac:spMkLst>
        </pc:spChg>
        <pc:picChg chg="add mod">
          <ac:chgData name="Joshua Kemp" userId="41c7a5e0cfe6d02b" providerId="LiveId" clId="{C93FC944-5A4C-48DC-97E4-46CDC790AC4E}" dt="2020-02-06T19:50:48.640" v="2815" actId="1076"/>
          <ac:picMkLst>
            <pc:docMk/>
            <pc:sldMk cId="2207104808" sldId="258"/>
            <ac:picMk id="1026" creationId="{D94DCD3D-335C-4370-93C7-CBEF67C77077}"/>
          </ac:picMkLst>
        </pc:picChg>
      </pc:sldChg>
      <pc:sldChg chg="modSp add">
        <pc:chgData name="Joshua Kemp" userId="41c7a5e0cfe6d02b" providerId="LiveId" clId="{C93FC944-5A4C-48DC-97E4-46CDC790AC4E}" dt="2020-02-02T18:18:47.320" v="1145" actId="2711"/>
        <pc:sldMkLst>
          <pc:docMk/>
          <pc:sldMk cId="3913201227" sldId="259"/>
        </pc:sldMkLst>
        <pc:spChg chg="mod">
          <ac:chgData name="Joshua Kemp" userId="41c7a5e0cfe6d02b" providerId="LiveId" clId="{C93FC944-5A4C-48DC-97E4-46CDC790AC4E}" dt="2020-02-02T18:18:47.320" v="1145" actId="2711"/>
          <ac:spMkLst>
            <pc:docMk/>
            <pc:sldMk cId="3913201227" sldId="259"/>
            <ac:spMk id="2" creationId="{3FEEDF33-C073-4A42-806E-FD6422210A1B}"/>
          </ac:spMkLst>
        </pc:spChg>
        <pc:spChg chg="mod">
          <ac:chgData name="Joshua Kemp" userId="41c7a5e0cfe6d02b" providerId="LiveId" clId="{C93FC944-5A4C-48DC-97E4-46CDC790AC4E}" dt="2020-02-02T18:18:08.384" v="1140" actId="2711"/>
          <ac:spMkLst>
            <pc:docMk/>
            <pc:sldMk cId="3913201227" sldId="259"/>
            <ac:spMk id="3" creationId="{8DDCA8B7-011C-406F-951B-55CCB1135DC5}"/>
          </ac:spMkLst>
        </pc:spChg>
      </pc:sldChg>
      <pc:sldChg chg="modSp add addCm delCm">
        <pc:chgData name="Joshua Kemp" userId="41c7a5e0cfe6d02b" providerId="LiveId" clId="{C93FC944-5A4C-48DC-97E4-46CDC790AC4E}" dt="2020-02-06T18:37:25.397" v="1493" actId="2711"/>
        <pc:sldMkLst>
          <pc:docMk/>
          <pc:sldMk cId="3866228799" sldId="260"/>
        </pc:sldMkLst>
        <pc:spChg chg="mod">
          <ac:chgData name="Joshua Kemp" userId="41c7a5e0cfe6d02b" providerId="LiveId" clId="{C93FC944-5A4C-48DC-97E4-46CDC790AC4E}" dt="2020-02-02T18:26:02.157" v="1179" actId="2711"/>
          <ac:spMkLst>
            <pc:docMk/>
            <pc:sldMk cId="3866228799" sldId="260"/>
            <ac:spMk id="2" creationId="{BB0C55D1-25A2-49A7-A79E-EAEFEF64C231}"/>
          </ac:spMkLst>
        </pc:spChg>
        <pc:spChg chg="mod">
          <ac:chgData name="Joshua Kemp" userId="41c7a5e0cfe6d02b" providerId="LiveId" clId="{C93FC944-5A4C-48DC-97E4-46CDC790AC4E}" dt="2020-02-06T18:37:25.397" v="1493" actId="2711"/>
          <ac:spMkLst>
            <pc:docMk/>
            <pc:sldMk cId="3866228799" sldId="260"/>
            <ac:spMk id="3" creationId="{9058715F-9737-42FC-AD6C-837323452CB5}"/>
          </ac:spMkLst>
        </pc:spChg>
      </pc:sldChg>
      <pc:sldChg chg="modSp add">
        <pc:chgData name="Joshua Kemp" userId="41c7a5e0cfe6d02b" providerId="LiveId" clId="{C93FC944-5A4C-48DC-97E4-46CDC790AC4E}" dt="2020-02-07T11:39:20.608" v="2819" actId="20577"/>
        <pc:sldMkLst>
          <pc:docMk/>
          <pc:sldMk cId="1248630493" sldId="261"/>
        </pc:sldMkLst>
        <pc:spChg chg="mod">
          <ac:chgData name="Joshua Kemp" userId="41c7a5e0cfe6d02b" providerId="LiveId" clId="{C93FC944-5A4C-48DC-97E4-46CDC790AC4E}" dt="2020-02-05T15:10:12.123" v="1490" actId="2711"/>
          <ac:spMkLst>
            <pc:docMk/>
            <pc:sldMk cId="1248630493" sldId="261"/>
            <ac:spMk id="2" creationId="{BD54888E-ED7E-4112-B6C4-2A6885F43493}"/>
          </ac:spMkLst>
        </pc:spChg>
        <pc:spChg chg="mod">
          <ac:chgData name="Joshua Kemp" userId="41c7a5e0cfe6d02b" providerId="LiveId" clId="{C93FC944-5A4C-48DC-97E4-46CDC790AC4E}" dt="2020-02-07T11:39:20.608" v="2819" actId="20577"/>
          <ac:spMkLst>
            <pc:docMk/>
            <pc:sldMk cId="1248630493" sldId="261"/>
            <ac:spMk id="3" creationId="{FB7F5269-0F96-480E-9BAF-271628F709D9}"/>
          </ac:spMkLst>
        </pc:spChg>
      </pc:sldChg>
      <pc:sldChg chg="modSp add">
        <pc:chgData name="Joshua Kemp" userId="41c7a5e0cfe6d02b" providerId="LiveId" clId="{C93FC944-5A4C-48DC-97E4-46CDC790AC4E}" dt="2020-02-06T19:54:33.957" v="2816" actId="27636"/>
        <pc:sldMkLst>
          <pc:docMk/>
          <pc:sldMk cId="2506453685" sldId="262"/>
        </pc:sldMkLst>
        <pc:spChg chg="mod">
          <ac:chgData name="Joshua Kemp" userId="41c7a5e0cfe6d02b" providerId="LiveId" clId="{C93FC944-5A4C-48DC-97E4-46CDC790AC4E}" dt="2020-02-06T18:49:53.920" v="1949" actId="2711"/>
          <ac:spMkLst>
            <pc:docMk/>
            <pc:sldMk cId="2506453685" sldId="262"/>
            <ac:spMk id="2" creationId="{3CF65C01-6C56-4D08-9058-9DC5CF5A6907}"/>
          </ac:spMkLst>
        </pc:spChg>
        <pc:spChg chg="mod">
          <ac:chgData name="Joshua Kemp" userId="41c7a5e0cfe6d02b" providerId="LiveId" clId="{C93FC944-5A4C-48DC-97E4-46CDC790AC4E}" dt="2020-02-06T19:54:33.957" v="2816" actId="27636"/>
          <ac:spMkLst>
            <pc:docMk/>
            <pc:sldMk cId="2506453685" sldId="262"/>
            <ac:spMk id="3" creationId="{A14F9CB2-27EF-47CC-8CC4-4CDDE8E8A8C3}"/>
          </ac:spMkLst>
        </pc:spChg>
      </pc:sldChg>
      <pc:sldChg chg="modSp add">
        <pc:chgData name="Joshua Kemp" userId="41c7a5e0cfe6d02b" providerId="LiveId" clId="{C93FC944-5A4C-48DC-97E4-46CDC790AC4E}" dt="2020-02-09T12:57:04.357" v="2854" actId="20577"/>
        <pc:sldMkLst>
          <pc:docMk/>
          <pc:sldMk cId="693109330" sldId="263"/>
        </pc:sldMkLst>
        <pc:spChg chg="mod">
          <ac:chgData name="Joshua Kemp" userId="41c7a5e0cfe6d02b" providerId="LiveId" clId="{C93FC944-5A4C-48DC-97E4-46CDC790AC4E}" dt="2020-02-06T18:56:44.563" v="2545" actId="20577"/>
          <ac:spMkLst>
            <pc:docMk/>
            <pc:sldMk cId="693109330" sldId="263"/>
            <ac:spMk id="2" creationId="{C6842013-90AC-4EF0-96C1-FBAB83D8C07F}"/>
          </ac:spMkLst>
        </pc:spChg>
        <pc:spChg chg="mod">
          <ac:chgData name="Joshua Kemp" userId="41c7a5e0cfe6d02b" providerId="LiveId" clId="{C93FC944-5A4C-48DC-97E4-46CDC790AC4E}" dt="2020-02-09T12:57:04.357" v="2854" actId="20577"/>
          <ac:spMkLst>
            <pc:docMk/>
            <pc:sldMk cId="693109330" sldId="263"/>
            <ac:spMk id="3" creationId="{64429134-82F2-418B-96F1-01EAE0A6AB44}"/>
          </ac:spMkLst>
        </pc:spChg>
      </pc:sldChg>
      <pc:sldChg chg="modSp add">
        <pc:chgData name="Joshua Kemp" userId="41c7a5e0cfe6d02b" providerId="LiveId" clId="{C93FC944-5A4C-48DC-97E4-46CDC790AC4E}" dt="2020-02-09T13:54:22.569" v="2885" actId="27636"/>
        <pc:sldMkLst>
          <pc:docMk/>
          <pc:sldMk cId="3064994169" sldId="264"/>
        </pc:sldMkLst>
        <pc:spChg chg="mod">
          <ac:chgData name="Joshua Kemp" userId="41c7a5e0cfe6d02b" providerId="LiveId" clId="{C93FC944-5A4C-48DC-97E4-46CDC790AC4E}" dt="2020-02-09T12:56:36.684" v="2837" actId="2711"/>
          <ac:spMkLst>
            <pc:docMk/>
            <pc:sldMk cId="3064994169" sldId="264"/>
            <ac:spMk id="2" creationId="{E9A29EAA-E582-42BD-B698-BFC2431CB378}"/>
          </ac:spMkLst>
        </pc:spChg>
        <pc:spChg chg="mod">
          <ac:chgData name="Joshua Kemp" userId="41c7a5e0cfe6d02b" providerId="LiveId" clId="{C93FC944-5A4C-48DC-97E4-46CDC790AC4E}" dt="2020-02-09T13:54:22.569" v="2885" actId="27636"/>
          <ac:spMkLst>
            <pc:docMk/>
            <pc:sldMk cId="3064994169" sldId="264"/>
            <ac:spMk id="3" creationId="{5C66CBE2-9067-4F1C-8E67-11D793798EA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FC766-DA4F-46B0-9814-1511D1CFB94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B925-B992-4654-BF82-F9D3A14D095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2700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FC766-DA4F-46B0-9814-1511D1CFB94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B925-B992-4654-BF82-F9D3A14D0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948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FC766-DA4F-46B0-9814-1511D1CFB94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B925-B992-4654-BF82-F9D3A14D095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7297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FC766-DA4F-46B0-9814-1511D1CFB94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B925-B992-4654-BF82-F9D3A14D0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913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FC766-DA4F-46B0-9814-1511D1CFB94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B925-B992-4654-BF82-F9D3A14D0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168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FC766-DA4F-46B0-9814-1511D1CFB94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B925-B992-4654-BF82-F9D3A14D0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372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FC766-DA4F-46B0-9814-1511D1CFB94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B925-B992-4654-BF82-F9D3A14D0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3777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897FC766-DA4F-46B0-9814-1511D1CFB94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07FB925-B992-4654-BF82-F9D3A14D0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518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FC766-DA4F-46B0-9814-1511D1CFB94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B925-B992-4654-BF82-F9D3A14D0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798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FC766-DA4F-46B0-9814-1511D1CFB94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B925-B992-4654-BF82-F9D3A14D0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8096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FC766-DA4F-46B0-9814-1511D1CFB94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B925-B992-4654-BF82-F9D3A14D0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8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897FC766-DA4F-46B0-9814-1511D1CFB943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107FB925-B992-4654-BF82-F9D3A14D0957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9944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78003-C829-41AB-8032-7166DE7856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0" y="320802"/>
            <a:ext cx="10058400" cy="3566160"/>
          </a:xfrm>
        </p:spPr>
        <p:txBody>
          <a:bodyPr>
            <a:noAutofit/>
          </a:bodyPr>
          <a:lstStyle/>
          <a:p>
            <a:r>
              <a:rPr lang="en-GB" sz="4800" dirty="0">
                <a:latin typeface="Georgia" panose="02040502050405020303" pitchFamily="18" charset="0"/>
              </a:rPr>
              <a:t>Military Holy orders: The factors leading to the rise in popularity and the subsequent decline of this new kind of knighthood.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C353EA-3D37-43E6-84AD-F15918295F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516438"/>
            <a:ext cx="9144000" cy="1655762"/>
          </a:xfrm>
        </p:spPr>
        <p:txBody>
          <a:bodyPr/>
          <a:lstStyle/>
          <a:p>
            <a:r>
              <a:rPr lang="en-GB" dirty="0">
                <a:latin typeface="Georgia" panose="02040502050405020303" pitchFamily="18" charset="0"/>
              </a:rPr>
              <a:t>By Joshua Kemp</a:t>
            </a:r>
          </a:p>
          <a:p>
            <a:r>
              <a:rPr lang="en-GB" dirty="0">
                <a:latin typeface="Georgia" panose="02040502050405020303" pitchFamily="18" charset="0"/>
              </a:rPr>
              <a:t>Module Code: HPHI6017</a:t>
            </a:r>
          </a:p>
        </p:txBody>
      </p:sp>
    </p:spTree>
    <p:extLst>
      <p:ext uri="{BB962C8B-B14F-4D97-AF65-F5344CB8AC3E}">
        <p14:creationId xmlns:p14="http://schemas.microsoft.com/office/powerpoint/2010/main" val="9366421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230AD-2A5B-40C2-846F-320195D4F1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Georgia" panose="02040502050405020303" pitchFamily="18" charset="0"/>
              </a:rPr>
              <a:t>Objectives and research questions.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ED1130-645F-43D1-B4DE-1A4C06733D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Georgia" panose="02040502050405020303" pitchFamily="18" charset="0"/>
              </a:rPr>
              <a:t>Can they be considered a new kind of knighthood?</a:t>
            </a:r>
          </a:p>
          <a:p>
            <a:endParaRPr lang="en-GB" dirty="0">
              <a:latin typeface="Georgia" panose="02040502050405020303" pitchFamily="18" charset="0"/>
            </a:endParaRPr>
          </a:p>
          <a:p>
            <a:r>
              <a:rPr lang="en-GB" dirty="0">
                <a:latin typeface="Georgia" panose="02040502050405020303" pitchFamily="18" charset="0"/>
              </a:rPr>
              <a:t>What led to the rise of each order?</a:t>
            </a:r>
          </a:p>
          <a:p>
            <a:endParaRPr lang="en-GB" dirty="0">
              <a:latin typeface="Georgia" panose="02040502050405020303" pitchFamily="18" charset="0"/>
            </a:endParaRPr>
          </a:p>
          <a:p>
            <a:r>
              <a:rPr lang="en-GB" dirty="0">
                <a:latin typeface="Georgia" panose="02040502050405020303" pitchFamily="18" charset="0"/>
              </a:rPr>
              <a:t>What led to the decline of each order?</a:t>
            </a:r>
          </a:p>
          <a:p>
            <a:endParaRPr lang="en-GB" dirty="0">
              <a:latin typeface="Georgia" panose="02040502050405020303" pitchFamily="18" charset="0"/>
            </a:endParaRPr>
          </a:p>
          <a:p>
            <a:r>
              <a:rPr lang="en-GB" dirty="0">
                <a:latin typeface="Georgia" panose="02040502050405020303" pitchFamily="18" charset="0"/>
              </a:rPr>
              <a:t>How was each order perceived by their contemporaries at the time?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25073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A478E-5455-4CCF-B7EB-BBC198CD99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Georgia" panose="02040502050405020303" pitchFamily="18" charset="0"/>
              </a:rPr>
              <a:t>The 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04685-00C9-43C6-A7AD-792809ACAA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Georgia" panose="02040502050405020303" pitchFamily="18" charset="0"/>
              </a:rPr>
              <a:t>Templars.</a:t>
            </a:r>
          </a:p>
          <a:p>
            <a:endParaRPr lang="en-GB" dirty="0">
              <a:latin typeface="Georgia" panose="02040502050405020303" pitchFamily="18" charset="0"/>
            </a:endParaRPr>
          </a:p>
          <a:p>
            <a:r>
              <a:rPr lang="en-GB" dirty="0">
                <a:latin typeface="Georgia" panose="02040502050405020303" pitchFamily="18" charset="0"/>
              </a:rPr>
              <a:t>Hospitallers.</a:t>
            </a:r>
          </a:p>
          <a:p>
            <a:endParaRPr lang="en-GB" dirty="0">
              <a:latin typeface="Georgia" panose="02040502050405020303" pitchFamily="18" charset="0"/>
            </a:endParaRPr>
          </a:p>
          <a:p>
            <a:r>
              <a:rPr lang="en-GB" dirty="0">
                <a:latin typeface="Georgia" panose="02040502050405020303" pitchFamily="18" charset="0"/>
              </a:rPr>
              <a:t>Teutonic Knights.</a:t>
            </a:r>
          </a:p>
          <a:p>
            <a:endParaRPr lang="en-GB" dirty="0">
              <a:latin typeface="Georgia" panose="02040502050405020303" pitchFamily="18" charset="0"/>
            </a:endParaRPr>
          </a:p>
          <a:p>
            <a:r>
              <a:rPr lang="en-GB" dirty="0">
                <a:latin typeface="Georgia" panose="02040502050405020303" pitchFamily="18" charset="0"/>
              </a:rPr>
              <a:t>Spanish Orders.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94DCD3D-335C-4370-93C7-CBEF67C770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728"/>
          <a:stretch/>
        </p:blipFill>
        <p:spPr bwMode="auto">
          <a:xfrm>
            <a:off x="6972300" y="1812748"/>
            <a:ext cx="3264331" cy="3867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7104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EDF33-C073-4A42-806E-FD6422210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Georgia" panose="02040502050405020303" pitchFamily="18" charset="0"/>
              </a:rPr>
              <a:t>Why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DCA8B7-011C-406F-951B-55CCB1135D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Georgia" panose="02040502050405020303" pitchFamily="18" charset="0"/>
              </a:rPr>
              <a:t>Important to understand how people thought about them at the time.</a:t>
            </a:r>
          </a:p>
          <a:p>
            <a:endParaRPr lang="en-GB" dirty="0">
              <a:latin typeface="Georgia" panose="02040502050405020303" pitchFamily="18" charset="0"/>
            </a:endParaRPr>
          </a:p>
          <a:p>
            <a:r>
              <a:rPr lang="en-GB" dirty="0">
                <a:latin typeface="Georgia" panose="02040502050405020303" pitchFamily="18" charset="0"/>
              </a:rPr>
              <a:t>To understand why they became so influential and powerful.</a:t>
            </a:r>
          </a:p>
          <a:p>
            <a:endParaRPr lang="en-GB" dirty="0">
              <a:latin typeface="Georgia" panose="02040502050405020303" pitchFamily="18" charset="0"/>
            </a:endParaRPr>
          </a:p>
          <a:p>
            <a:r>
              <a:rPr lang="en-GB" dirty="0">
                <a:latin typeface="Georgia" panose="02040502050405020303" pitchFamily="18" charset="0"/>
              </a:rPr>
              <a:t>To understand why their influence declined.</a:t>
            </a:r>
          </a:p>
          <a:p>
            <a:endParaRPr lang="en-GB" dirty="0">
              <a:latin typeface="Georgia" panose="02040502050405020303" pitchFamily="18" charset="0"/>
            </a:endParaRPr>
          </a:p>
          <a:p>
            <a:r>
              <a:rPr lang="en-GB" dirty="0">
                <a:latin typeface="Georgia" panose="02040502050405020303" pitchFamily="18" charset="0"/>
              </a:rPr>
              <a:t>To filter out the mythology surrounding them in order to understand the facts.</a:t>
            </a:r>
          </a:p>
        </p:txBody>
      </p:sp>
    </p:spTree>
    <p:extLst>
      <p:ext uri="{BB962C8B-B14F-4D97-AF65-F5344CB8AC3E}">
        <p14:creationId xmlns:p14="http://schemas.microsoft.com/office/powerpoint/2010/main" val="3913201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C55D1-25A2-49A7-A79E-EAEFEF64C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Georgia" panose="02040502050405020303" pitchFamily="18" charset="0"/>
              </a:rPr>
              <a:t>Primary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8715F-9737-42FC-AD6C-837323452C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>
                <a:latin typeface="Georgia" panose="02040502050405020303" pitchFamily="18" charset="0"/>
              </a:rPr>
              <a:t>The Templars: Selected Sources.</a:t>
            </a:r>
          </a:p>
          <a:p>
            <a:endParaRPr lang="en-GB" i="1" dirty="0">
              <a:latin typeface="Georgia" panose="02040502050405020303" pitchFamily="18" charset="0"/>
            </a:endParaRPr>
          </a:p>
          <a:p>
            <a:r>
              <a:rPr lang="en-GB" i="1" dirty="0">
                <a:latin typeface="Georgia" panose="02040502050405020303" pitchFamily="18" charset="0"/>
              </a:rPr>
              <a:t>A History of Deeds Done Beyond the Sea.</a:t>
            </a:r>
          </a:p>
          <a:p>
            <a:endParaRPr lang="en-GB" i="1" dirty="0">
              <a:latin typeface="Georgia" panose="02040502050405020303" pitchFamily="18" charset="0"/>
            </a:endParaRPr>
          </a:p>
          <a:p>
            <a:r>
              <a:rPr lang="en-GB" i="1" dirty="0" err="1">
                <a:latin typeface="Georgia" panose="02040502050405020303" pitchFamily="18" charset="0"/>
              </a:rPr>
              <a:t>Gesta</a:t>
            </a:r>
            <a:r>
              <a:rPr lang="en-GB" i="1" dirty="0">
                <a:latin typeface="Georgia" panose="02040502050405020303" pitchFamily="18" charset="0"/>
              </a:rPr>
              <a:t> Francorum.</a:t>
            </a:r>
          </a:p>
          <a:p>
            <a:endParaRPr lang="en-GB" i="1" dirty="0">
              <a:latin typeface="Georgia" panose="02040502050405020303" pitchFamily="18" charset="0"/>
            </a:endParaRPr>
          </a:p>
          <a:p>
            <a:r>
              <a:rPr lang="en-GB" i="1" dirty="0">
                <a:latin typeface="Georgia" panose="02040502050405020303" pitchFamily="18" charset="0"/>
              </a:rPr>
              <a:t>Letter of John de Villiers.</a:t>
            </a:r>
          </a:p>
        </p:txBody>
      </p:sp>
    </p:spTree>
    <p:extLst>
      <p:ext uri="{BB962C8B-B14F-4D97-AF65-F5344CB8AC3E}">
        <p14:creationId xmlns:p14="http://schemas.microsoft.com/office/powerpoint/2010/main" val="38662287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4888E-ED7E-4112-B6C4-2A6885F43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Georgia" panose="02040502050405020303" pitchFamily="18" charset="0"/>
              </a:rPr>
              <a:t>Findings so far.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F5269-0F96-480E-9BAF-271628F709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2520" y="1876730"/>
            <a:ext cx="10226502" cy="402336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Georgia" panose="02040502050405020303" pitchFamily="18" charset="0"/>
              </a:rPr>
              <a:t>Templars acquired wealth through donations and eventually their own banking system. However their success would ultimately cause their decline.</a:t>
            </a:r>
          </a:p>
          <a:p>
            <a:endParaRPr lang="en-GB" dirty="0">
              <a:latin typeface="Georgia" panose="02040502050405020303" pitchFamily="18" charset="0"/>
            </a:endParaRPr>
          </a:p>
          <a:p>
            <a:pPr marL="0" indent="0">
              <a:buNone/>
            </a:pPr>
            <a:r>
              <a:rPr lang="en-GB" dirty="0">
                <a:latin typeface="Georgia" panose="02040502050405020303" pitchFamily="18" charset="0"/>
              </a:rPr>
              <a:t>Templars were popular with the common people, not just kings and Popes.</a:t>
            </a:r>
          </a:p>
          <a:p>
            <a:endParaRPr lang="en-GB" dirty="0">
              <a:latin typeface="Georgia" panose="02040502050405020303" pitchFamily="18" charset="0"/>
            </a:endParaRPr>
          </a:p>
          <a:p>
            <a:pPr marL="0" indent="0">
              <a:buNone/>
            </a:pPr>
            <a:r>
              <a:rPr lang="en-GB" dirty="0">
                <a:latin typeface="Georgia" panose="02040502050405020303" pitchFamily="18" charset="0"/>
              </a:rPr>
              <a:t>Hospitallers struggled originally but eventually fabricated stories and the success of the    first Crusade helped them.</a:t>
            </a:r>
          </a:p>
          <a:p>
            <a:endParaRPr lang="en-GB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86304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65C01-6C56-4D08-9058-9DC5CF5A6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Georgia" panose="02040502050405020303" pitchFamily="18" charset="0"/>
              </a:rPr>
              <a:t>Findings so far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F9CB2-27EF-47CC-8CC4-4CDDE8E8A8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Georgia" panose="02040502050405020303" pitchFamily="18" charset="0"/>
              </a:rPr>
              <a:t>Teutonic knights managed to acquire land within the Crusader states despite not having the influence of the Templars or Hospitallers.</a:t>
            </a:r>
          </a:p>
          <a:p>
            <a:endParaRPr lang="en-GB" dirty="0">
              <a:latin typeface="Georgia" panose="02040502050405020303" pitchFamily="18" charset="0"/>
            </a:endParaRPr>
          </a:p>
          <a:p>
            <a:r>
              <a:rPr lang="en-GB" dirty="0">
                <a:latin typeface="Georgia" panose="02040502050405020303" pitchFamily="18" charset="0"/>
              </a:rPr>
              <a:t>The Decline Of the Teutonic knights started with the fall of Acre in 1291 and progressed until Napoleon dissolved the order.</a:t>
            </a:r>
          </a:p>
          <a:p>
            <a:endParaRPr lang="en-GB" dirty="0">
              <a:latin typeface="Georgia" panose="02040502050405020303" pitchFamily="18" charset="0"/>
            </a:endParaRPr>
          </a:p>
          <a:p>
            <a:r>
              <a:rPr lang="en-GB" dirty="0">
                <a:latin typeface="Georgia" panose="02040502050405020303" pitchFamily="18" charset="0"/>
              </a:rPr>
              <a:t>The loss of the Holy Land contributed to the decline of the Military orders in general.</a:t>
            </a:r>
          </a:p>
          <a:p>
            <a:pPr marL="0" indent="0">
              <a:buNone/>
            </a:pPr>
            <a:endParaRPr lang="en-GB" dirty="0">
              <a:latin typeface="Georgia" panose="02040502050405020303" pitchFamily="18" charset="0"/>
            </a:endParaRPr>
          </a:p>
          <a:p>
            <a:r>
              <a:rPr lang="en-GB" dirty="0">
                <a:latin typeface="Georgia" panose="02040502050405020303" pitchFamily="18" charset="0"/>
              </a:rPr>
              <a:t> Evolution of warfare caused the need for these orders to diminish.</a:t>
            </a:r>
          </a:p>
          <a:p>
            <a:endParaRPr lang="en-GB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64536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42013-90AC-4EF0-96C1-FBAB83D8C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Georgia" panose="02040502050405020303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29134-82F2-418B-96F1-01EAE0A6AB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Georgia" panose="02040502050405020303" pitchFamily="18" charset="0"/>
              </a:rPr>
              <a:t>My aim is to find out what the factors that caused the rise and decline of these orders were.</a:t>
            </a:r>
          </a:p>
          <a:p>
            <a:endParaRPr lang="en-GB" sz="2800" dirty="0">
              <a:latin typeface="Georgia" panose="02040502050405020303" pitchFamily="18" charset="0"/>
            </a:endParaRPr>
          </a:p>
          <a:p>
            <a:r>
              <a:rPr lang="en-GB" sz="2800" dirty="0">
                <a:latin typeface="Georgia" panose="02040502050405020303" pitchFamily="18" charset="0"/>
              </a:rPr>
              <a:t>To Focus on the facts rather than the fiction.</a:t>
            </a:r>
          </a:p>
          <a:p>
            <a:endParaRPr lang="en-GB" sz="2800" dirty="0">
              <a:latin typeface="Georgia" panose="02040502050405020303" pitchFamily="18" charset="0"/>
            </a:endParaRPr>
          </a:p>
          <a:p>
            <a:r>
              <a:rPr lang="en-GB" sz="2800" dirty="0">
                <a:latin typeface="Georgia" panose="02040502050405020303" pitchFamily="18" charset="0"/>
              </a:rPr>
              <a:t>To find out how people thought about them at the time.</a:t>
            </a:r>
          </a:p>
        </p:txBody>
      </p:sp>
    </p:spTree>
    <p:extLst>
      <p:ext uri="{BB962C8B-B14F-4D97-AF65-F5344CB8AC3E}">
        <p14:creationId xmlns:p14="http://schemas.microsoft.com/office/powerpoint/2010/main" val="6931093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29EAA-E582-42BD-B698-BFC2431CB3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Georgia" panose="02040502050405020303" pitchFamily="18" charset="0"/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66CBE2-9067-4F1C-8E67-11D793798E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8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Templars: Selected Sources, </a:t>
            </a:r>
            <a:r>
              <a:rPr lang="en-GB" sz="48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Trans. Malcom Barber and Keith Bate (Manchester: Manchester University Press, 2002).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8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William of Tyre. </a:t>
            </a:r>
            <a:r>
              <a:rPr lang="en-GB" sz="48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History of Deeds Done Beyond the Sea, Vol. 1.</a:t>
            </a:r>
            <a:r>
              <a:rPr lang="en-GB" sz="48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Trans. Emily Atwater Babcock and A.C. Kray (New York: Columbia University Press, 1943).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8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John de Villiers, ‘Letter of John de Villers, master of the Hospital, describing the fall of Acre’ In Edwin James King,</a:t>
            </a:r>
            <a:r>
              <a:rPr lang="en-GB" sz="48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The Knights Hospitaller in the Holy Land, </a:t>
            </a:r>
            <a:r>
              <a:rPr lang="en-GB" sz="48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(London: Methuen &amp; co. ltd, 1931) pp.301-302.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8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Hill Rosalind M., ed. and trans.,</a:t>
            </a:r>
            <a:r>
              <a:rPr lang="en-GB" sz="48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4800" i="1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Gesta</a:t>
            </a:r>
            <a:r>
              <a:rPr lang="en-GB" sz="48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800" i="1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francorum</a:t>
            </a:r>
            <a:r>
              <a:rPr lang="en-GB" sz="48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et </a:t>
            </a:r>
            <a:r>
              <a:rPr lang="en-GB" sz="4800" i="1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aliorum</a:t>
            </a:r>
            <a:r>
              <a:rPr lang="en-GB" sz="48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800" i="1" dirty="0" err="1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Hierosolymitanorum</a:t>
            </a:r>
            <a:r>
              <a:rPr lang="en-GB" sz="48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The Deeds of the Franks </a:t>
            </a:r>
            <a:r>
              <a:rPr lang="en-GB" sz="48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(London: 1962).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8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Jones, Dan, </a:t>
            </a:r>
            <a:r>
              <a:rPr lang="en-GB" sz="48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Templars: The Rise and Fall of God’s Holy Warriors </a:t>
            </a:r>
            <a:r>
              <a:rPr lang="en-GB" sz="48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(London: Head of Zeus, 2017).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8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Nicholson, Helen, </a:t>
            </a:r>
            <a:r>
              <a:rPr lang="en-GB" sz="48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Knights Hospitaller </a:t>
            </a:r>
            <a:r>
              <a:rPr lang="en-GB" sz="48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(Suffolk: The Boydell Press, 2001).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8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Howard, Michael, </a:t>
            </a:r>
            <a:r>
              <a:rPr lang="en-GB" sz="4800" i="1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War In European History</a:t>
            </a:r>
            <a:r>
              <a:rPr lang="en-GB" sz="4800" dirty="0">
                <a:solidFill>
                  <a:schemeClr val="tx1"/>
                </a:solidFill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(Oxford: Oxford University Press, 2009).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800" dirty="0">
                <a:latin typeface="Georgia" panose="02040502050405020303" pitchFamily="18" charset="0"/>
                <a:ea typeface="Calibri" panose="020F0502020204030204" pitchFamily="34" charset="0"/>
              </a:rPr>
              <a:t>Nicolle, David, </a:t>
            </a:r>
            <a:r>
              <a:rPr lang="en-GB" sz="4800" i="1" dirty="0">
                <a:latin typeface="Georgia" panose="02040502050405020303" pitchFamily="18" charset="0"/>
                <a:ea typeface="Calibri" panose="020F0502020204030204" pitchFamily="34" charset="0"/>
              </a:rPr>
              <a:t>Teutonic Knight 1190-1561 </a:t>
            </a:r>
            <a:r>
              <a:rPr lang="en-GB" sz="4800" dirty="0">
                <a:latin typeface="Georgia" panose="02040502050405020303" pitchFamily="18" charset="0"/>
                <a:ea typeface="Calibri" panose="020F0502020204030204" pitchFamily="34" charset="0"/>
              </a:rPr>
              <a:t>(Oxford: Osprey Publishing, 2007).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800" dirty="0"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Seward, Desmond, </a:t>
            </a:r>
            <a:r>
              <a:rPr lang="en-GB" sz="4800" i="1" dirty="0"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Monks of War: The Military Religious Orders </a:t>
            </a:r>
            <a:r>
              <a:rPr lang="en-GB" sz="4800" dirty="0">
                <a:latin typeface="Georgia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(London: Penguin Books, 1995).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solidFill>
                <a:schemeClr val="tx1"/>
              </a:solidFill>
              <a:latin typeface="Georgia" panose="020405020504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499416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5953</TotalTime>
  <Words>563</Words>
  <Application>Microsoft Office PowerPoint</Application>
  <PresentationFormat>Widescreen</PresentationFormat>
  <Paragraphs>68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Calibri</vt:lpstr>
      <vt:lpstr>Calibri Light</vt:lpstr>
      <vt:lpstr>Georgia</vt:lpstr>
      <vt:lpstr>Retrospect</vt:lpstr>
      <vt:lpstr>Military Holy orders: The factors leading to the rise in popularity and the subsequent decline of this new kind of knighthood.</vt:lpstr>
      <vt:lpstr>Objectives and research questions.</vt:lpstr>
      <vt:lpstr>The Orders</vt:lpstr>
      <vt:lpstr>Why</vt:lpstr>
      <vt:lpstr>Primary Sources</vt:lpstr>
      <vt:lpstr>Findings so far.</vt:lpstr>
      <vt:lpstr>Findings so far Continued</vt:lpstr>
      <vt:lpstr>Conclusion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Military Holy orders: The factors leading to the rise in popularity and the subsequent decline of the new kind of knighthood.</dc:title>
  <dc:creator>Joshua Kemp</dc:creator>
  <cp:lastModifiedBy>Joshua Kemp</cp:lastModifiedBy>
  <cp:revision>11</cp:revision>
  <dcterms:created xsi:type="dcterms:W3CDTF">2020-02-01T19:27:57Z</dcterms:created>
  <dcterms:modified xsi:type="dcterms:W3CDTF">2020-02-12T09:31:27Z</dcterms:modified>
</cp:coreProperties>
</file>