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A9098F5E-03CC-43AC-8359-4EE8962C45CA}">
          <p14:sldIdLst>
            <p14:sldId id="270"/>
            <p14:sldId id="271"/>
            <p14:sldId id="272"/>
            <p14:sldId id="274"/>
            <p14:sldId id="273"/>
            <p14:sldId id="261"/>
            <p14:sldId id="337"/>
            <p14:sldId id="363"/>
            <p14:sldId id="265"/>
            <p14:sldId id="263"/>
            <p14:sldId id="266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3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F4E4CF-8620-4B9B-9787-845502D1DCD1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60F654AA-532C-4463-80A3-AF661A532923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2400" dirty="0"/>
            <a:t>Good afternoon. My name is Kateryna</a:t>
          </a:r>
          <a:endParaRPr lang="en-US" sz="2400" dirty="0"/>
        </a:p>
      </dgm:t>
    </dgm:pt>
    <dgm:pt modelId="{2222D3C6-93AB-4A85-994D-B96516A9FB5A}" type="parTrans" cxnId="{5A2B6CFF-F5EA-49F7-8343-B7DB97882A23}">
      <dgm:prSet/>
      <dgm:spPr/>
      <dgm:t>
        <a:bodyPr/>
        <a:lstStyle/>
        <a:p>
          <a:endParaRPr lang="en-US"/>
        </a:p>
      </dgm:t>
    </dgm:pt>
    <dgm:pt modelId="{566FC760-63F8-4875-9158-36C7A5E5C4E8}" type="sibTrans" cxnId="{5A2B6CFF-F5EA-49F7-8343-B7DB97882A23}">
      <dgm:prSet/>
      <dgm:spPr/>
      <dgm:t>
        <a:bodyPr/>
        <a:lstStyle/>
        <a:p>
          <a:endParaRPr lang="en-US"/>
        </a:p>
      </dgm:t>
    </dgm:pt>
    <dgm:pt modelId="{4C710AA2-5C58-4B3F-8CCA-912BD595368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In my presentation I will:</a:t>
          </a:r>
          <a:endParaRPr lang="en-US" dirty="0"/>
        </a:p>
      </dgm:t>
    </dgm:pt>
    <dgm:pt modelId="{F36733C3-781C-44C2-8B7D-0D81559436F7}" type="parTrans" cxnId="{5BEE6040-FB61-4D06-906D-02C9F9558035}">
      <dgm:prSet/>
      <dgm:spPr/>
      <dgm:t>
        <a:bodyPr/>
        <a:lstStyle/>
        <a:p>
          <a:endParaRPr lang="en-US"/>
        </a:p>
      </dgm:t>
    </dgm:pt>
    <dgm:pt modelId="{0192C8C2-087E-4B54-895D-209A3B849634}" type="sibTrans" cxnId="{5BEE6040-FB61-4D06-906D-02C9F9558035}">
      <dgm:prSet/>
      <dgm:spPr/>
      <dgm:t>
        <a:bodyPr/>
        <a:lstStyle/>
        <a:p>
          <a:endParaRPr lang="en-US"/>
        </a:p>
      </dgm:t>
    </dgm:pt>
    <dgm:pt modelId="{0088DAFB-D4D6-436F-8CD1-CCABCB84733D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600" dirty="0"/>
            <a:t>Give a short explanation of what Basil’s Bakery is and describe the main problems it is dealing with.</a:t>
          </a:r>
        </a:p>
      </dgm:t>
    </dgm:pt>
    <dgm:pt modelId="{FF61E128-A9B2-40A4-AC63-0A52168DF738}" type="parTrans" cxnId="{46442C81-64EC-42E9-AC67-03AF72B99118}">
      <dgm:prSet/>
      <dgm:spPr/>
      <dgm:t>
        <a:bodyPr/>
        <a:lstStyle/>
        <a:p>
          <a:endParaRPr lang="en-US"/>
        </a:p>
      </dgm:t>
    </dgm:pt>
    <dgm:pt modelId="{1B5ECDF5-D7B3-4029-8F53-567F2E68D8DB}" type="sibTrans" cxnId="{46442C81-64EC-42E9-AC67-03AF72B99118}">
      <dgm:prSet/>
      <dgm:spPr/>
      <dgm:t>
        <a:bodyPr/>
        <a:lstStyle/>
        <a:p>
          <a:endParaRPr lang="en-US"/>
        </a:p>
      </dgm:t>
    </dgm:pt>
    <dgm:pt modelId="{A376C7E1-0083-463B-9631-5034108128B7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600" dirty="0"/>
            <a:t>Explain the Cause‑and‑Effect model in simple terms and use it to explore why the bakery is having these problems.</a:t>
          </a:r>
          <a:endParaRPr lang="en-GB" sz="1600" dirty="0"/>
        </a:p>
      </dgm:t>
    </dgm:pt>
    <dgm:pt modelId="{57DEEDEA-6A32-4D60-A6FB-03762893E743}" type="parTrans" cxnId="{540665F2-3819-43E4-8285-03C10392FCC8}">
      <dgm:prSet/>
      <dgm:spPr/>
      <dgm:t>
        <a:bodyPr/>
        <a:lstStyle/>
        <a:p>
          <a:endParaRPr lang="en-GB"/>
        </a:p>
      </dgm:t>
    </dgm:pt>
    <dgm:pt modelId="{4FE9B9B0-4DA7-47D0-99EA-2B567A5B9272}" type="sibTrans" cxnId="{540665F2-3819-43E4-8285-03C10392FCC8}">
      <dgm:prSet/>
      <dgm:spPr/>
      <dgm:t>
        <a:bodyPr/>
        <a:lstStyle/>
        <a:p>
          <a:endParaRPr lang="en-GB"/>
        </a:p>
      </dgm:t>
    </dgm:pt>
    <dgm:pt modelId="{F46543F2-768F-44FC-808A-3D1C043D7F79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600" dirty="0"/>
            <a:t>End with a short summary of the most important points you found.</a:t>
          </a:r>
          <a:endParaRPr lang="en-GB" sz="1600" dirty="0"/>
        </a:p>
      </dgm:t>
    </dgm:pt>
    <dgm:pt modelId="{AD9E760E-C8AE-42F2-B36C-68ED6EA06303}" type="parTrans" cxnId="{D6CDB91E-3EDE-46E1-9128-CA86A52EA439}">
      <dgm:prSet/>
      <dgm:spPr/>
      <dgm:t>
        <a:bodyPr/>
        <a:lstStyle/>
        <a:p>
          <a:endParaRPr lang="en-GB"/>
        </a:p>
      </dgm:t>
    </dgm:pt>
    <dgm:pt modelId="{707A76AC-98BD-45E4-B0DE-C74F0D45824E}" type="sibTrans" cxnId="{D6CDB91E-3EDE-46E1-9128-CA86A52EA439}">
      <dgm:prSet/>
      <dgm:spPr/>
      <dgm:t>
        <a:bodyPr/>
        <a:lstStyle/>
        <a:p>
          <a:endParaRPr lang="en-GB"/>
        </a:p>
      </dgm:t>
    </dgm:pt>
    <dgm:pt modelId="{777FDBD1-4379-4D45-B65A-A02582D4C76A}">
      <dgm:prSet custT="1"/>
      <dgm:spPr/>
      <dgm:t>
        <a:bodyPr/>
        <a:lstStyle/>
        <a:p>
          <a:pPr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US" sz="1600" dirty="0"/>
            <a:t>Explain the PESTEL framework in simple terms and show how it relates to the bakery’s situation.</a:t>
          </a:r>
        </a:p>
      </dgm:t>
    </dgm:pt>
    <dgm:pt modelId="{99B345B8-56B5-4B86-8B84-2F71386B8D6B}" type="parTrans" cxnId="{CF4BD035-69F1-4F40-A726-3B788F0184A5}">
      <dgm:prSet/>
      <dgm:spPr/>
      <dgm:t>
        <a:bodyPr/>
        <a:lstStyle/>
        <a:p>
          <a:endParaRPr lang="en-GB"/>
        </a:p>
      </dgm:t>
    </dgm:pt>
    <dgm:pt modelId="{953F4B3D-849D-4A01-9F81-A836046F07B8}" type="sibTrans" cxnId="{CF4BD035-69F1-4F40-A726-3B788F0184A5}">
      <dgm:prSet/>
      <dgm:spPr/>
      <dgm:t>
        <a:bodyPr/>
        <a:lstStyle/>
        <a:p>
          <a:endParaRPr lang="en-GB"/>
        </a:p>
      </dgm:t>
    </dgm:pt>
    <dgm:pt modelId="{ACB11882-09D8-4BD1-8A08-590F207CBB49}" type="pres">
      <dgm:prSet presAssocID="{DAF4E4CF-8620-4B9B-9787-845502D1DCD1}" presName="root" presStyleCnt="0">
        <dgm:presLayoutVars>
          <dgm:dir/>
          <dgm:resizeHandles val="exact"/>
        </dgm:presLayoutVars>
      </dgm:prSet>
      <dgm:spPr/>
    </dgm:pt>
    <dgm:pt modelId="{463CA371-1D08-44AA-A176-7C1EA0DF97EF}" type="pres">
      <dgm:prSet presAssocID="{60F654AA-532C-4463-80A3-AF661A532923}" presName="compNode" presStyleCnt="0"/>
      <dgm:spPr/>
    </dgm:pt>
    <dgm:pt modelId="{628C5FCA-FACF-46B7-80BB-9B45CF3F1087}" type="pres">
      <dgm:prSet presAssocID="{60F654AA-532C-4463-80A3-AF661A532923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52054D5F-CB6D-42E2-9B1E-E5FB6D18260C}" type="pres">
      <dgm:prSet presAssocID="{60F654AA-532C-4463-80A3-AF661A532923}" presName="iconSpace" presStyleCnt="0"/>
      <dgm:spPr/>
    </dgm:pt>
    <dgm:pt modelId="{7CA8CBC5-9E1B-4DC2-8C3E-3F998F236BC2}" type="pres">
      <dgm:prSet presAssocID="{60F654AA-532C-4463-80A3-AF661A532923}" presName="parTx" presStyleLbl="revTx" presStyleIdx="0" presStyleCnt="4" custLinFactNeighborX="-1333" custLinFactNeighborY="28806">
        <dgm:presLayoutVars>
          <dgm:chMax val="0"/>
          <dgm:chPref val="0"/>
        </dgm:presLayoutVars>
      </dgm:prSet>
      <dgm:spPr/>
    </dgm:pt>
    <dgm:pt modelId="{384F039A-8DE3-4CBF-9DEC-609BB9B81BAE}" type="pres">
      <dgm:prSet presAssocID="{60F654AA-532C-4463-80A3-AF661A532923}" presName="txSpace" presStyleCnt="0"/>
      <dgm:spPr/>
    </dgm:pt>
    <dgm:pt modelId="{348E53AE-38B9-486E-80DE-E785641AB128}" type="pres">
      <dgm:prSet presAssocID="{60F654AA-532C-4463-80A3-AF661A532923}" presName="desTx" presStyleLbl="revTx" presStyleIdx="1" presStyleCnt="4">
        <dgm:presLayoutVars/>
      </dgm:prSet>
      <dgm:spPr/>
    </dgm:pt>
    <dgm:pt modelId="{B8949605-CC03-47E4-8DD6-49DB34289AB2}" type="pres">
      <dgm:prSet presAssocID="{566FC760-63F8-4875-9158-36C7A5E5C4E8}" presName="sibTrans" presStyleCnt="0"/>
      <dgm:spPr/>
    </dgm:pt>
    <dgm:pt modelId="{D7DBE2C8-3377-44F6-AD25-80C8E7A5456E}" type="pres">
      <dgm:prSet presAssocID="{4C710AA2-5C58-4B3F-8CCA-912BD5953687}" presName="compNode" presStyleCnt="0"/>
      <dgm:spPr/>
    </dgm:pt>
    <dgm:pt modelId="{DEFF185A-645E-4BEB-AD39-A5720E63CE13}" type="pres">
      <dgm:prSet presAssocID="{4C710AA2-5C58-4B3F-8CCA-912BD5953687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9CC8D857-B225-4DBD-87F0-282B43896AC6}" type="pres">
      <dgm:prSet presAssocID="{4C710AA2-5C58-4B3F-8CCA-912BD5953687}" presName="iconSpace" presStyleCnt="0"/>
      <dgm:spPr/>
    </dgm:pt>
    <dgm:pt modelId="{C932CB57-4FE1-420C-A5E8-E8EE4ACC8F15}" type="pres">
      <dgm:prSet presAssocID="{4C710AA2-5C58-4B3F-8CCA-912BD5953687}" presName="parTx" presStyleLbl="revTx" presStyleIdx="2" presStyleCnt="4" custLinFactNeighborY="1155">
        <dgm:presLayoutVars>
          <dgm:chMax val="0"/>
          <dgm:chPref val="0"/>
        </dgm:presLayoutVars>
      </dgm:prSet>
      <dgm:spPr/>
    </dgm:pt>
    <dgm:pt modelId="{D48518E8-DD1D-4043-A874-CE3669F114B5}" type="pres">
      <dgm:prSet presAssocID="{4C710AA2-5C58-4B3F-8CCA-912BD5953687}" presName="txSpace" presStyleCnt="0"/>
      <dgm:spPr/>
    </dgm:pt>
    <dgm:pt modelId="{23D5019F-EDE5-48EC-B035-AB2BE5C5D1EE}" type="pres">
      <dgm:prSet presAssocID="{4C710AA2-5C58-4B3F-8CCA-912BD5953687}" presName="desTx" presStyleLbl="revTx" presStyleIdx="3" presStyleCnt="4">
        <dgm:presLayoutVars/>
      </dgm:prSet>
      <dgm:spPr/>
    </dgm:pt>
  </dgm:ptLst>
  <dgm:cxnLst>
    <dgm:cxn modelId="{A7464D0E-0DDF-4A56-92C5-FF820AFA8D2E}" type="presOf" srcId="{60F654AA-532C-4463-80A3-AF661A532923}" destId="{7CA8CBC5-9E1B-4DC2-8C3E-3F998F236BC2}" srcOrd="0" destOrd="0" presId="urn:microsoft.com/office/officeart/2018/2/layout/IconLabelDescriptionList"/>
    <dgm:cxn modelId="{D6CDB91E-3EDE-46E1-9128-CA86A52EA439}" srcId="{4C710AA2-5C58-4B3F-8CCA-912BD5953687}" destId="{F46543F2-768F-44FC-808A-3D1C043D7F79}" srcOrd="3" destOrd="0" parTransId="{AD9E760E-C8AE-42F2-B36C-68ED6EA06303}" sibTransId="{707A76AC-98BD-45E4-B0DE-C74F0D45824E}"/>
    <dgm:cxn modelId="{CF4BD035-69F1-4F40-A726-3B788F0184A5}" srcId="{4C710AA2-5C58-4B3F-8CCA-912BD5953687}" destId="{777FDBD1-4379-4D45-B65A-A02582D4C76A}" srcOrd="1" destOrd="0" parTransId="{99B345B8-56B5-4B86-8B84-2F71386B8D6B}" sibTransId="{953F4B3D-849D-4A01-9F81-A836046F07B8}"/>
    <dgm:cxn modelId="{5FA2223C-7127-4F91-B685-459B8688E88E}" type="presOf" srcId="{F46543F2-768F-44FC-808A-3D1C043D7F79}" destId="{23D5019F-EDE5-48EC-B035-AB2BE5C5D1EE}" srcOrd="0" destOrd="3" presId="urn:microsoft.com/office/officeart/2018/2/layout/IconLabelDescriptionList"/>
    <dgm:cxn modelId="{5BEE6040-FB61-4D06-906D-02C9F9558035}" srcId="{DAF4E4CF-8620-4B9B-9787-845502D1DCD1}" destId="{4C710AA2-5C58-4B3F-8CCA-912BD5953687}" srcOrd="1" destOrd="0" parTransId="{F36733C3-781C-44C2-8B7D-0D81559436F7}" sibTransId="{0192C8C2-087E-4B54-895D-209A3B849634}"/>
    <dgm:cxn modelId="{9DCE6262-85A1-48F1-A8CA-E317C63862CB}" type="presOf" srcId="{777FDBD1-4379-4D45-B65A-A02582D4C76A}" destId="{23D5019F-EDE5-48EC-B035-AB2BE5C5D1EE}" srcOrd="0" destOrd="1" presId="urn:microsoft.com/office/officeart/2018/2/layout/IconLabelDescriptionList"/>
    <dgm:cxn modelId="{C3890A64-3D43-4323-86EE-51300D9280E4}" type="presOf" srcId="{A376C7E1-0083-463B-9631-5034108128B7}" destId="{23D5019F-EDE5-48EC-B035-AB2BE5C5D1EE}" srcOrd="0" destOrd="2" presId="urn:microsoft.com/office/officeart/2018/2/layout/IconLabelDescriptionList"/>
    <dgm:cxn modelId="{35290950-6EA3-4741-8693-E9FF92D45039}" type="presOf" srcId="{4C710AA2-5C58-4B3F-8CCA-912BD5953687}" destId="{C932CB57-4FE1-420C-A5E8-E8EE4ACC8F15}" srcOrd="0" destOrd="0" presId="urn:microsoft.com/office/officeart/2018/2/layout/IconLabelDescriptionList"/>
    <dgm:cxn modelId="{1871C352-0CFB-4D25-8C1F-F999E5FED849}" type="presOf" srcId="{DAF4E4CF-8620-4B9B-9787-845502D1DCD1}" destId="{ACB11882-09D8-4BD1-8A08-590F207CBB49}" srcOrd="0" destOrd="0" presId="urn:microsoft.com/office/officeart/2018/2/layout/IconLabelDescriptionList"/>
    <dgm:cxn modelId="{46442C81-64EC-42E9-AC67-03AF72B99118}" srcId="{4C710AA2-5C58-4B3F-8CCA-912BD5953687}" destId="{0088DAFB-D4D6-436F-8CD1-CCABCB84733D}" srcOrd="0" destOrd="0" parTransId="{FF61E128-A9B2-40A4-AC63-0A52168DF738}" sibTransId="{1B5ECDF5-D7B3-4029-8F53-567F2E68D8DB}"/>
    <dgm:cxn modelId="{00CD6CDC-15EF-47DD-A9B6-8C39226B1995}" type="presOf" srcId="{0088DAFB-D4D6-436F-8CD1-CCABCB84733D}" destId="{23D5019F-EDE5-48EC-B035-AB2BE5C5D1EE}" srcOrd="0" destOrd="0" presId="urn:microsoft.com/office/officeart/2018/2/layout/IconLabelDescriptionList"/>
    <dgm:cxn modelId="{540665F2-3819-43E4-8285-03C10392FCC8}" srcId="{4C710AA2-5C58-4B3F-8CCA-912BD5953687}" destId="{A376C7E1-0083-463B-9631-5034108128B7}" srcOrd="2" destOrd="0" parTransId="{57DEEDEA-6A32-4D60-A6FB-03762893E743}" sibTransId="{4FE9B9B0-4DA7-47D0-99EA-2B567A5B9272}"/>
    <dgm:cxn modelId="{5A2B6CFF-F5EA-49F7-8343-B7DB97882A23}" srcId="{DAF4E4CF-8620-4B9B-9787-845502D1DCD1}" destId="{60F654AA-532C-4463-80A3-AF661A532923}" srcOrd="0" destOrd="0" parTransId="{2222D3C6-93AB-4A85-994D-B96516A9FB5A}" sibTransId="{566FC760-63F8-4875-9158-36C7A5E5C4E8}"/>
    <dgm:cxn modelId="{14C4F796-9975-4201-9B61-608BFF792ED8}" type="presParOf" srcId="{ACB11882-09D8-4BD1-8A08-590F207CBB49}" destId="{463CA371-1D08-44AA-A176-7C1EA0DF97EF}" srcOrd="0" destOrd="0" presId="urn:microsoft.com/office/officeart/2018/2/layout/IconLabelDescriptionList"/>
    <dgm:cxn modelId="{0941107A-5615-4856-B7CA-549F8C051432}" type="presParOf" srcId="{463CA371-1D08-44AA-A176-7C1EA0DF97EF}" destId="{628C5FCA-FACF-46B7-80BB-9B45CF3F1087}" srcOrd="0" destOrd="0" presId="urn:microsoft.com/office/officeart/2018/2/layout/IconLabelDescriptionList"/>
    <dgm:cxn modelId="{C4D4A0FC-FFA6-4F30-9A68-E8E1EA6D92D5}" type="presParOf" srcId="{463CA371-1D08-44AA-A176-7C1EA0DF97EF}" destId="{52054D5F-CB6D-42E2-9B1E-E5FB6D18260C}" srcOrd="1" destOrd="0" presId="urn:microsoft.com/office/officeart/2018/2/layout/IconLabelDescriptionList"/>
    <dgm:cxn modelId="{B096D01C-2FAE-4F3F-9F86-4B6D99695E80}" type="presParOf" srcId="{463CA371-1D08-44AA-A176-7C1EA0DF97EF}" destId="{7CA8CBC5-9E1B-4DC2-8C3E-3F998F236BC2}" srcOrd="2" destOrd="0" presId="urn:microsoft.com/office/officeart/2018/2/layout/IconLabelDescriptionList"/>
    <dgm:cxn modelId="{E8A65BF0-C04E-40DB-8D34-8B7BB0F888FA}" type="presParOf" srcId="{463CA371-1D08-44AA-A176-7C1EA0DF97EF}" destId="{384F039A-8DE3-4CBF-9DEC-609BB9B81BAE}" srcOrd="3" destOrd="0" presId="urn:microsoft.com/office/officeart/2018/2/layout/IconLabelDescriptionList"/>
    <dgm:cxn modelId="{1B7290F6-7E82-4127-B99D-871399F1E55B}" type="presParOf" srcId="{463CA371-1D08-44AA-A176-7C1EA0DF97EF}" destId="{348E53AE-38B9-486E-80DE-E785641AB128}" srcOrd="4" destOrd="0" presId="urn:microsoft.com/office/officeart/2018/2/layout/IconLabelDescriptionList"/>
    <dgm:cxn modelId="{B3A1D1FE-A6FA-45CE-AA33-989470A9E22B}" type="presParOf" srcId="{ACB11882-09D8-4BD1-8A08-590F207CBB49}" destId="{B8949605-CC03-47E4-8DD6-49DB34289AB2}" srcOrd="1" destOrd="0" presId="urn:microsoft.com/office/officeart/2018/2/layout/IconLabelDescriptionList"/>
    <dgm:cxn modelId="{842C3519-EBF9-446F-A797-3F9926933002}" type="presParOf" srcId="{ACB11882-09D8-4BD1-8A08-590F207CBB49}" destId="{D7DBE2C8-3377-44F6-AD25-80C8E7A5456E}" srcOrd="2" destOrd="0" presId="urn:microsoft.com/office/officeart/2018/2/layout/IconLabelDescriptionList"/>
    <dgm:cxn modelId="{81F3FAC6-B91E-45D5-9D79-3CBEEBDC1D17}" type="presParOf" srcId="{D7DBE2C8-3377-44F6-AD25-80C8E7A5456E}" destId="{DEFF185A-645E-4BEB-AD39-A5720E63CE13}" srcOrd="0" destOrd="0" presId="urn:microsoft.com/office/officeart/2018/2/layout/IconLabelDescriptionList"/>
    <dgm:cxn modelId="{74B5B7FA-05E4-4AF0-896C-FD619D0011B7}" type="presParOf" srcId="{D7DBE2C8-3377-44F6-AD25-80C8E7A5456E}" destId="{9CC8D857-B225-4DBD-87F0-282B43896AC6}" srcOrd="1" destOrd="0" presId="urn:microsoft.com/office/officeart/2018/2/layout/IconLabelDescriptionList"/>
    <dgm:cxn modelId="{1B7F6E9F-D1EF-412E-B22D-1A32192FE633}" type="presParOf" srcId="{D7DBE2C8-3377-44F6-AD25-80C8E7A5456E}" destId="{C932CB57-4FE1-420C-A5E8-E8EE4ACC8F15}" srcOrd="2" destOrd="0" presId="urn:microsoft.com/office/officeart/2018/2/layout/IconLabelDescriptionList"/>
    <dgm:cxn modelId="{78C5B70E-BE2F-4841-84FA-E5F4C7EE2D5B}" type="presParOf" srcId="{D7DBE2C8-3377-44F6-AD25-80C8E7A5456E}" destId="{D48518E8-DD1D-4043-A874-CE3669F114B5}" srcOrd="3" destOrd="0" presId="urn:microsoft.com/office/officeart/2018/2/layout/IconLabelDescriptionList"/>
    <dgm:cxn modelId="{E6035CCB-FC89-4502-B990-931EFE1B84B5}" type="presParOf" srcId="{D7DBE2C8-3377-44F6-AD25-80C8E7A5456E}" destId="{23D5019F-EDE5-48EC-B035-AB2BE5C5D1EE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C5FCA-FACF-46B7-80BB-9B45CF3F1087}">
      <dsp:nvSpPr>
        <dsp:cNvPr id="0" name=""/>
        <dsp:cNvSpPr/>
      </dsp:nvSpPr>
      <dsp:spPr>
        <a:xfrm>
          <a:off x="1815" y="253028"/>
          <a:ext cx="1138429" cy="11384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8CBC5-9E1B-4DC2-8C3E-3F998F236BC2}">
      <dsp:nvSpPr>
        <dsp:cNvPr id="0" name=""/>
        <dsp:cNvSpPr/>
      </dsp:nvSpPr>
      <dsp:spPr>
        <a:xfrm>
          <a:off x="0" y="1830581"/>
          <a:ext cx="3252656" cy="747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Good afternoon. My name is Kateryna</a:t>
          </a:r>
          <a:endParaRPr lang="en-US" sz="2400" kern="1200" dirty="0"/>
        </a:p>
      </dsp:txBody>
      <dsp:txXfrm>
        <a:off x="0" y="1830581"/>
        <a:ext cx="3252656" cy="747094"/>
      </dsp:txXfrm>
    </dsp:sp>
    <dsp:sp modelId="{348E53AE-38B9-486E-80DE-E785641AB128}">
      <dsp:nvSpPr>
        <dsp:cNvPr id="0" name=""/>
        <dsp:cNvSpPr/>
      </dsp:nvSpPr>
      <dsp:spPr>
        <a:xfrm>
          <a:off x="1815" y="2466614"/>
          <a:ext cx="3252656" cy="299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FF185A-645E-4BEB-AD39-A5720E63CE13}">
      <dsp:nvSpPr>
        <dsp:cNvPr id="0" name=""/>
        <dsp:cNvSpPr/>
      </dsp:nvSpPr>
      <dsp:spPr>
        <a:xfrm>
          <a:off x="3823686" y="253028"/>
          <a:ext cx="1138429" cy="11384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2CB57-4FE1-420C-A5E8-E8EE4ACC8F15}">
      <dsp:nvSpPr>
        <dsp:cNvPr id="0" name=""/>
        <dsp:cNvSpPr/>
      </dsp:nvSpPr>
      <dsp:spPr>
        <a:xfrm>
          <a:off x="3823686" y="1624002"/>
          <a:ext cx="3252656" cy="7470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 dirty="0"/>
            <a:t>In my presentation I will:</a:t>
          </a:r>
          <a:endParaRPr lang="en-US" sz="2400" kern="1200" dirty="0"/>
        </a:p>
      </dsp:txBody>
      <dsp:txXfrm>
        <a:off x="3823686" y="1624002"/>
        <a:ext cx="3252656" cy="747094"/>
      </dsp:txXfrm>
    </dsp:sp>
    <dsp:sp modelId="{23D5019F-EDE5-48EC-B035-AB2BE5C5D1EE}">
      <dsp:nvSpPr>
        <dsp:cNvPr id="0" name=""/>
        <dsp:cNvSpPr/>
      </dsp:nvSpPr>
      <dsp:spPr>
        <a:xfrm>
          <a:off x="3823686" y="2466614"/>
          <a:ext cx="3252656" cy="2993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/>
            <a:t>Give a short explanation of what Basil’s Bakery is and describe the main problems it is dealing with.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/>
            <a:t>Explain the PESTEL framework in simple terms and show how it relates to the bakery’s situation.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/>
            <a:t>Explain the Cause‑and‑Effect model in simple terms and use it to explore why the bakery is having these problems.</a:t>
          </a:r>
          <a:endParaRPr lang="en-GB" sz="1600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600" kern="1200" dirty="0"/>
            <a:t>End with a short summary of the most important points you found.</a:t>
          </a:r>
          <a:endParaRPr lang="en-GB" sz="1600" kern="1200" dirty="0"/>
        </a:p>
      </dsp:txBody>
      <dsp:txXfrm>
        <a:off x="3823686" y="2466614"/>
        <a:ext cx="3252656" cy="2993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187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012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890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452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858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93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151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476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620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587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727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194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2588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56433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pxhere.com/en/photo/635332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industries/consumer-packaged-goods/our-insights/state-of-consumer" TargetMode="External"/><Relationship Id="rId2" Type="http://schemas.openxmlformats.org/officeDocument/2006/relationships/hyperlink" Target="https://asq.org/quality-resources/fishbo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4324/9781351116268" TargetMode="External"/><Relationship Id="rId5" Type="http://schemas.openxmlformats.org/officeDocument/2006/relationships/hyperlink" Target="https://www.scribbr.com/research-process/fishbone-diagram/" TargetMode="External"/><Relationship Id="rId4" Type="http://schemas.openxmlformats.org/officeDocument/2006/relationships/hyperlink" Target="https://www.gov.uk/business-support-service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590314-5B7D-0DE6-3147-16E030FCB39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360" b="22640"/>
          <a:stretch>
            <a:fillRect/>
          </a:stretch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43309" y="148919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Student Name:	Kateryna Mulyk</a:t>
            </a: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Student ID:		2524007</a:t>
            </a: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Lecturer’s Name:	Chijioke Uba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Module Code: 	</a:t>
            </a:r>
            <a:r>
              <a:rPr lang="en-US" sz="2400" dirty="0">
                <a:solidFill>
                  <a:srgbClr val="FFFFFF"/>
                </a:solidFill>
              </a:rPr>
              <a:t>LCLM 4004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Module Name: </a:t>
            </a:r>
            <a:r>
              <a:rPr lang="en-US" sz="2400" dirty="0">
                <a:solidFill>
                  <a:srgbClr val="FFFFFF"/>
                </a:solidFill>
              </a:rPr>
              <a:t>Problem Solving and Decision-Making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FFFFF"/>
              </a:solidFill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FFFF"/>
                </a:solidFill>
              </a:rPr>
              <a:t>Component 1: 	</a:t>
            </a:r>
            <a:r>
              <a:rPr lang="en-US" sz="2400" dirty="0">
                <a:solidFill>
                  <a:srgbClr val="FFFFFF"/>
                </a:solidFill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424" y="0"/>
            <a:ext cx="6871447" cy="1027024"/>
          </a:xfrm>
        </p:spPr>
        <p:txBody>
          <a:bodyPr anchor="b"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Overview of the presentation.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D0A5F5C-2165-A09C-64B6-7FB385A3E4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893" r="21388"/>
          <a:stretch>
            <a:fillRect/>
          </a:stretch>
        </p:blipFill>
        <p:spPr>
          <a:xfrm>
            <a:off x="8341743" y="-548342"/>
            <a:ext cx="5312621" cy="79546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EEB797A2-B4EE-D897-03C3-1120A11E57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16981"/>
              </p:ext>
            </p:extLst>
          </p:nvPr>
        </p:nvGraphicFramePr>
        <p:xfrm>
          <a:off x="884021" y="851324"/>
          <a:ext cx="7078159" cy="57133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3E5E0327-39AE-B8F8-7836-D77B4083D1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6336100" y="-612643"/>
            <a:ext cx="9346921" cy="763437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5037"/>
            <a:ext cx="5497900" cy="3911926"/>
          </a:xfrm>
        </p:spPr>
        <p:txBody>
          <a:bodyPr>
            <a:normAutofit/>
          </a:bodyPr>
          <a:lstStyle/>
          <a:p>
            <a:r>
              <a:rPr lang="en-US" sz="1900" dirty="0"/>
              <a:t>Basil's Bakery is a small independent bakery in a retail park in Coventry, UK. </a:t>
            </a:r>
          </a:p>
          <a:p>
            <a:r>
              <a:rPr lang="en-US" sz="1900" dirty="0"/>
              <a:t>The bakery opened in 2015. Basil is a skilled artisan baker who makes cakes, pastries, and bread. </a:t>
            </a:r>
          </a:p>
          <a:p>
            <a:r>
              <a:rPr lang="en-US" sz="1900" dirty="0"/>
              <a:t>He uses high-quality organic ingredients in all his products. </a:t>
            </a:r>
          </a:p>
          <a:p>
            <a:r>
              <a:rPr lang="en-US" sz="1900" dirty="0"/>
              <a:t>Customers like the bakery because the food is tasty and the location is convenient.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ssortment of breads">
            <a:extLst>
              <a:ext uri="{FF2B5EF4-FFF2-40B4-BE49-F238E27FC236}">
                <a16:creationId xmlns:a16="http://schemas.microsoft.com/office/drawing/2014/main" id="{D1B80CE6-5F8B-490F-AAF6-2A7466CB6C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6" r="26852"/>
          <a:stretch>
            <a:fillRect/>
          </a:stretch>
        </p:blipFill>
        <p:spPr>
          <a:xfrm>
            <a:off x="6241200" y="-789317"/>
            <a:ext cx="11895502" cy="843663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Problems affecting the </a:t>
            </a:r>
            <a:r>
              <a:rPr lang="en-GB" sz="4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bussines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5112601" cy="3742762"/>
          </a:xfrm>
        </p:spPr>
        <p:txBody>
          <a:bodyPr>
            <a:normAutofit/>
          </a:bodyPr>
          <a:lstStyle/>
          <a:p>
            <a:r>
              <a:rPr lang="en-US" sz="2000" dirty="0"/>
              <a:t>Fewer people visit the retail park than before.</a:t>
            </a:r>
          </a:p>
          <a:p>
            <a:r>
              <a:rPr lang="en-US" sz="2000" dirty="0"/>
              <a:t> Shops in the retail park are closing and remaining empty. </a:t>
            </a:r>
          </a:p>
          <a:p>
            <a:r>
              <a:rPr lang="en-US" sz="2000" dirty="0"/>
              <a:t>Some regular customers lost their jobs when shops closed.</a:t>
            </a:r>
          </a:p>
          <a:p>
            <a:r>
              <a:rPr lang="en-US" sz="2000" dirty="0"/>
              <a:t> Many office workers now work from home part of the week.</a:t>
            </a:r>
          </a:p>
          <a:p>
            <a:r>
              <a:rPr lang="en-US" sz="2000" dirty="0"/>
              <a:t> Customers who work from home no longer buy lunch from the bakery as often.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6"/>
            <a:ext cx="10515600" cy="8598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04182"/>
            <a:ext cx="10515600" cy="550946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       What is it?</a:t>
            </a:r>
            <a:br>
              <a:rPr lang="en-US" dirty="0"/>
            </a:br>
            <a:r>
              <a:rPr lang="en-US" dirty="0"/>
              <a:t>A tool that helps businesses understand outside factors that can affect them. PESTEL stands for Political, Economic, Social, Technological, Environmental, and Legal factors (Sufi,2024).</a:t>
            </a:r>
          </a:p>
          <a:p>
            <a:pPr marL="0" indent="0">
              <a:buNone/>
            </a:pPr>
            <a:r>
              <a:rPr lang="en-US" b="1" dirty="0"/>
              <a:t>        Why is it used?</a:t>
            </a:r>
            <a:br>
              <a:rPr lang="en-US" dirty="0"/>
            </a:br>
            <a:r>
              <a:rPr lang="en-US" dirty="0"/>
              <a:t>To identify opportunities and risks and support better business decisions.</a:t>
            </a:r>
          </a:p>
          <a:p>
            <a:pPr marL="0" indent="0">
              <a:buNone/>
            </a:pPr>
            <a:r>
              <a:rPr lang="en-US" b="1" dirty="0"/>
              <a:t>        Where/how is it used?</a:t>
            </a:r>
            <a:br>
              <a:rPr lang="en-US" dirty="0"/>
            </a:br>
            <a:r>
              <a:rPr lang="en-US" dirty="0"/>
              <a:t>Used in business planning, marketing, and strategy.</a:t>
            </a:r>
            <a:r>
              <a:rPr lang="en-GB" dirty="0"/>
              <a:t> PESTEL Analysis is a tool to be used by MNCs to track business environment (Yusop,2018)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         Benefits:</a:t>
            </a:r>
            <a:endParaRPr lang="en-US" dirty="0"/>
          </a:p>
          <a:p>
            <a:r>
              <a:rPr lang="en-US" dirty="0"/>
              <a:t>Easy to use </a:t>
            </a:r>
          </a:p>
          <a:p>
            <a:r>
              <a:rPr lang="en-US" dirty="0"/>
              <a:t>Helps identify risks and opportunities </a:t>
            </a:r>
          </a:p>
          <a:p>
            <a:r>
              <a:rPr lang="en-US" dirty="0"/>
              <a:t>Supports planning and decision-making </a:t>
            </a:r>
          </a:p>
          <a:p>
            <a:pPr marL="0" indent="0">
              <a:buNone/>
            </a:pPr>
            <a:r>
              <a:rPr lang="en-US" b="1" dirty="0"/>
              <a:t>         Criticisms:</a:t>
            </a:r>
            <a:endParaRPr lang="en-US" dirty="0"/>
          </a:p>
          <a:p>
            <a:r>
              <a:rPr lang="en-US" dirty="0"/>
              <a:t>Can take a lot of time </a:t>
            </a:r>
          </a:p>
          <a:p>
            <a:r>
              <a:rPr lang="en-US" dirty="0"/>
              <a:t>Information can become outdated quickly </a:t>
            </a:r>
          </a:p>
          <a:p>
            <a:r>
              <a:rPr lang="en-US" dirty="0"/>
              <a:t>Focuses only on external factors, not internal issues </a:t>
            </a:r>
          </a:p>
          <a:p>
            <a:r>
              <a:rPr lang="en-US" dirty="0"/>
              <a:t>Does not provide solutions, only identifies factors to consider </a:t>
            </a:r>
          </a:p>
        </p:txBody>
      </p:sp>
      <p:pic>
        <p:nvPicPr>
          <p:cNvPr id="7" name="Graphic 6" descr="Baguette outline">
            <a:extLst>
              <a:ext uri="{FF2B5EF4-FFF2-40B4-BE49-F238E27FC236}">
                <a16:creationId xmlns:a16="http://schemas.microsoft.com/office/drawing/2014/main" id="{60A6DF73-3A93-85FF-AA44-E3067E421C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638800" y="2971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369" y="763934"/>
            <a:ext cx="10827390" cy="710586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 PESTEL Framework 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40" y="1314779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4498342"/>
              </p:ext>
            </p:extLst>
          </p:nvPr>
        </p:nvGraphicFramePr>
        <p:xfrm>
          <a:off x="654368" y="2116691"/>
          <a:ext cx="10827391" cy="388961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907677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71667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Government policies during COVID-19 reduced customer footfall.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Government support for small businesses could help Basil </a:t>
                      </a:r>
                      <a:r>
                        <a:rPr lang="en-GB" sz="1400" dirty="0"/>
                        <a:t>(Department for Business and Trade, 2025).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Many people have less money to spend because of inflation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Rent, electricity, insurance, and ingredient costs have increased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Customers want easy services like delivery and pre-ordering.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Many people like organic and high-quality food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400" dirty="0"/>
                        <a:t>Basil does not offer online ordering or delivery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US" sz="1400" dirty="0"/>
                        <a:t>Social media could help attract more customers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Online ordering would need to follow data protection rules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Basil must follow food safety laws.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0" dirty="0"/>
                        <a:t>Pollutions levels linked to sourcing and using organic ingredients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US" sz="1400" dirty="0"/>
                        <a:t>Organic ingredients can be harder to get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099457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 panose="020B0604020202020204" pitchFamily="34" charset="0"/>
                <a:cs typeface="Arial" panose="020B0604020202020204" pitchFamily="34" charset="0"/>
              </a:rPr>
              <a:t>Cause-and-Effect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25285"/>
            <a:ext cx="10515600" cy="574293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       What is it?</a:t>
            </a:r>
            <a:br>
              <a:rPr lang="en-US" dirty="0"/>
            </a:br>
            <a:r>
              <a:rPr lang="en-US" dirty="0"/>
              <a:t>The Cause-and-Effect Model is a tool used to find the reasons behind a problem and understand how different factors affect an outcome. It is also called a F</a:t>
            </a:r>
            <a:r>
              <a:rPr lang="en-GB" dirty="0" err="1"/>
              <a:t>ishbone</a:t>
            </a:r>
            <a:r>
              <a:rPr lang="en-GB" dirty="0"/>
              <a:t> diagram (also known as Ishikawa diagram)(Ilie, 2010)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Why is it used?</a:t>
            </a:r>
            <a:br>
              <a:rPr lang="en-US" dirty="0"/>
            </a:br>
            <a:r>
              <a:rPr lang="en-GB" dirty="0"/>
              <a:t>A cause-and-effect diagram is a tool that helps identify, organize, and display possible causes of a specific problem (</a:t>
            </a:r>
            <a:r>
              <a:rPr lang="en-US" dirty="0"/>
              <a:t>Sproull, 2018). </a:t>
            </a:r>
            <a:endParaRPr lang="en-GB" dirty="0"/>
          </a:p>
          <a:p>
            <a:pPr marL="0" indent="0">
              <a:buNone/>
            </a:pPr>
            <a:r>
              <a:rPr lang="en-US" b="1" dirty="0"/>
              <a:t>        Where/how is it used?</a:t>
            </a:r>
            <a:br>
              <a:rPr lang="en-US" dirty="0"/>
            </a:br>
            <a:r>
              <a:rPr lang="en-US" dirty="0"/>
              <a:t>Used in businesses, manufacturing, healthcare, and education. Teams list possible causes of a problem and group them into categories.</a:t>
            </a:r>
          </a:p>
          <a:p>
            <a:pPr marL="0" indent="0">
              <a:buNone/>
            </a:pPr>
            <a:r>
              <a:rPr lang="en-US" b="1" dirty="0"/>
              <a:t>         Benefits:</a:t>
            </a:r>
            <a:endParaRPr lang="en-US" dirty="0"/>
          </a:p>
          <a:p>
            <a:r>
              <a:rPr lang="en-US" dirty="0"/>
              <a:t>Easy to understand and use </a:t>
            </a:r>
            <a:r>
              <a:rPr lang="en-GB" dirty="0"/>
              <a:t>(ASQ, 2024).</a:t>
            </a:r>
            <a:endParaRPr lang="en-US" dirty="0"/>
          </a:p>
          <a:p>
            <a:r>
              <a:rPr lang="en-US" dirty="0"/>
              <a:t>Helps find the main cause of a problem </a:t>
            </a:r>
          </a:p>
          <a:p>
            <a:r>
              <a:rPr lang="en-US" dirty="0"/>
              <a:t>Very useful tool when attempting to identify potential causes</a:t>
            </a:r>
          </a:p>
          <a:p>
            <a:r>
              <a:rPr lang="en-US" dirty="0"/>
              <a:t>Supports better decision-making </a:t>
            </a:r>
          </a:p>
          <a:p>
            <a:pPr marL="0" indent="0">
              <a:buNone/>
            </a:pPr>
            <a:r>
              <a:rPr lang="en-US" b="1" dirty="0"/>
              <a:t>         Criticisms:</a:t>
            </a:r>
            <a:endParaRPr lang="en-US" dirty="0"/>
          </a:p>
          <a:p>
            <a:r>
              <a:rPr lang="en-US" dirty="0"/>
              <a:t>Can be time-consuming </a:t>
            </a:r>
            <a:r>
              <a:rPr lang="en-GB" dirty="0"/>
              <a:t>(George, 2024).</a:t>
            </a:r>
            <a:endParaRPr lang="en-US" dirty="0"/>
          </a:p>
          <a:p>
            <a:r>
              <a:rPr lang="en-US" dirty="0"/>
              <a:t>May miss some causes if information is limited </a:t>
            </a:r>
          </a:p>
          <a:p>
            <a:r>
              <a:rPr lang="en-US" dirty="0"/>
              <a:t>Does not show which cause is most important </a:t>
            </a:r>
          </a:p>
          <a:p>
            <a:r>
              <a:rPr lang="en-US" dirty="0"/>
              <a:t>Focuses on causes but does not provide solutions directly</a:t>
            </a:r>
          </a:p>
          <a:p>
            <a:pPr>
              <a:lnSpc>
                <a:spcPct val="100000"/>
              </a:lnSpc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/>
          </p:cNvSpPr>
          <p:nvPr/>
        </p:nvSpPr>
        <p:spPr>
          <a:xfrm>
            <a:off x="6369413" y="4037442"/>
            <a:ext cx="2207594" cy="830997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COVID-19 pandemic have solidified into lasting behaviour change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Coggins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., 2025)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/>
          </p:cNvSpPr>
          <p:nvPr/>
        </p:nvSpPr>
        <p:spPr>
          <a:xfrm>
            <a:off x="6377453" y="3515003"/>
            <a:ext cx="2207594" cy="46166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Did not modernize the business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peoples work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have limited time to manage orders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/>
          </p:cNvSpPr>
          <p:nvPr/>
        </p:nvSpPr>
        <p:spPr>
          <a:xfrm>
            <a:off x="3519909" y="4202820"/>
            <a:ext cx="2207594" cy="46166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Fever people are visiting the retail park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Don’t have delivery service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Cost of living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 organic ingredients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Old equipment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 software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reliable pre-order system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customer service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CB67BB-6655-E029-273E-9AD468901157}"/>
              </a:ext>
            </a:extLst>
          </p:cNvPr>
          <p:cNvSpPr/>
          <p:nvPr/>
        </p:nvSpPr>
        <p:spPr>
          <a:xfrm>
            <a:off x="9257191" y="3126017"/>
            <a:ext cx="2546343" cy="56710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Sales </a:t>
            </a:r>
            <a:r>
              <a:rPr lang="en-US" b="1" dirty="0"/>
              <a:t>stagnating</a:t>
            </a:r>
            <a:r>
              <a:rPr lang="en-GB" b="1" dirty="0"/>
              <a:t> at 25% below 2019 levels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4"/>
            <a:ext cx="10515600" cy="62691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1600"/>
            <a:ext cx="10515600" cy="5121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/>
              <a:t>      1.Fewer Customers Visiting the Retail Park</a:t>
            </a:r>
          </a:p>
          <a:p>
            <a:r>
              <a:rPr lang="en-US" sz="2400" dirty="0"/>
              <a:t>Since 2020, fewer people have been visiting the retail park. Many shops have closed, which has reduced the number of potential customers for Basil's Bakery.</a:t>
            </a:r>
          </a:p>
          <a:p>
            <a:pPr marL="0" indent="0">
              <a:buNone/>
            </a:pPr>
            <a:r>
              <a:rPr lang="en-US" sz="2400" b="1" dirty="0"/>
              <a:t>      2. More People Working from Home</a:t>
            </a:r>
          </a:p>
          <a:p>
            <a:r>
              <a:rPr lang="en-US" sz="2400" dirty="0"/>
              <a:t>Many office workers now work from home several days a week. This means fewer people buy lunch, snacks, and drinks from the bakery.</a:t>
            </a:r>
          </a:p>
          <a:p>
            <a:pPr marL="0" indent="0">
              <a:buNone/>
            </a:pPr>
            <a:r>
              <a:rPr lang="en-US" sz="2400" b="1" dirty="0"/>
              <a:t>      3. Lack of Delivery and Online Ordering</a:t>
            </a:r>
          </a:p>
          <a:p>
            <a:r>
              <a:rPr lang="en-US" sz="2400" dirty="0"/>
              <a:t>Customers have asked for delivery and pre-order services, but these are not always available. This may cause Basil to lose sales to competitors who offer these services.</a:t>
            </a:r>
          </a:p>
          <a:p>
            <a:pPr marL="0" indent="0">
              <a:buNone/>
            </a:pPr>
            <a:r>
              <a:rPr lang="en-US" sz="2400" b="1" dirty="0"/>
              <a:t>      4. Rising Business Costs</a:t>
            </a:r>
          </a:p>
          <a:p>
            <a:r>
              <a:rPr lang="en-US" sz="2400" dirty="0"/>
              <a:t>The cost of rent, utilities, insurance, and organic ingredients has increased. These higher costs make it harder for the bakery to remain profitable while sales are lower than before.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sz="1800" b="1" dirty="0"/>
              <a:t>American Society for Quality (ASQ)</a:t>
            </a:r>
            <a:r>
              <a:rPr lang="en-GB" sz="1800" dirty="0"/>
              <a:t> (2024) </a:t>
            </a:r>
            <a:r>
              <a:rPr lang="en-GB" sz="1800" i="1" dirty="0"/>
              <a:t>What is a Fishbone Diagram? Ishikawa Cause &amp; Effect Diagram</a:t>
            </a:r>
            <a:r>
              <a:rPr lang="en-GB" sz="1800" dirty="0"/>
              <a:t>. Available at: </a:t>
            </a:r>
            <a:r>
              <a:rPr lang="en-GB" sz="1800" dirty="0">
                <a:hlinkClick r:id="rId2"/>
              </a:rPr>
              <a:t>https://asq.org/quality-resources/fishbone</a:t>
            </a:r>
            <a:r>
              <a:rPr lang="en-GB" sz="1800" dirty="0"/>
              <a:t> (Accessed: 13 June 2026).</a:t>
            </a:r>
          </a:p>
          <a:p>
            <a:pPr algn="just"/>
            <a:r>
              <a:rPr lang="en-GB" sz="1800" dirty="0"/>
              <a:t>Andersen, P.D. (2025) </a:t>
            </a:r>
            <a:r>
              <a:rPr lang="en-GB" sz="1800" i="1" dirty="0"/>
              <a:t>The PESTEL Framework and its Variants for Analysing the Strategic Environment: Evolution, Limitations and Adoption in Energy Policy Research</a:t>
            </a:r>
            <a:r>
              <a:rPr lang="en-GB" sz="1800" dirty="0"/>
              <a:t>. SSRN. Available at: https://ssrn.com/abstract=5266562 (Accessed: 13 June 2026).</a:t>
            </a:r>
          </a:p>
          <a:p>
            <a:pPr algn="just"/>
            <a:r>
              <a:rPr lang="en-GB" sz="1800" dirty="0"/>
              <a:t>Coggins, B., Adams, C., Alldredge, K., Hopcus, A., Shamoun, J. and Bucklin, L. (2025) </a:t>
            </a:r>
            <a:r>
              <a:rPr lang="en-GB" sz="1800" i="1" dirty="0"/>
              <a:t>State of the Consumer 2025: When disruption becomes permanent</a:t>
            </a:r>
            <a:r>
              <a:rPr lang="en-GB" sz="1800" dirty="0"/>
              <a:t>. McKinsey &amp; Company, 9 June. Available at: </a:t>
            </a:r>
            <a:r>
              <a:rPr lang="en-GB" sz="1800" dirty="0">
                <a:hlinkClick r:id="rId3"/>
              </a:rPr>
              <a:t>https://www.mckinsey.com/industries/consumer-packaged-goods/our-insights/state-of-consumer</a:t>
            </a:r>
            <a:r>
              <a:rPr lang="en-GB" sz="1800" dirty="0"/>
              <a:t> (Accessed: 13 June 2026).</a:t>
            </a:r>
          </a:p>
          <a:p>
            <a:pPr algn="just"/>
            <a:r>
              <a:rPr lang="en-GB" sz="1800" b="1" dirty="0"/>
              <a:t>Department for Business and Trade</a:t>
            </a:r>
            <a:r>
              <a:rPr lang="en-GB" sz="1800" dirty="0"/>
              <a:t> (2025) </a:t>
            </a:r>
            <a:r>
              <a:rPr lang="en-GB" sz="1800" i="1" dirty="0"/>
              <a:t>Help for businesses: support and advice</a:t>
            </a:r>
            <a:r>
              <a:rPr lang="en-GB" sz="1800" dirty="0"/>
              <a:t>. Available at: </a:t>
            </a:r>
            <a:r>
              <a:rPr lang="en-GB" sz="1800" dirty="0">
                <a:hlinkClick r:id="rId4"/>
              </a:rPr>
              <a:t>https://www.gov.uk/business-support-service</a:t>
            </a:r>
            <a:r>
              <a:rPr lang="en-GB" sz="1800" dirty="0"/>
              <a:t> (Accessed: 13 June 2026).</a:t>
            </a:r>
          </a:p>
          <a:p>
            <a:pPr algn="just"/>
            <a:r>
              <a:rPr lang="en-GB" sz="1800" dirty="0"/>
              <a:t>Ilie, G. and Ciocoiu, C.N., 2010. Application of fishbone diagram to determine the risk of an event with multiple causes. </a:t>
            </a:r>
            <a:r>
              <a:rPr lang="en-GB" sz="1800" i="1" dirty="0"/>
              <a:t>Management research and practice</a:t>
            </a:r>
            <a:r>
              <a:rPr lang="en-GB" sz="1800" dirty="0"/>
              <a:t>, </a:t>
            </a:r>
            <a:r>
              <a:rPr lang="en-GB" sz="1800" i="1" dirty="0"/>
              <a:t>2</a:t>
            </a:r>
            <a:r>
              <a:rPr lang="en-GB" sz="1800" dirty="0"/>
              <a:t>(1), pp.1-20.</a:t>
            </a:r>
          </a:p>
          <a:p>
            <a:pPr algn="just"/>
            <a:r>
              <a:rPr lang="en-GB" sz="1800" b="1" dirty="0"/>
              <a:t>George, T.</a:t>
            </a:r>
            <a:r>
              <a:rPr lang="en-GB" sz="1800" dirty="0"/>
              <a:t> (2024) </a:t>
            </a:r>
            <a:r>
              <a:rPr lang="en-GB" sz="1800" i="1" dirty="0"/>
              <a:t>What Is a Fishbone Diagram? Templates &amp; Examples</a:t>
            </a:r>
            <a:r>
              <a:rPr lang="en-GB" sz="1800" dirty="0"/>
              <a:t>. </a:t>
            </a:r>
            <a:r>
              <a:rPr lang="en-GB" sz="1800" dirty="0" err="1"/>
              <a:t>Scribbr</a:t>
            </a:r>
            <a:r>
              <a:rPr lang="en-GB" sz="1800" dirty="0"/>
              <a:t>. Available at: </a:t>
            </a:r>
            <a:r>
              <a:rPr lang="en-GB" sz="1800" dirty="0">
                <a:hlinkClick r:id="rId5"/>
              </a:rPr>
              <a:t>https://www.scribbr.com/research-process/fishbone-diagram/</a:t>
            </a:r>
            <a:r>
              <a:rPr lang="en-GB" sz="1800" dirty="0"/>
              <a:t> (Accessed: 13 June 2026).</a:t>
            </a:r>
          </a:p>
          <a:p>
            <a:pPr algn="just"/>
            <a:r>
              <a:rPr lang="en-US" sz="1800" dirty="0"/>
              <a:t>Sproull, B. (2018). The Problem-Solving, Problem-Prevention, and Decision-Making Guide: Organized and Systematic Roadmaps for Managers (1st ed.). Productivity Press. </a:t>
            </a:r>
            <a:r>
              <a:rPr lang="en-US" sz="1800" dirty="0">
                <a:hlinkClick r:id="rId6"/>
              </a:rPr>
              <a:t>https://doi.org/10.4324/9781351116268</a:t>
            </a:r>
            <a:endParaRPr lang="en-US" sz="1800" dirty="0"/>
          </a:p>
          <a:p>
            <a:pPr algn="just"/>
            <a:r>
              <a:rPr lang="en-US" sz="1800" dirty="0"/>
              <a:t>Sproull, B. (2018). The Problem-Solving, Problem-Prevention, and Decision-Making Guide: Organized and Systematic Roadmaps for Managers (1st ed.). Productivity Press. </a:t>
            </a:r>
            <a:r>
              <a:rPr lang="en-US" sz="1800" dirty="0">
                <a:hlinkClick r:id="rId6"/>
              </a:rPr>
              <a:t>https://doi.org/10.4324/9781351116268</a:t>
            </a:r>
            <a:endParaRPr lang="en-US" sz="1800" dirty="0"/>
          </a:p>
          <a:p>
            <a:pPr algn="just"/>
            <a:r>
              <a:rPr lang="en-GB" sz="1800" dirty="0"/>
              <a:t>Sufi, F.K., 2024. Open-source cyber intelligence research through PESTEL framework: Present and future impact. </a:t>
            </a:r>
            <a:r>
              <a:rPr lang="en-GB" sz="1800" i="1" dirty="0"/>
              <a:t>Societal Impacts</a:t>
            </a:r>
            <a:r>
              <a:rPr lang="en-GB" sz="1800" dirty="0"/>
              <a:t>, </a:t>
            </a:r>
            <a:r>
              <a:rPr lang="en-GB" sz="1800" i="1" dirty="0"/>
              <a:t>3</a:t>
            </a:r>
            <a:r>
              <a:rPr lang="en-GB" sz="1800" dirty="0"/>
              <a:t>, p.100047.</a:t>
            </a:r>
          </a:p>
          <a:p>
            <a:pPr algn="just"/>
            <a:r>
              <a:rPr lang="en-GB" sz="1800" dirty="0"/>
              <a:t>Yusop, Z., 2018. PESTEL analysis. </a:t>
            </a:r>
            <a:r>
              <a:rPr lang="en-GB" sz="1800" i="1" dirty="0"/>
              <a:t>Paper </a:t>
            </a:r>
            <a:r>
              <a:rPr lang="en-GB" sz="1800" i="1" dirty="0" err="1"/>
              <a:t>persented</a:t>
            </a:r>
            <a:r>
              <a:rPr lang="en-GB" sz="1800" i="1" dirty="0"/>
              <a:t> at COMRAP</a:t>
            </a:r>
            <a:r>
              <a:rPr lang="en-GB" sz="1800" dirty="0"/>
              <a:t>, pp.34-39.</a:t>
            </a:r>
          </a:p>
          <a:p>
            <a:pPr algn="just"/>
            <a:endParaRPr lang="en-US" sz="1200" dirty="0"/>
          </a:p>
          <a:p>
            <a:pPr algn="just"/>
            <a:endParaRPr lang="en-GB" sz="1600" dirty="0"/>
          </a:p>
          <a:p>
            <a:pPr algn="just"/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41752"/>
            <a:ext cx="4391024" cy="1323439"/>
          </a:xfrm>
        </p:spPr>
        <p:txBody>
          <a:bodyPr anchor="t">
            <a:normAutofit/>
          </a:bodyPr>
          <a:lstStyle/>
          <a:p>
            <a:br>
              <a:rPr lang="en-GB" sz="40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46400"/>
            <a:ext cx="4391024" cy="2454300"/>
          </a:xfrm>
        </p:spPr>
        <p:txBody>
          <a:bodyPr>
            <a:normAutofit/>
          </a:bodyPr>
          <a:lstStyle/>
          <a:p>
            <a:endParaRPr lang="en-GB" sz="240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7" name="Graphic 6" descr="Winking face outline with solid fill">
            <a:extLst>
              <a:ext uri="{FF2B5EF4-FFF2-40B4-BE49-F238E27FC236}">
                <a16:creationId xmlns:a16="http://schemas.microsoft.com/office/drawing/2014/main" id="{A870111E-2A7A-473B-6BC8-FD5FE02358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6487" y="1429488"/>
            <a:ext cx="3960000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17680</TotalTime>
  <Words>1383</Words>
  <Application>Microsoft Office PowerPoint</Application>
  <PresentationFormat>Widescreen</PresentationFormat>
  <Paragraphs>139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2013 - 2022 Theme</vt:lpstr>
      <vt:lpstr>PowerPoint Presentation</vt:lpstr>
      <vt:lpstr> Overview of the presentation. </vt:lpstr>
      <vt:lpstr>Overview of Basil’s Bakery.  </vt:lpstr>
      <vt:lpstr>Problems affecting the bussines</vt:lpstr>
      <vt:lpstr>Critique of the PESTEL Framework  </vt:lpstr>
      <vt:lpstr>  PESTEL Framework   </vt:lpstr>
      <vt:lpstr>Cause-and-Effect model </vt:lpstr>
      <vt:lpstr>PowerPoint Presentation</vt:lpstr>
      <vt:lpstr>Summary of your Key Findings  </vt:lpstr>
      <vt:lpstr>                   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Kateryna mulyk</cp:lastModifiedBy>
  <cp:revision>101</cp:revision>
  <dcterms:created xsi:type="dcterms:W3CDTF">2024-01-29T11:42:05Z</dcterms:created>
  <dcterms:modified xsi:type="dcterms:W3CDTF">2026-06-13T15:49:16Z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