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notesSlides/notesSlide9.xml" ContentType="application/vnd.openxmlformats-officedocument.presentationml.notesSlide+xml"/>
  <Override PartName="/ppt/tags/tag8.xml" ContentType="application/vnd.openxmlformats-officedocument.presentationml.tags+xml"/>
  <Override PartName="/ppt/notesSlides/notesSlide10.xml" ContentType="application/vnd.openxmlformats-officedocument.presentationml.notesSlide+xml"/>
  <Override PartName="/ppt/tags/tag9.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268" r:id="rId3"/>
    <p:sldId id="271" r:id="rId4"/>
    <p:sldId id="269" r:id="rId5"/>
    <p:sldId id="270" r:id="rId6"/>
    <p:sldId id="257" r:id="rId7"/>
    <p:sldId id="259" r:id="rId8"/>
    <p:sldId id="274" r:id="rId9"/>
    <p:sldId id="272" r:id="rId10"/>
    <p:sldId id="273" r:id="rId11"/>
    <p:sldId id="258" r:id="rId12"/>
    <p:sldId id="260" r:id="rId13"/>
    <p:sldId id="275" r:id="rId14"/>
    <p:sldId id="261" r:id="rId15"/>
    <p:sldId id="262" r:id="rId16"/>
    <p:sldId id="263" r:id="rId17"/>
    <p:sldId id="264" r:id="rId18"/>
    <p:sldId id="265" r:id="rId19"/>
    <p:sldId id="266" r:id="rId20"/>
    <p:sldId id="26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19A155B-FBB1-404B-A24D-EDB240F0F7BE}">
          <p14:sldIdLst/>
        </p14:section>
        <p14:section name="Untitled Section" id="{F98EA4E6-665A-44F3-97B6-63D634230854}">
          <p14:sldIdLst>
            <p14:sldId id="256"/>
            <p14:sldId id="268"/>
            <p14:sldId id="271"/>
            <p14:sldId id="269"/>
            <p14:sldId id="270"/>
            <p14:sldId id="257"/>
            <p14:sldId id="259"/>
            <p14:sldId id="274"/>
            <p14:sldId id="272"/>
            <p14:sldId id="273"/>
            <p14:sldId id="258"/>
            <p14:sldId id="260"/>
            <p14:sldId id="275"/>
            <p14:sldId id="261"/>
            <p14:sldId id="262"/>
            <p14:sldId id="263"/>
            <p14:sldId id="264"/>
            <p14:sldId id="265"/>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BD5F52-BAB9-DEBB-A153-7B6C96AB2F34}" v="72" dt="2020-04-25T12:15:53.6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794" autoAdjust="0"/>
    <p:restoredTop sz="88497" autoAdjust="0"/>
  </p:normalViewPr>
  <p:slideViewPr>
    <p:cSldViewPr snapToGrid="0">
      <p:cViewPr varScale="1">
        <p:scale>
          <a:sx n="64" d="100"/>
          <a:sy n="64" d="100"/>
        </p:scale>
        <p:origin x="86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DF8471-8BDB-4BBE-86A8-C81D9293ABE2}" type="datetimeFigureOut">
              <a:rPr lang="en-GB" smtClean="0"/>
              <a:t>01/02/2021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9705C9-3571-46BF-A16C-120628DA7407}" type="slidenum">
              <a:rPr lang="en-GB" smtClean="0"/>
              <a:t>‹#›</a:t>
            </a:fld>
            <a:endParaRPr lang="en-GB"/>
          </a:p>
        </p:txBody>
      </p:sp>
    </p:spTree>
    <p:extLst>
      <p:ext uri="{BB962C8B-B14F-4D97-AF65-F5344CB8AC3E}">
        <p14:creationId xmlns:p14="http://schemas.microsoft.com/office/powerpoint/2010/main" val="3880533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also enjoyed week nine‘s topic deducing the three channels of communication, mainly as I had not come across the designated three channels of formal informal and unofficial before. Although I have always recognized managers need a concise differentiation with professional and personal subjects and keep both topics in their separate lanes. Interpretation and transmission of information constitutes communication.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3</a:t>
            </a:fld>
            <a:endParaRPr lang="en-GB"/>
          </a:p>
        </p:txBody>
      </p:sp>
    </p:spTree>
    <p:extLst>
      <p:ext uri="{BB962C8B-B14F-4D97-AF65-F5344CB8AC3E}">
        <p14:creationId xmlns:p14="http://schemas.microsoft.com/office/powerpoint/2010/main" val="2373685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Six Figures denotes how to build strong relationships at work through communication channels. I have always acknowledged that professional peers can impact your commitment and work performance. I have always promoted the concept of ‘if there is a problem then identify it, solve it, put measures in place that help to prevent it happening again in the future and move on.’ Personally, in my previous employment, I have identified an imbalance between rule and procedure following not being exercised across the board. Furthermore, I have seen previous fellow employees as well as employers not being perceived as approachable. If you are not approachable, tasks may be compromised or not conducted correctly. </a:t>
            </a:r>
            <a:r>
              <a:rPr lang="en-US" i="1" dirty="0"/>
              <a:t>The most important thing in communication is to hear what isn’t being said.</a:t>
            </a:r>
            <a:r>
              <a:rPr lang="en-US" dirty="0"/>
              <a:t> </a:t>
            </a:r>
            <a:r>
              <a:rPr lang="en-GB" dirty="0"/>
              <a:t>(Drucker, 2007) </a:t>
            </a:r>
            <a:r>
              <a:rPr lang="en-US" dirty="0"/>
              <a:t>No matter your pyramid status, all stakeholders should be approachable for efficient and productive performance. Aside from strong communication, reflective listening is a key tool to use. In a strictly non – omniscient way, although I feel I have exercised this naturally, I have identified a few of my university peers fail to share this attribute, which, in a professional capacity could leave others feeling unappreciated or not valued. </a:t>
            </a:r>
            <a:endParaRPr lang="en-GB" dirty="0"/>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4</a:t>
            </a:fld>
            <a:endParaRPr lang="en-GB"/>
          </a:p>
        </p:txBody>
      </p:sp>
    </p:spTree>
    <p:extLst>
      <p:ext uri="{BB962C8B-B14F-4D97-AF65-F5344CB8AC3E}">
        <p14:creationId xmlns:p14="http://schemas.microsoft.com/office/powerpoint/2010/main" val="425460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Regarding punctuality, I feel I have already taken steps to combat lateness (prompting unreliability) by setting the time on devices fast. I have done this for many years now, however it was nice to see my university peers take this suggestion on board. In terms of the </a:t>
            </a:r>
            <a:r>
              <a:rPr lang="en-US" sz="1200" i="1" kern="1200" dirty="0">
                <a:solidFill>
                  <a:schemeClr val="tx1"/>
                </a:solidFill>
                <a:effectLst/>
                <a:latin typeface="+mn-lt"/>
                <a:ea typeface="+mn-ea"/>
                <a:cs typeface="+mn-cs"/>
              </a:rPr>
              <a:t>‘production killer’ </a:t>
            </a:r>
            <a:r>
              <a:rPr lang="en-GB" sz="1200" kern="1200" dirty="0">
                <a:solidFill>
                  <a:schemeClr val="tx1"/>
                </a:solidFill>
                <a:effectLst/>
                <a:latin typeface="+mn-lt"/>
                <a:ea typeface="+mn-ea"/>
                <a:cs typeface="+mn-cs"/>
              </a:rPr>
              <a:t>(Figures, 2019) </a:t>
            </a:r>
            <a:r>
              <a:rPr lang="en-US" sz="1200" kern="1200" dirty="0">
                <a:solidFill>
                  <a:schemeClr val="tx1"/>
                </a:solidFill>
                <a:effectLst/>
                <a:latin typeface="+mn-lt"/>
                <a:ea typeface="+mn-ea"/>
                <a:cs typeface="+mn-cs"/>
              </a:rPr>
              <a:t>gossip in a workplace, unfortunately, I think perhaps I ‘grew up’ too fast at the end of my teenage years due to personal circumstances, and so have found gossip insipid, deplorable and only for insecure individuals. Unfortunately, many individuals in my previous employment and on my present education course have and do profusely exercise/d talking about others. I on the other hand, would much prefer to talk to someone directly. I have always identified I am not like most of society and so have often struggled with wanting to sustain genuine relationships with female colleagues in one heavily matriarchal accounting office, where I worked for four years. In my construction course and other employment, I have preferred a more male dominant or small team environment as I have been more inclined to collaborate better. In addition, drama/ gossip/ negativity has a ripple effect. If an employee has a negative experience of an organization and publicizes their experience, the image of the organization shall be compromised, potentially resulting in eroded investment, consumers and profits.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5</a:t>
            </a:fld>
            <a:endParaRPr lang="en-GB"/>
          </a:p>
        </p:txBody>
      </p:sp>
    </p:spTree>
    <p:extLst>
      <p:ext uri="{BB962C8B-B14F-4D97-AF65-F5344CB8AC3E}">
        <p14:creationId xmlns:p14="http://schemas.microsoft.com/office/powerpoint/2010/main" val="2533356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By exercising reflective communication and recognizing strengths and weaknesses of staff members, organizations can support, build on and utilize their staff force efficiently. One of the biggest learning curves of this module has been being educated on the role and importance of the HRM. It is the central core to all organizations, however on reflection, this module has enabled me to identify just how imperative its functions are to sustainability and success... Initially, on the surface of HRM I thought it simply managed personnel queries and cases, such as disputes, policies, employment contracts equality, safe PPE etc. Nevertheless, now knowing the difference between HRM and managing people has opened my eyes to what is involved in all areas of the HR departments. (SHOW SLIDE) The HRM drastically impacts the organization. </a:t>
            </a:r>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7</a:t>
            </a:fld>
            <a:endParaRPr lang="en-GB"/>
          </a:p>
        </p:txBody>
      </p:sp>
    </p:spTree>
    <p:extLst>
      <p:ext uri="{BB962C8B-B14F-4D97-AF65-F5344CB8AC3E}">
        <p14:creationId xmlns:p14="http://schemas.microsoft.com/office/powerpoint/2010/main" val="21255748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Incorporating dimensions of time, location, source and job role, agile working, often falling under the umbrella term ‘smart working,’ agile working encompasses working with maximum flexibility and minimum constrictions, laconically described as being </a:t>
            </a:r>
            <a:r>
              <a:rPr lang="en-US" sz="1200" i="1" kern="1200" dirty="0">
                <a:solidFill>
                  <a:schemeClr val="tx1"/>
                </a:solidFill>
                <a:effectLst/>
                <a:latin typeface="+mn-lt"/>
                <a:ea typeface="+mn-ea"/>
                <a:cs typeface="+mn-cs"/>
              </a:rPr>
              <a:t>“an activity, not a place”</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(RICS) </a:t>
            </a:r>
            <a:r>
              <a:rPr lang="en-US" sz="1200" kern="1200" dirty="0">
                <a:solidFill>
                  <a:schemeClr val="tx1"/>
                </a:solidFill>
                <a:effectLst/>
                <a:latin typeface="+mn-lt"/>
                <a:ea typeface="+mn-ea"/>
                <a:cs typeface="+mn-cs"/>
              </a:rPr>
              <a:t>orientated. At present, for me ‘agile working’ has been met with hurdles stemming from circumstances, in example children, household jobs in which distract focus and make it harder to detach myself from my coursework. Many organizations worldwide are now working remotely from home due to the coronavirus </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 19 pandemic and have had to adapt accordingly to adhere to government restrictions, whilst operating to assist customers as much as possible. Agile working promotes empowerment and can make employees feel valued within an organization. </a:t>
            </a:r>
            <a:r>
              <a:rPr lang="en-US" sz="1200" i="1" kern="1200" dirty="0">
                <a:solidFill>
                  <a:schemeClr val="tx1"/>
                </a:solidFill>
                <a:effectLst/>
                <a:latin typeface="+mn-lt"/>
                <a:ea typeface="+mn-ea"/>
                <a:cs typeface="+mn-cs"/>
              </a:rPr>
              <a:t>I get to decide what my working life looks like </a:t>
            </a:r>
            <a:r>
              <a:rPr lang="en-GB" sz="1200" kern="1200" dirty="0">
                <a:solidFill>
                  <a:schemeClr val="tx1"/>
                </a:solidFill>
                <a:effectLst/>
                <a:latin typeface="+mn-lt"/>
                <a:ea typeface="+mn-ea"/>
                <a:cs typeface="+mn-cs"/>
              </a:rPr>
              <a:t>(Employee, 2019). It also promotes independence and working more on your own initiative. </a:t>
            </a: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11</a:t>
            </a:fld>
            <a:endParaRPr lang="en-GB"/>
          </a:p>
        </p:txBody>
      </p:sp>
    </p:spTree>
    <p:extLst>
      <p:ext uri="{BB962C8B-B14F-4D97-AF65-F5344CB8AC3E}">
        <p14:creationId xmlns:p14="http://schemas.microsoft.com/office/powerpoint/2010/main" val="3974446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When learning about agile working, I initially thought the of pros and cons of practicing this. Naturally, the objective is getting a task completed effectively, regardless of the location. Although an office has a more uniformed and conventional approach, it should be argued there are ample cons to the concept of agile working.  For example, </a:t>
            </a:r>
            <a:r>
              <a:rPr lang="en-US" sz="1200" i="1" kern="1200" dirty="0">
                <a:solidFill>
                  <a:schemeClr val="tx1"/>
                </a:solidFill>
                <a:effectLst/>
                <a:latin typeface="+mn-lt"/>
                <a:ea typeface="+mn-ea"/>
                <a:cs typeface="+mn-cs"/>
              </a:rPr>
              <a:t>if you are not in the room you are not in the know</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(Indeed, 2019) </a:t>
            </a:r>
            <a:r>
              <a:rPr lang="en-US" sz="1200" kern="1200" dirty="0">
                <a:solidFill>
                  <a:schemeClr val="tx1"/>
                </a:solidFill>
                <a:effectLst/>
                <a:latin typeface="+mn-lt"/>
                <a:ea typeface="+mn-ea"/>
                <a:cs typeface="+mn-cs"/>
              </a:rPr>
              <a:t>There are applications such as ZOOM and Microsoft Teams that enable virtual meetings and communications on most levels and Microsoft Teams has been extremely useful for myself as I have been able to communicate with my lecturer, Glenn for this module, but perhaps additional formal communication and decision making in boardrooms can be made when the devices are not active, meaning professional individuals potentially missing out on information. I would argue agile working requires a strong element of trust between the employer and the employee and can promote further trust if agile working proves effective and sustained. Furthermore, an employer can be deemed socially responsible for accommodating staff members’ circumstances. This was identified by Premier Inn who tailor their rotor system around their staff members’ circumstances, albeit not via agile working in regard to housekeeping and customer service members, as these roles require physical engagement and performance.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12</a:t>
            </a:fld>
            <a:endParaRPr lang="en-GB"/>
          </a:p>
        </p:txBody>
      </p:sp>
    </p:spTree>
    <p:extLst>
      <p:ext uri="{BB962C8B-B14F-4D97-AF65-F5344CB8AC3E}">
        <p14:creationId xmlns:p14="http://schemas.microsoft.com/office/powerpoint/2010/main" val="4284444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From analyzing the pros and cons of agile working, all in all I would agree that a balance of half and half would be best suited for myself due to me preferring a structure component as well as flexibility, in example set days at home and set days in a professional environment. Further to this, I have felt that my tutor’s additional classwork and verbal examples, points of view and source suggestions have been instrumental to my module learning and assignment work. I feel I would not have acquired as much knowledge should I have been solely agile learning. On reflection of class work on this topic, I again naturally acknowledged that we are all different, however many factors had been pointed out that I had not initially recognized, such as how perspectives had changed over time. On the other hand, I felt it was disappointing that one of my fellow students assumed, ‘temporary workers are only people that can’t find real employment.’ I think most things start with education, so I highlighted that there are many reasons temporary contracts are attractive for many people, in cases such as: -</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Pregnant workers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 permanent role isn’t due to start until a later date and an individual may want to fill the duration before they commence the role’s start date</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Many immigrants are bound by what they can and can’t do professionally</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An individual may be a temporary stayer</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An individual may feel they should gain ample experience via temp roles prior to applying for a permanent role</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An individual may be relocating and so wants to work in the meantime</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If you don’t know, then don’t assume.</a:t>
            </a:r>
          </a:p>
          <a:p>
            <a:r>
              <a:rPr lang="en-US" sz="1200" kern="1200" dirty="0">
                <a:solidFill>
                  <a:schemeClr val="tx1"/>
                </a:solidFill>
                <a:effectLst/>
                <a:latin typeface="+mn-lt"/>
                <a:ea typeface="+mn-ea"/>
                <a:cs typeface="+mn-cs"/>
              </a:rPr>
              <a:t>However, flexibility also provides additional costs for employers: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Capital overheads – training, resources, account set-ups, </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Time overheads - staff must train new staff</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Reputation - This could be a double-edged sword – the employer wants to help others with little or no experience, however, could be seen to not want to invest in peoples’ future and support a career path</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Hostility - permanent staff may be hesitant to change, causing friction resulting in shallow productivity</a:t>
            </a:r>
          </a:p>
          <a:p>
            <a:r>
              <a:rPr lang="en-US" sz="1200" kern="1200" dirty="0">
                <a:solidFill>
                  <a:schemeClr val="tx1"/>
                </a:solidFill>
                <a:effectLst/>
                <a:latin typeface="+mn-lt"/>
                <a:ea typeface="+mn-ea"/>
                <a:cs typeface="+mn-cs"/>
              </a:rPr>
              <a:t>I would agree that this model was particularly insightful and elucidated by the theory. The numerical flexibility is also very interesting having investigated further. On reflection I feel I could have elaborated on this for my first assignment, however given limited access to Premier Inn’s public information respective to employment contracts, it would have proved to be a great challenge. Nevertheless, I did find that they outsourced most of their staff force via independent recruitment agencies who have their own numerical contracts.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each of these contracts, I think they are all justified and prove substantial in cases, such as deploying staff members at certain peak times such as Christmas periods, holiday seasons and when trial products/ services are yet to prove conducive or sustainable enough to hire permanent staff in certain sectors for. By having a contract, both the employer and employee know where they stand, and terms can be adhered to accordingly. Furthermore, outsourcing staff members eliminates responsibilities of the employer if a recruitment agency acts as the employer. All in all, whilst agility and flexible working are similar, they run parallel in terms of who they benefit more overall – agile working benefits the business whereas flexible working aids employees.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13</a:t>
            </a:fld>
            <a:endParaRPr lang="en-GB"/>
          </a:p>
        </p:txBody>
      </p:sp>
    </p:spTree>
    <p:extLst>
      <p:ext uri="{BB962C8B-B14F-4D97-AF65-F5344CB8AC3E}">
        <p14:creationId xmlns:p14="http://schemas.microsoft.com/office/powerpoint/2010/main" val="3520287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By using this method, companies can recognize and address their internal strengths and weaknesses. However external forces provide opportunities and threats in which impact the organization, sometimes beyond their control, magnifying the importance of HR planning. From this module, I have identified just how important the SWOT analysis is for sustainability. From personal engagement, heritage and the products/ services themselves remain a strength, perhaps location, lack of investment or public awareness of an organization could be weaknesses. </a:t>
            </a:r>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14</a:t>
            </a:fld>
            <a:endParaRPr lang="en-GB"/>
          </a:p>
        </p:txBody>
      </p:sp>
    </p:spTree>
    <p:extLst>
      <p:ext uri="{BB962C8B-B14F-4D97-AF65-F5344CB8AC3E}">
        <p14:creationId xmlns:p14="http://schemas.microsoft.com/office/powerpoint/2010/main" val="16928367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By using this method, companies can recognize and address their internal strengths and weaknesses. However external forces provide opportunities and threats in which impact the organization, sometimes beyond their control, magnifying the importance of HR planning. From this module, I have identified just how important the SWOT analysis is for sustainability. From personal engagement, heritage and the products/ services themselves remain a strength, perhaps location, lack of investment or public awareness of an organization could be weaknesses. This lynchpin theory assists businesses in their success and heads their marketplace position. In respect of external environment influencing the organization, the PESTEL should be applied. On reflection of this module, using SWOT and PESTEL have enabled me to see the enormity of how much the external factors impact the internal factors. All in all, without this module, I wouldn’t have been made aware of the importance of HR planning and strategizing by considering macro factors. By analyzing the microenvironment, strengths can be accelerated, weaknesses can be reduced, opportunities can be exploited, and threats can be addressed and combatted.</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15</a:t>
            </a:fld>
            <a:endParaRPr lang="en-GB"/>
          </a:p>
        </p:txBody>
      </p:sp>
    </p:spTree>
    <p:extLst>
      <p:ext uri="{BB962C8B-B14F-4D97-AF65-F5344CB8AC3E}">
        <p14:creationId xmlns:p14="http://schemas.microsoft.com/office/powerpoint/2010/main" val="27120108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By looking at historical events and milestones, CSR can be addressed and improved on. Personally, health overshadows wealth, but both go hand in hand for better sustainability. To be viewed by society as environmentally responsible, companies stand a better chance of prosperity whilst gaining higher profits over their competitors as consumers feel more moral using a product or service from a more ethical organization. There is a compendium of CSR existing around the world, all on different levels. Milton Freidman’s view of what CPR represents</a:t>
            </a:r>
            <a:r>
              <a:rPr lang="en-US" sz="1200" b="1" i="1"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“the business of business is business……the only one responsibility of business towards society is the maximization of profits to the shareholders, within the legal framework and the ethical custom of the country”</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(Friedman, 1970)</a:t>
            </a:r>
            <a:r>
              <a:rPr lang="en-US" sz="1200" kern="1200" dirty="0">
                <a:solidFill>
                  <a:schemeClr val="tx1"/>
                </a:solidFill>
                <a:effectLst/>
                <a:latin typeface="+mn-lt"/>
                <a:ea typeface="+mn-ea"/>
                <a:cs typeface="+mn-cs"/>
              </a:rPr>
              <a:t>. This is a dated quote and the perspective was pre most eco movements and vast masses knowing of the impacts of organizations’ sources of materials, unethical workforces and practices. However, due to advanced technology and communication across the globe, it has magnified the environmental impacts caused by organizations wanting to supply demands. I can recognize that this quote addresses the economy as a primary focus, but factors such as social and environmental corporate responsibility outweigh economic priorities in the more present day overall. Global warming and the destruction of nature has heavily impacted on how companies address their CSR. Most companies nowadays have a heavy focus on their carbon emissions and source materials more ethically.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C9705C9-3571-46BF-A16C-120628DA7407}" type="slidenum">
              <a:rPr lang="en-GB" smtClean="0"/>
              <a:t>16</a:t>
            </a:fld>
            <a:endParaRPr lang="en-GB"/>
          </a:p>
        </p:txBody>
      </p:sp>
    </p:spTree>
    <p:extLst>
      <p:ext uri="{BB962C8B-B14F-4D97-AF65-F5344CB8AC3E}">
        <p14:creationId xmlns:p14="http://schemas.microsoft.com/office/powerpoint/2010/main" val="8710960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is a dated quote and the perspective was pre most eco movements and vast masses knowing of the impacts of organizations’ sources of materials, unethical workforces and practices. However, due to advanced technology and communication across the globe, it has magnified the environmental impacts caused by organizations wanting to supply demands. I can recognize that this quote addresses the economy as a primary focus, but factors such as social and environmental corporate responsibility outweigh economic priorities in the more present day overall. Global warming and the destruction of nature has heavily impacted on how companies address their CSR. Most companies nowadays have a heavy focus on their carbon emissions and source materials more ethically. </a:t>
            </a:r>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17</a:t>
            </a:fld>
            <a:endParaRPr lang="en-GB"/>
          </a:p>
        </p:txBody>
      </p:sp>
    </p:spTree>
    <p:extLst>
      <p:ext uri="{BB962C8B-B14F-4D97-AF65-F5344CB8AC3E}">
        <p14:creationId xmlns:p14="http://schemas.microsoft.com/office/powerpoint/2010/main" val="23594951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Respective of Assignment Two, I would say that I have enjoyed it overall, however mostly due to the amended criteria. The reason for this is due to my frustrating, astronomical anxiety in which I feel selfish for having but nonetheless it is what it is. I have gone from delivering large scale presentations and sales pitches in a professional environment to ample people in the past, to the 180 of physically feeling sick at the sheer prospect of doing any form of presentation nowadays. My most effective combat for anxiety has always been my dry humor, so, although overall it is easier to complete this assignment via recordings, my presenting skills can’t be addressed.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 of my weaknesses is the inability to reflect on highlights, regardless of how much I know I have learnt. It goes without saying, if you do not enjoy a task, it is more likely to be done half – heartedly. Nevertheless, I have acquired greater PowerPoint skills, in example animation and narration skills in which I wouldn’t have known should I not have been completed this assignment. Furthermore, I would agree that 10 minutes is too shy of a time to present my reflection of this module, so I have </a:t>
            </a:r>
            <a:r>
              <a:rPr lang="en-US" sz="1200" b="1" kern="1200" dirty="0">
                <a:solidFill>
                  <a:schemeClr val="tx1"/>
                </a:solidFill>
                <a:effectLst/>
                <a:latin typeface="+mn-lt"/>
                <a:ea typeface="+mn-ea"/>
                <a:cs typeface="+mn-cs"/>
              </a:rPr>
              <a:t>monumentally</a:t>
            </a:r>
            <a:r>
              <a:rPr lang="en-US" sz="1200" kern="1200" dirty="0">
                <a:solidFill>
                  <a:schemeClr val="tx1"/>
                </a:solidFill>
                <a:effectLst/>
                <a:latin typeface="+mn-lt"/>
                <a:ea typeface="+mn-ea"/>
                <a:cs typeface="+mn-cs"/>
              </a:rPr>
              <a:t> struggled to adhere to the timeframe. Perhaps, going forward, with this critique, the timeframe shall be amended for future students.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Lastly, I would argue that my tutor, Glenn </a:t>
            </a:r>
            <a:r>
              <a:rPr lang="en-US" sz="1200" kern="1200" dirty="0" err="1">
                <a:solidFill>
                  <a:schemeClr val="tx1"/>
                </a:solidFill>
                <a:effectLst/>
                <a:latin typeface="+mn-lt"/>
                <a:ea typeface="+mn-ea"/>
                <a:cs typeface="+mn-cs"/>
              </a:rPr>
              <a:t>Behenna</a:t>
            </a:r>
            <a:r>
              <a:rPr lang="en-US" sz="1200" kern="1200" dirty="0">
                <a:solidFill>
                  <a:schemeClr val="tx1"/>
                </a:solidFill>
                <a:effectLst/>
                <a:latin typeface="+mn-lt"/>
                <a:ea typeface="+mn-ea"/>
                <a:cs typeface="+mn-cs"/>
              </a:rPr>
              <a:t> has: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Made time for students inside and outside of lectures (MS Teams being a prime example)</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Exercised dry humor when challenged by vocal students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Used relevant and useful case studies and examples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Provided ample resource material</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18</a:t>
            </a:fld>
            <a:endParaRPr lang="en-GB"/>
          </a:p>
        </p:txBody>
      </p:sp>
    </p:spTree>
    <p:extLst>
      <p:ext uri="{BB962C8B-B14F-4D97-AF65-F5344CB8AC3E}">
        <p14:creationId xmlns:p14="http://schemas.microsoft.com/office/powerpoint/2010/main" val="3449177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have been very grateful for all that I have learnt within this module and hope to apply my acquisition of knowledge within the professional working environment.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Teamwork – it was interesting to me that on two particular occasions; American students had very contrasting procedures to the UK, from education, perspectives and workplace principles. Also, how following The Six Figures’ video in week two, reflective listening approaches were recognized more in groups in activities.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part of this module, I found the imperiousness of understanding the business environment within which professionals work. Resource management is key to sustainable success so all tools – from people, teamwork, materials and capital need to be utilized efficiently. On a personal level, the most poignant learning curve was identifying how exactly internal and external factors influence the management of resources.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 enjoyed identifying how highlighting sustainability hurdles within the milieu of the workplace were a result of “</a:t>
            </a:r>
            <a:r>
              <a:rPr lang="en-US" sz="1200" i="1" kern="1200" dirty="0">
                <a:solidFill>
                  <a:schemeClr val="tx1"/>
                </a:solidFill>
                <a:effectLst/>
                <a:latin typeface="+mn-lt"/>
                <a:ea typeface="+mn-ea"/>
                <a:cs typeface="+mn-cs"/>
              </a:rPr>
              <a:t>balancing or harmonizing social, environmental and economic interests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Behenna</a:t>
            </a:r>
            <a:r>
              <a:rPr lang="en-US" sz="1200" kern="1200" dirty="0">
                <a:solidFill>
                  <a:schemeClr val="tx1"/>
                </a:solidFill>
                <a:effectLst/>
                <a:latin typeface="+mn-lt"/>
                <a:ea typeface="+mn-ea"/>
                <a:cs typeface="+mn-cs"/>
              </a:rPr>
              <a:t>, 2019)</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20</a:t>
            </a:fld>
            <a:endParaRPr lang="en-GB"/>
          </a:p>
        </p:txBody>
      </p:sp>
    </p:spTree>
    <p:extLst>
      <p:ext uri="{BB962C8B-B14F-4D97-AF65-F5344CB8AC3E}">
        <p14:creationId xmlns:p14="http://schemas.microsoft.com/office/powerpoint/2010/main" val="1096765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2/1/2021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p15:prstTrans prst="drape"/>
      </p:transition>
    </mc:Choice>
    <mc:Fallback xmlns="">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p15:prstTrans prst="drape"/>
      </p:transition>
    </mc:Choice>
    <mc:Fallback xmlns="">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p15:prstTrans prst="drape"/>
      </p:transition>
    </mc:Choice>
    <mc:Fallback xmlns="">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p15:prstTrans prst="drape"/>
      </p:transition>
    </mc:Choice>
    <mc:Fallback xmlns="">
      <p:transition>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p15:prstTrans prst="drape"/>
      </p:transition>
    </mc:Choice>
    <mc:Fallback xmlns="">
      <p:transition>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p15:prstTrans prst="drape"/>
      </p:transition>
    </mc:Choice>
    <mc:Fallback xmlns="">
      <p:transition>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p15:prstTrans prst="drape"/>
      </p:transition>
    </mc:Choice>
    <mc:Fallback xmlns="">
      <p:transition>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p15:prstTrans prst="drape"/>
      </p:transition>
    </mc:Choice>
    <mc:Fallback xmlns="">
      <p:transition>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2/1/2021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p15:prstTrans prst="drape"/>
      </p:transition>
    </mc:Choice>
    <mc:Fallback xmlns="">
      <p:transition>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p15:prstTrans prst="drape"/>
      </p:transition>
    </mc:Choice>
    <mc:Fallback xmlns="">
      <p:transition>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p15:prstTrans prst="drape"/>
      </p:transition>
    </mc:Choice>
    <mc:Fallback xmlns="">
      <p:transition>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2/1/2021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http://schemas.microsoft.com/office/powerpoint/2012/main">
    <mc:Choice Requires="p15">
      <p:transition>
        <p15:prstTrans prst="drape"/>
      </p:transition>
    </mc:Choice>
    <mc:Fallback xmlns="">
      <p:transition>
        <p:fade/>
      </p:transition>
    </mc:Fallback>
  </mc:AlternateConten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audio" Target="../media/media6.m4a"/><Relationship Id="rId7" Type="http://schemas.openxmlformats.org/officeDocument/2006/relationships/image" Target="../media/image3.png"/><Relationship Id="rId2" Type="http://schemas.microsoft.com/office/2007/relationships/media" Target="../media/media6.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3.png"/><Relationship Id="rId2" Type="http://schemas.microsoft.com/office/2007/relationships/media" Target="../media/media9.m4a"/><Relationship Id="rId1" Type="http://schemas.openxmlformats.org/officeDocument/2006/relationships/tags" Target="../tags/tag2.xml"/><Relationship Id="rId6" Type="http://schemas.openxmlformats.org/officeDocument/2006/relationships/image" Target="../media/image7.jpg"/><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0.m4a"/><Relationship Id="rId7" Type="http://schemas.openxmlformats.org/officeDocument/2006/relationships/image" Target="../media/image8.jpg"/><Relationship Id="rId2" Type="http://schemas.microsoft.com/office/2007/relationships/media" Target="../media/media10.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1.m4a"/><Relationship Id="rId7" Type="http://schemas.openxmlformats.org/officeDocument/2006/relationships/image" Target="../media/image3.png"/><Relationship Id="rId2" Type="http://schemas.microsoft.com/office/2007/relationships/media" Target="../media/media11.m4a"/><Relationship Id="rId1" Type="http://schemas.openxmlformats.org/officeDocument/2006/relationships/tags" Target="../tags/tag4.xml"/><Relationship Id="rId6" Type="http://schemas.openxmlformats.org/officeDocument/2006/relationships/image" Target="../media/image2.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media12.m4a"/><Relationship Id="rId7" Type="http://schemas.openxmlformats.org/officeDocument/2006/relationships/image" Target="../media/image3.png"/><Relationship Id="rId2" Type="http://schemas.microsoft.com/office/2007/relationships/media" Target="../media/media12.m4a"/><Relationship Id="rId1" Type="http://schemas.openxmlformats.org/officeDocument/2006/relationships/tags" Target="../tags/tag5.xml"/><Relationship Id="rId6" Type="http://schemas.openxmlformats.org/officeDocument/2006/relationships/image" Target="../media/image2.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3.m4a"/><Relationship Id="rId7" Type="http://schemas.openxmlformats.org/officeDocument/2006/relationships/image" Target="../media/image9.png"/><Relationship Id="rId2" Type="http://schemas.microsoft.com/office/2007/relationships/media" Target="../media/media13.m4a"/><Relationship Id="rId1" Type="http://schemas.openxmlformats.org/officeDocument/2006/relationships/tags" Target="../tags/tag6.xml"/><Relationship Id="rId6" Type="http://schemas.openxmlformats.org/officeDocument/2006/relationships/image" Target="../media/image2.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audio" Target="../media/media14.m4a"/><Relationship Id="rId7" Type="http://schemas.openxmlformats.org/officeDocument/2006/relationships/image" Target="../media/image3.png"/><Relationship Id="rId2" Type="http://schemas.microsoft.com/office/2007/relationships/media" Target="../media/media14.m4a"/><Relationship Id="rId1" Type="http://schemas.openxmlformats.org/officeDocument/2006/relationships/tags" Target="../tags/tag7.xml"/><Relationship Id="rId6" Type="http://schemas.openxmlformats.org/officeDocument/2006/relationships/image" Target="../media/image2.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5.m4a"/><Relationship Id="rId7" Type="http://schemas.openxmlformats.org/officeDocument/2006/relationships/image" Target="../media/image10.png"/><Relationship Id="rId2" Type="http://schemas.microsoft.com/office/2007/relationships/media" Target="../media/media15.m4a"/><Relationship Id="rId1" Type="http://schemas.openxmlformats.org/officeDocument/2006/relationships/tags" Target="../tags/tag8.xml"/><Relationship Id="rId6" Type="http://schemas.openxmlformats.org/officeDocument/2006/relationships/image" Target="../media/image2.pn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audio" Target="../media/media16.m4a"/><Relationship Id="rId7" Type="http://schemas.openxmlformats.org/officeDocument/2006/relationships/image" Target="../media/image3.png"/><Relationship Id="rId2" Type="http://schemas.microsoft.com/office/2007/relationships/media" Target="../media/media16.m4a"/><Relationship Id="rId1" Type="http://schemas.openxmlformats.org/officeDocument/2006/relationships/tags" Target="../tags/tag9.xml"/><Relationship Id="rId6" Type="http://schemas.openxmlformats.org/officeDocument/2006/relationships/image" Target="../media/image2.pn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9.xml.rels><?xml version="1.0" encoding="UTF-8" standalone="yes"?>
<Relationships xmlns="http://schemas.openxmlformats.org/package/2006/relationships"><Relationship Id="rId3" Type="http://schemas.openxmlformats.org/officeDocument/2006/relationships/audio" Target="../media/media18.m4a"/><Relationship Id="rId2" Type="http://schemas.microsoft.com/office/2007/relationships/media" Target="../media/media18.m4a"/><Relationship Id="rId1" Type="http://schemas.openxmlformats.org/officeDocument/2006/relationships/tags" Target="../tags/tag10.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audio" Target="../media/media19.m4a"/><Relationship Id="rId7" Type="http://schemas.openxmlformats.org/officeDocument/2006/relationships/image" Target="../media/image3.png"/><Relationship Id="rId2" Type="http://schemas.microsoft.com/office/2007/relationships/media" Target="../media/media19.m4a"/><Relationship Id="rId1" Type="http://schemas.openxmlformats.org/officeDocument/2006/relationships/tags" Target="../tags/tag11.xml"/><Relationship Id="rId6" Type="http://schemas.openxmlformats.org/officeDocument/2006/relationships/image" Target="../media/image2.pn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BMSP6006</a:t>
            </a:r>
          </a:p>
        </p:txBody>
      </p:sp>
      <p:sp>
        <p:nvSpPr>
          <p:cNvPr id="3" name="Subtitle 2"/>
          <p:cNvSpPr>
            <a:spLocks noGrp="1"/>
          </p:cNvSpPr>
          <p:nvPr>
            <p:ph type="subTitle" idx="1"/>
          </p:nvPr>
        </p:nvSpPr>
        <p:spPr>
          <a:xfrm>
            <a:off x="2417779" y="3514272"/>
            <a:ext cx="8637072" cy="977621"/>
          </a:xfrm>
        </p:spPr>
        <p:txBody>
          <a:bodyPr vert="horz" lIns="91440" tIns="91440" rIns="91440" bIns="91440" rtlCol="0" anchor="t">
            <a:noAutofit/>
          </a:bodyPr>
          <a:lstStyle/>
          <a:p>
            <a:r>
              <a:rPr lang="en-US" b="1" i="1" u="sng" dirty="0">
                <a:solidFill>
                  <a:srgbClr val="0070C0"/>
                </a:solidFill>
                <a:latin typeface="Arial" panose="020B0604020202020204" pitchFamily="34" charset="0"/>
                <a:cs typeface="Arial" panose="020B0604020202020204" pitchFamily="34" charset="0"/>
              </a:rPr>
              <a:t>Strategies for resilience and prosperity</a:t>
            </a:r>
          </a:p>
          <a:p>
            <a:r>
              <a:rPr lang="en-US" b="1" i="1" u="sng" dirty="0"/>
              <a:t>Severn Trent Water Ltd - a Major Subsidiary of Severn Trent Plc</a:t>
            </a:r>
          </a:p>
          <a:p>
            <a:endParaRPr lang="en-US" b="1" i="1" u="sng" dirty="0"/>
          </a:p>
          <a:p>
            <a:pPr algn="r"/>
            <a:r>
              <a:rPr lang="en-US" b="1" dirty="0">
                <a:solidFill>
                  <a:schemeClr val="accent1">
                    <a:lumMod val="75000"/>
                  </a:schemeClr>
                </a:solidFill>
                <a:latin typeface="Arial" panose="020B0604020202020204" pitchFamily="34" charset="0"/>
                <a:cs typeface="Arial" panose="020B0604020202020204" pitchFamily="34" charset="0"/>
              </a:rPr>
              <a:t> </a:t>
            </a:r>
            <a:r>
              <a:rPr lang="en-US" sz="1600" b="1" dirty="0">
                <a:solidFill>
                  <a:srgbClr val="0070C0"/>
                </a:solidFill>
                <a:latin typeface="Arial" panose="020B0604020202020204" pitchFamily="34" charset="0"/>
                <a:cs typeface="Arial" panose="020B0604020202020204" pitchFamily="34" charset="0"/>
              </a:rPr>
              <a:t>Assignment two – my presentation</a:t>
            </a:r>
          </a:p>
          <a:p>
            <a:pPr algn="ctr"/>
            <a:r>
              <a:rPr lang="en-US" sz="1600" b="1" dirty="0">
                <a:solidFill>
                  <a:srgbClr val="0070C0"/>
                </a:solidFill>
                <a:latin typeface="Arial" panose="020B0604020202020204" pitchFamily="34" charset="0"/>
                <a:cs typeface="Arial" panose="020B0604020202020204" pitchFamily="34" charset="0"/>
              </a:rPr>
              <a:t>                                                       By </a:t>
            </a:r>
            <a:r>
              <a:rPr lang="en-US" sz="1600" b="1" dirty="0" err="1">
                <a:solidFill>
                  <a:srgbClr val="0070C0"/>
                </a:solidFill>
                <a:latin typeface="Arial" panose="020B0604020202020204" pitchFamily="34" charset="0"/>
                <a:cs typeface="Arial" panose="020B0604020202020204" pitchFamily="34" charset="0"/>
              </a:rPr>
              <a:t>jessica</a:t>
            </a:r>
            <a:r>
              <a:rPr lang="en-US" sz="1600" b="1" dirty="0">
                <a:solidFill>
                  <a:srgbClr val="0070C0"/>
                </a:solidFill>
                <a:latin typeface="Arial" panose="020B0604020202020204" pitchFamily="34" charset="0"/>
                <a:cs typeface="Arial" panose="020B0604020202020204" pitchFamily="34" charset="0"/>
              </a:rPr>
              <a:t> </a:t>
            </a:r>
            <a:r>
              <a:rPr lang="en-US" sz="1600" b="1" dirty="0" err="1">
                <a:solidFill>
                  <a:srgbClr val="0070C0"/>
                </a:solidFill>
                <a:latin typeface="Arial" panose="020B0604020202020204" pitchFamily="34" charset="0"/>
                <a:cs typeface="Arial" panose="020B0604020202020204" pitchFamily="34" charset="0"/>
              </a:rPr>
              <a:t>ellis</a:t>
            </a:r>
            <a:r>
              <a:rPr lang="en-US" sz="1600" b="1" dirty="0">
                <a:solidFill>
                  <a:srgbClr val="0070C0"/>
                </a:solidFill>
                <a:latin typeface="Arial" panose="020B0604020202020204" pitchFamily="34" charset="0"/>
                <a:cs typeface="Arial" panose="020B0604020202020204" pitchFamily="34" charset="0"/>
              </a:rPr>
              <a:t> / 1807462</a:t>
            </a:r>
            <a:endParaRPr lang="en-GB" sz="1600" i="1" dirty="0">
              <a:solidFill>
                <a:srgbClr val="0070C0"/>
              </a:solidFill>
            </a:endParaRPr>
          </a:p>
          <a:p>
            <a:endParaRPr lang="en-US" b="1" u="sng" dirty="0">
              <a:solidFill>
                <a:schemeClr val="accent1">
                  <a:lumMod val="75000"/>
                </a:schemeClr>
              </a:solidFill>
              <a:latin typeface="Arial" panose="020B0604020202020204" pitchFamily="34" charset="0"/>
              <a:cs typeface="Arial" panose="020B0604020202020204" pitchFamily="34" charset="0"/>
            </a:endParaRPr>
          </a:p>
          <a:p>
            <a:endParaRPr lang="en-US" sz="1050" b="1" dirty="0">
              <a:solidFill>
                <a:schemeClr val="accent1">
                  <a:lumMod val="75000"/>
                </a:schemeClr>
              </a:solidFill>
              <a:latin typeface="Arial" panose="020B0604020202020204" pitchFamily="34" charset="0"/>
              <a:cs typeface="Arial" panose="020B0604020202020204" pitchFamily="34" charset="0"/>
            </a:endParaRPr>
          </a:p>
          <a:p>
            <a:endParaRPr lang="en-US" sz="1050" b="1" dirty="0">
              <a:solidFill>
                <a:schemeClr val="accent1">
                  <a:lumMod val="75000"/>
                </a:schemeClr>
              </a:solidFill>
              <a:latin typeface="Arial" panose="020B0604020202020204" pitchFamily="34" charset="0"/>
              <a:cs typeface="Arial" panose="020B0604020202020204" pitchFamily="34" charset="0"/>
            </a:endParaRPr>
          </a:p>
          <a:p>
            <a:endParaRPr lang="en-US" sz="1050" b="1" dirty="0">
              <a:solidFill>
                <a:schemeClr val="accent1">
                  <a:lumMod val="75000"/>
                </a:schemeClr>
              </a:solidFill>
              <a:latin typeface="Arial" panose="020B0604020202020204" pitchFamily="34" charset="0"/>
              <a:cs typeface="Arial" panose="020B0604020202020204" pitchFamily="34" charset="0"/>
            </a:endParaRPr>
          </a:p>
          <a:p>
            <a:endParaRPr lang="en-US" sz="1050" b="1" dirty="0">
              <a:solidFill>
                <a:schemeClr val="accent1">
                  <a:lumMod val="75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DCB355E-9CCD-4DB5-833F-29F111C891D8}"/>
              </a:ext>
            </a:extLst>
          </p:cNvPr>
          <p:cNvSpPr txBox="1"/>
          <p:nvPr/>
        </p:nvSpPr>
        <p:spPr>
          <a:xfrm>
            <a:off x="10135970" y="340633"/>
            <a:ext cx="1701866" cy="923330"/>
          </a:xfrm>
          <a:prstGeom prst="rect">
            <a:avLst/>
          </a:prstGeom>
          <a:noFill/>
        </p:spPr>
        <p:txBody>
          <a:bodyPr wrap="square" rtlCol="0">
            <a:spAutoFit/>
          </a:bodyPr>
          <a:lstStyle/>
          <a:p>
            <a:pPr algn="ctr"/>
            <a:r>
              <a:rPr lang="en-GB" dirty="0"/>
              <a:t>Hi, welcome to my presentation.</a:t>
            </a:r>
          </a:p>
        </p:txBody>
      </p:sp>
    </p:spTree>
    <p:extLst>
      <p:ext uri="{BB962C8B-B14F-4D97-AF65-F5344CB8AC3E}">
        <p14:creationId xmlns:p14="http://schemas.microsoft.com/office/powerpoint/2010/main" val="1286326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advTm="18592">
        <p15:prstTrans prst="origami"/>
      </p:transition>
    </mc:Choice>
    <mc:Fallback xmlns="">
      <p:transition spd="slow" advTm="185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F313D-2C17-40B0-94A7-7412C4311FEB}"/>
              </a:ext>
            </a:extLst>
          </p:cNvPr>
          <p:cNvSpPr>
            <a:spLocks noGrp="1"/>
          </p:cNvSpPr>
          <p:nvPr>
            <p:ph type="title"/>
          </p:nvPr>
        </p:nvSpPr>
        <p:spPr/>
        <p:txBody>
          <a:bodyPr/>
          <a:lstStyle/>
          <a:p>
            <a:r>
              <a:rPr lang="en-GB" b="1" u="sng" dirty="0"/>
              <a:t>Contents</a:t>
            </a:r>
            <a:br>
              <a:rPr lang="en-GB" dirty="0"/>
            </a:br>
            <a:endParaRPr lang="en-GB" dirty="0"/>
          </a:p>
        </p:txBody>
      </p:sp>
      <p:sp>
        <p:nvSpPr>
          <p:cNvPr id="3" name="Content Placeholder 2">
            <a:extLst>
              <a:ext uri="{FF2B5EF4-FFF2-40B4-BE49-F238E27FC236}">
                <a16:creationId xmlns:a16="http://schemas.microsoft.com/office/drawing/2014/main" id="{58931DC9-2C06-4375-8056-702B12BBE59E}"/>
              </a:ext>
            </a:extLst>
          </p:cNvPr>
          <p:cNvSpPr>
            <a:spLocks noGrp="1"/>
          </p:cNvSpPr>
          <p:nvPr>
            <p:ph idx="1"/>
          </p:nvPr>
        </p:nvSpPr>
        <p:spPr/>
        <p:txBody>
          <a:bodyPr>
            <a:normAutofit/>
          </a:bodyPr>
          <a:lstStyle/>
          <a:p>
            <a:r>
              <a:rPr lang="en-GB" b="1" dirty="0"/>
              <a:t> </a:t>
            </a:r>
            <a:r>
              <a:rPr lang="en-US" b="1" u="sng" dirty="0"/>
              <a:t>Developing and Sustaining Professional Relationships</a:t>
            </a:r>
            <a:endParaRPr lang="en-GB" dirty="0"/>
          </a:p>
          <a:p>
            <a:pPr lvl="0"/>
            <a:r>
              <a:rPr lang="en-US" b="1" u="sng" dirty="0"/>
              <a:t>Managing People and the Value of the HR Function</a:t>
            </a:r>
            <a:endParaRPr lang="en-GB" dirty="0"/>
          </a:p>
          <a:p>
            <a:pPr lvl="0"/>
            <a:r>
              <a:rPr lang="en-US" b="1" u="sng" dirty="0"/>
              <a:t>Flexibility and Agility</a:t>
            </a:r>
            <a:endParaRPr lang="en-GB" dirty="0"/>
          </a:p>
          <a:p>
            <a:pPr lvl="0"/>
            <a:r>
              <a:rPr lang="en-US" b="1" u="sng" dirty="0"/>
              <a:t>The Impact of the Internal and External Environment on HR Strategy</a:t>
            </a:r>
            <a:endParaRPr lang="en-GB" dirty="0"/>
          </a:p>
          <a:p>
            <a:pPr lvl="0"/>
            <a:r>
              <a:rPr lang="en-US" b="1" u="sng" dirty="0"/>
              <a:t>CSR and Ethical Working</a:t>
            </a:r>
            <a:endParaRPr lang="en-GB" dirty="0"/>
          </a:p>
          <a:p>
            <a:pPr lvl="0"/>
            <a:r>
              <a:rPr lang="en-GB" b="1" u="sng" dirty="0"/>
              <a:t>Conclusion</a:t>
            </a:r>
            <a:endParaRPr lang="en-GB" dirty="0"/>
          </a:p>
          <a:p>
            <a:pPr lvl="0"/>
            <a:r>
              <a:rPr lang="en-GB" b="1" u="sng" dirty="0"/>
              <a:t>Bibliography</a:t>
            </a:r>
            <a:endParaRPr lang="en-GB" dirty="0"/>
          </a:p>
          <a:p>
            <a:endParaRPr lang="en-GB" dirty="0"/>
          </a:p>
        </p:txBody>
      </p:sp>
      <p:pic>
        <p:nvPicPr>
          <p:cNvPr id="4" name="Picture 3" descr="A picture containing graphics, food&#10;&#10;Description automatically generated">
            <a:extLst>
              <a:ext uri="{FF2B5EF4-FFF2-40B4-BE49-F238E27FC236}">
                <a16:creationId xmlns:a16="http://schemas.microsoft.com/office/drawing/2014/main" id="{206E83EA-C235-47E0-A3E1-F5D8834E8DB7}"/>
              </a:ext>
            </a:extLst>
          </p:cNvPr>
          <p:cNvPicPr>
            <a:picLocks noChangeAspect="1"/>
          </p:cNvPicPr>
          <p:nvPr/>
        </p:nvPicPr>
        <p:blipFill rotWithShape="1">
          <a:blip r:embed="rId4"/>
          <a:srcRect l="20743" t="2751" r="16400" b="11111"/>
          <a:stretch/>
        </p:blipFill>
        <p:spPr>
          <a:xfrm>
            <a:off x="9439447" y="4029963"/>
            <a:ext cx="1383524" cy="2047615"/>
          </a:xfrm>
          <a:prstGeom prst="rect">
            <a:avLst/>
          </a:prstGeom>
          <a:effectLst>
            <a:softEdge rad="127000"/>
          </a:effectLst>
        </p:spPr>
      </p:pic>
      <p:pic>
        <p:nvPicPr>
          <p:cNvPr id="5" name="Picture 4" descr="A picture containing graphics, food&#10;&#10;Description automatically generated">
            <a:extLst>
              <a:ext uri="{FF2B5EF4-FFF2-40B4-BE49-F238E27FC236}">
                <a16:creationId xmlns:a16="http://schemas.microsoft.com/office/drawing/2014/main" id="{C9C66F26-808F-43E9-9466-25834EA2E54B}"/>
              </a:ext>
            </a:extLst>
          </p:cNvPr>
          <p:cNvPicPr>
            <a:picLocks noChangeAspect="1"/>
          </p:cNvPicPr>
          <p:nvPr/>
        </p:nvPicPr>
        <p:blipFill rotWithShape="1">
          <a:blip r:embed="rId4"/>
          <a:srcRect l="46395" t="43995" r="41628" b="52118"/>
          <a:stretch/>
        </p:blipFill>
        <p:spPr>
          <a:xfrm>
            <a:off x="10004208" y="5009357"/>
            <a:ext cx="263525" cy="69849"/>
          </a:xfrm>
          <a:prstGeom prst="rect">
            <a:avLst/>
          </a:prstGeom>
          <a:effectLst/>
        </p:spPr>
      </p:pic>
      <p:sp>
        <p:nvSpPr>
          <p:cNvPr id="6" name="Rectangle 5">
            <a:extLst>
              <a:ext uri="{FF2B5EF4-FFF2-40B4-BE49-F238E27FC236}">
                <a16:creationId xmlns:a16="http://schemas.microsoft.com/office/drawing/2014/main" id="{CC58F86E-AC49-477D-8C64-48A6B7AD9621}"/>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7" name="Rectangle 6">
            <a:extLst>
              <a:ext uri="{FF2B5EF4-FFF2-40B4-BE49-F238E27FC236}">
                <a16:creationId xmlns:a16="http://schemas.microsoft.com/office/drawing/2014/main" id="{59DC9F43-CE11-4607-8E90-A98A933DEDEC}"/>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9" name="Audio 8">
            <a:hlinkClick r:id="" action="ppaction://media"/>
            <a:extLst>
              <a:ext uri="{FF2B5EF4-FFF2-40B4-BE49-F238E27FC236}">
                <a16:creationId xmlns:a16="http://schemas.microsoft.com/office/drawing/2014/main" id="{137CCBFC-6063-491F-8BCF-FA000F996E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339630003"/>
      </p:ext>
    </p:extLst>
  </p:cSld>
  <p:clrMapOvr>
    <a:masterClrMapping/>
  </p:clrMapOvr>
  <mc:AlternateContent xmlns:mc="http://schemas.openxmlformats.org/markup-compatibility/2006" xmlns:p14="http://schemas.microsoft.com/office/powerpoint/2010/main">
    <mc:Choice Requires="p14">
      <p:transition spd="slow" advTm="10316">
        <p14:vortex dir="r"/>
      </p:transition>
    </mc:Choice>
    <mc:Fallback xmlns="">
      <p:transition spd="slow" advTm="1031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par>
                          <p:cTn id="7" fill="hold">
                            <p:stCondLst>
                              <p:cond delay="0"/>
                            </p:stCondLst>
                            <p:childTnLst>
                              <p:par>
                                <p:cTn id="8" presetID="0" presetClass="path" presetSubtype="0" repeatCount="indefinite" accel="50000" decel="50000" fill="hold" nodeType="afterEffect">
                                  <p:stCondLst>
                                    <p:cond delay="200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9" dur="1500" fill="hold"/>
                                        <p:tgtEl>
                                          <p:spTgt spid="5"/>
                                        </p:tgtEl>
                                        <p:attrNameLst>
                                          <p:attrName>ppt_x</p:attrName>
                                          <p:attrName>ppt_y</p:attrName>
                                        </p:attrNameLst>
                                      </p:cBhvr>
                                    </p:animMotion>
                                  </p:childTnLst>
                                </p:cTn>
                              </p:par>
                              <p:par>
                                <p:cTn id="10" presetID="10"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250"/>
                                        <p:tgtEl>
                                          <p:spTgt spid="2"/>
                                        </p:tgtEl>
                                      </p:cBhvr>
                                    </p:animEffect>
                                  </p:childTnLst>
                                </p:cTn>
                              </p:par>
                            </p:childTnLst>
                          </p:cTn>
                        </p:par>
                        <p:par>
                          <p:cTn id="13" fill="hold">
                            <p:stCondLst>
                              <p:cond delay="3500"/>
                            </p:stCondLst>
                            <p:childTnLst>
                              <p:par>
                                <p:cTn id="14" presetID="10" presetClass="entr" presetSubtype="0" fill="hold" nodeType="after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250"/>
                                        <p:tgtEl>
                                          <p:spTgt spid="3">
                                            <p:txEl>
                                              <p:pRg st="0" end="0"/>
                                            </p:txEl>
                                          </p:spTgt>
                                        </p:tgtEl>
                                      </p:cBhvr>
                                    </p:animEffect>
                                  </p:childTnLst>
                                </p:cTn>
                              </p:par>
                            </p:childTnLst>
                          </p:cTn>
                        </p:par>
                        <p:par>
                          <p:cTn id="17" fill="hold">
                            <p:stCondLst>
                              <p:cond delay="3750"/>
                            </p:stCondLst>
                            <p:childTnLst>
                              <p:par>
                                <p:cTn id="18" presetID="10" presetClass="entr" presetSubtype="0" fill="hold" nodeType="after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250"/>
                                        <p:tgtEl>
                                          <p:spTgt spid="3">
                                            <p:txEl>
                                              <p:pRg st="1" end="1"/>
                                            </p:txEl>
                                          </p:spTgt>
                                        </p:tgtEl>
                                      </p:cBhvr>
                                    </p:animEffect>
                                  </p:childTnLst>
                                </p:cTn>
                              </p:par>
                            </p:childTnLst>
                          </p:cTn>
                        </p:par>
                        <p:par>
                          <p:cTn id="21" fill="hold">
                            <p:stCondLst>
                              <p:cond delay="4000"/>
                            </p:stCondLst>
                            <p:childTnLst>
                              <p:par>
                                <p:cTn id="22" presetID="10" presetClass="entr" presetSubtype="0" fill="hold" nodeType="after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250"/>
                                        <p:tgtEl>
                                          <p:spTgt spid="3">
                                            <p:txEl>
                                              <p:pRg st="2" end="2"/>
                                            </p:txEl>
                                          </p:spTgt>
                                        </p:tgtEl>
                                      </p:cBhvr>
                                    </p:animEffect>
                                  </p:childTnLst>
                                </p:cTn>
                              </p:par>
                            </p:childTnLst>
                          </p:cTn>
                        </p:par>
                        <p:par>
                          <p:cTn id="25" fill="hold">
                            <p:stCondLst>
                              <p:cond delay="4250"/>
                            </p:stCondLst>
                            <p:childTnLst>
                              <p:par>
                                <p:cTn id="26" presetID="10" presetClass="entr" presetSubtype="0" fill="hold" nodeType="after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250"/>
                                        <p:tgtEl>
                                          <p:spTgt spid="3">
                                            <p:txEl>
                                              <p:pRg st="3" end="3"/>
                                            </p:txEl>
                                          </p:spTgt>
                                        </p:tgtEl>
                                      </p:cBhvr>
                                    </p:animEffect>
                                  </p:childTnLst>
                                </p:cTn>
                              </p:par>
                            </p:childTnLst>
                          </p:cTn>
                        </p:par>
                        <p:par>
                          <p:cTn id="29" fill="hold">
                            <p:stCondLst>
                              <p:cond delay="4500"/>
                            </p:stCondLst>
                            <p:childTnLst>
                              <p:par>
                                <p:cTn id="30" presetID="10" presetClass="entr" presetSubtype="0" fill="hold" nodeType="after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250"/>
                                        <p:tgtEl>
                                          <p:spTgt spid="3">
                                            <p:txEl>
                                              <p:pRg st="4" end="4"/>
                                            </p:txEl>
                                          </p:spTgt>
                                        </p:tgtEl>
                                      </p:cBhvr>
                                    </p:animEffect>
                                  </p:childTnLst>
                                </p:cTn>
                              </p:par>
                            </p:childTnLst>
                          </p:cTn>
                        </p:par>
                        <p:par>
                          <p:cTn id="33" fill="hold">
                            <p:stCondLst>
                              <p:cond delay="4750"/>
                            </p:stCondLst>
                            <p:childTnLst>
                              <p:par>
                                <p:cTn id="34" presetID="10" presetClass="entr" presetSubtype="0" fill="hold" nodeType="after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250"/>
                                        <p:tgtEl>
                                          <p:spTgt spid="3">
                                            <p:txEl>
                                              <p:pRg st="5" end="5"/>
                                            </p:txEl>
                                          </p:spTgt>
                                        </p:tgtEl>
                                      </p:cBhvr>
                                    </p:animEffect>
                                  </p:childTnLst>
                                </p:cTn>
                              </p:par>
                            </p:childTnLst>
                          </p:cTn>
                        </p:par>
                        <p:par>
                          <p:cTn id="37" fill="hold">
                            <p:stCondLst>
                              <p:cond delay="5000"/>
                            </p:stCondLst>
                            <p:childTnLst>
                              <p:par>
                                <p:cTn id="38" presetID="10" presetClass="entr" presetSubtype="0" fill="hold" nodeType="after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25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1" fill="hold" display="0">
                  <p:stCondLst>
                    <p:cond delay="indefinite"/>
                  </p:stCondLst>
                  <p:endCondLst>
                    <p:cond evt="onStopAudio" delay="0">
                      <p:tgtEl>
                        <p:sldTgt/>
                      </p:tgtEl>
                    </p:cond>
                  </p:endCondLst>
                </p:cTn>
                <p:tgtEl>
                  <p:spTgt spid="9"/>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E01A-33CD-43E4-B4AF-03B7DA6751B7}"/>
              </a:ext>
            </a:extLst>
          </p:cNvPr>
          <p:cNvSpPr>
            <a:spLocks noGrp="1"/>
          </p:cNvSpPr>
          <p:nvPr>
            <p:ph type="title"/>
          </p:nvPr>
        </p:nvSpPr>
        <p:spPr/>
        <p:txBody>
          <a:bodyPr/>
          <a:lstStyle/>
          <a:p>
            <a:r>
              <a:rPr lang="en-US" dirty="0"/>
              <a:t>Communication channels</a:t>
            </a:r>
            <a:br>
              <a:rPr lang="en-GB" dirty="0"/>
            </a:br>
            <a:endParaRPr lang="en-GB" dirty="0"/>
          </a:p>
        </p:txBody>
      </p:sp>
      <p:sp>
        <p:nvSpPr>
          <p:cNvPr id="3" name="Content Placeholder 2">
            <a:extLst>
              <a:ext uri="{FF2B5EF4-FFF2-40B4-BE49-F238E27FC236}">
                <a16:creationId xmlns:a16="http://schemas.microsoft.com/office/drawing/2014/main" id="{0914F62B-B621-414C-B2CF-FEB1D8C1C2CE}"/>
              </a:ext>
            </a:extLst>
          </p:cNvPr>
          <p:cNvSpPr>
            <a:spLocks noGrp="1"/>
          </p:cNvSpPr>
          <p:nvPr>
            <p:ph idx="1"/>
          </p:nvPr>
        </p:nvSpPr>
        <p:spPr/>
        <p:txBody>
          <a:bodyPr>
            <a:normAutofit fontScale="85000" lnSpcReduction="20000"/>
          </a:bodyPr>
          <a:lstStyle/>
          <a:p>
            <a:pPr marL="0" indent="0">
              <a:buNone/>
            </a:pPr>
            <a:r>
              <a:rPr lang="en-US" i="1" dirty="0"/>
              <a:t>Decisions and directions flow upwards or downwards or sideways depending on the position of the manager in the communication web</a:t>
            </a:r>
            <a:r>
              <a:rPr lang="en-US" dirty="0"/>
              <a:t>.</a:t>
            </a:r>
            <a:endParaRPr lang="en-GB" dirty="0"/>
          </a:p>
          <a:p>
            <a:pPr marL="0" indent="0">
              <a:buNone/>
            </a:pPr>
            <a:endParaRPr lang="en-GB" dirty="0"/>
          </a:p>
          <a:p>
            <a:pPr marL="0" indent="0">
              <a:buNone/>
            </a:pPr>
            <a:r>
              <a:rPr lang="en-US" dirty="0"/>
              <a:t>Importance of a Communication Channel:</a:t>
            </a:r>
            <a:endParaRPr lang="en-GB" dirty="0"/>
          </a:p>
          <a:p>
            <a:pPr lvl="0"/>
            <a:r>
              <a:rPr lang="en-US" dirty="0"/>
              <a:t>A breakdown in the communication channel destructs the information vine</a:t>
            </a:r>
            <a:endParaRPr lang="en-GB" dirty="0"/>
          </a:p>
          <a:p>
            <a:pPr lvl="0"/>
            <a:r>
              <a:rPr lang="en-US" dirty="0"/>
              <a:t>If employees are not in the know, it may lead to uncertainty, less productivity, and/ or assumptions and doubt in the integrity of management</a:t>
            </a:r>
            <a:endParaRPr lang="en-GB" dirty="0"/>
          </a:p>
          <a:p>
            <a:pPr lvl="0"/>
            <a:r>
              <a:rPr lang="en-US" dirty="0"/>
              <a:t>Departments become department focused, as opposed to organization orientated. Eventually, this harms the overall organizational objective/s as well. Managers need to be coherent and communicative with all areas of the business and implement policies, future plans and procedures.</a:t>
            </a:r>
            <a:endParaRPr lang="en-GB" dirty="0"/>
          </a:p>
          <a:p>
            <a:endParaRPr lang="en-GB" dirty="0"/>
          </a:p>
        </p:txBody>
      </p:sp>
      <p:pic>
        <p:nvPicPr>
          <p:cNvPr id="4" name="Picture 3" descr="A picture containing graphics, food&#10;&#10;Description automatically generated">
            <a:extLst>
              <a:ext uri="{FF2B5EF4-FFF2-40B4-BE49-F238E27FC236}">
                <a16:creationId xmlns:a16="http://schemas.microsoft.com/office/drawing/2014/main" id="{2BE87965-88BF-4756-A457-AF3A52EAD67B}"/>
              </a:ext>
            </a:extLst>
          </p:cNvPr>
          <p:cNvPicPr>
            <a:picLocks noChangeAspect="1"/>
          </p:cNvPicPr>
          <p:nvPr/>
        </p:nvPicPr>
        <p:blipFill rotWithShape="1">
          <a:blip r:embed="rId5"/>
          <a:srcRect l="20743" t="2751" r="16400" b="11111"/>
          <a:stretch/>
        </p:blipFill>
        <p:spPr>
          <a:xfrm>
            <a:off x="10740421" y="4452026"/>
            <a:ext cx="1383524" cy="2047615"/>
          </a:xfrm>
          <a:prstGeom prst="rect">
            <a:avLst/>
          </a:prstGeom>
          <a:effectLst>
            <a:softEdge rad="127000"/>
          </a:effectLst>
        </p:spPr>
      </p:pic>
      <p:pic>
        <p:nvPicPr>
          <p:cNvPr id="5" name="Picture 4" descr="A picture containing graphics, food&#10;&#10;Description automatically generated">
            <a:extLst>
              <a:ext uri="{FF2B5EF4-FFF2-40B4-BE49-F238E27FC236}">
                <a16:creationId xmlns:a16="http://schemas.microsoft.com/office/drawing/2014/main" id="{85AA455B-F6FD-4956-821A-8F4075B34614}"/>
              </a:ext>
            </a:extLst>
          </p:cNvPr>
          <p:cNvPicPr>
            <a:picLocks noChangeAspect="1"/>
          </p:cNvPicPr>
          <p:nvPr/>
        </p:nvPicPr>
        <p:blipFill rotWithShape="1">
          <a:blip r:embed="rId5"/>
          <a:srcRect l="46395" t="43995" r="41628" b="52118"/>
          <a:stretch/>
        </p:blipFill>
        <p:spPr>
          <a:xfrm>
            <a:off x="11305182" y="5431420"/>
            <a:ext cx="263525" cy="69849"/>
          </a:xfrm>
          <a:prstGeom prst="rect">
            <a:avLst/>
          </a:prstGeom>
          <a:effectLst/>
        </p:spPr>
      </p:pic>
      <p:pic>
        <p:nvPicPr>
          <p:cNvPr id="11" name="Audio 10">
            <a:hlinkClick r:id="" action="ppaction://media"/>
            <a:extLst>
              <a:ext uri="{FF2B5EF4-FFF2-40B4-BE49-F238E27FC236}">
                <a16:creationId xmlns:a16="http://schemas.microsoft.com/office/drawing/2014/main" id="{E1A02F2F-DAFB-4388-856A-D44A88B3793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00469646"/>
      </p:ext>
    </p:extLst>
  </p:cSld>
  <p:clrMapOvr>
    <a:masterClrMapping/>
  </p:clrMapOvr>
  <mc:AlternateContent xmlns:mc="http://schemas.openxmlformats.org/markup-compatibility/2006" xmlns:p14="http://schemas.microsoft.com/office/powerpoint/2010/main">
    <mc:Choice Requires="p14">
      <p:transition spd="slow" advTm="36236">
        <p14:glitter pattern="hexagon"/>
      </p:transition>
    </mc:Choice>
    <mc:Fallback xmlns="">
      <p:transition spd="slow" advTm="3623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par>
                                <p:cTn id="7" presetID="0" presetClass="path" presetSubtype="0" repeatCount="indefinite" accel="50000" decel="50000" fill="hold" nodeType="withEffect">
                                  <p:stCondLst>
                                    <p:cond delay="100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8" dur="1500" fill="hold"/>
                                        <p:tgtEl>
                                          <p:spTgt spid="5"/>
                                        </p:tgtEl>
                                        <p:attrNameLst>
                                          <p:attrName>ppt_x</p:attrName>
                                          <p:attrName>ppt_y</p:attrName>
                                        </p:attrNameLst>
                                      </p:cBhvr>
                                    </p:animMotion>
                                  </p:childTnLst>
                                </p:cTn>
                              </p:par>
                              <p:par>
                                <p:cTn id="9" presetID="14" presetClass="entr" presetSubtype="10"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randombar(horizontal)">
                                      <p:cBhvr>
                                        <p:cTn id="11" dur="250"/>
                                        <p:tgtEl>
                                          <p:spTgt spid="2"/>
                                        </p:tgtEl>
                                      </p:cBhvr>
                                    </p:animEffect>
                                  </p:childTnLst>
                                </p:cTn>
                              </p:par>
                              <p:par>
                                <p:cTn id="12" presetID="14" presetClass="entr" presetSubtype="10" fill="hold" nodeType="with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4" dur="250"/>
                                        <p:tgtEl>
                                          <p:spTgt spid="3">
                                            <p:txEl>
                                              <p:pRg st="0" end="0"/>
                                            </p:txEl>
                                          </p:spTgt>
                                        </p:tgtEl>
                                      </p:cBhvr>
                                    </p:animEffect>
                                  </p:childTnLst>
                                </p:cTn>
                              </p:par>
                              <p:par>
                                <p:cTn id="15" presetID="14" presetClass="entr" presetSubtype="1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250"/>
                                        <p:tgtEl>
                                          <p:spTgt spid="3">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250"/>
                                        <p:tgtEl>
                                          <p:spTgt spid="3">
                                            <p:txEl>
                                              <p:pRg st="3" end="3"/>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250"/>
                                        <p:tgtEl>
                                          <p:spTgt spid="3">
                                            <p:txEl>
                                              <p:pRg st="4" end="4"/>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6" dur="25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11"/>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2947-BD27-432D-97CB-3DC11A882BA6}"/>
              </a:ext>
            </a:extLst>
          </p:cNvPr>
          <p:cNvSpPr>
            <a:spLocks noGrp="1"/>
          </p:cNvSpPr>
          <p:nvPr>
            <p:ph type="title"/>
          </p:nvPr>
        </p:nvSpPr>
        <p:spPr/>
        <p:txBody>
          <a:bodyPr/>
          <a:lstStyle/>
          <a:p>
            <a:r>
              <a:rPr lang="en-GB" dirty="0"/>
              <a:t>Relationships</a:t>
            </a:r>
          </a:p>
        </p:txBody>
      </p:sp>
      <p:sp>
        <p:nvSpPr>
          <p:cNvPr id="3" name="Content Placeholder 2">
            <a:extLst>
              <a:ext uri="{FF2B5EF4-FFF2-40B4-BE49-F238E27FC236}">
                <a16:creationId xmlns:a16="http://schemas.microsoft.com/office/drawing/2014/main" id="{5D94A973-E4BB-4E50-AE99-4463DFA44D05}"/>
              </a:ext>
            </a:extLst>
          </p:cNvPr>
          <p:cNvSpPr>
            <a:spLocks noGrp="1"/>
          </p:cNvSpPr>
          <p:nvPr>
            <p:ph idx="1"/>
          </p:nvPr>
        </p:nvSpPr>
        <p:spPr/>
        <p:txBody>
          <a:bodyPr>
            <a:normAutofit fontScale="85000" lnSpcReduction="10000"/>
          </a:bodyPr>
          <a:lstStyle/>
          <a:p>
            <a:r>
              <a:rPr lang="en-US" dirty="0"/>
              <a:t>I have always promoted the concept of </a:t>
            </a:r>
            <a:r>
              <a:rPr lang="en-US" dirty="0">
                <a:solidFill>
                  <a:schemeClr val="bg1">
                    <a:lumMod val="85000"/>
                  </a:schemeClr>
                </a:solidFill>
                <a:highlight>
                  <a:srgbClr val="808080"/>
                </a:highlight>
              </a:rPr>
              <a:t>‘if there is a problem then identify it, solve it, put measures in place that help to prevent it happening again in the future and move on.’</a:t>
            </a:r>
            <a:r>
              <a:rPr lang="en-US" dirty="0"/>
              <a:t> Personally, in my previous employment, I have identified an imbalance between rule and procedure following not being exercised across the board. Furthermore, I have seen previous fellow employees as well as employers not being perceived as approachable. If you are not approachable, tasks may be compromised or not conducted correctly. </a:t>
            </a:r>
            <a:r>
              <a:rPr lang="en-US" i="1" dirty="0"/>
              <a:t>The most important thing in communication is to hear what isn’t being said.</a:t>
            </a:r>
            <a:r>
              <a:rPr lang="en-US" dirty="0"/>
              <a:t> </a:t>
            </a:r>
            <a:r>
              <a:rPr lang="en-GB" dirty="0"/>
              <a:t>(Drucker, 2007) </a:t>
            </a:r>
            <a:r>
              <a:rPr lang="en-US" dirty="0"/>
              <a:t>No matter your pyramid status, all stakeholders should be approachable for efficient and productive performance.  Aside from strong communication, </a:t>
            </a:r>
            <a:r>
              <a:rPr lang="en-US" dirty="0">
                <a:solidFill>
                  <a:schemeClr val="bg1">
                    <a:lumMod val="85000"/>
                  </a:schemeClr>
                </a:solidFill>
                <a:highlight>
                  <a:srgbClr val="808080"/>
                </a:highlight>
              </a:rPr>
              <a:t>reflective listening</a:t>
            </a:r>
            <a:r>
              <a:rPr lang="en-US" dirty="0">
                <a:solidFill>
                  <a:schemeClr val="bg1">
                    <a:lumMod val="85000"/>
                  </a:schemeClr>
                </a:solidFill>
              </a:rPr>
              <a:t> </a:t>
            </a:r>
            <a:r>
              <a:rPr lang="en-US" dirty="0"/>
              <a:t>is a key tool to use. In a strictly non – omniscient way, although I feel I have exercised this naturally, I have identified a few of my university peers fail to share this attribute, which, in a professional capacity could leave others feeling unappreciated or not valued. </a:t>
            </a:r>
            <a:endParaRPr lang="en-GB" dirty="0"/>
          </a:p>
          <a:p>
            <a:endParaRPr lang="en-GB" dirty="0"/>
          </a:p>
        </p:txBody>
      </p:sp>
      <p:pic>
        <p:nvPicPr>
          <p:cNvPr id="4" name="Picture 3" descr="A picture containing graphics, food&#10;&#10;Description automatically generated">
            <a:extLst>
              <a:ext uri="{FF2B5EF4-FFF2-40B4-BE49-F238E27FC236}">
                <a16:creationId xmlns:a16="http://schemas.microsoft.com/office/drawing/2014/main" id="{08AF8B66-46A9-4A85-AAC7-B5F92E453C79}"/>
              </a:ext>
            </a:extLst>
          </p:cNvPr>
          <p:cNvPicPr>
            <a:picLocks noChangeAspect="1"/>
          </p:cNvPicPr>
          <p:nvPr/>
        </p:nvPicPr>
        <p:blipFill rotWithShape="1">
          <a:blip r:embed="rId5"/>
          <a:srcRect l="20743" t="2751" r="16400" b="11111"/>
          <a:stretch/>
        </p:blipFill>
        <p:spPr>
          <a:xfrm>
            <a:off x="10540113" y="4810385"/>
            <a:ext cx="1383524" cy="2047615"/>
          </a:xfrm>
          <a:prstGeom prst="rect">
            <a:avLst/>
          </a:prstGeom>
          <a:effectLst>
            <a:softEdge rad="127000"/>
          </a:effectLst>
        </p:spPr>
      </p:pic>
      <p:pic>
        <p:nvPicPr>
          <p:cNvPr id="5" name="Picture 4" descr="A picture containing graphics, food&#10;&#10;Description automatically generated">
            <a:extLst>
              <a:ext uri="{FF2B5EF4-FFF2-40B4-BE49-F238E27FC236}">
                <a16:creationId xmlns:a16="http://schemas.microsoft.com/office/drawing/2014/main" id="{78764EFF-0B57-4EE1-90BD-ED0BF935F81E}"/>
              </a:ext>
            </a:extLst>
          </p:cNvPr>
          <p:cNvPicPr>
            <a:picLocks noChangeAspect="1"/>
          </p:cNvPicPr>
          <p:nvPr/>
        </p:nvPicPr>
        <p:blipFill rotWithShape="1">
          <a:blip r:embed="rId5"/>
          <a:srcRect l="46395" t="43995" r="41628" b="52118"/>
          <a:stretch/>
        </p:blipFill>
        <p:spPr>
          <a:xfrm>
            <a:off x="11104874" y="5789779"/>
            <a:ext cx="263525" cy="69849"/>
          </a:xfrm>
          <a:prstGeom prst="rect">
            <a:avLst/>
          </a:prstGeom>
          <a:effectLst/>
        </p:spPr>
      </p:pic>
      <p:pic>
        <p:nvPicPr>
          <p:cNvPr id="7" name="Audio 6">
            <a:hlinkClick r:id="" action="ppaction://media"/>
            <a:extLst>
              <a:ext uri="{FF2B5EF4-FFF2-40B4-BE49-F238E27FC236}">
                <a16:creationId xmlns:a16="http://schemas.microsoft.com/office/drawing/2014/main" id="{F57BAAA9-371F-4A81-9934-41D1FA9D749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774233938"/>
      </p:ext>
    </p:extLst>
  </p:cSld>
  <p:clrMapOvr>
    <a:masterClrMapping/>
  </p:clrMapOvr>
  <mc:AlternateContent xmlns:mc="http://schemas.openxmlformats.org/markup-compatibility/2006" xmlns:p15="http://schemas.microsoft.com/office/powerpoint/2012/main">
    <mc:Choice Requires="p15">
      <p:transition spd="slow" advTm="55567">
        <p15:prstTrans prst="wind"/>
      </p:transition>
    </mc:Choice>
    <mc:Fallback xmlns="">
      <p:transition spd="slow" advTm="555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par>
                          <p:cTn id="7" fill="hold">
                            <p:stCondLst>
                              <p:cond delay="0"/>
                            </p:stCondLst>
                            <p:childTnLst>
                              <p:par>
                                <p:cTn id="8" presetID="0" presetClass="path" presetSubtype="0" repeatCount="indefinite" accel="50000" decel="50000" fill="hold" nodeType="afterEffect">
                                  <p:stCondLst>
                                    <p:cond delay="100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9" dur="1500" fill="hold"/>
                                        <p:tgtEl>
                                          <p:spTgt spid="5"/>
                                        </p:tgtEl>
                                        <p:attrNameLst>
                                          <p:attrName>ppt_x</p:attrName>
                                          <p:attrName>ppt_y</p:attrName>
                                        </p:attrNameLst>
                                      </p:cBhvr>
                                    </p:animMotion>
                                  </p:childTnLst>
                                </p:cTn>
                              </p:par>
                              <p:par>
                                <p:cTn id="10" presetID="22" presetClass="entr" presetSubtype="4" fill="hold" grpId="0" nodeType="withEffect">
                                  <p:stCondLst>
                                    <p:cond delay="25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1250"/>
                                        <p:tgtEl>
                                          <p:spTgt spid="2"/>
                                        </p:tgtEl>
                                      </p:cBhvr>
                                    </p:animEffect>
                                  </p:childTnLst>
                                </p:cTn>
                              </p:par>
                            </p:childTnLst>
                          </p:cTn>
                        </p:par>
                        <p:par>
                          <p:cTn id="13" fill="hold">
                            <p:stCondLst>
                              <p:cond delay="2500"/>
                            </p:stCondLst>
                            <p:childTnLst>
                              <p:par>
                                <p:cTn id="14" presetID="22" presetClass="entr" presetSubtype="4" fill="hold" nodeType="afterEffect">
                                  <p:stCondLst>
                                    <p:cond delay="100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wipe(down)">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CB48E-25B8-4C26-84A3-726AE07521BF}"/>
              </a:ext>
            </a:extLst>
          </p:cNvPr>
          <p:cNvSpPr>
            <a:spLocks noGrp="1"/>
          </p:cNvSpPr>
          <p:nvPr>
            <p:ph type="title"/>
          </p:nvPr>
        </p:nvSpPr>
        <p:spPr/>
        <p:txBody>
          <a:bodyPr/>
          <a:lstStyle/>
          <a:p>
            <a:r>
              <a:rPr lang="en-GB" dirty="0"/>
              <a:t>Punctuality &amp; Conduct</a:t>
            </a:r>
          </a:p>
        </p:txBody>
      </p:sp>
      <p:sp>
        <p:nvSpPr>
          <p:cNvPr id="3" name="Content Placeholder 2">
            <a:extLst>
              <a:ext uri="{FF2B5EF4-FFF2-40B4-BE49-F238E27FC236}">
                <a16:creationId xmlns:a16="http://schemas.microsoft.com/office/drawing/2014/main" id="{99521B74-B28B-4A0C-9D67-60BF5A166D93}"/>
              </a:ext>
            </a:extLst>
          </p:cNvPr>
          <p:cNvSpPr>
            <a:spLocks noGrp="1"/>
          </p:cNvSpPr>
          <p:nvPr>
            <p:ph idx="1"/>
          </p:nvPr>
        </p:nvSpPr>
        <p:spPr/>
        <p:txBody>
          <a:bodyPr>
            <a:normAutofit fontScale="77500" lnSpcReduction="20000"/>
          </a:bodyPr>
          <a:lstStyle/>
          <a:p>
            <a:r>
              <a:rPr lang="en-US" dirty="0"/>
              <a:t>Regarding punctuality, I feel I have already taken steps to combat lateness (that prompting unreliability if repeated) by setting the time on devices fast. I have done this for many years now.</a:t>
            </a:r>
          </a:p>
          <a:p>
            <a:r>
              <a:rPr lang="en-US" dirty="0"/>
              <a:t>In terms of the </a:t>
            </a:r>
            <a:r>
              <a:rPr lang="en-US" i="1" dirty="0"/>
              <a:t>‘production killer’ </a:t>
            </a:r>
            <a:r>
              <a:rPr lang="en-GB" dirty="0"/>
              <a:t>(Figures, 2019) </a:t>
            </a:r>
            <a:r>
              <a:rPr lang="en-US" dirty="0"/>
              <a:t>gossip in a workplace, unfortunately, I think perhaps I ‘grew up’ too fast at the end of my teenage years due to personal circumstances, and so have found gossip insipid, deplorable and only for insecure individuals. Unfortunately, many individuals in my previous employment and on my present education course have and do profusely exercise/d talking about others. I on the other hand, would much prefer to talk to someone directly. I have always identified I am not like most of society and so have often struggled with wanting to sustain genuine relationships with female colleagues in one heavily matriarchal accounting office, where I worked for four years. In my construction course and other employment, I have preferred a more male dominant or small team environment as I have been more inclined to collaborate better. In addition, drama/ gossip/ negativity has a ripple effect. If an employee has a negative experience of an organization and publicizes their experience, the image of the organization shall be compromised, potentially resulting in eroded investment, consumers and profits.</a:t>
            </a:r>
            <a:endParaRPr lang="en-GB" dirty="0"/>
          </a:p>
          <a:p>
            <a:endParaRPr lang="en-GB" dirty="0"/>
          </a:p>
        </p:txBody>
      </p:sp>
      <p:pic>
        <p:nvPicPr>
          <p:cNvPr id="4" name="Picture 3" descr="A picture containing graphics, food&#10;&#10;Description automatically generated">
            <a:extLst>
              <a:ext uri="{FF2B5EF4-FFF2-40B4-BE49-F238E27FC236}">
                <a16:creationId xmlns:a16="http://schemas.microsoft.com/office/drawing/2014/main" id="{CFA2DC8C-6F50-497C-8CBD-BD2F758D2BDD}"/>
              </a:ext>
            </a:extLst>
          </p:cNvPr>
          <p:cNvPicPr>
            <a:picLocks noChangeAspect="1"/>
          </p:cNvPicPr>
          <p:nvPr/>
        </p:nvPicPr>
        <p:blipFill rotWithShape="1">
          <a:blip r:embed="rId5"/>
          <a:srcRect l="20743" t="2751" r="16400" b="11111"/>
          <a:stretch/>
        </p:blipFill>
        <p:spPr>
          <a:xfrm>
            <a:off x="10740421" y="4705663"/>
            <a:ext cx="1383524" cy="2047615"/>
          </a:xfrm>
          <a:prstGeom prst="rect">
            <a:avLst/>
          </a:prstGeom>
          <a:effectLst>
            <a:softEdge rad="127000"/>
          </a:effectLst>
        </p:spPr>
      </p:pic>
      <p:pic>
        <p:nvPicPr>
          <p:cNvPr id="5" name="Picture 4" descr="A picture containing graphics, food&#10;&#10;Description automatically generated">
            <a:extLst>
              <a:ext uri="{FF2B5EF4-FFF2-40B4-BE49-F238E27FC236}">
                <a16:creationId xmlns:a16="http://schemas.microsoft.com/office/drawing/2014/main" id="{0F0139D3-F937-4942-8EF7-5E391F22267D}"/>
              </a:ext>
            </a:extLst>
          </p:cNvPr>
          <p:cNvPicPr>
            <a:picLocks noChangeAspect="1"/>
          </p:cNvPicPr>
          <p:nvPr/>
        </p:nvPicPr>
        <p:blipFill rotWithShape="1">
          <a:blip r:embed="rId5"/>
          <a:srcRect l="46395" t="43995" r="41628" b="52118"/>
          <a:stretch/>
        </p:blipFill>
        <p:spPr>
          <a:xfrm>
            <a:off x="11305182" y="5685057"/>
            <a:ext cx="263525" cy="69849"/>
          </a:xfrm>
          <a:prstGeom prst="rect">
            <a:avLst/>
          </a:prstGeom>
          <a:effectLst/>
        </p:spPr>
      </p:pic>
      <p:pic>
        <p:nvPicPr>
          <p:cNvPr id="6" name="Audio 5">
            <a:hlinkClick r:id="" action="ppaction://media"/>
            <a:extLst>
              <a:ext uri="{FF2B5EF4-FFF2-40B4-BE49-F238E27FC236}">
                <a16:creationId xmlns:a16="http://schemas.microsoft.com/office/drawing/2014/main" id="{125A8DB5-4EFC-46A0-B592-467914F1090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99727470"/>
      </p:ext>
    </p:extLst>
  </p:cSld>
  <p:clrMapOvr>
    <a:masterClrMapping/>
  </p:clrMapOvr>
  <mc:AlternateContent xmlns:mc="http://schemas.openxmlformats.org/markup-compatibility/2006" xmlns:p15="http://schemas.microsoft.com/office/powerpoint/2012/main">
    <mc:Choice Requires="p15">
      <p:transition spd="slow" advTm="88956">
        <p15:prstTrans prst="curtains"/>
      </p:transition>
    </mc:Choice>
    <mc:Fallback xmlns="">
      <p:transition spd="slow" advTm="8895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0" presetClass="path" presetSubtype="0" repeatCount="indefinite" accel="50000" decel="50000" fill="hold" nodeType="afterEffect">
                                  <p:stCondLst>
                                    <p:cond delay="100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9" dur="1500" fill="hold"/>
                                        <p:tgtEl>
                                          <p:spTgt spid="5"/>
                                        </p:tgtEl>
                                        <p:attrNameLst>
                                          <p:attrName>ppt_x</p:attrName>
                                          <p:attrName>ppt_y</p:attrName>
                                        </p:attrNameLst>
                                      </p:cBhvr>
                                    </p:animMotion>
                                  </p:childTnLst>
                                </p:cTn>
                              </p:par>
                              <p:par>
                                <p:cTn id="10" presetID="21" presetClass="entr" presetSubtype="1"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heel(1)">
                                      <p:cBhvr>
                                        <p:cTn id="12" dur="2000"/>
                                        <p:tgtEl>
                                          <p:spTgt spid="2"/>
                                        </p:tgtEl>
                                      </p:cBhvr>
                                    </p:animEffect>
                                  </p:childTnLst>
                                </p:cTn>
                              </p:par>
                            </p:childTnLst>
                          </p:cTn>
                        </p:par>
                        <p:par>
                          <p:cTn id="13" fill="hold">
                            <p:stCondLst>
                              <p:cond delay="2500"/>
                            </p:stCondLst>
                            <p:childTnLst>
                              <p:par>
                                <p:cTn id="14" presetID="21" presetClass="entr" presetSubtype="1" fill="hold" nodeType="afterEffect">
                                  <p:stCondLst>
                                    <p:cond delay="100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wheel(1)">
                                      <p:cBhvr>
                                        <p:cTn id="16" dur="2000"/>
                                        <p:tgtEl>
                                          <p:spTgt spid="3">
                                            <p:txEl>
                                              <p:pRg st="0" end="0"/>
                                            </p:txEl>
                                          </p:spTgt>
                                        </p:tgtEl>
                                      </p:cBhvr>
                                    </p:animEffect>
                                  </p:childTnLst>
                                </p:cTn>
                              </p:par>
                            </p:childTnLst>
                          </p:cTn>
                        </p:par>
                        <p:par>
                          <p:cTn id="17" fill="hold">
                            <p:stCondLst>
                              <p:cond delay="5500"/>
                            </p:stCondLst>
                            <p:childTnLst>
                              <p:par>
                                <p:cTn id="18" presetID="21" presetClass="entr" presetSubtype="1" fill="hold" grpId="0" nodeType="afterEffect">
                                  <p:stCondLst>
                                    <p:cond delay="100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wheel(1)">
                                      <p:cBhvr>
                                        <p:cTn id="20"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6"/>
                </p:tgtEl>
              </p:cMediaNode>
            </p:audio>
          </p:childTnLst>
        </p:cTn>
      </p:par>
    </p:tnLst>
    <p:bldLst>
      <p:bldP spid="2" grpId="0"/>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graphics, food&#10;&#10;Description automatically generated">
            <a:extLst>
              <a:ext uri="{FF2B5EF4-FFF2-40B4-BE49-F238E27FC236}">
                <a16:creationId xmlns:a16="http://schemas.microsoft.com/office/drawing/2014/main" id="{8D7EF50A-8FAC-46B7-AD19-B3976DB04F85}"/>
              </a:ext>
            </a:extLst>
          </p:cNvPr>
          <p:cNvPicPr>
            <a:picLocks noChangeAspect="1"/>
          </p:cNvPicPr>
          <p:nvPr/>
        </p:nvPicPr>
        <p:blipFill rotWithShape="1">
          <a:blip r:embed="rId4"/>
          <a:srcRect l="20743" t="2751" r="16400" b="11111"/>
          <a:stretch/>
        </p:blipFill>
        <p:spPr>
          <a:xfrm>
            <a:off x="9439447" y="4029963"/>
            <a:ext cx="1383524" cy="2047615"/>
          </a:xfrm>
          <a:prstGeom prst="rect">
            <a:avLst/>
          </a:prstGeom>
          <a:effectLst>
            <a:softEdge rad="127000"/>
          </a:effectLst>
        </p:spPr>
      </p:pic>
      <p:pic>
        <p:nvPicPr>
          <p:cNvPr id="10" name="Picture 9" descr="A picture containing graphics, food&#10;&#10;Description automatically generated">
            <a:extLst>
              <a:ext uri="{FF2B5EF4-FFF2-40B4-BE49-F238E27FC236}">
                <a16:creationId xmlns:a16="http://schemas.microsoft.com/office/drawing/2014/main" id="{575D6483-39CE-4D71-A0FD-1D9F8D3CB409}"/>
              </a:ext>
            </a:extLst>
          </p:cNvPr>
          <p:cNvPicPr>
            <a:picLocks noChangeAspect="1"/>
          </p:cNvPicPr>
          <p:nvPr/>
        </p:nvPicPr>
        <p:blipFill rotWithShape="1">
          <a:blip r:embed="rId4"/>
          <a:srcRect l="46395" t="43995" r="41628" b="52118"/>
          <a:stretch/>
        </p:blipFill>
        <p:spPr>
          <a:xfrm>
            <a:off x="10004208" y="5009357"/>
            <a:ext cx="263525" cy="69849"/>
          </a:xfrm>
          <a:prstGeom prst="rect">
            <a:avLst/>
          </a:prstGeom>
          <a:effectLst/>
        </p:spPr>
      </p:pic>
      <p:sp>
        <p:nvSpPr>
          <p:cNvPr id="11" name="Rectangle 10">
            <a:extLst>
              <a:ext uri="{FF2B5EF4-FFF2-40B4-BE49-F238E27FC236}">
                <a16:creationId xmlns:a16="http://schemas.microsoft.com/office/drawing/2014/main" id="{A66FAE40-5520-47DE-86DE-53100C58A841}"/>
              </a:ext>
            </a:extLst>
          </p:cNvPr>
          <p:cNvSpPr/>
          <p:nvPr/>
        </p:nvSpPr>
        <p:spPr>
          <a:xfrm>
            <a:off x="1498072" y="580337"/>
            <a:ext cx="10389128" cy="646331"/>
          </a:xfrm>
          <a:prstGeom prst="rect">
            <a:avLst/>
          </a:prstGeom>
        </p:spPr>
        <p:txBody>
          <a:bodyPr wrap="square">
            <a:spAutoFit/>
          </a:bodyPr>
          <a:lstStyle/>
          <a:p>
            <a:pPr>
              <a:spcBef>
                <a:spcPts val="600"/>
              </a:spcBef>
              <a:spcAft>
                <a:spcPts val="0"/>
              </a:spcAft>
            </a:pPr>
            <a:r>
              <a:rPr lang="en-US" sz="3600" b="1" kern="1100" dirty="0">
                <a:solidFill>
                  <a:schemeClr val="accent1">
                    <a:lumMod val="75000"/>
                  </a:schemeClr>
                </a:solidFill>
                <a:latin typeface="Calibri" panose="020F0502020204030204" pitchFamily="34" charset="0"/>
                <a:ea typeface="Times New Roman" panose="02020603050405020304" pitchFamily="18" charset="0"/>
                <a:cs typeface="Times New Roman" panose="02020603050405020304" pitchFamily="18" charset="0"/>
              </a:rPr>
              <a:t>Developing and Sustaining Professional Relationships</a:t>
            </a:r>
            <a:endParaRPr lang="en-GB" sz="3600" b="1" kern="1100" dirty="0">
              <a:solidFill>
                <a:schemeClr val="accent1">
                  <a:lumMod val="75000"/>
                </a:schemeClr>
              </a:solidFill>
              <a:latin typeface="Calibri" panose="020F0502020204030204" pitchFamily="34" charset="0"/>
              <a:ea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DB2D9609-D5A8-4EB1-8918-9A82BD03D457}"/>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13" name="Rectangle 12">
            <a:extLst>
              <a:ext uri="{FF2B5EF4-FFF2-40B4-BE49-F238E27FC236}">
                <a16:creationId xmlns:a16="http://schemas.microsoft.com/office/drawing/2014/main" id="{50ECA499-7E73-420B-B8C6-6DBCD60CE047}"/>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1026" name="Picture 2" descr="Why Is Confucius Still Relevant Today? His Sound Bites Hold Up">
            <a:extLst>
              <a:ext uri="{FF2B5EF4-FFF2-40B4-BE49-F238E27FC236}">
                <a16:creationId xmlns:a16="http://schemas.microsoft.com/office/drawing/2014/main" id="{7AE9563B-B06B-4B3F-9DFF-BEC1C2ED14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98072" y="1963038"/>
            <a:ext cx="2219325" cy="20669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8030BB4-8F5B-48A8-B73B-ABDEB28E4F66}"/>
              </a:ext>
            </a:extLst>
          </p:cNvPr>
          <p:cNvSpPr txBox="1"/>
          <p:nvPr/>
        </p:nvSpPr>
        <p:spPr>
          <a:xfrm>
            <a:off x="4334933" y="1907204"/>
            <a:ext cx="6136000" cy="2308324"/>
          </a:xfrm>
          <a:prstGeom prst="rect">
            <a:avLst/>
          </a:prstGeom>
          <a:noFill/>
        </p:spPr>
        <p:txBody>
          <a:bodyPr wrap="square" rtlCol="0">
            <a:spAutoFit/>
          </a:bodyPr>
          <a:lstStyle/>
          <a:p>
            <a:pPr marL="285750" indent="-285750">
              <a:buFont typeface="Arial" panose="020B0604020202020204" pitchFamily="34" charset="0"/>
              <a:buChar char="•"/>
            </a:pPr>
            <a:r>
              <a:rPr lang="en-US" dirty="0"/>
              <a:t>Addressing the importance of building relationships and by knowing your market and network of areas such as communication, suppliers and partnerships enforces sustainability. Adapting to the trends of different cultures and mirroring their approaches is important, not only to be relative, but to sustain the connections built on foundations of trust, reliability, service performance and attention.</a:t>
            </a:r>
            <a:endParaRPr lang="en-GB" dirty="0"/>
          </a:p>
          <a:p>
            <a:endParaRPr lang="en-GB" dirty="0"/>
          </a:p>
        </p:txBody>
      </p:sp>
      <p:sp>
        <p:nvSpPr>
          <p:cNvPr id="4" name="TextBox 3">
            <a:extLst>
              <a:ext uri="{FF2B5EF4-FFF2-40B4-BE49-F238E27FC236}">
                <a16:creationId xmlns:a16="http://schemas.microsoft.com/office/drawing/2014/main" id="{734921C0-AD70-4591-8A28-48AA644DB51C}"/>
              </a:ext>
            </a:extLst>
          </p:cNvPr>
          <p:cNvSpPr txBox="1"/>
          <p:nvPr/>
        </p:nvSpPr>
        <p:spPr>
          <a:xfrm>
            <a:off x="1142564" y="4746733"/>
            <a:ext cx="8506136" cy="1477328"/>
          </a:xfrm>
          <a:prstGeom prst="rect">
            <a:avLst/>
          </a:prstGeom>
          <a:noFill/>
        </p:spPr>
        <p:txBody>
          <a:bodyPr wrap="square" rtlCol="0">
            <a:spAutoFit/>
          </a:bodyPr>
          <a:lstStyle/>
          <a:p>
            <a:pPr marL="285750" indent="-285750">
              <a:buFont typeface="Arial" panose="020B0604020202020204" pitchFamily="34" charset="0"/>
              <a:buChar char="•"/>
            </a:pPr>
            <a:r>
              <a:rPr lang="en-US" dirty="0"/>
              <a:t>Furthermore</a:t>
            </a:r>
            <a:r>
              <a:rPr lang="en-US" i="1" dirty="0"/>
              <a:t>,</a:t>
            </a:r>
            <a:r>
              <a:rPr lang="en-US" dirty="0"/>
              <a:t> </a:t>
            </a:r>
            <a:r>
              <a:rPr lang="en-US" i="1" dirty="0"/>
              <a:t>“warm relations are very important”</a:t>
            </a:r>
            <a:r>
              <a:rPr lang="en-US" dirty="0"/>
              <a:t> Even with Maslow’s framework of hierarchy of needs, relations are not always on the third level, “</a:t>
            </a:r>
            <a:r>
              <a:rPr lang="en-US" i="1" dirty="0"/>
              <a:t>they’re really a necessity in life</a:t>
            </a:r>
            <a:r>
              <a:rPr lang="en-US" dirty="0"/>
              <a:t>” to the Chinese. This is a prime example of how cultures vary. I identified that to chameleonize and apply a more tailored comprehensive approach to cultures, organizations stand a better chance of success. </a:t>
            </a:r>
            <a:endParaRPr lang="en-GB" dirty="0"/>
          </a:p>
        </p:txBody>
      </p:sp>
      <p:sp>
        <p:nvSpPr>
          <p:cNvPr id="5" name="TextBox 4">
            <a:extLst>
              <a:ext uri="{FF2B5EF4-FFF2-40B4-BE49-F238E27FC236}">
                <a16:creationId xmlns:a16="http://schemas.microsoft.com/office/drawing/2014/main" id="{8437A8D9-B1E5-409D-979A-C2B63572ADBF}"/>
              </a:ext>
            </a:extLst>
          </p:cNvPr>
          <p:cNvSpPr txBox="1"/>
          <p:nvPr/>
        </p:nvSpPr>
        <p:spPr>
          <a:xfrm>
            <a:off x="1879071" y="4005477"/>
            <a:ext cx="1871664" cy="646331"/>
          </a:xfrm>
          <a:prstGeom prst="rect">
            <a:avLst/>
          </a:prstGeom>
          <a:noFill/>
        </p:spPr>
        <p:txBody>
          <a:bodyPr wrap="square" rtlCol="0">
            <a:spAutoFit/>
          </a:bodyPr>
          <a:lstStyle/>
          <a:p>
            <a:r>
              <a:rPr lang="en-GB" i="1" dirty="0"/>
              <a:t>Confucius, Chinese Philosopher</a:t>
            </a:r>
          </a:p>
        </p:txBody>
      </p:sp>
      <p:pic>
        <p:nvPicPr>
          <p:cNvPr id="8" name="Audio 7">
            <a:hlinkClick r:id="" action="ppaction://media"/>
            <a:extLst>
              <a:ext uri="{FF2B5EF4-FFF2-40B4-BE49-F238E27FC236}">
                <a16:creationId xmlns:a16="http://schemas.microsoft.com/office/drawing/2014/main" id="{E2C0A458-D458-4E1E-9EA4-10BDB12EE6C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988218150"/>
      </p:ext>
    </p:extLst>
  </p:cSld>
  <p:clrMapOvr>
    <a:masterClrMapping/>
  </p:clrMapOvr>
  <mc:AlternateContent xmlns:mc="http://schemas.openxmlformats.org/markup-compatibility/2006" xmlns:p14="http://schemas.microsoft.com/office/powerpoint/2010/main">
    <mc:Choice Requires="p14">
      <p:transition spd="slow" advTm="54733">
        <p14:shred/>
      </p:transition>
    </mc:Choice>
    <mc:Fallback xmlns="">
      <p:transition spd="slow" advTm="547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0"/>
                            </p:stCondLst>
                            <p:childTnLst>
                              <p:par>
                                <p:cTn id="8" presetID="0" presetClass="path" presetSubtype="0" repeatCount="indefinite" accel="50000" decel="50000" fill="hold" nodeType="afterEffect">
                                  <p:stCondLst>
                                    <p:cond delay="200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9" dur="1500" fill="hold"/>
                                        <p:tgtEl>
                                          <p:spTgt spid="10"/>
                                        </p:tgtEl>
                                        <p:attrNameLst>
                                          <p:attrName>ppt_x</p:attrName>
                                          <p:attrName>ppt_y</p:attrName>
                                        </p:attrNameLst>
                                      </p:cBhvr>
                                    </p:animMotion>
                                  </p:childTnLst>
                                </p:cTn>
                              </p:par>
                            </p:childTnLst>
                          </p:cTn>
                        </p:par>
                        <p:par>
                          <p:cTn id="10" fill="hold">
                            <p:stCondLst>
                              <p:cond delay="3500"/>
                            </p:stCondLst>
                            <p:childTnLst>
                              <p:par>
                                <p:cTn id="11" presetID="42"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cTn>
                              </p:par>
                            </p:childTnLst>
                          </p:cTn>
                        </p:par>
                        <p:par>
                          <p:cTn id="16" fill="hold">
                            <p:stCondLst>
                              <p:cond delay="4500"/>
                            </p:stCondLst>
                            <p:childTnLst>
                              <p:par>
                                <p:cTn id="17" presetID="42" presetClass="entr" presetSubtype="0" fill="hold" nodeType="afterEffect">
                                  <p:stCondLst>
                                    <p:cond delay="200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22" fill="hold">
                            <p:stCondLst>
                              <p:cond delay="7500"/>
                            </p:stCondLst>
                            <p:childTnLst>
                              <p:par>
                                <p:cTn id="23" presetID="42" presetClass="entr" presetSubtype="0" fill="hold" nodeType="afterEffect">
                                  <p:stCondLst>
                                    <p:cond delay="2000"/>
                                  </p:stCondLst>
                                  <p:childTnLst>
                                    <p:set>
                                      <p:cBhvr>
                                        <p:cTn id="24" dur="1" fill="hold">
                                          <p:stCondLst>
                                            <p:cond delay="0"/>
                                          </p:stCondLst>
                                        </p:cTn>
                                        <p:tgtEl>
                                          <p:spTgt spid="1026"/>
                                        </p:tgtEl>
                                        <p:attrNameLst>
                                          <p:attrName>style.visibility</p:attrName>
                                        </p:attrNameLst>
                                      </p:cBhvr>
                                      <p:to>
                                        <p:strVal val="visible"/>
                                      </p:to>
                                    </p:set>
                                    <p:animEffect transition="in" filter="fade">
                                      <p:cBhvr>
                                        <p:cTn id="25" dur="1000"/>
                                        <p:tgtEl>
                                          <p:spTgt spid="1026"/>
                                        </p:tgtEl>
                                      </p:cBhvr>
                                    </p:animEffect>
                                    <p:anim calcmode="lin" valueType="num">
                                      <p:cBhvr>
                                        <p:cTn id="26" dur="1000" fill="hold"/>
                                        <p:tgtEl>
                                          <p:spTgt spid="1026"/>
                                        </p:tgtEl>
                                        <p:attrNameLst>
                                          <p:attrName>ppt_x</p:attrName>
                                        </p:attrNameLst>
                                      </p:cBhvr>
                                      <p:tavLst>
                                        <p:tav tm="0">
                                          <p:val>
                                            <p:strVal val="#ppt_x"/>
                                          </p:val>
                                        </p:tav>
                                        <p:tav tm="100000">
                                          <p:val>
                                            <p:strVal val="#ppt_x"/>
                                          </p:val>
                                        </p:tav>
                                      </p:tavLst>
                                    </p:anim>
                                    <p:anim calcmode="lin" valueType="num">
                                      <p:cBhvr>
                                        <p:cTn id="27" dur="1000" fill="hold"/>
                                        <p:tgtEl>
                                          <p:spTgt spid="1026"/>
                                        </p:tgtEl>
                                        <p:attrNameLst>
                                          <p:attrName>ppt_y</p:attrName>
                                        </p:attrNameLst>
                                      </p:cBhvr>
                                      <p:tavLst>
                                        <p:tav tm="0">
                                          <p:val>
                                            <p:strVal val="#ppt_y+.1"/>
                                          </p:val>
                                        </p:tav>
                                        <p:tav tm="100000">
                                          <p:val>
                                            <p:strVal val="#ppt_y"/>
                                          </p:val>
                                        </p:tav>
                                      </p:tavLst>
                                    </p:anim>
                                  </p:childTnLst>
                                </p:cTn>
                              </p:par>
                            </p:childTnLst>
                          </p:cTn>
                        </p:par>
                        <p:par>
                          <p:cTn id="28" fill="hold">
                            <p:stCondLst>
                              <p:cond delay="10500"/>
                            </p:stCondLst>
                            <p:childTnLst>
                              <p:par>
                                <p:cTn id="29" presetID="42" presetClass="entr" presetSubtype="0" fill="hold" grpId="0" nodeType="afterEffect">
                                  <p:stCondLst>
                                    <p:cond delay="200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1000"/>
                                        <p:tgtEl>
                                          <p:spTgt spid="5"/>
                                        </p:tgtEl>
                                      </p:cBhvr>
                                    </p:animEffect>
                                    <p:anim calcmode="lin" valueType="num">
                                      <p:cBhvr>
                                        <p:cTn id="32" dur="1000" fill="hold"/>
                                        <p:tgtEl>
                                          <p:spTgt spid="5"/>
                                        </p:tgtEl>
                                        <p:attrNameLst>
                                          <p:attrName>ppt_x</p:attrName>
                                        </p:attrNameLst>
                                      </p:cBhvr>
                                      <p:tavLst>
                                        <p:tav tm="0">
                                          <p:val>
                                            <p:strVal val="#ppt_x"/>
                                          </p:val>
                                        </p:tav>
                                        <p:tav tm="100000">
                                          <p:val>
                                            <p:strVal val="#ppt_x"/>
                                          </p:val>
                                        </p:tav>
                                      </p:tavLst>
                                    </p:anim>
                                    <p:anim calcmode="lin" valueType="num">
                                      <p:cBhvr>
                                        <p:cTn id="33" dur="1000" fill="hold"/>
                                        <p:tgtEl>
                                          <p:spTgt spid="5"/>
                                        </p:tgtEl>
                                        <p:attrNameLst>
                                          <p:attrName>ppt_y</p:attrName>
                                        </p:attrNameLst>
                                      </p:cBhvr>
                                      <p:tavLst>
                                        <p:tav tm="0">
                                          <p:val>
                                            <p:strVal val="#ppt_y+.1"/>
                                          </p:val>
                                        </p:tav>
                                        <p:tav tm="100000">
                                          <p:val>
                                            <p:strVal val="#ppt_y"/>
                                          </p:val>
                                        </p:tav>
                                      </p:tavLst>
                                    </p:anim>
                                  </p:childTnLst>
                                </p:cTn>
                              </p:par>
                            </p:childTnLst>
                          </p:cTn>
                        </p:par>
                        <p:par>
                          <p:cTn id="34" fill="hold">
                            <p:stCondLst>
                              <p:cond delay="13500"/>
                            </p:stCondLst>
                            <p:childTnLst>
                              <p:par>
                                <p:cTn id="35" presetID="42" presetClass="entr" presetSubtype="0" fill="hold" nodeType="afterEffect">
                                  <p:stCondLst>
                                    <p:cond delay="2000"/>
                                  </p:stCondLst>
                                  <p:childTnLst>
                                    <p:set>
                                      <p:cBhvr>
                                        <p:cTn id="36" dur="1" fill="hold">
                                          <p:stCondLst>
                                            <p:cond delay="0"/>
                                          </p:stCondLst>
                                        </p:cTn>
                                        <p:tgtEl>
                                          <p:spTgt spid="4">
                                            <p:txEl>
                                              <p:pRg st="0" end="0"/>
                                            </p:txEl>
                                          </p:spTgt>
                                        </p:tgtEl>
                                        <p:attrNameLst>
                                          <p:attrName>style.visibility</p:attrName>
                                        </p:attrNameLst>
                                      </p:cBhvr>
                                      <p:to>
                                        <p:strVal val="visible"/>
                                      </p:to>
                                    </p:set>
                                    <p:animEffect transition="in" filter="fade">
                                      <p:cBhvr>
                                        <p:cTn id="37" dur="1000"/>
                                        <p:tgtEl>
                                          <p:spTgt spid="4">
                                            <p:txEl>
                                              <p:pRg st="0" end="0"/>
                                            </p:txEl>
                                          </p:spTgt>
                                        </p:tgtEl>
                                      </p:cBhvr>
                                    </p:animEffect>
                                    <p:anim calcmode="lin" valueType="num">
                                      <p:cBhvr>
                                        <p:cTn id="3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0" fill="hold" display="0">
                  <p:stCondLst>
                    <p:cond delay="indefinite"/>
                  </p:stCondLst>
                  <p:endCondLst>
                    <p:cond evt="onStopAudio" delay="0">
                      <p:tgtEl>
                        <p:sldTgt/>
                      </p:tgtEl>
                    </p:cond>
                  </p:endCondLst>
                </p:cTn>
                <p:tgtEl>
                  <p:spTgt spid="8"/>
                </p:tgtEl>
              </p:cMediaNode>
            </p:audio>
          </p:childTnLst>
        </p:cTn>
      </p:par>
    </p:tnLst>
    <p:bldLst>
      <p:bldP spid="11"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8D2C9-945E-423A-A37E-4C8824BBBFE7}"/>
              </a:ext>
            </a:extLst>
          </p:cNvPr>
          <p:cNvSpPr>
            <a:spLocks noGrp="1"/>
          </p:cNvSpPr>
          <p:nvPr>
            <p:ph type="title"/>
          </p:nvPr>
        </p:nvSpPr>
        <p:spPr/>
        <p:txBody>
          <a:bodyPr/>
          <a:lstStyle/>
          <a:p>
            <a:r>
              <a:rPr lang="en-US" b="1" dirty="0"/>
              <a:t>Managing People and the value of the HR function</a:t>
            </a:r>
            <a:endParaRPr lang="en-GB" dirty="0"/>
          </a:p>
        </p:txBody>
      </p:sp>
      <p:sp>
        <p:nvSpPr>
          <p:cNvPr id="3" name="Content Placeholder 2">
            <a:extLst>
              <a:ext uri="{FF2B5EF4-FFF2-40B4-BE49-F238E27FC236}">
                <a16:creationId xmlns:a16="http://schemas.microsoft.com/office/drawing/2014/main" id="{ACC59D07-9EB0-4110-B4EE-A0F58EEAE477}"/>
              </a:ext>
            </a:extLst>
          </p:cNvPr>
          <p:cNvSpPr>
            <a:spLocks noGrp="1"/>
          </p:cNvSpPr>
          <p:nvPr>
            <p:ph idx="1"/>
          </p:nvPr>
        </p:nvSpPr>
        <p:spPr>
          <a:xfrm>
            <a:off x="1451580" y="2015732"/>
            <a:ext cx="9150924" cy="3450613"/>
          </a:xfrm>
        </p:spPr>
        <p:txBody>
          <a:bodyPr>
            <a:normAutofit fontScale="85000" lnSpcReduction="10000"/>
          </a:bodyPr>
          <a:lstStyle/>
          <a:p>
            <a:r>
              <a:rPr lang="en-US" dirty="0"/>
              <a:t>By exercising reflective communication and recognizing strengths and weaknesses of staff members, organizations can support, build on and utilize their staff force efficiently.</a:t>
            </a:r>
          </a:p>
          <a:p>
            <a:endParaRPr lang="en-US" dirty="0"/>
          </a:p>
          <a:p>
            <a:r>
              <a:rPr lang="en-US" dirty="0"/>
              <a:t>One of the biggest learning curves of this module has been being educated on the role and importance of the HRM.</a:t>
            </a:r>
          </a:p>
          <a:p>
            <a:endParaRPr lang="en-US" dirty="0"/>
          </a:p>
          <a:p>
            <a:r>
              <a:rPr lang="en-US" dirty="0"/>
              <a:t>Initially, on the surface of HRM I thought it simply managed personnel queries and cases, such as disputes, policies, employment contracts equality, safe PPE etc. Nevertheless, now knowing the difference between HRM and managing people has opened my eyes to what is involved in all areas of the HR departments.</a:t>
            </a:r>
          </a:p>
          <a:p>
            <a:endParaRPr lang="en-GB" dirty="0"/>
          </a:p>
        </p:txBody>
      </p:sp>
      <p:pic>
        <p:nvPicPr>
          <p:cNvPr id="6" name="Picture 5" descr="A picture containing graphics, food&#10;&#10;Description automatically generated">
            <a:extLst>
              <a:ext uri="{FF2B5EF4-FFF2-40B4-BE49-F238E27FC236}">
                <a16:creationId xmlns:a16="http://schemas.microsoft.com/office/drawing/2014/main" id="{C52654B7-5E28-482D-858B-27A5ED32BF3D}"/>
              </a:ext>
            </a:extLst>
          </p:cNvPr>
          <p:cNvPicPr>
            <a:picLocks noChangeAspect="1"/>
          </p:cNvPicPr>
          <p:nvPr/>
        </p:nvPicPr>
        <p:blipFill rotWithShape="1">
          <a:blip r:embed="rId6"/>
          <a:srcRect l="20743" t="2751" r="16400" b="11111"/>
          <a:stretch/>
        </p:blipFill>
        <p:spPr>
          <a:xfrm>
            <a:off x="10602503" y="4372234"/>
            <a:ext cx="1383524" cy="2047615"/>
          </a:xfrm>
          <a:prstGeom prst="rect">
            <a:avLst/>
          </a:prstGeom>
          <a:effectLst>
            <a:softEdge rad="127000"/>
          </a:effectLst>
        </p:spPr>
      </p:pic>
      <p:pic>
        <p:nvPicPr>
          <p:cNvPr id="7" name="Picture 6" descr="A picture containing graphics, food&#10;&#10;Description automatically generated">
            <a:extLst>
              <a:ext uri="{FF2B5EF4-FFF2-40B4-BE49-F238E27FC236}">
                <a16:creationId xmlns:a16="http://schemas.microsoft.com/office/drawing/2014/main" id="{C5EA6982-8BCD-402B-84A1-A42E54429BE5}"/>
              </a:ext>
            </a:extLst>
          </p:cNvPr>
          <p:cNvPicPr>
            <a:picLocks noChangeAspect="1"/>
          </p:cNvPicPr>
          <p:nvPr/>
        </p:nvPicPr>
        <p:blipFill rotWithShape="1">
          <a:blip r:embed="rId6"/>
          <a:srcRect l="46395" t="43995" r="41628" b="52118"/>
          <a:stretch/>
        </p:blipFill>
        <p:spPr>
          <a:xfrm>
            <a:off x="11162502" y="5326192"/>
            <a:ext cx="263525" cy="69849"/>
          </a:xfrm>
          <a:prstGeom prst="rect">
            <a:avLst/>
          </a:prstGeom>
          <a:effectLst/>
        </p:spPr>
      </p:pic>
      <p:sp>
        <p:nvSpPr>
          <p:cNvPr id="8" name="Rectangle 7">
            <a:extLst>
              <a:ext uri="{FF2B5EF4-FFF2-40B4-BE49-F238E27FC236}">
                <a16:creationId xmlns:a16="http://schemas.microsoft.com/office/drawing/2014/main" id="{6AB224CB-C3E8-4B6D-B678-81AF390B632C}"/>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ABB6F9F2-E731-44F9-9E5D-632F028120D0}"/>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10" name="Audio 9">
            <a:hlinkClick r:id="" action="ppaction://media"/>
            <a:extLst>
              <a:ext uri="{FF2B5EF4-FFF2-40B4-BE49-F238E27FC236}">
                <a16:creationId xmlns:a16="http://schemas.microsoft.com/office/drawing/2014/main" id="{36B84E52-E706-4AEF-87BD-401E44E7D1B2}"/>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2666486526"/>
      </p:ext>
    </p:extLst>
  </p:cSld>
  <p:clrMapOvr>
    <a:masterClrMapping/>
  </p:clrMapOvr>
  <p:transition spd="slow" advTm="43409">
    <p:blinds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par>
                          <p:cTn id="7" fill="hold">
                            <p:stCondLst>
                              <p:cond delay="0"/>
                            </p:stCondLst>
                            <p:childTnLst>
                              <p:par>
                                <p:cTn id="8" presetID="0" presetClass="path" presetSubtype="0" repeatCount="indefinite" accel="50000" decel="50000" fill="hold" nodeType="afterEffect">
                                  <p:stCondLst>
                                    <p:cond delay="1000"/>
                                  </p:stCondLst>
                                  <p:childTnLst>
                                    <p:animMotion origin="layout" path="M -0.00039 0.00185 L -0.00039 0.00209 C -0.00026 0.00278 -2.08333E-6 0.00371 -2.08333E-6 0.00486 C -2.08333E-6 0.00533 -0.00013 0.00602 -0.00039 0.00602 C -0.00065 0.00602 -0.00026 0.00533 -0.00013 0.00486 C -0.00013 0.00533 -2.08333E-6 0.00625 -2.08333E-6 0.00602 C -2.08333E-6 0.00533 0.00026 0.00417 -0.00013 0.00394 C -0.00052 0.00348 -0.00039 0.0051 -0.00039 0.00556 C -0.00091 0.00324 -0.00104 0.00417 -0.00065 0.00255 C -0.00052 0.00417 -0.00039 0.00602 -0.00039 0.00764 C -0.00039 0.0081 -0.00065 0.00695 -0.00065 0.00672 C -0.00065 0.00556 -0.00039 0.00255 -0.00039 0.00185 Z " pathEditMode="relative" rAng="0" ptsTypes="AAAAAAAAAAAA">
                                      <p:cBhvr>
                                        <p:cTn id="9" dur="1500" fill="hold"/>
                                        <p:tgtEl>
                                          <p:spTgt spid="7"/>
                                        </p:tgtEl>
                                        <p:attrNameLst>
                                          <p:attrName>ppt_x</p:attrName>
                                          <p:attrName>ppt_y</p:attrName>
                                        </p:attrNameLst>
                                      </p:cBhvr>
                                      <p:rCtr x="-1300" y="27800"/>
                                    </p:animMotion>
                                  </p:childTnLst>
                                </p:cTn>
                              </p:par>
                              <p:par>
                                <p:cTn id="10" presetID="6" presetClass="entr" presetSubtype="16" fill="hold" grpId="0" nodeType="withEffect">
                                  <p:stCondLst>
                                    <p:cond delay="25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par>
                          <p:cTn id="13" fill="hold">
                            <p:stCondLst>
                              <p:cond delay="2500"/>
                            </p:stCondLst>
                            <p:childTnLst>
                              <p:par>
                                <p:cTn id="14" presetID="6" presetClass="entr" presetSubtype="16" fill="hold" nodeType="after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circle(in)">
                                      <p:cBhvr>
                                        <p:cTn id="16" dur="1250"/>
                                        <p:tgtEl>
                                          <p:spTgt spid="3">
                                            <p:txEl>
                                              <p:pRg st="0" end="0"/>
                                            </p:txEl>
                                          </p:spTgt>
                                        </p:tgtEl>
                                      </p:cBhvr>
                                    </p:animEffect>
                                  </p:childTnLst>
                                </p:cTn>
                              </p:par>
                            </p:childTnLst>
                          </p:cTn>
                        </p:par>
                        <p:par>
                          <p:cTn id="17" fill="hold">
                            <p:stCondLst>
                              <p:cond delay="3750"/>
                            </p:stCondLst>
                            <p:childTnLst>
                              <p:par>
                                <p:cTn id="18" presetID="6" presetClass="entr" presetSubtype="16" fill="hold" nodeType="after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circle(in)">
                                      <p:cBhvr>
                                        <p:cTn id="20" dur="1250"/>
                                        <p:tgtEl>
                                          <p:spTgt spid="3">
                                            <p:txEl>
                                              <p:pRg st="2" end="2"/>
                                            </p:txEl>
                                          </p:spTgt>
                                        </p:tgtEl>
                                      </p:cBhvr>
                                    </p:animEffect>
                                  </p:childTnLst>
                                </p:cTn>
                              </p:par>
                            </p:childTnLst>
                          </p:cTn>
                        </p:par>
                        <p:par>
                          <p:cTn id="21" fill="hold">
                            <p:stCondLst>
                              <p:cond delay="5000"/>
                            </p:stCondLst>
                            <p:childTnLst>
                              <p:par>
                                <p:cTn id="22" presetID="6" presetClass="entr" presetSubtype="16" fill="hold"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circle(in)">
                                      <p:cBhvr>
                                        <p:cTn id="24" dur="125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10"/>
                </p:tgtEl>
              </p:cMediaNode>
            </p:audio>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DC784-9A45-4FEF-8522-30DF995055EA}"/>
              </a:ext>
            </a:extLst>
          </p:cNvPr>
          <p:cNvSpPr>
            <a:spLocks noGrp="1"/>
          </p:cNvSpPr>
          <p:nvPr>
            <p:ph type="title"/>
          </p:nvPr>
        </p:nvSpPr>
        <p:spPr/>
        <p:txBody>
          <a:bodyPr/>
          <a:lstStyle/>
          <a:p>
            <a:r>
              <a:rPr lang="en-US" b="1" u="sng" dirty="0"/>
              <a:t>the HR function</a:t>
            </a:r>
            <a:endParaRPr lang="en-GB" dirty="0"/>
          </a:p>
        </p:txBody>
      </p:sp>
      <p:sp>
        <p:nvSpPr>
          <p:cNvPr id="3" name="Content Placeholder 2">
            <a:extLst>
              <a:ext uri="{FF2B5EF4-FFF2-40B4-BE49-F238E27FC236}">
                <a16:creationId xmlns:a16="http://schemas.microsoft.com/office/drawing/2014/main" id="{B9228F3F-00D4-4215-B770-03153FC27E1F}"/>
              </a:ext>
            </a:extLst>
          </p:cNvPr>
          <p:cNvSpPr>
            <a:spLocks noGrp="1"/>
          </p:cNvSpPr>
          <p:nvPr>
            <p:ph idx="1"/>
          </p:nvPr>
        </p:nvSpPr>
        <p:spPr>
          <a:xfrm>
            <a:off x="956279" y="2645387"/>
            <a:ext cx="9603275" cy="3450613"/>
          </a:xfrm>
        </p:spPr>
        <p:txBody>
          <a:bodyPr/>
          <a:lstStyle/>
          <a:p>
            <a:r>
              <a:rPr lang="en-US" dirty="0"/>
              <a:t>I acknowledge that I should have applied this more to my assignment one, however did not feel it was as necessary to do so at the time, but having looked at it in more depth, I feel I should have elaborated on it more.</a:t>
            </a:r>
          </a:p>
          <a:p>
            <a:r>
              <a:rPr lang="en-US" dirty="0"/>
              <a:t>Data analysis, technology development and the newer methods of interaction have enabled the Industry 4.0, encompassing </a:t>
            </a:r>
            <a:r>
              <a:rPr lang="en-US" b="1" i="1" dirty="0"/>
              <a:t>a wide range of advanced technologies including the Internet of Things (IoT), automation, artificial intelligence (AI), robotics and additive manufacturing</a:t>
            </a:r>
            <a:r>
              <a:rPr lang="en-US" dirty="0"/>
              <a:t> was most educational for me</a:t>
            </a:r>
            <a:endParaRPr lang="en-GB" dirty="0"/>
          </a:p>
        </p:txBody>
      </p:sp>
      <p:pic>
        <p:nvPicPr>
          <p:cNvPr id="5" name="Picture 4">
            <a:extLst>
              <a:ext uri="{FF2B5EF4-FFF2-40B4-BE49-F238E27FC236}">
                <a16:creationId xmlns:a16="http://schemas.microsoft.com/office/drawing/2014/main" id="{0CE8E246-9E56-4DF6-AF7A-AE08B933DBF8}"/>
              </a:ext>
            </a:extLst>
          </p:cNvPr>
          <p:cNvPicPr/>
          <p:nvPr/>
        </p:nvPicPr>
        <p:blipFill rotWithShape="1">
          <a:blip r:embed="rId4"/>
          <a:srcRect l="37296" t="12956" r="16910" b="25566"/>
          <a:stretch/>
        </p:blipFill>
        <p:spPr>
          <a:xfrm>
            <a:off x="7117172" y="102934"/>
            <a:ext cx="4644550" cy="2571667"/>
          </a:xfrm>
          <a:prstGeom prst="rect">
            <a:avLst/>
          </a:prstGeom>
        </p:spPr>
      </p:pic>
      <p:pic>
        <p:nvPicPr>
          <p:cNvPr id="6" name="Picture 5" descr="A picture containing graphics, food&#10;&#10;Description automatically generated">
            <a:extLst>
              <a:ext uri="{FF2B5EF4-FFF2-40B4-BE49-F238E27FC236}">
                <a16:creationId xmlns:a16="http://schemas.microsoft.com/office/drawing/2014/main" id="{EE208371-BA58-4FB0-90FA-58D01712B930}"/>
              </a:ext>
            </a:extLst>
          </p:cNvPr>
          <p:cNvPicPr>
            <a:picLocks noChangeAspect="1"/>
          </p:cNvPicPr>
          <p:nvPr/>
        </p:nvPicPr>
        <p:blipFill rotWithShape="1">
          <a:blip r:embed="rId5"/>
          <a:srcRect l="20743" t="2751" r="16400" b="11111"/>
          <a:stretch/>
        </p:blipFill>
        <p:spPr>
          <a:xfrm>
            <a:off x="10740421" y="4421539"/>
            <a:ext cx="1383524" cy="2047615"/>
          </a:xfrm>
          <a:prstGeom prst="rect">
            <a:avLst/>
          </a:prstGeom>
          <a:effectLst>
            <a:softEdge rad="127000"/>
          </a:effectLst>
        </p:spPr>
      </p:pic>
      <p:pic>
        <p:nvPicPr>
          <p:cNvPr id="7" name="Picture 6" descr="A picture containing graphics, food&#10;&#10;Description automatically generated">
            <a:extLst>
              <a:ext uri="{FF2B5EF4-FFF2-40B4-BE49-F238E27FC236}">
                <a16:creationId xmlns:a16="http://schemas.microsoft.com/office/drawing/2014/main" id="{02B0E91E-E667-4770-AAF6-4DA91E144F26}"/>
              </a:ext>
            </a:extLst>
          </p:cNvPr>
          <p:cNvPicPr>
            <a:picLocks noChangeAspect="1"/>
          </p:cNvPicPr>
          <p:nvPr/>
        </p:nvPicPr>
        <p:blipFill rotWithShape="1">
          <a:blip r:embed="rId5"/>
          <a:srcRect l="46395" t="43995" r="41628" b="52118"/>
          <a:stretch/>
        </p:blipFill>
        <p:spPr>
          <a:xfrm>
            <a:off x="11305182" y="5400933"/>
            <a:ext cx="263525" cy="69849"/>
          </a:xfrm>
          <a:prstGeom prst="rect">
            <a:avLst/>
          </a:prstGeom>
          <a:effectLst/>
        </p:spPr>
      </p:pic>
      <p:sp>
        <p:nvSpPr>
          <p:cNvPr id="8" name="Rectangle 7">
            <a:extLst>
              <a:ext uri="{FF2B5EF4-FFF2-40B4-BE49-F238E27FC236}">
                <a16:creationId xmlns:a16="http://schemas.microsoft.com/office/drawing/2014/main" id="{DAD61B19-2C8E-4A4E-87F4-89B9DB00FE94}"/>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CE02A6C7-CAD7-436A-800B-04100E572B95}"/>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14" name="Audio 13">
            <a:hlinkClick r:id="" action="ppaction://media"/>
            <a:extLst>
              <a:ext uri="{FF2B5EF4-FFF2-40B4-BE49-F238E27FC236}">
                <a16:creationId xmlns:a16="http://schemas.microsoft.com/office/drawing/2014/main" id="{F62A2864-482E-4E9E-BDB6-3B5F9E0C751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638010799"/>
      </p:ext>
    </p:extLst>
  </p:cSld>
  <p:clrMapOvr>
    <a:masterClrMapping/>
  </p:clrMapOvr>
  <mc:AlternateContent xmlns:mc="http://schemas.openxmlformats.org/markup-compatibility/2006" xmlns:p14="http://schemas.microsoft.com/office/powerpoint/2010/main">
    <mc:Choice Requires="p14">
      <p:transition spd="slow" p14:dur="1500" advTm="31953">
        <p14:honeycomb/>
      </p:transition>
    </mc:Choice>
    <mc:Fallback xmlns="">
      <p:transition spd="slow" advTm="319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par>
                          <p:cTn id="7" fill="hold">
                            <p:stCondLst>
                              <p:cond delay="0"/>
                            </p:stCondLst>
                            <p:childTnLst>
                              <p:par>
                                <p:cTn id="8" presetID="0" presetClass="path" presetSubtype="0" repeatCount="indefinite" accel="50000" decel="50000" fill="hold" nodeType="afterEffect">
                                  <p:stCondLst>
                                    <p:cond delay="500"/>
                                  </p:stCondLst>
                                  <p:childTnLst>
                                    <p:animMotion origin="layout" path="M -0.00039 -0.00185 L -0.00039 -0.00162 C -0.00026 -0.00092 -8.33333E-7 -2.59259E-6 -8.33333E-7 0.00116 C -8.33333E-7 0.00162 -0.00013 0.00232 -0.00039 0.00232 C -0.00065 0.00232 -0.00026 0.00162 -0.00013 0.00116 C -0.00013 0.00162 -8.33333E-7 0.00255 -8.33333E-7 0.00232 C -8.33333E-7 0.00162 0.00026 0.00047 -0.00013 0.00023 C -0.00052 -0.00023 -0.00039 0.00139 -0.00039 0.00185 C -0.00091 -0.00046 -0.00104 0.00047 -0.00065 -0.00115 C -0.00052 0.00047 -0.00039 0.00232 -0.00039 0.00394 C -0.00039 0.0044 -0.00065 0.00324 -0.00065 0.00301 C -0.00065 0.00185 -0.00039 -0.00115 -0.00039 -0.00185 Z " pathEditMode="relative" rAng="0" ptsTypes="AAAAAAAAAAAA">
                                      <p:cBhvr>
                                        <p:cTn id="9" dur="1500" fill="hold"/>
                                        <p:tgtEl>
                                          <p:spTgt spid="7"/>
                                        </p:tgtEl>
                                        <p:attrNameLst>
                                          <p:attrName>ppt_x</p:attrName>
                                          <p:attrName>ppt_y</p:attrName>
                                        </p:attrNameLst>
                                      </p:cBhvr>
                                      <p:rCtr x="-1300" y="27800"/>
                                    </p:animMotion>
                                  </p:childTnLst>
                                </p:cTn>
                              </p:par>
                              <p:par>
                                <p:cTn id="10" presetID="10"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par>
                          <p:cTn id="17" fill="hold">
                            <p:stCondLst>
                              <p:cond delay="3000"/>
                            </p:stCondLst>
                            <p:childTnLst>
                              <p:par>
                                <p:cTn id="18" presetID="10" presetClass="entr" presetSubtype="0" fill="hold" nodeType="afterEffect">
                                  <p:stCondLst>
                                    <p:cond delay="50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par>
                          <p:cTn id="21" fill="hold">
                            <p:stCondLst>
                              <p:cond delay="4000"/>
                            </p:stCondLst>
                            <p:childTnLst>
                              <p:par>
                                <p:cTn id="22" presetID="10" presetClass="entr" presetSubtype="0" fill="hold" nodeType="afterEffect">
                                  <p:stCondLst>
                                    <p:cond delay="50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14"/>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A26FD-4E01-4E2B-95F0-EDC73C100DDF}"/>
              </a:ext>
            </a:extLst>
          </p:cNvPr>
          <p:cNvSpPr>
            <a:spLocks noGrp="1"/>
          </p:cNvSpPr>
          <p:nvPr>
            <p:ph type="title"/>
          </p:nvPr>
        </p:nvSpPr>
        <p:spPr/>
        <p:txBody>
          <a:bodyPr/>
          <a:lstStyle/>
          <a:p>
            <a:r>
              <a:rPr lang="en-US" dirty="0"/>
              <a:t>i4.0</a:t>
            </a:r>
            <a:endParaRPr lang="en-GB" dirty="0"/>
          </a:p>
        </p:txBody>
      </p:sp>
      <p:pic>
        <p:nvPicPr>
          <p:cNvPr id="4" name="Picture 3" descr="A picture containing graphics, food&#10;&#10;Description automatically generated">
            <a:extLst>
              <a:ext uri="{FF2B5EF4-FFF2-40B4-BE49-F238E27FC236}">
                <a16:creationId xmlns:a16="http://schemas.microsoft.com/office/drawing/2014/main" id="{5C45999A-BB85-46E5-8C1C-C56A442086FC}"/>
              </a:ext>
            </a:extLst>
          </p:cNvPr>
          <p:cNvPicPr>
            <a:picLocks noChangeAspect="1"/>
          </p:cNvPicPr>
          <p:nvPr/>
        </p:nvPicPr>
        <p:blipFill rotWithShape="1">
          <a:blip r:embed="rId4"/>
          <a:srcRect l="20743" t="2751" r="16400" b="11111"/>
          <a:stretch/>
        </p:blipFill>
        <p:spPr>
          <a:xfrm>
            <a:off x="10713516" y="4209162"/>
            <a:ext cx="1383524" cy="2047615"/>
          </a:xfrm>
          <a:prstGeom prst="rect">
            <a:avLst/>
          </a:prstGeom>
          <a:effectLst>
            <a:softEdge rad="127000"/>
          </a:effectLst>
        </p:spPr>
      </p:pic>
      <p:pic>
        <p:nvPicPr>
          <p:cNvPr id="5" name="Picture 4" descr="A picture containing graphics, food&#10;&#10;Description automatically generated">
            <a:extLst>
              <a:ext uri="{FF2B5EF4-FFF2-40B4-BE49-F238E27FC236}">
                <a16:creationId xmlns:a16="http://schemas.microsoft.com/office/drawing/2014/main" id="{F336CF46-1B18-4CD6-AFDB-E501BF596EE1}"/>
              </a:ext>
            </a:extLst>
          </p:cNvPr>
          <p:cNvPicPr>
            <a:picLocks noChangeAspect="1"/>
          </p:cNvPicPr>
          <p:nvPr/>
        </p:nvPicPr>
        <p:blipFill rotWithShape="1">
          <a:blip r:embed="rId4"/>
          <a:srcRect l="46395" t="43995" r="41628" b="52118"/>
          <a:stretch/>
        </p:blipFill>
        <p:spPr>
          <a:xfrm>
            <a:off x="11278277" y="5188556"/>
            <a:ext cx="263525" cy="69849"/>
          </a:xfrm>
          <a:prstGeom prst="rect">
            <a:avLst/>
          </a:prstGeom>
          <a:effectLst/>
        </p:spPr>
      </p:pic>
      <p:sp>
        <p:nvSpPr>
          <p:cNvPr id="6" name="Rectangle 5">
            <a:extLst>
              <a:ext uri="{FF2B5EF4-FFF2-40B4-BE49-F238E27FC236}">
                <a16:creationId xmlns:a16="http://schemas.microsoft.com/office/drawing/2014/main" id="{67E3ECE5-DCF3-4875-9A59-2B616BCFB60F}"/>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7" name="Rectangle 6">
            <a:extLst>
              <a:ext uri="{FF2B5EF4-FFF2-40B4-BE49-F238E27FC236}">
                <a16:creationId xmlns:a16="http://schemas.microsoft.com/office/drawing/2014/main" id="{4AB6404E-1F93-4712-817F-795926443026}"/>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2050" name="Picture 2" descr="A Crystal Ball for HPC - HPCwire">
            <a:extLst>
              <a:ext uri="{FF2B5EF4-FFF2-40B4-BE49-F238E27FC236}">
                <a16:creationId xmlns:a16="http://schemas.microsoft.com/office/drawing/2014/main" id="{A38429BF-0D5A-4C33-8197-8FB62577A939}"/>
              </a:ext>
            </a:extLst>
          </p:cNvPr>
          <p:cNvPicPr>
            <a:picLocks noChangeAspect="1" noChangeArrowheads="1"/>
          </p:cNvPicPr>
          <p:nvPr/>
        </p:nvPicPr>
        <p:blipFill>
          <a:blip r:embed="rId5">
            <a:alphaModFix amt="51000"/>
            <a:extLst>
              <a:ext uri="{28A0092B-C50C-407E-A947-70E740481C1C}">
                <a14:useLocalDpi xmlns:a14="http://schemas.microsoft.com/office/drawing/2010/main" val="0"/>
              </a:ext>
            </a:extLst>
          </a:blip>
          <a:srcRect/>
          <a:stretch>
            <a:fillRect/>
          </a:stretch>
        </p:blipFill>
        <p:spPr bwMode="auto">
          <a:xfrm>
            <a:off x="1822160" y="1232373"/>
            <a:ext cx="8547680" cy="481202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11" name="Content Placeholder 2">
            <a:extLst>
              <a:ext uri="{FF2B5EF4-FFF2-40B4-BE49-F238E27FC236}">
                <a16:creationId xmlns:a16="http://schemas.microsoft.com/office/drawing/2014/main" id="{F6C999C1-04DA-495D-B759-3259C7233259}"/>
              </a:ext>
            </a:extLst>
          </p:cNvPr>
          <p:cNvSpPr txBox="1">
            <a:spLocks/>
          </p:cNvSpPr>
          <p:nvPr/>
        </p:nvSpPr>
        <p:spPr>
          <a:xfrm>
            <a:off x="1369029" y="1853754"/>
            <a:ext cx="9603275" cy="3450613"/>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2800" b="1" dirty="0"/>
              <a:t>Subject to new advances in technology, in example A.I, it can concede the question – what does the future hold?</a:t>
            </a:r>
          </a:p>
          <a:p>
            <a:endParaRPr lang="en-US" sz="2800" b="1" dirty="0"/>
          </a:p>
          <a:p>
            <a:r>
              <a:rPr lang="en-GB" sz="2800" b="1" i="1" dirty="0"/>
              <a:t>Today’s companies must revise their approach to adopting technology and talent acquisition to carve out a comparative advantage and effectively pursue new business strategies </a:t>
            </a:r>
            <a:r>
              <a:rPr lang="en-GB" sz="2800" b="1" dirty="0"/>
              <a:t>(</a:t>
            </a:r>
            <a:r>
              <a:rPr lang="en-GB" sz="2800" b="1" dirty="0" err="1"/>
              <a:t>Behenna</a:t>
            </a:r>
            <a:r>
              <a:rPr lang="en-GB" sz="2800" b="1" dirty="0"/>
              <a:t>, Lecture, 2019)</a:t>
            </a:r>
          </a:p>
          <a:p>
            <a:endParaRPr lang="en-GB" dirty="0"/>
          </a:p>
        </p:txBody>
      </p:sp>
      <p:pic>
        <p:nvPicPr>
          <p:cNvPr id="12" name="Audio 11">
            <a:hlinkClick r:id="" action="ppaction://media"/>
            <a:extLst>
              <a:ext uri="{FF2B5EF4-FFF2-40B4-BE49-F238E27FC236}">
                <a16:creationId xmlns:a16="http://schemas.microsoft.com/office/drawing/2014/main" id="{22EAC80F-3246-4E44-9F43-EEC85D273E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499268975"/>
      </p:ext>
    </p:extLst>
  </p:cSld>
  <p:clrMapOvr>
    <a:masterClrMapping/>
  </p:clrMapOvr>
  <mc:AlternateContent xmlns:mc="http://schemas.openxmlformats.org/markup-compatibility/2006" xmlns:p15="http://schemas.microsoft.com/office/powerpoint/2012/main">
    <mc:Choice Requires="p15">
      <p:transition spd="slow" advTm="11921">
        <p15:prstTrans prst="crush"/>
      </p:transition>
    </mc:Choice>
    <mc:Fallback xmlns="">
      <p:transition spd="slow" advTm="119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0" presetClass="path" presetSubtype="0" repeatCount="indefinite" accel="50000" decel="50000" fill="hold" nodeType="withEffect">
                                  <p:stCondLst>
                                    <p:cond delay="50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8" dur="1500" fill="hold"/>
                                        <p:tgtEl>
                                          <p:spTgt spid="5"/>
                                        </p:tgtEl>
                                        <p:attrNameLst>
                                          <p:attrName>ppt_x</p:attrName>
                                          <p:attrName>ppt_y</p:attrName>
                                        </p:attrNameLst>
                                      </p:cBhvr>
                                    </p:animMotion>
                                  </p:childTnLst>
                                </p:cTn>
                              </p:par>
                              <p:par>
                                <p:cTn id="9" presetID="22" presetClass="entr" presetSubtype="4" fill="hold" grpId="0" nodeType="withEffect">
                                  <p:stCondLst>
                                    <p:cond delay="50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animEffect transition="in" filter="fade">
                                      <p:cBhvr>
                                        <p:cTn id="15" dur="500"/>
                                        <p:tgtEl>
                                          <p:spTgt spid="11">
                                            <p:txEl>
                                              <p:pRg st="0" end="0"/>
                                            </p:txEl>
                                          </p:spTgt>
                                        </p:tgtEl>
                                      </p:cBhvr>
                                    </p:animEffect>
                                  </p:childTnLst>
                                </p:cTn>
                              </p:par>
                            </p:childTnLst>
                          </p:cTn>
                        </p:par>
                        <p:par>
                          <p:cTn id="16" fill="hold">
                            <p:stCondLst>
                              <p:cond delay="2500"/>
                            </p:stCondLst>
                            <p:childTnLst>
                              <p:par>
                                <p:cTn id="17" presetID="10" presetClass="entr" presetSubtype="0" fill="hold" nodeType="after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animEffect transition="in" filter="fade">
                                      <p:cBhvr>
                                        <p:cTn id="19" dur="500"/>
                                        <p:tgtEl>
                                          <p:spTgt spid="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graphics, food&#10;&#10;Description automatically generated">
            <a:extLst>
              <a:ext uri="{FF2B5EF4-FFF2-40B4-BE49-F238E27FC236}">
                <a16:creationId xmlns:a16="http://schemas.microsoft.com/office/drawing/2014/main" id="{F2778F26-5E7E-4C0C-84E3-6983BBB9BFCE}"/>
              </a:ext>
            </a:extLst>
          </p:cNvPr>
          <p:cNvPicPr>
            <a:picLocks noChangeAspect="1"/>
          </p:cNvPicPr>
          <p:nvPr/>
        </p:nvPicPr>
        <p:blipFill rotWithShape="1">
          <a:blip r:embed="rId5"/>
          <a:srcRect l="20743" t="2751" r="16400" b="11111"/>
          <a:stretch/>
        </p:blipFill>
        <p:spPr>
          <a:xfrm>
            <a:off x="10613717" y="4105540"/>
            <a:ext cx="1383524" cy="2047615"/>
          </a:xfrm>
          <a:prstGeom prst="rect">
            <a:avLst/>
          </a:prstGeom>
          <a:effectLst>
            <a:softEdge rad="127000"/>
          </a:effectLst>
        </p:spPr>
      </p:pic>
      <p:pic>
        <p:nvPicPr>
          <p:cNvPr id="5" name="Picture 4" descr="A picture containing graphics, food&#10;&#10;Description automatically generated">
            <a:extLst>
              <a:ext uri="{FF2B5EF4-FFF2-40B4-BE49-F238E27FC236}">
                <a16:creationId xmlns:a16="http://schemas.microsoft.com/office/drawing/2014/main" id="{CB064E37-3E25-45DD-A3D9-85DBCD0C5073}"/>
              </a:ext>
            </a:extLst>
          </p:cNvPr>
          <p:cNvPicPr>
            <a:picLocks noChangeAspect="1"/>
          </p:cNvPicPr>
          <p:nvPr/>
        </p:nvPicPr>
        <p:blipFill rotWithShape="1">
          <a:blip r:embed="rId5"/>
          <a:srcRect l="46395" t="43995" r="41628" b="52118"/>
          <a:stretch/>
        </p:blipFill>
        <p:spPr>
          <a:xfrm>
            <a:off x="11178478" y="5084934"/>
            <a:ext cx="263525" cy="69849"/>
          </a:xfrm>
          <a:prstGeom prst="rect">
            <a:avLst/>
          </a:prstGeom>
          <a:effectLst/>
        </p:spPr>
      </p:pic>
      <p:sp>
        <p:nvSpPr>
          <p:cNvPr id="6" name="Rectangle 5">
            <a:extLst>
              <a:ext uri="{FF2B5EF4-FFF2-40B4-BE49-F238E27FC236}">
                <a16:creationId xmlns:a16="http://schemas.microsoft.com/office/drawing/2014/main" id="{C143F4D4-BA1C-4364-83FA-EC1EA67E9C91}"/>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7" name="Rectangle 6">
            <a:extLst>
              <a:ext uri="{FF2B5EF4-FFF2-40B4-BE49-F238E27FC236}">
                <a16:creationId xmlns:a16="http://schemas.microsoft.com/office/drawing/2014/main" id="{33AB264D-EFA4-47E4-A747-770B6F1F0E91}"/>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9" name="Picture 8" descr="A close up of a person&#10;&#10;Description automatically generated">
            <a:extLst>
              <a:ext uri="{FF2B5EF4-FFF2-40B4-BE49-F238E27FC236}">
                <a16:creationId xmlns:a16="http://schemas.microsoft.com/office/drawing/2014/main" id="{73294B04-16B5-4DE7-A655-11FB3A2AEBA8}"/>
              </a:ext>
            </a:extLst>
          </p:cNvPr>
          <p:cNvPicPr>
            <a:picLocks noChangeAspect="1"/>
          </p:cNvPicPr>
          <p:nvPr/>
        </p:nvPicPr>
        <p:blipFill rotWithShape="1">
          <a:blip r:embed="rId6">
            <a:alphaModFix amt="49000"/>
          </a:blip>
          <a:srcRect b="25246"/>
          <a:stretch/>
        </p:blipFill>
        <p:spPr>
          <a:xfrm>
            <a:off x="2931587" y="-32264"/>
            <a:ext cx="9260413" cy="3461264"/>
          </a:xfrm>
          <a:prstGeom prst="rect">
            <a:avLst/>
          </a:prstGeom>
          <a:effectLst>
            <a:softEdge rad="177800"/>
          </a:effectLst>
        </p:spPr>
      </p:pic>
      <p:sp>
        <p:nvSpPr>
          <p:cNvPr id="12" name="Content Placeholder 2">
            <a:extLst>
              <a:ext uri="{FF2B5EF4-FFF2-40B4-BE49-F238E27FC236}">
                <a16:creationId xmlns:a16="http://schemas.microsoft.com/office/drawing/2014/main" id="{DD654521-D828-470A-A823-944F34925E39}"/>
              </a:ext>
            </a:extLst>
          </p:cNvPr>
          <p:cNvSpPr txBox="1">
            <a:spLocks/>
          </p:cNvSpPr>
          <p:nvPr/>
        </p:nvSpPr>
        <p:spPr>
          <a:xfrm>
            <a:off x="527934" y="2773448"/>
            <a:ext cx="9603275" cy="34506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600" b="1" dirty="0">
                <a:latin typeface="Arial" panose="020B0604020202020204" pitchFamily="34" charset="0"/>
                <a:cs typeface="Arial" panose="020B0604020202020204" pitchFamily="34" charset="0"/>
              </a:rPr>
              <a:t>In order to keep a competitive edge, the HRM needs to be adaptable</a:t>
            </a:r>
          </a:p>
          <a:p>
            <a:r>
              <a:rPr lang="en-US" sz="1600" b="1" i="1" dirty="0">
                <a:latin typeface="Arial" panose="020B0604020202020204" pitchFamily="34" charset="0"/>
                <a:cs typeface="Arial" panose="020B0604020202020204" pitchFamily="34" charset="0"/>
              </a:rPr>
              <a:t>In a turbulent, demanding, global marketplace, business organizations are having to become more FLEXIBLE and ADAPTABLE, more RESPONSIVE to their own staff and to customers </a:t>
            </a:r>
            <a:r>
              <a:rPr lang="en-GB" sz="1600" b="1" dirty="0">
                <a:latin typeface="Arial" panose="020B0604020202020204" pitchFamily="34" charset="0"/>
                <a:cs typeface="Arial" panose="020B0604020202020204" pitchFamily="34" charset="0"/>
              </a:rPr>
              <a:t>(</a:t>
            </a:r>
            <a:r>
              <a:rPr lang="en-GB" sz="1600" b="1" dirty="0" err="1">
                <a:latin typeface="Arial" panose="020B0604020202020204" pitchFamily="34" charset="0"/>
                <a:cs typeface="Arial" panose="020B0604020202020204" pitchFamily="34" charset="0"/>
              </a:rPr>
              <a:t>Weightman</a:t>
            </a:r>
            <a:r>
              <a:rPr lang="en-GB" sz="1600" b="1" dirty="0">
                <a:latin typeface="Arial" panose="020B0604020202020204" pitchFamily="34" charset="0"/>
                <a:cs typeface="Arial" panose="020B0604020202020204" pitchFamily="34" charset="0"/>
              </a:rPr>
              <a:t>, 1990)</a:t>
            </a:r>
          </a:p>
          <a:p>
            <a:r>
              <a:rPr lang="en-GB" sz="1600" b="1" dirty="0">
                <a:latin typeface="Arial" panose="020B0604020202020204" pitchFamily="34" charset="0"/>
                <a:cs typeface="Arial" panose="020B0604020202020204" pitchFamily="34" charset="0"/>
              </a:rPr>
              <a:t>At present (20/04/2020), we are in a national household lockdown situation, meaning most organisations being temporarily closed. To balance the economic climate and the UK’s health, Government have to find the balance in order to make decisions. </a:t>
            </a:r>
          </a:p>
          <a:p>
            <a:r>
              <a:rPr lang="en-GB" sz="1600" b="1" dirty="0">
                <a:latin typeface="Arial" panose="020B0604020202020204" pitchFamily="34" charset="0"/>
                <a:cs typeface="Arial" panose="020B0604020202020204" pitchFamily="34" charset="0"/>
              </a:rPr>
              <a:t>Alike this scenario, organizations need to balance how to remain competitive, whilst remaining integral to their purpose/s, whilst looking at overheads</a:t>
            </a:r>
          </a:p>
        </p:txBody>
      </p:sp>
      <p:pic>
        <p:nvPicPr>
          <p:cNvPr id="17" name="Audio 16">
            <a:hlinkClick r:id="" action="ppaction://media"/>
            <a:extLst>
              <a:ext uri="{FF2B5EF4-FFF2-40B4-BE49-F238E27FC236}">
                <a16:creationId xmlns:a16="http://schemas.microsoft.com/office/drawing/2014/main" id="{C62D6E7B-166D-49E4-9A60-50FF418963C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2248654707"/>
      </p:ext>
    </p:extLst>
  </p:cSld>
  <p:clrMapOvr>
    <a:masterClrMapping/>
  </p:clrMapOvr>
  <mc:AlternateContent xmlns:mc="http://schemas.openxmlformats.org/markup-compatibility/2006" xmlns:p15="http://schemas.microsoft.com/office/powerpoint/2012/main">
    <mc:Choice Requires="p15">
      <p:transition spd="slow" advTm="33253">
        <p15:prstTrans prst="fracture"/>
      </p:transition>
    </mc:Choice>
    <mc:Fallback xmlns="">
      <p:transition spd="slow" advTm="332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10" dur="1500" fill="hold"/>
                                        <p:tgtEl>
                                          <p:spTgt spid="5"/>
                                        </p:tgtEl>
                                        <p:attrNameLst>
                                          <p:attrName>ppt_x</p:attrName>
                                          <p:attrName>ppt_y</p:attrName>
                                        </p:attrNameLst>
                                      </p:cBhvr>
                                    </p:animMotion>
                                  </p:childTnLst>
                                </p:cTn>
                              </p:par>
                            </p:childTnLst>
                          </p:cTn>
                        </p:par>
                        <p:par>
                          <p:cTn id="11" fill="hold">
                            <p:stCondLst>
                              <p:cond delay="1500"/>
                            </p:stCondLst>
                            <p:childTnLst>
                              <p:par>
                                <p:cTn id="12" presetID="16" presetClass="entr" presetSubtype="21" fill="hold" nodeType="afterEffect">
                                  <p:stCondLst>
                                    <p:cond delay="0"/>
                                  </p:stCondLst>
                                  <p:childTnLst>
                                    <p:set>
                                      <p:cBhvr>
                                        <p:cTn id="13" dur="1" fill="hold">
                                          <p:stCondLst>
                                            <p:cond delay="0"/>
                                          </p:stCondLst>
                                        </p:cTn>
                                        <p:tgtEl>
                                          <p:spTgt spid="12">
                                            <p:txEl>
                                              <p:pRg st="0" end="0"/>
                                            </p:txEl>
                                          </p:spTgt>
                                        </p:tgtEl>
                                        <p:attrNameLst>
                                          <p:attrName>style.visibility</p:attrName>
                                        </p:attrNameLst>
                                      </p:cBhvr>
                                      <p:to>
                                        <p:strVal val="visible"/>
                                      </p:to>
                                    </p:set>
                                    <p:animEffect transition="in" filter="barn(inVertical)">
                                      <p:cBhvr>
                                        <p:cTn id="14" dur="250"/>
                                        <p:tgtEl>
                                          <p:spTgt spid="12">
                                            <p:txEl>
                                              <p:pRg st="0" end="0"/>
                                            </p:txEl>
                                          </p:spTgt>
                                        </p:tgtEl>
                                      </p:cBhvr>
                                    </p:animEffect>
                                  </p:childTnLst>
                                </p:cTn>
                              </p:par>
                            </p:childTnLst>
                          </p:cTn>
                        </p:par>
                        <p:par>
                          <p:cTn id="15" fill="hold">
                            <p:stCondLst>
                              <p:cond delay="1750"/>
                            </p:stCondLst>
                            <p:childTnLst>
                              <p:par>
                                <p:cTn id="16" presetID="16" presetClass="entr" presetSubtype="21" fill="hold" nodeType="afterEffect">
                                  <p:stCondLst>
                                    <p:cond delay="0"/>
                                  </p:stCondLst>
                                  <p:childTnLst>
                                    <p:set>
                                      <p:cBhvr>
                                        <p:cTn id="17" dur="1" fill="hold">
                                          <p:stCondLst>
                                            <p:cond delay="0"/>
                                          </p:stCondLst>
                                        </p:cTn>
                                        <p:tgtEl>
                                          <p:spTgt spid="12">
                                            <p:txEl>
                                              <p:pRg st="1" end="1"/>
                                            </p:txEl>
                                          </p:spTgt>
                                        </p:tgtEl>
                                        <p:attrNameLst>
                                          <p:attrName>style.visibility</p:attrName>
                                        </p:attrNameLst>
                                      </p:cBhvr>
                                      <p:to>
                                        <p:strVal val="visible"/>
                                      </p:to>
                                    </p:set>
                                    <p:animEffect transition="in" filter="barn(inVertical)">
                                      <p:cBhvr>
                                        <p:cTn id="18" dur="250"/>
                                        <p:tgtEl>
                                          <p:spTgt spid="12">
                                            <p:txEl>
                                              <p:pRg st="1" end="1"/>
                                            </p:txEl>
                                          </p:spTgt>
                                        </p:tgtEl>
                                      </p:cBhvr>
                                    </p:animEffect>
                                  </p:childTnLst>
                                </p:cTn>
                              </p:par>
                            </p:childTnLst>
                          </p:cTn>
                        </p:par>
                        <p:par>
                          <p:cTn id="19" fill="hold">
                            <p:stCondLst>
                              <p:cond delay="2000"/>
                            </p:stCondLst>
                            <p:childTnLst>
                              <p:par>
                                <p:cTn id="20" presetID="16" presetClass="entr" presetSubtype="21" fill="hold" nodeType="afterEffect">
                                  <p:stCondLst>
                                    <p:cond delay="0"/>
                                  </p:stCondLst>
                                  <p:childTnLst>
                                    <p:set>
                                      <p:cBhvr>
                                        <p:cTn id="21" dur="1" fill="hold">
                                          <p:stCondLst>
                                            <p:cond delay="0"/>
                                          </p:stCondLst>
                                        </p:cTn>
                                        <p:tgtEl>
                                          <p:spTgt spid="12">
                                            <p:txEl>
                                              <p:pRg st="2" end="2"/>
                                            </p:txEl>
                                          </p:spTgt>
                                        </p:tgtEl>
                                        <p:attrNameLst>
                                          <p:attrName>style.visibility</p:attrName>
                                        </p:attrNameLst>
                                      </p:cBhvr>
                                      <p:to>
                                        <p:strVal val="visible"/>
                                      </p:to>
                                    </p:set>
                                    <p:animEffect transition="in" filter="barn(inVertical)">
                                      <p:cBhvr>
                                        <p:cTn id="22" dur="250"/>
                                        <p:tgtEl>
                                          <p:spTgt spid="12">
                                            <p:txEl>
                                              <p:pRg st="2" end="2"/>
                                            </p:txEl>
                                          </p:spTgt>
                                        </p:tgtEl>
                                      </p:cBhvr>
                                    </p:animEffect>
                                  </p:childTnLst>
                                </p:cTn>
                              </p:par>
                            </p:childTnLst>
                          </p:cTn>
                        </p:par>
                        <p:par>
                          <p:cTn id="23" fill="hold">
                            <p:stCondLst>
                              <p:cond delay="2250"/>
                            </p:stCondLst>
                            <p:childTnLst>
                              <p:par>
                                <p:cTn id="24" presetID="16" presetClass="entr" presetSubtype="21" fill="hold" nodeType="afterEffect">
                                  <p:stCondLst>
                                    <p:cond delay="0"/>
                                  </p:stCondLst>
                                  <p:childTnLst>
                                    <p:set>
                                      <p:cBhvr>
                                        <p:cTn id="25" dur="1" fill="hold">
                                          <p:stCondLst>
                                            <p:cond delay="0"/>
                                          </p:stCondLst>
                                        </p:cTn>
                                        <p:tgtEl>
                                          <p:spTgt spid="12">
                                            <p:txEl>
                                              <p:pRg st="3" end="3"/>
                                            </p:txEl>
                                          </p:spTgt>
                                        </p:tgtEl>
                                        <p:attrNameLst>
                                          <p:attrName>style.visibility</p:attrName>
                                        </p:attrNameLst>
                                      </p:cBhvr>
                                      <p:to>
                                        <p:strVal val="visible"/>
                                      </p:to>
                                    </p:set>
                                    <p:animEffect transition="in" filter="barn(inVertical)">
                                      <p:cBhvr>
                                        <p:cTn id="26" dur="250"/>
                                        <p:tgtEl>
                                          <p:spTgt spid="1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1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5B58B-41B4-4DA7-86BB-EC4C4FF929C5}"/>
              </a:ext>
            </a:extLst>
          </p:cNvPr>
          <p:cNvSpPr>
            <a:spLocks noGrp="1"/>
          </p:cNvSpPr>
          <p:nvPr>
            <p:ph type="title"/>
          </p:nvPr>
        </p:nvSpPr>
        <p:spPr/>
        <p:txBody>
          <a:bodyPr/>
          <a:lstStyle/>
          <a:p>
            <a:r>
              <a:rPr lang="en-US" u="sng" dirty="0"/>
              <a:t>Flexibility</a:t>
            </a:r>
            <a:r>
              <a:rPr lang="en-US" b="1" u="sng" dirty="0"/>
              <a:t> and agility</a:t>
            </a:r>
            <a:br>
              <a:rPr lang="en-GB" dirty="0"/>
            </a:br>
            <a:endParaRPr lang="en-GB" dirty="0"/>
          </a:p>
        </p:txBody>
      </p:sp>
      <p:sp>
        <p:nvSpPr>
          <p:cNvPr id="3" name="Content Placeholder 2">
            <a:extLst>
              <a:ext uri="{FF2B5EF4-FFF2-40B4-BE49-F238E27FC236}">
                <a16:creationId xmlns:a16="http://schemas.microsoft.com/office/drawing/2014/main" id="{38186F3D-FD3D-4F2A-A682-C16729036947}"/>
              </a:ext>
            </a:extLst>
          </p:cNvPr>
          <p:cNvSpPr>
            <a:spLocks noGrp="1"/>
          </p:cNvSpPr>
          <p:nvPr>
            <p:ph idx="1"/>
          </p:nvPr>
        </p:nvSpPr>
        <p:spPr>
          <a:xfrm>
            <a:off x="361391" y="2103675"/>
            <a:ext cx="9603275" cy="3450613"/>
          </a:xfrm>
        </p:spPr>
        <p:txBody>
          <a:bodyPr>
            <a:normAutofit fontScale="77500" lnSpcReduction="20000"/>
          </a:bodyPr>
          <a:lstStyle/>
          <a:p>
            <a:r>
              <a:rPr lang="en-US" b="1" dirty="0"/>
              <a:t>Incorporating dimensions of time, location, source and job role, agile working, often falling under the umbrella term ‘smart working,’ encompasses working with maximum flexibility and minimum constrictions, laconically described as being </a:t>
            </a:r>
            <a:r>
              <a:rPr lang="en-US" b="1" i="1" dirty="0"/>
              <a:t>“an activity, not a place”</a:t>
            </a:r>
            <a:r>
              <a:rPr lang="en-US" b="1" dirty="0"/>
              <a:t> </a:t>
            </a:r>
            <a:r>
              <a:rPr lang="en-GB" b="1" dirty="0"/>
              <a:t>(RICS) </a:t>
            </a:r>
            <a:r>
              <a:rPr lang="en-US" b="1" dirty="0"/>
              <a:t>orientated. </a:t>
            </a:r>
          </a:p>
          <a:p>
            <a:r>
              <a:rPr lang="en-US" b="1" dirty="0"/>
              <a:t>At present, for me ‘agile working’ has been met with hurdles stemming from circumstances, in example children, household jobs in which distract focus and make it harder to detach myself from my coursework. </a:t>
            </a:r>
          </a:p>
          <a:p>
            <a:r>
              <a:rPr lang="en-US" b="1" dirty="0"/>
              <a:t>Many organizations worldwide are now working remotely from home due to the coronavirus </a:t>
            </a:r>
            <a:r>
              <a:rPr lang="en-US" b="1" dirty="0" err="1"/>
              <a:t>covid</a:t>
            </a:r>
            <a:r>
              <a:rPr lang="en-US" b="1" dirty="0"/>
              <a:t> – 19 pandemic and have had to adapt accordingly to adhere to government restrictions, whilst operating to assist customers as much as possible. </a:t>
            </a:r>
          </a:p>
          <a:p>
            <a:r>
              <a:rPr lang="en-US" b="1" dirty="0"/>
              <a:t>Agile working promotes empowerment and can make employees feel valued within an organization. </a:t>
            </a:r>
            <a:r>
              <a:rPr lang="en-US" b="1" i="1" dirty="0"/>
              <a:t>I get to decide what my working life looks like </a:t>
            </a:r>
            <a:r>
              <a:rPr lang="en-GB" b="1" dirty="0"/>
              <a:t>(Employee, 2019). It also promotes independence and working more on your own initiative. </a:t>
            </a:r>
          </a:p>
          <a:p>
            <a:endParaRPr lang="en-GB" dirty="0"/>
          </a:p>
        </p:txBody>
      </p:sp>
      <p:pic>
        <p:nvPicPr>
          <p:cNvPr id="8" name="Picture 7" descr="A picture containing graphics, food&#10;&#10;Description automatically generated">
            <a:extLst>
              <a:ext uri="{FF2B5EF4-FFF2-40B4-BE49-F238E27FC236}">
                <a16:creationId xmlns:a16="http://schemas.microsoft.com/office/drawing/2014/main" id="{E5E07D8E-1C22-4CF1-BA75-1030F34F4214}"/>
              </a:ext>
            </a:extLst>
          </p:cNvPr>
          <p:cNvPicPr>
            <a:picLocks noChangeAspect="1"/>
          </p:cNvPicPr>
          <p:nvPr/>
        </p:nvPicPr>
        <p:blipFill rotWithShape="1">
          <a:blip r:embed="rId6"/>
          <a:srcRect l="20743" t="2751" r="16400" b="11111"/>
          <a:stretch/>
        </p:blipFill>
        <p:spPr>
          <a:xfrm>
            <a:off x="10602503" y="4421539"/>
            <a:ext cx="1383524" cy="2047615"/>
          </a:xfrm>
          <a:prstGeom prst="rect">
            <a:avLst/>
          </a:prstGeom>
          <a:effectLst>
            <a:softEdge rad="127000"/>
          </a:effectLst>
        </p:spPr>
      </p:pic>
      <p:pic>
        <p:nvPicPr>
          <p:cNvPr id="9" name="Picture 8" descr="A picture containing graphics, food&#10;&#10;Description automatically generated">
            <a:extLst>
              <a:ext uri="{FF2B5EF4-FFF2-40B4-BE49-F238E27FC236}">
                <a16:creationId xmlns:a16="http://schemas.microsoft.com/office/drawing/2014/main" id="{2CA19BC8-C3AB-4483-A940-61BD1E6EF69C}"/>
              </a:ext>
            </a:extLst>
          </p:cNvPr>
          <p:cNvPicPr>
            <a:picLocks noChangeAspect="1"/>
          </p:cNvPicPr>
          <p:nvPr/>
        </p:nvPicPr>
        <p:blipFill rotWithShape="1">
          <a:blip r:embed="rId6"/>
          <a:srcRect l="46395" t="43995" r="41628" b="52118"/>
          <a:stretch/>
        </p:blipFill>
        <p:spPr>
          <a:xfrm>
            <a:off x="11167264" y="5400933"/>
            <a:ext cx="263525" cy="69849"/>
          </a:xfrm>
          <a:prstGeom prst="rect">
            <a:avLst/>
          </a:prstGeom>
          <a:effectLst/>
        </p:spPr>
      </p:pic>
      <p:sp>
        <p:nvSpPr>
          <p:cNvPr id="10" name="Rectangle 9">
            <a:extLst>
              <a:ext uri="{FF2B5EF4-FFF2-40B4-BE49-F238E27FC236}">
                <a16:creationId xmlns:a16="http://schemas.microsoft.com/office/drawing/2014/main" id="{B9FF64F8-08D1-4CD4-9DFE-24782456D5E2}"/>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11" name="Rectangle 10">
            <a:extLst>
              <a:ext uri="{FF2B5EF4-FFF2-40B4-BE49-F238E27FC236}">
                <a16:creationId xmlns:a16="http://schemas.microsoft.com/office/drawing/2014/main" id="{4CD8741D-B66C-4C47-A063-639673FCD09A}"/>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5" name="Picture 4" descr="A close up of a logo&#10;&#10;Description automatically generated">
            <a:extLst>
              <a:ext uri="{FF2B5EF4-FFF2-40B4-BE49-F238E27FC236}">
                <a16:creationId xmlns:a16="http://schemas.microsoft.com/office/drawing/2014/main" id="{D6943BD5-F7AC-4315-B8F5-00E675AD994F}"/>
              </a:ext>
            </a:extLst>
          </p:cNvPr>
          <p:cNvPicPr>
            <a:picLocks noChangeAspect="1"/>
          </p:cNvPicPr>
          <p:nvPr/>
        </p:nvPicPr>
        <p:blipFill rotWithShape="1">
          <a:blip r:embed="rId7">
            <a:alphaModFix amt="16000"/>
          </a:blip>
          <a:srcRect b="6570"/>
          <a:stretch/>
        </p:blipFill>
        <p:spPr>
          <a:xfrm>
            <a:off x="6718300" y="12957"/>
            <a:ext cx="5473700" cy="5422900"/>
          </a:xfrm>
          <a:prstGeom prst="rect">
            <a:avLst/>
          </a:prstGeom>
          <a:effectLst>
            <a:softEdge rad="101600"/>
          </a:effectLst>
        </p:spPr>
      </p:pic>
      <p:pic>
        <p:nvPicPr>
          <p:cNvPr id="13" name="Audio 12">
            <a:hlinkClick r:id="" action="ppaction://media"/>
            <a:extLst>
              <a:ext uri="{FF2B5EF4-FFF2-40B4-BE49-F238E27FC236}">
                <a16:creationId xmlns:a16="http://schemas.microsoft.com/office/drawing/2014/main" id="{741F3F9C-A1FE-49F5-9A2C-D7C3DEF9CA4F}"/>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765468413"/>
      </p:ext>
    </p:extLst>
  </p:cSld>
  <p:clrMapOvr>
    <a:masterClrMapping/>
  </p:clrMapOvr>
  <mc:AlternateContent xmlns:mc="http://schemas.openxmlformats.org/markup-compatibility/2006" xmlns:p15="http://schemas.microsoft.com/office/powerpoint/2012/main">
    <mc:Choice Requires="p15">
      <p:transition spd="slow" advTm="66929">
        <p15:prstTrans prst="prestige"/>
      </p:transition>
    </mc:Choice>
    <mc:Fallback xmlns="">
      <p:transition spd="slow" advTm="669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5 L -0.00039 -0.00162 C -0.00026 -0.00092 -2.70833E-6 -2.59259E-6 -2.70833E-6 0.00116 C -2.70833E-6 0.00162 -0.00013 0.00232 -0.00039 0.00232 C -0.00065 0.00232 -0.00026 0.00162 -0.00013 0.00116 C -0.00013 0.00162 -2.70833E-6 0.00255 -2.70833E-6 0.00232 C -2.70833E-6 0.00162 0.00026 0.00047 -0.00013 0.00023 C -0.00052 -0.00023 -0.00039 0.00139 -0.00039 0.00185 C -0.00091 -0.00046 -0.00104 0.00047 -0.00065 -0.00115 C -0.00052 0.00047 -0.00039 0.00232 -0.00039 0.00394 C -0.00039 0.0044 -0.00065 0.00324 -0.00065 0.00301 C -0.00065 0.00185 -0.00039 -0.00115 -0.00039 -0.00185 Z " pathEditMode="relative" rAng="0" ptsTypes="AAAAAAAAAAAA">
                                      <p:cBhvr>
                                        <p:cTn id="10" dur="1500" fill="hold"/>
                                        <p:tgtEl>
                                          <p:spTgt spid="9"/>
                                        </p:tgtEl>
                                        <p:attrNameLst>
                                          <p:attrName>ppt_x</p:attrName>
                                          <p:attrName>ppt_y</p:attrName>
                                        </p:attrNameLst>
                                      </p:cBhvr>
                                      <p:rCtr x="-1300" y="27800"/>
                                    </p:animMotion>
                                  </p:childTnLst>
                                </p:cTn>
                              </p:par>
                              <p:par>
                                <p:cTn id="11" presetID="2" presetClass="entr" presetSubtype="4"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par>
                          <p:cTn id="15" fill="hold">
                            <p:stCondLst>
                              <p:cond delay="1500"/>
                            </p:stCondLst>
                            <p:childTnLst>
                              <p:par>
                                <p:cTn id="16" presetID="22" presetClass="entr" presetSubtype="4" fill="hold" nodeType="afterEffect">
                                  <p:stCondLst>
                                    <p:cond delay="100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wipe(down)">
                                      <p:cBhvr>
                                        <p:cTn id="18" dur="500"/>
                                        <p:tgtEl>
                                          <p:spTgt spid="3">
                                            <p:txEl>
                                              <p:pRg st="0" end="0"/>
                                            </p:txEl>
                                          </p:spTgt>
                                        </p:tgtEl>
                                      </p:cBhvr>
                                    </p:animEffect>
                                  </p:childTnLst>
                                </p:cTn>
                              </p:par>
                            </p:childTnLst>
                          </p:cTn>
                        </p:par>
                        <p:par>
                          <p:cTn id="19" fill="hold">
                            <p:stCondLst>
                              <p:cond delay="3000"/>
                            </p:stCondLst>
                            <p:childTnLst>
                              <p:par>
                                <p:cTn id="20" presetID="22" presetClass="entr" presetSubtype="4" fill="hold" nodeType="afterEffect">
                                  <p:stCondLst>
                                    <p:cond delay="100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wipe(down)">
                                      <p:cBhvr>
                                        <p:cTn id="22" dur="500"/>
                                        <p:tgtEl>
                                          <p:spTgt spid="3">
                                            <p:txEl>
                                              <p:pRg st="1" end="1"/>
                                            </p:txEl>
                                          </p:spTgt>
                                        </p:tgtEl>
                                      </p:cBhvr>
                                    </p:animEffect>
                                  </p:childTnLst>
                                </p:cTn>
                              </p:par>
                            </p:childTnLst>
                          </p:cTn>
                        </p:par>
                        <p:par>
                          <p:cTn id="23" fill="hold">
                            <p:stCondLst>
                              <p:cond delay="4500"/>
                            </p:stCondLst>
                            <p:childTnLst>
                              <p:par>
                                <p:cTn id="24" presetID="22" presetClass="entr" presetSubtype="4" fill="hold" nodeType="afterEffect">
                                  <p:stCondLst>
                                    <p:cond delay="100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wipe(down)">
                                      <p:cBhvr>
                                        <p:cTn id="26" dur="500"/>
                                        <p:tgtEl>
                                          <p:spTgt spid="3">
                                            <p:txEl>
                                              <p:pRg st="2" end="2"/>
                                            </p:txEl>
                                          </p:spTgt>
                                        </p:tgtEl>
                                      </p:cBhvr>
                                    </p:animEffect>
                                  </p:childTnLst>
                                </p:cTn>
                              </p:par>
                            </p:childTnLst>
                          </p:cTn>
                        </p:par>
                        <p:par>
                          <p:cTn id="27" fill="hold">
                            <p:stCondLst>
                              <p:cond delay="6000"/>
                            </p:stCondLst>
                            <p:childTnLst>
                              <p:par>
                                <p:cTn id="28" presetID="22" presetClass="entr" presetSubtype="4" fill="hold" nodeType="afterEffect">
                                  <p:stCondLst>
                                    <p:cond delay="100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wipe(down)">
                                      <p:cBhvr>
                                        <p:cTn id="3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13"/>
                </p:tgtEl>
              </p:cMediaNode>
            </p:audio>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909824-A76C-45B4-91E2-64A4C36893A6}"/>
              </a:ext>
            </a:extLst>
          </p:cNvPr>
          <p:cNvSpPr>
            <a:spLocks noGrp="1"/>
          </p:cNvSpPr>
          <p:nvPr>
            <p:ph idx="1"/>
          </p:nvPr>
        </p:nvSpPr>
        <p:spPr>
          <a:xfrm>
            <a:off x="380993" y="1924086"/>
            <a:ext cx="11049000" cy="3522754"/>
          </a:xfrm>
        </p:spPr>
        <p:txBody>
          <a:bodyPr>
            <a:normAutofit fontScale="92500" lnSpcReduction="10000"/>
          </a:bodyPr>
          <a:lstStyle/>
          <a:p>
            <a:r>
              <a:rPr lang="en-US" dirty="0"/>
              <a:t>When learning about agile working, I initially thought the of pros and cons of practicing this. Naturally, the objective is getting a task completed effectively, regardless of the location. Although an office has a more uniformed and conventional approach, it should be argued there are ample cons to the concept of agile working. For example, </a:t>
            </a:r>
            <a:r>
              <a:rPr lang="en-US" i="1" dirty="0"/>
              <a:t>if you are not in the room you are not in the know</a:t>
            </a:r>
            <a:r>
              <a:rPr lang="en-US" dirty="0"/>
              <a:t>. </a:t>
            </a:r>
            <a:r>
              <a:rPr lang="en-GB" dirty="0"/>
              <a:t>(Indeed, 2019)</a:t>
            </a:r>
          </a:p>
          <a:p>
            <a:r>
              <a:rPr lang="en-US" dirty="0"/>
              <a:t>Examples such as ZOOM and Microsoft Teams enable virtual meetings and communications on most levels, and Microsoft Teams has been instrumental for myself as I have been able to communicate with my lecturer, Glenn for this module, but perhaps additional formal communication and decision making in boardrooms can be made when the devices are not active, meaning professional individuals potentially missing out on information. I would argue agile working requires a strong element of trust between the employer and the employee and can promote further trust if agile working proves effective and sustained. </a:t>
            </a:r>
            <a:endParaRPr lang="en-GB" dirty="0"/>
          </a:p>
        </p:txBody>
      </p:sp>
      <p:pic>
        <p:nvPicPr>
          <p:cNvPr id="6" name="Picture 5" descr="A picture containing graphics, food&#10;&#10;Description automatically generated">
            <a:extLst>
              <a:ext uri="{FF2B5EF4-FFF2-40B4-BE49-F238E27FC236}">
                <a16:creationId xmlns:a16="http://schemas.microsoft.com/office/drawing/2014/main" id="{92611486-6B8D-4499-A9ED-1AB5ED7C9A8E}"/>
              </a:ext>
            </a:extLst>
          </p:cNvPr>
          <p:cNvPicPr>
            <a:picLocks noChangeAspect="1"/>
          </p:cNvPicPr>
          <p:nvPr/>
        </p:nvPicPr>
        <p:blipFill rotWithShape="1">
          <a:blip r:embed="rId6"/>
          <a:srcRect l="20743" t="2751" r="16400" b="11111"/>
          <a:stretch/>
        </p:blipFill>
        <p:spPr>
          <a:xfrm>
            <a:off x="10563211" y="4467446"/>
            <a:ext cx="1383524" cy="2047615"/>
          </a:xfrm>
          <a:prstGeom prst="rect">
            <a:avLst/>
          </a:prstGeom>
          <a:effectLst>
            <a:softEdge rad="127000"/>
          </a:effectLst>
        </p:spPr>
      </p:pic>
      <p:pic>
        <p:nvPicPr>
          <p:cNvPr id="7" name="Picture 6" descr="A picture containing graphics, food&#10;&#10;Description automatically generated">
            <a:extLst>
              <a:ext uri="{FF2B5EF4-FFF2-40B4-BE49-F238E27FC236}">
                <a16:creationId xmlns:a16="http://schemas.microsoft.com/office/drawing/2014/main" id="{981ED1BD-3138-4EC5-8040-62CEDE5CB6A8}"/>
              </a:ext>
            </a:extLst>
          </p:cNvPr>
          <p:cNvPicPr>
            <a:picLocks noChangeAspect="1"/>
          </p:cNvPicPr>
          <p:nvPr/>
        </p:nvPicPr>
        <p:blipFill rotWithShape="1">
          <a:blip r:embed="rId6"/>
          <a:srcRect l="46395" t="43995" r="41628" b="52118"/>
          <a:stretch/>
        </p:blipFill>
        <p:spPr>
          <a:xfrm>
            <a:off x="11127972" y="5446840"/>
            <a:ext cx="263525" cy="69849"/>
          </a:xfrm>
          <a:prstGeom prst="rect">
            <a:avLst/>
          </a:prstGeom>
          <a:effectLst/>
        </p:spPr>
      </p:pic>
      <p:sp>
        <p:nvSpPr>
          <p:cNvPr id="8" name="Rectangle 7">
            <a:extLst>
              <a:ext uri="{FF2B5EF4-FFF2-40B4-BE49-F238E27FC236}">
                <a16:creationId xmlns:a16="http://schemas.microsoft.com/office/drawing/2014/main" id="{89F6521C-425C-41D6-A206-8780C9963EC7}"/>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20BD0B2B-3183-48C1-9B43-ED55178AAE70}"/>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14" name="Audio 13">
            <a:hlinkClick r:id="" action="ppaction://media"/>
            <a:extLst>
              <a:ext uri="{FF2B5EF4-FFF2-40B4-BE49-F238E27FC236}">
                <a16:creationId xmlns:a16="http://schemas.microsoft.com/office/drawing/2014/main" id="{B5D93197-0AFF-4700-A47E-94313970CFFE}"/>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1694461765"/>
      </p:ext>
    </p:extLst>
  </p:cSld>
  <p:clrMapOvr>
    <a:masterClrMapping/>
  </p:clrMapOvr>
  <mc:AlternateContent xmlns:mc="http://schemas.openxmlformats.org/markup-compatibility/2006" xmlns:p14="http://schemas.microsoft.com/office/powerpoint/2010/main">
    <mc:Choice Requires="p14">
      <p:transition spd="slow" advTm="59058">
        <p14:ripple/>
      </p:transition>
    </mc:Choice>
    <mc:Fallback xmlns="">
      <p:transition spd="slow" advTm="5905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62 C -0.00026 -0.00093 2.29167E-6 4.44444E-6 2.29167E-6 0.00115 C 2.29167E-6 0.00162 -0.00013 0.00231 -0.00039 0.00231 C -0.00065 0.00231 -0.00026 0.00162 -0.00013 0.00115 C -0.00013 0.00162 2.29167E-6 0.00254 2.29167E-6 0.00231 C 2.29167E-6 0.00162 0.00026 0.00046 -0.00013 0.00023 C -0.00052 -0.00024 -0.00039 0.00138 -0.00039 0.00185 C -0.00091 -0.00047 -0.00104 0.00046 -0.00065 -0.00116 C -0.00052 0.00046 -0.00039 0.00231 -0.00039 0.00393 C -0.00039 0.00439 -0.00065 0.00324 -0.00065 0.003 C -0.00065 0.00185 -0.00039 -0.00116 -0.00039 -0.00186 Z " pathEditMode="relative" rAng="0" ptsTypes="AAAAAAAAAAAA">
                                      <p:cBhvr>
                                        <p:cTn id="10" dur="1500" fill="hold"/>
                                        <p:tgtEl>
                                          <p:spTgt spid="7"/>
                                        </p:tgtEl>
                                        <p:attrNameLst>
                                          <p:attrName>ppt_x</p:attrName>
                                          <p:attrName>ppt_y</p:attrName>
                                        </p:attrNameLst>
                                      </p:cBhvr>
                                      <p:rCtr x="-1300" y="27800"/>
                                    </p:animMotion>
                                  </p:childTnLst>
                                </p:cTn>
                              </p:par>
                            </p:childTnLst>
                          </p:cTn>
                        </p:par>
                        <p:par>
                          <p:cTn id="11" fill="hold">
                            <p:stCondLst>
                              <p:cond delay="1500"/>
                            </p:stCondLst>
                            <p:childTnLst>
                              <p:par>
                                <p:cTn id="12" presetID="53" presetClass="entr" presetSubtype="16" fill="hold" nodeType="after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par>
                          <p:cTn id="17" fill="hold">
                            <p:stCondLst>
                              <p:cond delay="2000"/>
                            </p:stCondLst>
                            <p:childTnLst>
                              <p:par>
                                <p:cTn id="18" presetID="53" presetClass="entr" presetSubtype="16" fill="hold" nodeType="after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10486E-E27E-4FCC-96F7-586CFE7C7189}"/>
              </a:ext>
            </a:extLst>
          </p:cNvPr>
          <p:cNvSpPr>
            <a:spLocks noGrp="1"/>
          </p:cNvSpPr>
          <p:nvPr>
            <p:ph idx="1"/>
          </p:nvPr>
        </p:nvSpPr>
        <p:spPr>
          <a:xfrm>
            <a:off x="1451579" y="2015732"/>
            <a:ext cx="9603275" cy="4232668"/>
          </a:xfrm>
        </p:spPr>
        <p:txBody>
          <a:bodyPr>
            <a:normAutofit fontScale="32500" lnSpcReduction="20000"/>
          </a:bodyPr>
          <a:lstStyle/>
          <a:p>
            <a:pPr marL="0" indent="0">
              <a:buNone/>
            </a:pPr>
            <a:r>
              <a:rPr lang="en-US" sz="3100" dirty="0"/>
              <a:t>Further to this, I have felt that my tutor’s additional classwork and verbal examples, points of view and source suggestions have been instrumental to my module learning and assignment work. I feel I would not have acquired as much knowledge should I have been solely agile learning. Regarding flexibility and temp roles, on the other hand, I felt it was disappointing that one of my fellow students assumed, ‘temporary workers are only people that can’t find real employment.’ I think most things start with education, so I highlighted that there are many reasons temporary contracts are attractive for many people, in cases such as: </a:t>
            </a:r>
          </a:p>
          <a:p>
            <a:r>
              <a:rPr lang="en-US" sz="3100" dirty="0"/>
              <a:t>A permanent role isn’t due to start until a later date and an individual may want to fill the duration before they commence the role’s start date</a:t>
            </a:r>
            <a:endParaRPr lang="en-GB" sz="3100" dirty="0"/>
          </a:p>
          <a:p>
            <a:pPr lvl="0"/>
            <a:r>
              <a:rPr lang="en-US" sz="3100" dirty="0"/>
              <a:t>Many immigrants are bound by what they can and can’t do professionally</a:t>
            </a:r>
            <a:endParaRPr lang="en-GB" sz="3100" dirty="0"/>
          </a:p>
          <a:p>
            <a:pPr lvl="0"/>
            <a:r>
              <a:rPr lang="en-US" sz="3100" dirty="0"/>
              <a:t>An individual may be a temporary stayer</a:t>
            </a:r>
            <a:endParaRPr lang="en-GB" sz="3100" dirty="0"/>
          </a:p>
          <a:p>
            <a:pPr lvl="0"/>
            <a:r>
              <a:rPr lang="en-US" sz="3100" dirty="0"/>
              <a:t>An individual may feel they should gain ample experience via temp roles prior to applying for a permanent role</a:t>
            </a:r>
            <a:endParaRPr lang="en-GB" sz="3100" dirty="0"/>
          </a:p>
          <a:p>
            <a:pPr lvl="0"/>
            <a:r>
              <a:rPr lang="en-US" sz="3100" dirty="0"/>
              <a:t>An individual may be relocating and so wants to work in the meantime</a:t>
            </a:r>
          </a:p>
          <a:p>
            <a:pPr marL="0" indent="0">
              <a:buNone/>
            </a:pPr>
            <a:r>
              <a:rPr lang="en-US" sz="3100" dirty="0"/>
              <a:t>However, flexibility also provides additional costs for employers:</a:t>
            </a:r>
            <a:endParaRPr lang="en-GB" sz="3100" dirty="0"/>
          </a:p>
          <a:p>
            <a:pPr lvl="0"/>
            <a:r>
              <a:rPr lang="en-US" sz="3100" dirty="0"/>
              <a:t>Capital overheads – training, resources, account set-ups, </a:t>
            </a:r>
            <a:endParaRPr lang="en-GB" sz="3100" dirty="0"/>
          </a:p>
          <a:p>
            <a:pPr lvl="0"/>
            <a:r>
              <a:rPr lang="en-US" sz="3100" dirty="0"/>
              <a:t>Time overheads - staff must train new staff</a:t>
            </a:r>
            <a:endParaRPr lang="en-GB" sz="3100" dirty="0"/>
          </a:p>
          <a:p>
            <a:pPr lvl="0"/>
            <a:r>
              <a:rPr lang="en-US" sz="3100" dirty="0"/>
              <a:t>Reputation - This could be a double-edged sword – the employer wants to help others with little or no experience, however, could be seen to not want to invest in peoples’ future and support a career path</a:t>
            </a:r>
            <a:endParaRPr lang="en-GB" sz="3100" dirty="0"/>
          </a:p>
          <a:p>
            <a:pPr lvl="0"/>
            <a:r>
              <a:rPr lang="en-US" sz="3100" dirty="0"/>
              <a:t>Hostility - permanent staff may be hesitant to change, causing friction resulting in shallow productivity</a:t>
            </a:r>
            <a:endParaRPr lang="en-GB" sz="3100" dirty="0"/>
          </a:p>
          <a:p>
            <a:pPr lvl="0"/>
            <a:endParaRPr lang="en-GB" dirty="0"/>
          </a:p>
          <a:p>
            <a:endParaRPr lang="en-GB" dirty="0"/>
          </a:p>
        </p:txBody>
      </p:sp>
      <p:pic>
        <p:nvPicPr>
          <p:cNvPr id="4" name="Picture 3" descr="A picture containing graphics, food&#10;&#10;Description automatically generated">
            <a:extLst>
              <a:ext uri="{FF2B5EF4-FFF2-40B4-BE49-F238E27FC236}">
                <a16:creationId xmlns:a16="http://schemas.microsoft.com/office/drawing/2014/main" id="{9B1FA819-972B-4DDA-B257-8FE760BDD905}"/>
              </a:ext>
            </a:extLst>
          </p:cNvPr>
          <p:cNvPicPr>
            <a:picLocks noChangeAspect="1"/>
          </p:cNvPicPr>
          <p:nvPr/>
        </p:nvPicPr>
        <p:blipFill rotWithShape="1">
          <a:blip r:embed="rId6"/>
          <a:srcRect l="20743" t="2751" r="16400" b="11111"/>
          <a:stretch/>
        </p:blipFill>
        <p:spPr>
          <a:xfrm>
            <a:off x="9439447" y="4029963"/>
            <a:ext cx="1383524" cy="2047615"/>
          </a:xfrm>
          <a:prstGeom prst="rect">
            <a:avLst/>
          </a:prstGeom>
          <a:effectLst>
            <a:softEdge rad="127000"/>
          </a:effectLst>
        </p:spPr>
      </p:pic>
      <p:pic>
        <p:nvPicPr>
          <p:cNvPr id="5" name="Picture 4" descr="A picture containing graphics, food&#10;&#10;Description automatically generated">
            <a:extLst>
              <a:ext uri="{FF2B5EF4-FFF2-40B4-BE49-F238E27FC236}">
                <a16:creationId xmlns:a16="http://schemas.microsoft.com/office/drawing/2014/main" id="{883F63BE-5CC7-4CEE-ADBD-8121073AF187}"/>
              </a:ext>
            </a:extLst>
          </p:cNvPr>
          <p:cNvPicPr>
            <a:picLocks noChangeAspect="1"/>
          </p:cNvPicPr>
          <p:nvPr/>
        </p:nvPicPr>
        <p:blipFill rotWithShape="1">
          <a:blip r:embed="rId6"/>
          <a:srcRect l="46395" t="43995" r="41628" b="52118"/>
          <a:stretch/>
        </p:blipFill>
        <p:spPr>
          <a:xfrm>
            <a:off x="10004208" y="5009357"/>
            <a:ext cx="263525" cy="69849"/>
          </a:xfrm>
          <a:prstGeom prst="rect">
            <a:avLst/>
          </a:prstGeom>
          <a:effectLst/>
        </p:spPr>
      </p:pic>
      <p:sp>
        <p:nvSpPr>
          <p:cNvPr id="6" name="Rectangle 5">
            <a:extLst>
              <a:ext uri="{FF2B5EF4-FFF2-40B4-BE49-F238E27FC236}">
                <a16:creationId xmlns:a16="http://schemas.microsoft.com/office/drawing/2014/main" id="{19F8C609-564B-4C5A-A538-A3EA66510699}"/>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7" name="Rectangle 6">
            <a:extLst>
              <a:ext uri="{FF2B5EF4-FFF2-40B4-BE49-F238E27FC236}">
                <a16:creationId xmlns:a16="http://schemas.microsoft.com/office/drawing/2014/main" id="{08DD1C76-F2DB-41FB-8EB7-388DBC4DD007}"/>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15" name="Audio 14">
            <a:hlinkClick r:id="" action="ppaction://media"/>
            <a:extLst>
              <a:ext uri="{FF2B5EF4-FFF2-40B4-BE49-F238E27FC236}">
                <a16:creationId xmlns:a16="http://schemas.microsoft.com/office/drawing/2014/main" id="{C7A961CD-3767-48BE-9E6F-5249799FB83F}"/>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729692069"/>
      </p:ext>
    </p:extLst>
  </p:cSld>
  <p:clrMapOvr>
    <a:masterClrMapping/>
  </p:clrMapOvr>
  <mc:AlternateContent xmlns:mc="http://schemas.openxmlformats.org/markup-compatibility/2006" xmlns:p15="http://schemas.microsoft.com/office/powerpoint/2012/main">
    <mc:Choice Requires="p15">
      <p:transition spd="slow" advTm="35505">
        <p15:prstTrans prst="curtains"/>
      </p:transition>
    </mc:Choice>
    <mc:Fallback xmlns="">
      <p:transition spd="slow" advTm="355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10" dur="1500" fill="hold"/>
                                        <p:tgtEl>
                                          <p:spTgt spid="5"/>
                                        </p:tgtEl>
                                        <p:attrNameLst>
                                          <p:attrName>ppt_x</p:attrName>
                                          <p:attrName>ppt_y</p:attrName>
                                        </p:attrNameLst>
                                      </p:cBhvr>
                                    </p:animMotion>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barn(inVertical)">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barn(inVertical)">
                                      <p:cBhvr>
                                        <p:cTn id="20" dur="500"/>
                                        <p:tgtEl>
                                          <p:spTgt spid="3">
                                            <p:txEl>
                                              <p:pRg st="1" end="1"/>
                                            </p:txEl>
                                          </p:spTgt>
                                        </p:tgtEl>
                                      </p:cBhvr>
                                    </p:animEffect>
                                  </p:childTnLst>
                                </p:cTn>
                              </p:par>
                              <p:par>
                                <p:cTn id="21" presetID="16" presetClass="entr" presetSubtype="21"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barn(inVertical)">
                                      <p:cBhvr>
                                        <p:cTn id="23" dur="500"/>
                                        <p:tgtEl>
                                          <p:spTgt spid="3">
                                            <p:txEl>
                                              <p:pRg st="2" end="2"/>
                                            </p:txEl>
                                          </p:spTgt>
                                        </p:tgtEl>
                                      </p:cBhvr>
                                    </p:animEffect>
                                  </p:childTnLst>
                                </p:cTn>
                              </p:par>
                              <p:par>
                                <p:cTn id="24" presetID="16" presetClass="entr" presetSubtype="21"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par>
                                <p:cTn id="27" presetID="16" presetClass="entr" presetSubtype="21"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barn(inVertical)">
                                      <p:cBhvr>
                                        <p:cTn id="29" dur="500"/>
                                        <p:tgtEl>
                                          <p:spTgt spid="3">
                                            <p:txEl>
                                              <p:pRg st="4" end="4"/>
                                            </p:txEl>
                                          </p:spTgt>
                                        </p:tgtEl>
                                      </p:cBhvr>
                                    </p:animEffect>
                                  </p:childTnLst>
                                </p:cTn>
                              </p:par>
                              <p:par>
                                <p:cTn id="30" presetID="16" presetClass="entr" presetSubtype="21"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par>
                                <p:cTn id="38" presetID="16" presetClass="entr" presetSubtype="21" fill="hold" nodeType="with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barn(inVertical)">
                                      <p:cBhvr>
                                        <p:cTn id="40" dur="500"/>
                                        <p:tgtEl>
                                          <p:spTgt spid="3">
                                            <p:txEl>
                                              <p:pRg st="7" end="7"/>
                                            </p:txEl>
                                          </p:spTgt>
                                        </p:tgtEl>
                                      </p:cBhvr>
                                    </p:animEffect>
                                  </p:childTnLst>
                                </p:cTn>
                              </p:par>
                              <p:par>
                                <p:cTn id="41" presetID="16" presetClass="entr" presetSubtype="21" fill="hold"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barn(inVertical)">
                                      <p:cBhvr>
                                        <p:cTn id="43" dur="500"/>
                                        <p:tgtEl>
                                          <p:spTgt spid="3">
                                            <p:txEl>
                                              <p:pRg st="8" end="8"/>
                                            </p:txEl>
                                          </p:spTgt>
                                        </p:tgtEl>
                                      </p:cBhvr>
                                    </p:animEffect>
                                  </p:childTnLst>
                                </p:cTn>
                              </p:par>
                              <p:par>
                                <p:cTn id="44" presetID="16" presetClass="entr" presetSubtype="21" fill="hold" nodeType="withEffect">
                                  <p:stCondLst>
                                    <p:cond delay="0"/>
                                  </p:stCondLst>
                                  <p:childTnLst>
                                    <p:set>
                                      <p:cBhvr>
                                        <p:cTn id="45" dur="1" fill="hold">
                                          <p:stCondLst>
                                            <p:cond delay="0"/>
                                          </p:stCondLst>
                                        </p:cTn>
                                        <p:tgtEl>
                                          <p:spTgt spid="3">
                                            <p:txEl>
                                              <p:pRg st="9" end="9"/>
                                            </p:txEl>
                                          </p:spTgt>
                                        </p:tgtEl>
                                        <p:attrNameLst>
                                          <p:attrName>style.visibility</p:attrName>
                                        </p:attrNameLst>
                                      </p:cBhvr>
                                      <p:to>
                                        <p:strVal val="visible"/>
                                      </p:to>
                                    </p:set>
                                    <p:animEffect transition="in" filter="barn(inVertical)">
                                      <p:cBhvr>
                                        <p:cTn id="46" dur="500"/>
                                        <p:tgtEl>
                                          <p:spTgt spid="3">
                                            <p:txEl>
                                              <p:pRg st="9" end="9"/>
                                            </p:txEl>
                                          </p:spTgt>
                                        </p:tgtEl>
                                      </p:cBhvr>
                                    </p:animEffect>
                                  </p:childTnLst>
                                </p:cTn>
                              </p:par>
                              <p:par>
                                <p:cTn id="47" presetID="16" presetClass="entr" presetSubtype="21" fill="hold" nodeType="with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barn(inVertical)">
                                      <p:cBhvr>
                                        <p:cTn id="49"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0" fill="hold" display="0">
                  <p:stCondLst>
                    <p:cond delay="indefinite"/>
                  </p:stCondLst>
                  <p:endCondLst>
                    <p:cond evt="onStopAudio" delay="0">
                      <p:tgtEl>
                        <p:sldTgt/>
                      </p:tgtEl>
                    </p:cond>
                  </p:endCondLst>
                </p:cTn>
                <p:tgtEl>
                  <p:spTgt spid="1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1CB89-95C3-43DE-AEDA-0BF6B705FE15}"/>
              </a:ext>
            </a:extLst>
          </p:cNvPr>
          <p:cNvSpPr>
            <a:spLocks noGrp="1"/>
          </p:cNvSpPr>
          <p:nvPr>
            <p:ph type="title"/>
          </p:nvPr>
        </p:nvSpPr>
        <p:spPr/>
        <p:txBody>
          <a:bodyPr>
            <a:normAutofit fontScale="90000"/>
          </a:bodyPr>
          <a:lstStyle/>
          <a:p>
            <a:r>
              <a:rPr lang="en-US" b="1" dirty="0"/>
              <a:t>The Impact of the Internal and External Environment on HR Strategy</a:t>
            </a:r>
            <a:br>
              <a:rPr lang="en-GB" dirty="0"/>
            </a:br>
            <a:endParaRPr lang="en-GB" dirty="0"/>
          </a:p>
        </p:txBody>
      </p:sp>
      <p:sp>
        <p:nvSpPr>
          <p:cNvPr id="3" name="Content Placeholder 2">
            <a:extLst>
              <a:ext uri="{FF2B5EF4-FFF2-40B4-BE49-F238E27FC236}">
                <a16:creationId xmlns:a16="http://schemas.microsoft.com/office/drawing/2014/main" id="{4C087B1C-E364-49C8-9C86-48B3A3E345A3}"/>
              </a:ext>
            </a:extLst>
          </p:cNvPr>
          <p:cNvSpPr>
            <a:spLocks noGrp="1"/>
          </p:cNvSpPr>
          <p:nvPr>
            <p:ph idx="1"/>
          </p:nvPr>
        </p:nvSpPr>
        <p:spPr>
          <a:xfrm>
            <a:off x="1451580" y="2015732"/>
            <a:ext cx="5999087" cy="4730421"/>
          </a:xfrm>
        </p:spPr>
        <p:txBody>
          <a:bodyPr>
            <a:normAutofit/>
          </a:bodyPr>
          <a:lstStyle/>
          <a:p>
            <a:r>
              <a:rPr lang="en-US" dirty="0"/>
              <a:t>From this module, I have identified just how important the SWOT analysis is for sustainability. </a:t>
            </a:r>
          </a:p>
          <a:p>
            <a:r>
              <a:rPr lang="en-US" dirty="0"/>
              <a:t>Personal engagement, heritage and the products/ services themselves remain a strength, perhaps location, lack of investment or public awareness of an organization could be weaknesses.</a:t>
            </a:r>
          </a:p>
          <a:p>
            <a:r>
              <a:rPr lang="en-US" dirty="0"/>
              <a:t>In respect of macro environment influencing the organization, the PESTEL should be applied. </a:t>
            </a:r>
          </a:p>
        </p:txBody>
      </p:sp>
      <p:sp>
        <p:nvSpPr>
          <p:cNvPr id="6" name="Rectangle 5">
            <a:extLst>
              <a:ext uri="{FF2B5EF4-FFF2-40B4-BE49-F238E27FC236}">
                <a16:creationId xmlns:a16="http://schemas.microsoft.com/office/drawing/2014/main" id="{E21EDBCD-95E1-49F3-851F-BAB36479CDB5}"/>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7" name="Rectangle 6">
            <a:extLst>
              <a:ext uri="{FF2B5EF4-FFF2-40B4-BE49-F238E27FC236}">
                <a16:creationId xmlns:a16="http://schemas.microsoft.com/office/drawing/2014/main" id="{981A4AEB-68D3-4D62-9776-766D2A17B78E}"/>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8" name="Picture 7" descr="A picture containing graphics, food&#10;&#10;Description automatically generated">
            <a:extLst>
              <a:ext uri="{FF2B5EF4-FFF2-40B4-BE49-F238E27FC236}">
                <a16:creationId xmlns:a16="http://schemas.microsoft.com/office/drawing/2014/main" id="{C6F7C7E3-F072-4551-9116-8546883C289C}"/>
              </a:ext>
            </a:extLst>
          </p:cNvPr>
          <p:cNvPicPr>
            <a:picLocks noChangeAspect="1"/>
          </p:cNvPicPr>
          <p:nvPr/>
        </p:nvPicPr>
        <p:blipFill rotWithShape="1">
          <a:blip r:embed="rId6"/>
          <a:srcRect l="20743" t="2751" r="16400" b="11111"/>
          <a:stretch/>
        </p:blipFill>
        <p:spPr>
          <a:xfrm>
            <a:off x="9439447" y="4029963"/>
            <a:ext cx="1383524" cy="2047615"/>
          </a:xfrm>
          <a:prstGeom prst="rect">
            <a:avLst/>
          </a:prstGeom>
          <a:effectLst>
            <a:softEdge rad="127000"/>
          </a:effectLst>
        </p:spPr>
      </p:pic>
      <p:pic>
        <p:nvPicPr>
          <p:cNvPr id="9" name="Picture 8" descr="A picture containing graphics, food&#10;&#10;Description automatically generated">
            <a:extLst>
              <a:ext uri="{FF2B5EF4-FFF2-40B4-BE49-F238E27FC236}">
                <a16:creationId xmlns:a16="http://schemas.microsoft.com/office/drawing/2014/main" id="{377213E8-7309-4F19-9889-EE690A94E71B}"/>
              </a:ext>
            </a:extLst>
          </p:cNvPr>
          <p:cNvPicPr>
            <a:picLocks noChangeAspect="1"/>
          </p:cNvPicPr>
          <p:nvPr/>
        </p:nvPicPr>
        <p:blipFill rotWithShape="1">
          <a:blip r:embed="rId6"/>
          <a:srcRect l="46395" t="43995" r="41628" b="52118"/>
          <a:stretch/>
        </p:blipFill>
        <p:spPr>
          <a:xfrm>
            <a:off x="10004208" y="5009357"/>
            <a:ext cx="263525" cy="69849"/>
          </a:xfrm>
          <a:prstGeom prst="rect">
            <a:avLst/>
          </a:prstGeom>
          <a:effectLst/>
        </p:spPr>
      </p:pic>
      <p:pic>
        <p:nvPicPr>
          <p:cNvPr id="5" name="Picture 4">
            <a:extLst>
              <a:ext uri="{FF2B5EF4-FFF2-40B4-BE49-F238E27FC236}">
                <a16:creationId xmlns:a16="http://schemas.microsoft.com/office/drawing/2014/main" id="{63782FDD-7C52-4444-9E12-FFB0173608CC}"/>
              </a:ext>
            </a:extLst>
          </p:cNvPr>
          <p:cNvPicPr>
            <a:picLocks noChangeAspect="1"/>
          </p:cNvPicPr>
          <p:nvPr/>
        </p:nvPicPr>
        <p:blipFill rotWithShape="1">
          <a:blip r:embed="rId7">
            <a:alphaModFix amt="83000"/>
          </a:blip>
          <a:srcRect l="19445" t="24938" r="20996"/>
          <a:stretch/>
        </p:blipFill>
        <p:spPr>
          <a:xfrm>
            <a:off x="7950201" y="1274398"/>
            <a:ext cx="4099044" cy="3073416"/>
          </a:xfrm>
          <a:prstGeom prst="rect">
            <a:avLst/>
          </a:prstGeom>
          <a:effectLst>
            <a:softEdge rad="292100"/>
          </a:effectLst>
        </p:spPr>
      </p:pic>
      <p:pic>
        <p:nvPicPr>
          <p:cNvPr id="4" name="Audio 3">
            <a:hlinkClick r:id="" action="ppaction://media"/>
            <a:extLst>
              <a:ext uri="{FF2B5EF4-FFF2-40B4-BE49-F238E27FC236}">
                <a16:creationId xmlns:a16="http://schemas.microsoft.com/office/drawing/2014/main" id="{408FD4B2-19EC-40B0-A475-2D7CA0B32439}"/>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4215591009"/>
      </p:ext>
    </p:extLst>
  </p:cSld>
  <p:clrMapOvr>
    <a:masterClrMapping/>
  </p:clrMapOvr>
  <mc:AlternateContent xmlns:mc="http://schemas.openxmlformats.org/markup-compatibility/2006" xmlns:p15="http://schemas.microsoft.com/office/powerpoint/2012/main">
    <mc:Choice Requires="p15">
      <p:transition spd="slow" advTm="27427">
        <p15:prstTrans prst="origami"/>
      </p:transition>
    </mc:Choice>
    <mc:Fallback xmlns="">
      <p:transition spd="slow" advTm="274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10" dur="1500" fill="hold"/>
                                        <p:tgtEl>
                                          <p:spTgt spid="9"/>
                                        </p:tgtEl>
                                        <p:attrNameLst>
                                          <p:attrName>ppt_x</p:attrName>
                                          <p:attrName>ppt_y</p:attrName>
                                        </p:attrNameLst>
                                      </p:cBhvr>
                                    </p:animMotion>
                                  </p:childTnLst>
                                </p:cTn>
                              </p:par>
                              <p:par>
                                <p:cTn id="11" presetID="10"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childTnLst>
                                </p:cTn>
                              </p:par>
                            </p:childTnLst>
                          </p:cTn>
                        </p:par>
                        <p:par>
                          <p:cTn id="14" fill="hold">
                            <p:stCondLst>
                              <p:cond delay="1500"/>
                            </p:stCondLst>
                            <p:childTnLst>
                              <p:par>
                                <p:cTn id="15" presetID="10" presetClass="entr" presetSubtype="0" fill="hold" nodeType="afterEffect">
                                  <p:stCondLst>
                                    <p:cond delay="100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par>
                          <p:cTn id="18" fill="hold">
                            <p:stCondLst>
                              <p:cond delay="3000"/>
                            </p:stCondLst>
                            <p:childTnLst>
                              <p:par>
                                <p:cTn id="19" presetID="10" presetClass="entr" presetSubtype="0" fill="hold" nodeType="afterEffect">
                                  <p:stCondLst>
                                    <p:cond delay="100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500"/>
                                        <p:tgtEl>
                                          <p:spTgt spid="3">
                                            <p:txEl>
                                              <p:pRg st="1" end="1"/>
                                            </p:txEl>
                                          </p:spTgt>
                                        </p:tgtEl>
                                      </p:cBhvr>
                                    </p:animEffect>
                                  </p:childTnLst>
                                </p:cTn>
                              </p:par>
                            </p:childTnLst>
                          </p:cTn>
                        </p:par>
                        <p:par>
                          <p:cTn id="22" fill="hold">
                            <p:stCondLst>
                              <p:cond delay="4500"/>
                            </p:stCondLst>
                            <p:childTnLst>
                              <p:par>
                                <p:cTn id="23" presetID="10" presetClass="entr" presetSubtype="0" fill="hold" nodeType="afterEffect">
                                  <p:stCondLst>
                                    <p:cond delay="100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5A0F91-2525-48B0-A544-58937A04EAF6}"/>
              </a:ext>
            </a:extLst>
          </p:cNvPr>
          <p:cNvSpPr>
            <a:spLocks noGrp="1"/>
          </p:cNvSpPr>
          <p:nvPr>
            <p:ph idx="1"/>
          </p:nvPr>
        </p:nvSpPr>
        <p:spPr>
          <a:xfrm>
            <a:off x="1294362" y="2006154"/>
            <a:ext cx="9603275" cy="3450613"/>
          </a:xfrm>
        </p:spPr>
        <p:txBody>
          <a:bodyPr/>
          <a:lstStyle/>
          <a:p>
            <a:r>
              <a:rPr lang="en-US" dirty="0"/>
              <a:t>On reflection of this module, using SWOT and PESTEL have enabled me to see the enormity of how much the external factors impact the internal factors. </a:t>
            </a:r>
          </a:p>
          <a:p>
            <a:r>
              <a:rPr lang="en-US" dirty="0"/>
              <a:t>All in all, without this module, I wouldn’t have been made aware of the importance of HR planning and strategizing by considering macro factors. By analyzing the microenvironment, strengths can be accelerated, weaknesses can be reduced, opportunities can be exploited, and threats can be addressed and combatted.</a:t>
            </a:r>
            <a:endParaRPr lang="en-GB" dirty="0"/>
          </a:p>
          <a:p>
            <a:endParaRPr lang="en-GB" dirty="0"/>
          </a:p>
        </p:txBody>
      </p:sp>
      <p:pic>
        <p:nvPicPr>
          <p:cNvPr id="6" name="Picture 5" descr="A picture containing graphics, food&#10;&#10;Description automatically generated">
            <a:extLst>
              <a:ext uri="{FF2B5EF4-FFF2-40B4-BE49-F238E27FC236}">
                <a16:creationId xmlns:a16="http://schemas.microsoft.com/office/drawing/2014/main" id="{0D85C5AE-314C-4B8B-9676-672D0CCFE0DC}"/>
              </a:ext>
            </a:extLst>
          </p:cNvPr>
          <p:cNvPicPr>
            <a:picLocks noChangeAspect="1"/>
          </p:cNvPicPr>
          <p:nvPr/>
        </p:nvPicPr>
        <p:blipFill rotWithShape="1">
          <a:blip r:embed="rId6"/>
          <a:srcRect l="20743" t="2751" r="16400" b="11111"/>
          <a:stretch/>
        </p:blipFill>
        <p:spPr>
          <a:xfrm>
            <a:off x="9439447" y="4029963"/>
            <a:ext cx="1383524" cy="2047615"/>
          </a:xfrm>
          <a:prstGeom prst="rect">
            <a:avLst/>
          </a:prstGeom>
          <a:effectLst>
            <a:softEdge rad="127000"/>
          </a:effectLst>
        </p:spPr>
      </p:pic>
      <p:pic>
        <p:nvPicPr>
          <p:cNvPr id="7" name="Picture 6" descr="A picture containing graphics, food&#10;&#10;Description automatically generated">
            <a:extLst>
              <a:ext uri="{FF2B5EF4-FFF2-40B4-BE49-F238E27FC236}">
                <a16:creationId xmlns:a16="http://schemas.microsoft.com/office/drawing/2014/main" id="{45810750-92F2-4289-86EB-6EEA314F2385}"/>
              </a:ext>
            </a:extLst>
          </p:cNvPr>
          <p:cNvPicPr>
            <a:picLocks noChangeAspect="1"/>
          </p:cNvPicPr>
          <p:nvPr/>
        </p:nvPicPr>
        <p:blipFill rotWithShape="1">
          <a:blip r:embed="rId6"/>
          <a:srcRect l="46395" t="43995" r="41628" b="52118"/>
          <a:stretch/>
        </p:blipFill>
        <p:spPr>
          <a:xfrm>
            <a:off x="10004208" y="5009357"/>
            <a:ext cx="263525" cy="69849"/>
          </a:xfrm>
          <a:prstGeom prst="rect">
            <a:avLst/>
          </a:prstGeom>
          <a:effectLst/>
        </p:spPr>
      </p:pic>
      <p:sp>
        <p:nvSpPr>
          <p:cNvPr id="8" name="Rectangle 7">
            <a:extLst>
              <a:ext uri="{FF2B5EF4-FFF2-40B4-BE49-F238E27FC236}">
                <a16:creationId xmlns:a16="http://schemas.microsoft.com/office/drawing/2014/main" id="{DB40B2F3-2738-4785-B7BC-B97D4FBAFDA7}"/>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829352DD-812F-4D0E-900D-13D07F0AC2B8}"/>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sp>
        <p:nvSpPr>
          <p:cNvPr id="10" name="Title 1">
            <a:extLst>
              <a:ext uri="{FF2B5EF4-FFF2-40B4-BE49-F238E27FC236}">
                <a16:creationId xmlns:a16="http://schemas.microsoft.com/office/drawing/2014/main" id="{1D32E92A-A99E-4DD4-BA44-8A7C3E16A5A1}"/>
              </a:ext>
            </a:extLst>
          </p:cNvPr>
          <p:cNvSpPr txBox="1">
            <a:spLocks/>
          </p:cNvSpPr>
          <p:nvPr/>
        </p:nvSpPr>
        <p:spPr>
          <a:xfrm>
            <a:off x="1603979" y="956919"/>
            <a:ext cx="9603275" cy="1049235"/>
          </a:xfrm>
          <a:prstGeom prst="rect">
            <a:avLst/>
          </a:prstGeom>
        </p:spPr>
        <p:txBody>
          <a:bodyPr vert="horz" lIns="91440" tIns="45720" rIns="91440" bIns="45720" rtlCol="0" anchor="t">
            <a:normAutofit fontScale="90000" lnSpcReduction="200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b="1" dirty="0"/>
              <a:t>The Impact of the Internal and External Environment on HR Strategy</a:t>
            </a:r>
            <a:br>
              <a:rPr lang="en-GB" dirty="0"/>
            </a:br>
            <a:endParaRPr lang="en-GB" dirty="0"/>
          </a:p>
        </p:txBody>
      </p:sp>
      <p:pic>
        <p:nvPicPr>
          <p:cNvPr id="11" name="Audio 10">
            <a:hlinkClick r:id="" action="ppaction://media"/>
            <a:extLst>
              <a:ext uri="{FF2B5EF4-FFF2-40B4-BE49-F238E27FC236}">
                <a16:creationId xmlns:a16="http://schemas.microsoft.com/office/drawing/2014/main" id="{8424A926-DBD4-4498-8CB6-81EF4687C1CA}"/>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3276131545"/>
      </p:ext>
    </p:extLst>
  </p:cSld>
  <p:clrMapOvr>
    <a:masterClrMapping/>
  </p:clrMapOvr>
  <mc:AlternateContent xmlns:mc="http://schemas.openxmlformats.org/markup-compatibility/2006" xmlns:p14="http://schemas.microsoft.com/office/powerpoint/2010/main">
    <mc:Choice Requires="p14">
      <p:transition spd="slow" advTm="35656">
        <p14:ripple/>
      </p:transition>
    </mc:Choice>
    <mc:Fallback xmlns="">
      <p:transition spd="slow" advTm="3565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10" dur="1500" fill="hold"/>
                                        <p:tgtEl>
                                          <p:spTgt spid="7"/>
                                        </p:tgtEl>
                                        <p:attrNameLst>
                                          <p:attrName>ppt_x</p:attrName>
                                          <p:attrName>ppt_y</p:attrName>
                                        </p:attrNameLst>
                                      </p:cBhvr>
                                    </p:animMotion>
                                  </p:childTnLst>
                                </p:cTn>
                              </p:par>
                              <p:par>
                                <p:cTn id="11" presetID="45"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750"/>
                                        <p:tgtEl>
                                          <p:spTgt spid="10"/>
                                        </p:tgtEl>
                                      </p:cBhvr>
                                    </p:animEffect>
                                    <p:anim calcmode="lin" valueType="num">
                                      <p:cBhvr>
                                        <p:cTn id="14" dur="750" fill="hold"/>
                                        <p:tgtEl>
                                          <p:spTgt spid="10"/>
                                        </p:tgtEl>
                                        <p:attrNameLst>
                                          <p:attrName>ppt_w</p:attrName>
                                        </p:attrNameLst>
                                      </p:cBhvr>
                                      <p:tavLst>
                                        <p:tav tm="0" fmla="#ppt_w*sin(2.5*pi*$)">
                                          <p:val>
                                            <p:fltVal val="0"/>
                                          </p:val>
                                        </p:tav>
                                        <p:tav tm="100000">
                                          <p:val>
                                            <p:fltVal val="1"/>
                                          </p:val>
                                        </p:tav>
                                      </p:tavLst>
                                    </p:anim>
                                    <p:anim calcmode="lin" valueType="num">
                                      <p:cBhvr>
                                        <p:cTn id="15" dur="750" fill="hold"/>
                                        <p:tgtEl>
                                          <p:spTgt spid="10"/>
                                        </p:tgtEl>
                                        <p:attrNameLst>
                                          <p:attrName>ppt_h</p:attrName>
                                        </p:attrNameLst>
                                      </p:cBhvr>
                                      <p:tavLst>
                                        <p:tav tm="0">
                                          <p:val>
                                            <p:strVal val="#ppt_h"/>
                                          </p:val>
                                        </p:tav>
                                        <p:tav tm="100000">
                                          <p:val>
                                            <p:strVal val="#ppt_h"/>
                                          </p:val>
                                        </p:tav>
                                      </p:tavLst>
                                    </p:anim>
                                  </p:childTnLst>
                                </p:cTn>
                              </p:par>
                            </p:childTnLst>
                          </p:cTn>
                        </p:par>
                        <p:par>
                          <p:cTn id="16" fill="hold">
                            <p:stCondLst>
                              <p:cond delay="1500"/>
                            </p:stCondLst>
                            <p:childTnLst>
                              <p:par>
                                <p:cTn id="17" presetID="45" presetClass="entr" presetSubtype="0" fill="hold" nodeType="afterEffect">
                                  <p:stCondLst>
                                    <p:cond delay="75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anim calcmode="lin" valueType="num">
                                      <p:cBhvr>
                                        <p:cTn id="20" dur="5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21" dur="5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par>
                          <p:cTn id="22" fill="hold">
                            <p:stCondLst>
                              <p:cond delay="2750"/>
                            </p:stCondLst>
                            <p:childTnLst>
                              <p:par>
                                <p:cTn id="23" presetID="45" presetClass="entr" presetSubtype="0" fill="hold" nodeType="afterEffect">
                                  <p:stCondLst>
                                    <p:cond delay="50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500"/>
                                        <p:tgtEl>
                                          <p:spTgt spid="3">
                                            <p:txEl>
                                              <p:pRg st="1" end="1"/>
                                            </p:txEl>
                                          </p:spTgt>
                                        </p:tgtEl>
                                      </p:cBhvr>
                                    </p:animEffect>
                                    <p:anim calcmode="lin" valueType="num">
                                      <p:cBhvr>
                                        <p:cTn id="26" dur="5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27" dur="5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11"/>
                </p:tgtEl>
              </p:cMediaNode>
            </p:audio>
          </p:childTnLst>
        </p:cTn>
      </p:par>
    </p:tnLst>
    <p:bldLst>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FEAFC-E2BD-4C5E-8359-94E65A7A2A50}"/>
              </a:ext>
            </a:extLst>
          </p:cNvPr>
          <p:cNvSpPr>
            <a:spLocks noGrp="1"/>
          </p:cNvSpPr>
          <p:nvPr>
            <p:ph type="title"/>
          </p:nvPr>
        </p:nvSpPr>
        <p:spPr/>
        <p:txBody>
          <a:bodyPr/>
          <a:lstStyle/>
          <a:p>
            <a:r>
              <a:rPr lang="en-US" b="1" u="sng" dirty="0"/>
              <a:t>CSR and Ethical Working</a:t>
            </a:r>
            <a:br>
              <a:rPr lang="en-GB" dirty="0"/>
            </a:br>
            <a:endParaRPr lang="en-GB" dirty="0"/>
          </a:p>
        </p:txBody>
      </p:sp>
      <p:sp>
        <p:nvSpPr>
          <p:cNvPr id="3" name="Content Placeholder 2">
            <a:extLst>
              <a:ext uri="{FF2B5EF4-FFF2-40B4-BE49-F238E27FC236}">
                <a16:creationId xmlns:a16="http://schemas.microsoft.com/office/drawing/2014/main" id="{8EDFD487-4B1E-4289-AD46-BC8CEED72826}"/>
              </a:ext>
            </a:extLst>
          </p:cNvPr>
          <p:cNvSpPr>
            <a:spLocks noGrp="1"/>
          </p:cNvSpPr>
          <p:nvPr>
            <p:ph idx="1"/>
          </p:nvPr>
        </p:nvSpPr>
        <p:spPr>
          <a:xfrm>
            <a:off x="2950462" y="2436147"/>
            <a:ext cx="6901438" cy="3450613"/>
          </a:xfrm>
        </p:spPr>
        <p:txBody>
          <a:bodyPr>
            <a:normAutofit fontScale="92500" lnSpcReduction="20000"/>
          </a:bodyPr>
          <a:lstStyle/>
          <a:p>
            <a:r>
              <a:rPr lang="en-US" sz="1800" dirty="0"/>
              <a:t>By looking at historical events and milestones, CSR can be addressed and improved on. Personally, health overshadows wealth, but both go hand in hand for better sustainability.</a:t>
            </a:r>
          </a:p>
          <a:p>
            <a:r>
              <a:rPr lang="en-US" dirty="0"/>
              <a:t>To be viewed by society as environmentally responsible, companies stand a better chance of prosperity whilst gaining higher profits over their competitors as consumers feel more moral using a product or service from a more ethical organization. </a:t>
            </a:r>
            <a:endParaRPr lang="en-US" sz="1800" dirty="0"/>
          </a:p>
          <a:p>
            <a:r>
              <a:rPr lang="en-US" sz="1800" dirty="0"/>
              <a:t>Milton Freidman’s view of what CPR represents</a:t>
            </a:r>
            <a:r>
              <a:rPr lang="en-US" sz="1800" b="1" dirty="0"/>
              <a:t> </a:t>
            </a:r>
            <a:r>
              <a:rPr lang="en-US" sz="1800" i="1" dirty="0"/>
              <a:t>“the business of business is business……the only one responsibility of business towards society is the maximization of profits to the shareholders, within the legal framework and the ethical custom of the country</a:t>
            </a:r>
            <a:r>
              <a:rPr lang="en-US" sz="1800" dirty="0"/>
              <a:t>”  </a:t>
            </a:r>
            <a:endParaRPr lang="en-GB" sz="1800" dirty="0"/>
          </a:p>
        </p:txBody>
      </p:sp>
      <p:pic>
        <p:nvPicPr>
          <p:cNvPr id="6" name="Picture 5" descr="A picture containing graphics, food&#10;&#10;Description automatically generated">
            <a:extLst>
              <a:ext uri="{FF2B5EF4-FFF2-40B4-BE49-F238E27FC236}">
                <a16:creationId xmlns:a16="http://schemas.microsoft.com/office/drawing/2014/main" id="{6356B07C-9AA1-4188-9E0A-E4DB70FFCA6B}"/>
              </a:ext>
            </a:extLst>
          </p:cNvPr>
          <p:cNvPicPr>
            <a:picLocks noChangeAspect="1"/>
          </p:cNvPicPr>
          <p:nvPr/>
        </p:nvPicPr>
        <p:blipFill rotWithShape="1">
          <a:blip r:embed="rId6"/>
          <a:srcRect l="20743" t="2751" r="16400" b="11111"/>
          <a:stretch/>
        </p:blipFill>
        <p:spPr>
          <a:xfrm>
            <a:off x="10363092" y="4005866"/>
            <a:ext cx="1383524" cy="2047615"/>
          </a:xfrm>
          <a:prstGeom prst="rect">
            <a:avLst/>
          </a:prstGeom>
          <a:effectLst>
            <a:softEdge rad="127000"/>
          </a:effectLst>
        </p:spPr>
      </p:pic>
      <p:pic>
        <p:nvPicPr>
          <p:cNvPr id="7" name="Picture 6" descr="A picture containing graphics, food&#10;&#10;Description automatically generated">
            <a:extLst>
              <a:ext uri="{FF2B5EF4-FFF2-40B4-BE49-F238E27FC236}">
                <a16:creationId xmlns:a16="http://schemas.microsoft.com/office/drawing/2014/main" id="{341EDF89-C43B-4BEB-9866-92393332BEA6}"/>
              </a:ext>
            </a:extLst>
          </p:cNvPr>
          <p:cNvPicPr>
            <a:picLocks noChangeAspect="1"/>
          </p:cNvPicPr>
          <p:nvPr/>
        </p:nvPicPr>
        <p:blipFill rotWithShape="1">
          <a:blip r:embed="rId6"/>
          <a:srcRect l="46395" t="43995" r="41628" b="52118"/>
          <a:stretch/>
        </p:blipFill>
        <p:spPr>
          <a:xfrm>
            <a:off x="10927853" y="4985260"/>
            <a:ext cx="263525" cy="69849"/>
          </a:xfrm>
          <a:prstGeom prst="rect">
            <a:avLst/>
          </a:prstGeom>
          <a:effectLst/>
        </p:spPr>
      </p:pic>
      <p:sp>
        <p:nvSpPr>
          <p:cNvPr id="8" name="Rectangle 7">
            <a:extLst>
              <a:ext uri="{FF2B5EF4-FFF2-40B4-BE49-F238E27FC236}">
                <a16:creationId xmlns:a16="http://schemas.microsoft.com/office/drawing/2014/main" id="{77A153E4-EDE7-44FB-B978-0274A5FEB50A}"/>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C4949DB9-D6AA-452D-B5F6-87CDE69ACF47}"/>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10" name="Picture 9">
            <a:extLst>
              <a:ext uri="{FF2B5EF4-FFF2-40B4-BE49-F238E27FC236}">
                <a16:creationId xmlns:a16="http://schemas.microsoft.com/office/drawing/2014/main" id="{5AA95958-AC79-4763-A89B-BFB9BD12A829}"/>
              </a:ext>
            </a:extLst>
          </p:cNvPr>
          <p:cNvPicPr/>
          <p:nvPr/>
        </p:nvPicPr>
        <p:blipFill rotWithShape="1">
          <a:blip r:embed="rId7">
            <a:extLst>
              <a:ext uri="{28A0092B-C50C-407E-A947-70E740481C1C}">
                <a14:useLocalDpi xmlns:a14="http://schemas.microsoft.com/office/drawing/2010/main" val="0"/>
              </a:ext>
            </a:extLst>
          </a:blip>
          <a:srcRect l="38057" t="10049" r="39343" b="19014"/>
          <a:stretch/>
        </p:blipFill>
        <p:spPr bwMode="auto">
          <a:xfrm>
            <a:off x="256466" y="1584000"/>
            <a:ext cx="2438400" cy="4302760"/>
          </a:xfrm>
          <a:prstGeom prst="rect">
            <a:avLst/>
          </a:prstGeom>
          <a:ln w="228600" cap="sq" cmpd="thickThin">
            <a:solidFill>
              <a:srgbClr val="000000"/>
            </a:solidFill>
            <a:prstDash val="solid"/>
            <a:miter lim="800000"/>
          </a:ln>
          <a:effectLst>
            <a:innerShdw blurRad="76200">
              <a:srgbClr val="000000"/>
            </a:innerShdw>
          </a:effectLst>
          <a:extLst>
            <a:ext uri="{53640926-AAD7-44D8-BBD7-CCE9431645EC}">
              <a14:shadowObscured xmlns:a14="http://schemas.microsoft.com/office/drawing/2010/main"/>
            </a:ext>
          </a:extLst>
        </p:spPr>
      </p:pic>
      <p:pic>
        <p:nvPicPr>
          <p:cNvPr id="14" name="Audio 13">
            <a:hlinkClick r:id="" action="ppaction://media"/>
            <a:extLst>
              <a:ext uri="{FF2B5EF4-FFF2-40B4-BE49-F238E27FC236}">
                <a16:creationId xmlns:a16="http://schemas.microsoft.com/office/drawing/2014/main" id="{5AB6E609-24F5-411A-A3C0-7670A5A3586B}"/>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2065826034"/>
      </p:ext>
    </p:extLst>
  </p:cSld>
  <p:clrMapOvr>
    <a:masterClrMapping/>
  </p:clrMapOvr>
  <mc:AlternateContent xmlns:mc="http://schemas.openxmlformats.org/markup-compatibility/2006" xmlns:p15="http://schemas.microsoft.com/office/powerpoint/2012/main">
    <mc:Choice Requires="p15">
      <p:transition spd="slow" advTm="31878">
        <p15:prstTrans prst="airplane"/>
      </p:transition>
    </mc:Choice>
    <mc:Fallback xmlns="">
      <p:transition spd="slow" advTm="318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10" dur="1500" fill="hold"/>
                                        <p:tgtEl>
                                          <p:spTgt spid="7"/>
                                        </p:tgtEl>
                                        <p:attrNameLst>
                                          <p:attrName>ppt_x</p:attrName>
                                          <p:attrName>ppt_y</p:attrName>
                                        </p:attrNameLst>
                                      </p:cBhvr>
                                    </p:animMotion>
                                  </p:childTnLst>
                                </p:cTn>
                              </p:par>
                            </p:childTnLst>
                          </p:cTn>
                        </p:par>
                        <p:par>
                          <p:cTn id="11" fill="hold">
                            <p:stCondLst>
                              <p:cond delay="1500"/>
                            </p:stCondLst>
                            <p:childTnLst>
                              <p:par>
                                <p:cTn id="12" presetID="21" presetClass="entr" presetSubtype="1" fill="hold" grpId="0" nodeType="after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heel(1)">
                                      <p:cBhvr>
                                        <p:cTn id="14" dur="500"/>
                                        <p:tgtEl>
                                          <p:spTgt spid="2"/>
                                        </p:tgtEl>
                                      </p:cBhvr>
                                    </p:animEffect>
                                  </p:childTnLst>
                                </p:cTn>
                              </p:par>
                            </p:childTnLst>
                          </p:cTn>
                        </p:par>
                        <p:par>
                          <p:cTn id="15" fill="hold">
                            <p:stCondLst>
                              <p:cond delay="2000"/>
                            </p:stCondLst>
                            <p:childTnLst>
                              <p:par>
                                <p:cTn id="16" presetID="6" presetClass="entr" presetSubtype="16" fill="hold" grpId="0" nodeType="after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circle(in)">
                                      <p:cBhvr>
                                        <p:cTn id="18" dur="1000"/>
                                        <p:tgtEl>
                                          <p:spTgt spid="3">
                                            <p:txEl>
                                              <p:pRg st="0" end="0"/>
                                            </p:txEl>
                                          </p:spTgt>
                                        </p:tgtEl>
                                      </p:cBhvr>
                                    </p:animEffect>
                                  </p:childTnLst>
                                </p:cTn>
                              </p:par>
                            </p:childTnLst>
                          </p:cTn>
                        </p:par>
                        <p:par>
                          <p:cTn id="19" fill="hold">
                            <p:stCondLst>
                              <p:cond delay="3000"/>
                            </p:stCondLst>
                            <p:childTnLst>
                              <p:par>
                                <p:cTn id="20" presetID="6" presetClass="entr" presetSubtype="16"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circle(in)">
                                      <p:cBhvr>
                                        <p:cTn id="22" dur="1000"/>
                                        <p:tgtEl>
                                          <p:spTgt spid="3">
                                            <p:txEl>
                                              <p:pRg st="1" end="1"/>
                                            </p:txEl>
                                          </p:spTgt>
                                        </p:tgtEl>
                                      </p:cBhvr>
                                    </p:animEffect>
                                  </p:childTnLst>
                                </p:cTn>
                              </p:par>
                            </p:childTnLst>
                          </p:cTn>
                        </p:par>
                        <p:par>
                          <p:cTn id="23" fill="hold">
                            <p:stCondLst>
                              <p:cond delay="4000"/>
                            </p:stCondLst>
                            <p:childTnLst>
                              <p:par>
                                <p:cTn id="24" presetID="6" presetClass="entr" presetSubtype="16" fill="hold" grpId="0" nodeType="after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circle(in)">
                                      <p:cBhvr>
                                        <p:cTn id="26" dur="1000"/>
                                        <p:tgtEl>
                                          <p:spTgt spid="3">
                                            <p:txEl>
                                              <p:pRg st="2" end="2"/>
                                            </p:txEl>
                                          </p:spTgt>
                                        </p:tgtEl>
                                      </p:cBhvr>
                                    </p:animEffect>
                                  </p:childTnLst>
                                </p:cTn>
                              </p:par>
                              <p:par>
                                <p:cTn id="27" presetID="6" presetClass="entr" presetSubtype="16" fill="hold" nodeType="withEffect">
                                  <p:stCondLst>
                                    <p:cond delay="250"/>
                                  </p:stCondLst>
                                  <p:childTnLst>
                                    <p:set>
                                      <p:cBhvr>
                                        <p:cTn id="28" dur="1" fill="hold">
                                          <p:stCondLst>
                                            <p:cond delay="0"/>
                                          </p:stCondLst>
                                        </p:cTn>
                                        <p:tgtEl>
                                          <p:spTgt spid="10"/>
                                        </p:tgtEl>
                                        <p:attrNameLst>
                                          <p:attrName>style.visibility</p:attrName>
                                        </p:attrNameLst>
                                      </p:cBhvr>
                                      <p:to>
                                        <p:strVal val="visible"/>
                                      </p:to>
                                    </p:set>
                                    <p:animEffect transition="in" filter="circle(in)">
                                      <p:cBhvr>
                                        <p:cTn id="29"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0" fill="hold" display="0">
                  <p:stCondLst>
                    <p:cond delay="indefinite"/>
                  </p:stCondLst>
                  <p:endCondLst>
                    <p:cond evt="onStopAudio" delay="0">
                      <p:tgtEl>
                        <p:sldTgt/>
                      </p:tgtEl>
                    </p:cond>
                  </p:endCondLst>
                </p:cTn>
                <p:tgtEl>
                  <p:spTgt spid="14"/>
                </p:tgtEl>
              </p:cMediaNode>
            </p:audio>
          </p:childTnLst>
        </p:cTn>
      </p:par>
    </p:tnLst>
    <p:bldLst>
      <p:bldP spid="2" grpId="0"/>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C31651-DD2B-435D-9762-9646873CC8BD}"/>
              </a:ext>
            </a:extLst>
          </p:cNvPr>
          <p:cNvSpPr>
            <a:spLocks noGrp="1"/>
          </p:cNvSpPr>
          <p:nvPr>
            <p:ph idx="1"/>
          </p:nvPr>
        </p:nvSpPr>
        <p:spPr/>
        <p:txBody>
          <a:bodyPr>
            <a:normAutofit/>
          </a:bodyPr>
          <a:lstStyle/>
          <a:p>
            <a:r>
              <a:rPr lang="en-US" dirty="0"/>
              <a:t>This is a dated quote and the perspective was pre most eco movements knowing of the impacts of organizations’ sources of materials, unethical workforces and practices.</a:t>
            </a:r>
          </a:p>
          <a:p>
            <a:r>
              <a:rPr lang="en-US" dirty="0"/>
              <a:t>However, due to advanced technology and communication across the globe, it has magnified the environmental impacts caused by organizations wanting to supply demands. </a:t>
            </a:r>
          </a:p>
          <a:p>
            <a:r>
              <a:rPr lang="en-US" dirty="0"/>
              <a:t>Global warming and the destruction of nature has heavily impacted on how companies address their CSR. Most companies nowadays have a heavy focus on their carbon emissions and source materials more ethically.</a:t>
            </a:r>
            <a:endParaRPr lang="en-GB" dirty="0"/>
          </a:p>
        </p:txBody>
      </p:sp>
      <p:pic>
        <p:nvPicPr>
          <p:cNvPr id="6" name="Picture 5" descr="A picture containing graphics, food&#10;&#10;Description automatically generated">
            <a:extLst>
              <a:ext uri="{FF2B5EF4-FFF2-40B4-BE49-F238E27FC236}">
                <a16:creationId xmlns:a16="http://schemas.microsoft.com/office/drawing/2014/main" id="{22EC9947-8A92-4595-8402-83019CCCC42C}"/>
              </a:ext>
            </a:extLst>
          </p:cNvPr>
          <p:cNvPicPr>
            <a:picLocks noChangeAspect="1"/>
          </p:cNvPicPr>
          <p:nvPr/>
        </p:nvPicPr>
        <p:blipFill rotWithShape="1">
          <a:blip r:embed="rId6"/>
          <a:srcRect l="20743" t="2751" r="16400" b="11111"/>
          <a:stretch/>
        </p:blipFill>
        <p:spPr>
          <a:xfrm>
            <a:off x="10740421" y="4452115"/>
            <a:ext cx="1383524" cy="2047615"/>
          </a:xfrm>
          <a:prstGeom prst="rect">
            <a:avLst/>
          </a:prstGeom>
          <a:effectLst>
            <a:softEdge rad="127000"/>
          </a:effectLst>
        </p:spPr>
      </p:pic>
      <p:pic>
        <p:nvPicPr>
          <p:cNvPr id="7" name="Picture 6" descr="A picture containing graphics, food&#10;&#10;Description automatically generated">
            <a:extLst>
              <a:ext uri="{FF2B5EF4-FFF2-40B4-BE49-F238E27FC236}">
                <a16:creationId xmlns:a16="http://schemas.microsoft.com/office/drawing/2014/main" id="{5DE1DE9B-20BC-47D5-B4D7-47E96DA82C52}"/>
              </a:ext>
            </a:extLst>
          </p:cNvPr>
          <p:cNvPicPr>
            <a:picLocks noChangeAspect="1"/>
          </p:cNvPicPr>
          <p:nvPr/>
        </p:nvPicPr>
        <p:blipFill rotWithShape="1">
          <a:blip r:embed="rId6"/>
          <a:srcRect l="46395" t="43995" r="41628" b="52118"/>
          <a:stretch/>
        </p:blipFill>
        <p:spPr>
          <a:xfrm>
            <a:off x="11305182" y="5431509"/>
            <a:ext cx="263525" cy="69849"/>
          </a:xfrm>
          <a:prstGeom prst="rect">
            <a:avLst/>
          </a:prstGeom>
          <a:effectLst/>
        </p:spPr>
      </p:pic>
      <p:sp>
        <p:nvSpPr>
          <p:cNvPr id="8" name="Rectangle 7">
            <a:extLst>
              <a:ext uri="{FF2B5EF4-FFF2-40B4-BE49-F238E27FC236}">
                <a16:creationId xmlns:a16="http://schemas.microsoft.com/office/drawing/2014/main" id="{DA4FA29C-E80C-4209-8E98-80561CD93907}"/>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A5D54420-8F01-450B-BDE1-94961184AE82}"/>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sp>
        <p:nvSpPr>
          <p:cNvPr id="10" name="Title 1">
            <a:extLst>
              <a:ext uri="{FF2B5EF4-FFF2-40B4-BE49-F238E27FC236}">
                <a16:creationId xmlns:a16="http://schemas.microsoft.com/office/drawing/2014/main" id="{2232159B-3CBE-4658-846C-A5F393F408B5}"/>
              </a:ext>
            </a:extLst>
          </p:cNvPr>
          <p:cNvSpPr txBox="1">
            <a:spLocks/>
          </p:cNvSpPr>
          <p:nvPr/>
        </p:nvSpPr>
        <p:spPr>
          <a:xfrm>
            <a:off x="1603979" y="956919"/>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b="1" dirty="0"/>
              <a:t>CSR and Ethical Working</a:t>
            </a:r>
            <a:br>
              <a:rPr lang="en-GB" b="1" dirty="0"/>
            </a:br>
            <a:endParaRPr lang="en-GB" b="1" dirty="0"/>
          </a:p>
        </p:txBody>
      </p:sp>
      <p:pic>
        <p:nvPicPr>
          <p:cNvPr id="4" name="Audio 3">
            <a:hlinkClick r:id="" action="ppaction://media"/>
            <a:extLst>
              <a:ext uri="{FF2B5EF4-FFF2-40B4-BE49-F238E27FC236}">
                <a16:creationId xmlns:a16="http://schemas.microsoft.com/office/drawing/2014/main" id="{29AF9064-E620-482D-91AE-7B759FCF72C8}"/>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89810466"/>
      </p:ext>
    </p:extLst>
  </p:cSld>
  <p:clrMapOvr>
    <a:masterClrMapping/>
  </p:clrMapOvr>
  <mc:AlternateContent xmlns:mc="http://schemas.openxmlformats.org/markup-compatibility/2006" xmlns:p15="http://schemas.microsoft.com/office/powerpoint/2012/main">
    <mc:Choice Requires="p15">
      <p:transition spd="slow" advTm="34404">
        <p15:prstTrans prst="wind"/>
      </p:transition>
    </mc:Choice>
    <mc:Fallback xmlns="">
      <p:transition spd="slow" advTm="344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5 L -0.00039 -0.00162 C -0.00026 -0.00093 -8.33333E-7 -7.40741E-7 -8.33333E-7 0.00116 C -8.33333E-7 0.00162 -0.00013 0.00232 -0.00039 0.00232 C -0.00065 0.00232 -0.00026 0.00162 -0.00013 0.00116 C -0.00013 0.00162 -8.33333E-7 0.00255 -8.33333E-7 0.00232 C -8.33333E-7 0.00162 0.00026 0.00046 -0.00013 0.00023 C -0.00052 -0.00023 -0.00039 0.00139 -0.00039 0.00185 C -0.00091 -0.00046 -0.00104 0.00046 -0.00065 -0.00116 C -0.00052 0.00046 -0.00039 0.00232 -0.00039 0.00394 C -0.00039 0.0044 -0.00065 0.00324 -0.00065 0.00301 C -0.00065 0.00185 -0.00039 -0.00116 -0.00039 -0.00185 Z " pathEditMode="relative" rAng="0" ptsTypes="AAAAAAAAAAAA">
                                      <p:cBhvr>
                                        <p:cTn id="10" dur="1500" fill="hold"/>
                                        <p:tgtEl>
                                          <p:spTgt spid="7"/>
                                        </p:tgtEl>
                                        <p:attrNameLst>
                                          <p:attrName>ppt_x</p:attrName>
                                          <p:attrName>ppt_y</p:attrName>
                                        </p:attrNameLst>
                                      </p:cBhvr>
                                      <p:rCtr x="-1300" y="27800"/>
                                    </p:animMotion>
                                  </p:childTnLst>
                                </p:cTn>
                              </p:par>
                              <p:par>
                                <p:cTn id="11" presetID="10" presetClass="entr" presetSubtype="0" fill="hold" grpId="0" nodeType="withEffect">
                                  <p:stCondLst>
                                    <p:cond delay="50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750"/>
                                        <p:tgtEl>
                                          <p:spTgt spid="10"/>
                                        </p:tgtEl>
                                      </p:cBhvr>
                                    </p:animEffect>
                                  </p:childTnLst>
                                </p:cTn>
                              </p:par>
                            </p:childTnLst>
                          </p:cTn>
                        </p:par>
                        <p:par>
                          <p:cTn id="14" fill="hold">
                            <p:stCondLst>
                              <p:cond delay="1500"/>
                            </p:stCondLst>
                            <p:childTnLst>
                              <p:par>
                                <p:cTn id="15" presetID="10" presetClass="entr" presetSubtype="0" fill="hold"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par>
                          <p:cTn id="18" fill="hold">
                            <p:stCondLst>
                              <p:cond delay="2000"/>
                            </p:stCondLst>
                            <p:childTnLst>
                              <p:par>
                                <p:cTn id="19" presetID="10" presetClass="entr" presetSubtype="0" fill="hold" nodeType="after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500"/>
                                        <p:tgtEl>
                                          <p:spTgt spid="3">
                                            <p:txEl>
                                              <p:pRg st="1" end="1"/>
                                            </p:txEl>
                                          </p:spTgt>
                                        </p:tgtEl>
                                      </p:cBhvr>
                                    </p:animEffect>
                                  </p:childTnLst>
                                </p:cTn>
                              </p:par>
                            </p:childTnLst>
                          </p:cTn>
                        </p:par>
                        <p:par>
                          <p:cTn id="22" fill="hold">
                            <p:stCondLst>
                              <p:cond delay="2500"/>
                            </p:stCondLst>
                            <p:childTnLst>
                              <p:par>
                                <p:cTn id="23" presetID="10" presetClass="entr" presetSubtype="0" fill="hold" nodeType="afterEffect">
                                  <p:stCondLst>
                                    <p:cond delay="50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4"/>
                </p:tgtEl>
              </p:cMediaNode>
            </p:audio>
          </p:childTnLst>
        </p:cTn>
      </p:par>
    </p:tnLst>
    <p:bldLst>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A36C8-8F56-463D-8E28-5A10ACB5661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7F403F1-E828-4294-9DD5-4C9A5099019F}"/>
              </a:ext>
            </a:extLst>
          </p:cNvPr>
          <p:cNvSpPr>
            <a:spLocks noGrp="1"/>
          </p:cNvSpPr>
          <p:nvPr>
            <p:ph idx="1"/>
          </p:nvPr>
        </p:nvSpPr>
        <p:spPr>
          <a:xfrm>
            <a:off x="205973" y="1853754"/>
            <a:ext cx="10848881" cy="4167632"/>
          </a:xfrm>
        </p:spPr>
        <p:txBody>
          <a:bodyPr>
            <a:normAutofit fontScale="85000" lnSpcReduction="20000"/>
          </a:bodyPr>
          <a:lstStyle/>
          <a:p>
            <a:r>
              <a:rPr lang="en-US" dirty="0"/>
              <a:t>I have enjoyed it overall, however mostly due to the amended criteria. </a:t>
            </a:r>
          </a:p>
          <a:p>
            <a:r>
              <a:rPr lang="en-US" dirty="0"/>
              <a:t>The reason for this is due to my frustrating, astronomical anxiety in which I feel selfish for having but nonetheless it is what it is.</a:t>
            </a:r>
          </a:p>
          <a:p>
            <a:r>
              <a:rPr lang="en-US" dirty="0"/>
              <a:t>One of my weaknesses is the inability to reflect on highlights, regardless of how much I know I have learnt.</a:t>
            </a:r>
          </a:p>
          <a:p>
            <a:r>
              <a:rPr lang="en-US" dirty="0"/>
              <a:t>I have acquired greater PowerPoint skills, in example animation and narration skills </a:t>
            </a:r>
          </a:p>
          <a:p>
            <a:r>
              <a:rPr lang="en-US" dirty="0"/>
              <a:t>I would agree that 10 minutes is too shy of a time to present my reflection of this module</a:t>
            </a:r>
          </a:p>
          <a:p>
            <a:pPr marL="0" indent="0">
              <a:buNone/>
            </a:pPr>
            <a:r>
              <a:rPr lang="en-US" dirty="0"/>
              <a:t>Lastly, I would argue that my tutor, Glenn </a:t>
            </a:r>
            <a:r>
              <a:rPr lang="en-US" dirty="0" err="1"/>
              <a:t>Behenna</a:t>
            </a:r>
            <a:r>
              <a:rPr lang="en-US" dirty="0"/>
              <a:t> has:</a:t>
            </a:r>
            <a:endParaRPr lang="en-GB" dirty="0"/>
          </a:p>
          <a:p>
            <a:pPr lvl="0"/>
            <a:r>
              <a:rPr lang="en-US" dirty="0"/>
              <a:t>Made time for students inside and outside of lectures (MS Teams being a prime example)</a:t>
            </a:r>
            <a:endParaRPr lang="en-GB" dirty="0"/>
          </a:p>
          <a:p>
            <a:pPr lvl="0"/>
            <a:r>
              <a:rPr lang="en-US" dirty="0"/>
              <a:t>Exercised comically  dry humor when challenged by vocal students</a:t>
            </a:r>
            <a:endParaRPr lang="en-GB" dirty="0"/>
          </a:p>
          <a:p>
            <a:pPr lvl="0"/>
            <a:r>
              <a:rPr lang="en-US" dirty="0"/>
              <a:t>Used relevant and useful case studies and examples</a:t>
            </a:r>
            <a:endParaRPr lang="en-GB" dirty="0"/>
          </a:p>
          <a:p>
            <a:pPr lvl="0"/>
            <a:r>
              <a:rPr lang="en-US" dirty="0"/>
              <a:t>Provided ample resource material</a:t>
            </a:r>
            <a:endParaRPr lang="en-GB" dirty="0"/>
          </a:p>
          <a:p>
            <a:endParaRPr lang="en-GB" dirty="0"/>
          </a:p>
        </p:txBody>
      </p:sp>
      <p:pic>
        <p:nvPicPr>
          <p:cNvPr id="8" name="Picture 7" descr="A picture containing graphics, food&#10;&#10;Description automatically generated">
            <a:extLst>
              <a:ext uri="{FF2B5EF4-FFF2-40B4-BE49-F238E27FC236}">
                <a16:creationId xmlns:a16="http://schemas.microsoft.com/office/drawing/2014/main" id="{14F58289-127B-4294-8FE3-E3FA39D41E65}"/>
              </a:ext>
            </a:extLst>
          </p:cNvPr>
          <p:cNvPicPr>
            <a:picLocks noChangeAspect="1"/>
          </p:cNvPicPr>
          <p:nvPr/>
        </p:nvPicPr>
        <p:blipFill rotWithShape="1">
          <a:blip r:embed="rId5"/>
          <a:srcRect l="20743" t="2751" r="16400" b="11111"/>
          <a:stretch/>
        </p:blipFill>
        <p:spPr>
          <a:xfrm>
            <a:off x="9439447" y="4029963"/>
            <a:ext cx="1383524" cy="2047615"/>
          </a:xfrm>
          <a:prstGeom prst="rect">
            <a:avLst/>
          </a:prstGeom>
          <a:effectLst>
            <a:softEdge rad="127000"/>
          </a:effectLst>
        </p:spPr>
      </p:pic>
      <p:pic>
        <p:nvPicPr>
          <p:cNvPr id="9" name="Picture 8" descr="A picture containing graphics, food&#10;&#10;Description automatically generated">
            <a:extLst>
              <a:ext uri="{FF2B5EF4-FFF2-40B4-BE49-F238E27FC236}">
                <a16:creationId xmlns:a16="http://schemas.microsoft.com/office/drawing/2014/main" id="{7A6E75D0-29B6-466C-9CDC-CD970BFF4123}"/>
              </a:ext>
            </a:extLst>
          </p:cNvPr>
          <p:cNvPicPr>
            <a:picLocks noChangeAspect="1"/>
          </p:cNvPicPr>
          <p:nvPr/>
        </p:nvPicPr>
        <p:blipFill rotWithShape="1">
          <a:blip r:embed="rId5"/>
          <a:srcRect l="46395" t="43995" r="41628" b="52118"/>
          <a:stretch/>
        </p:blipFill>
        <p:spPr>
          <a:xfrm>
            <a:off x="10004208" y="5009357"/>
            <a:ext cx="263525" cy="69849"/>
          </a:xfrm>
          <a:prstGeom prst="rect">
            <a:avLst/>
          </a:prstGeom>
          <a:effectLst/>
        </p:spPr>
      </p:pic>
      <p:sp>
        <p:nvSpPr>
          <p:cNvPr id="10" name="Rectangle 9">
            <a:extLst>
              <a:ext uri="{FF2B5EF4-FFF2-40B4-BE49-F238E27FC236}">
                <a16:creationId xmlns:a16="http://schemas.microsoft.com/office/drawing/2014/main" id="{555C0CDF-60A5-49C6-97D7-FF0DFB49C015}"/>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11" name="Rectangle 10">
            <a:extLst>
              <a:ext uri="{FF2B5EF4-FFF2-40B4-BE49-F238E27FC236}">
                <a16:creationId xmlns:a16="http://schemas.microsoft.com/office/drawing/2014/main" id="{9B309DBE-B3B3-44BA-8916-E5ED1F852920}"/>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6" name="Audio 5">
            <a:hlinkClick r:id="" action="ppaction://media"/>
            <a:extLst>
              <a:ext uri="{FF2B5EF4-FFF2-40B4-BE49-F238E27FC236}">
                <a16:creationId xmlns:a16="http://schemas.microsoft.com/office/drawing/2014/main" id="{20315E5C-5644-4901-86EA-0B5B8A3BF45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271292290"/>
      </p:ext>
    </p:extLst>
  </p:cSld>
  <p:clrMapOvr>
    <a:masterClrMapping/>
  </p:clrMapOvr>
  <mc:AlternateContent xmlns:mc="http://schemas.openxmlformats.org/markup-compatibility/2006" xmlns:p14="http://schemas.microsoft.com/office/powerpoint/2010/main">
    <mc:Choice Requires="p14">
      <p:transition spd="slow" advTm="42665">
        <p14:flash/>
      </p:transition>
    </mc:Choice>
    <mc:Fallback xmlns="">
      <p:transition spd="slow" advTm="4266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0" presetClass="path" presetSubtype="0" repeatCount="indefinite" accel="50000" decel="50000" fill="hold" nodeType="after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9" dur="500" fill="hold"/>
                                        <p:tgtEl>
                                          <p:spTgt spid="9"/>
                                        </p:tgtEl>
                                        <p:attrNameLst>
                                          <p:attrName>ppt_x</p:attrName>
                                          <p:attrName>ppt_y</p:attrName>
                                        </p:attrNameLst>
                                      </p:cBhvr>
                                    </p:animMotion>
                                  </p:childTnLst>
                                </p:cTn>
                              </p:par>
                            </p:childTnLst>
                          </p:cTn>
                        </p:par>
                        <p:par>
                          <p:cTn id="10" fill="hold">
                            <p:stCondLst>
                              <p:cond delay="500"/>
                            </p:stCondLst>
                            <p:childTnLst>
                              <p:par>
                                <p:cTn id="11" presetID="8" presetClass="entr" presetSubtype="16"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diamond(in)">
                                      <p:cBhvr>
                                        <p:cTn id="13" dur="500"/>
                                        <p:tgtEl>
                                          <p:spTgt spid="2"/>
                                        </p:tgtEl>
                                      </p:cBhvr>
                                    </p:animEffect>
                                  </p:childTnLst>
                                </p:cTn>
                              </p:par>
                            </p:childTnLst>
                          </p:cTn>
                        </p:par>
                        <p:par>
                          <p:cTn id="14" fill="hold">
                            <p:stCondLst>
                              <p:cond delay="1000"/>
                            </p:stCondLst>
                            <p:childTnLst>
                              <p:par>
                                <p:cTn id="15" presetID="10" presetClass="entr" presetSubtype="0" fill="hold"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par>
                          <p:cTn id="18" fill="hold">
                            <p:stCondLst>
                              <p:cond delay="1500"/>
                            </p:stCondLst>
                            <p:childTnLst>
                              <p:par>
                                <p:cTn id="19" presetID="10" presetClass="entr" presetSubtype="0" fill="hold" nodeType="after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500"/>
                                        <p:tgtEl>
                                          <p:spTgt spid="3">
                                            <p:txEl>
                                              <p:pRg st="1" end="1"/>
                                            </p:txEl>
                                          </p:spTgt>
                                        </p:tgtEl>
                                      </p:cBhvr>
                                    </p:animEffect>
                                  </p:childTnLst>
                                </p:cTn>
                              </p:par>
                            </p:childTnLst>
                          </p:cTn>
                        </p:par>
                        <p:par>
                          <p:cTn id="22" fill="hold">
                            <p:stCondLst>
                              <p:cond delay="2000"/>
                            </p:stCondLst>
                            <p:childTnLst>
                              <p:par>
                                <p:cTn id="23" presetID="10" presetClass="entr" presetSubtype="0" fill="hold"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par>
                          <p:cTn id="26" fill="hold">
                            <p:stCondLst>
                              <p:cond delay="2500"/>
                            </p:stCondLst>
                            <p:childTnLst>
                              <p:par>
                                <p:cTn id="27" presetID="10" presetClass="entr" presetSubtype="0" fill="hold"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par>
                          <p:cTn id="30" fill="hold">
                            <p:stCondLst>
                              <p:cond delay="3000"/>
                            </p:stCondLst>
                            <p:childTnLst>
                              <p:par>
                                <p:cTn id="31" presetID="10" presetClass="entr" presetSubtype="0" fill="hold" nodeType="after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500"/>
                                        <p:tgtEl>
                                          <p:spTgt spid="3">
                                            <p:txEl>
                                              <p:pRg st="4" end="4"/>
                                            </p:txEl>
                                          </p:spTgt>
                                        </p:tgtEl>
                                      </p:cBhvr>
                                    </p:animEffect>
                                  </p:childTnLst>
                                </p:cTn>
                              </p:par>
                            </p:childTnLst>
                          </p:cTn>
                        </p:par>
                        <p:par>
                          <p:cTn id="34" fill="hold">
                            <p:stCondLst>
                              <p:cond delay="3500"/>
                            </p:stCondLst>
                            <p:childTnLst>
                              <p:par>
                                <p:cTn id="35" presetID="10" presetClass="entr" presetSubtype="0" fill="hold"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par>
                          <p:cTn id="38" fill="hold">
                            <p:stCondLst>
                              <p:cond delay="4000"/>
                            </p:stCondLst>
                            <p:childTnLst>
                              <p:par>
                                <p:cTn id="39" presetID="10" presetClass="entr" presetSubtype="0" fill="hold" nodeType="after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par>
                          <p:cTn id="42" fill="hold">
                            <p:stCondLst>
                              <p:cond delay="4500"/>
                            </p:stCondLst>
                            <p:childTnLst>
                              <p:par>
                                <p:cTn id="43" presetID="10" presetClass="entr" presetSubtype="0" fill="hold" nodeType="after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fade">
                                      <p:cBhvr>
                                        <p:cTn id="45" dur="500"/>
                                        <p:tgtEl>
                                          <p:spTgt spid="3">
                                            <p:txEl>
                                              <p:pRg st="7" end="7"/>
                                            </p:txEl>
                                          </p:spTgt>
                                        </p:tgtEl>
                                      </p:cBhvr>
                                    </p:animEffect>
                                  </p:childTnLst>
                                </p:cTn>
                              </p:par>
                            </p:childTnLst>
                          </p:cTn>
                        </p:par>
                        <p:par>
                          <p:cTn id="46" fill="hold">
                            <p:stCondLst>
                              <p:cond delay="5000"/>
                            </p:stCondLst>
                            <p:childTnLst>
                              <p:par>
                                <p:cTn id="47" presetID="10" presetClass="entr" presetSubtype="0" fill="hold"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500"/>
                                        <p:tgtEl>
                                          <p:spTgt spid="3">
                                            <p:txEl>
                                              <p:pRg st="8" end="8"/>
                                            </p:txEl>
                                          </p:spTgt>
                                        </p:tgtEl>
                                      </p:cBhvr>
                                    </p:animEffect>
                                  </p:childTnLst>
                                </p:cTn>
                              </p:par>
                            </p:childTnLst>
                          </p:cTn>
                        </p:par>
                        <p:par>
                          <p:cTn id="50" fill="hold">
                            <p:stCondLst>
                              <p:cond delay="5500"/>
                            </p:stCondLst>
                            <p:childTnLst>
                              <p:par>
                                <p:cTn id="51" presetID="10" presetClass="entr" presetSubtype="0" fill="hold" nodeType="after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Effect transition="in" filter="fade">
                                      <p:cBhvr>
                                        <p:cTn id="53"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4"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E8E1FA-08E7-4C73-A64D-B77C391C3B29}"/>
              </a:ext>
            </a:extLst>
          </p:cNvPr>
          <p:cNvSpPr>
            <a:spLocks noGrp="1"/>
          </p:cNvSpPr>
          <p:nvPr>
            <p:ph idx="1"/>
          </p:nvPr>
        </p:nvSpPr>
        <p:spPr>
          <a:xfrm>
            <a:off x="0" y="2006154"/>
            <a:ext cx="9603275" cy="3450613"/>
          </a:xfrm>
        </p:spPr>
        <p:txBody>
          <a:bodyPr>
            <a:normAutofit fontScale="77500" lnSpcReduction="20000"/>
          </a:bodyPr>
          <a:lstStyle/>
          <a:p>
            <a:r>
              <a:rPr lang="en-US" dirty="0"/>
              <a:t>I have been very grateful for all that I have learnt within this module.</a:t>
            </a:r>
          </a:p>
          <a:p>
            <a:r>
              <a:rPr lang="en-US" dirty="0"/>
              <a:t>I hope to apply my acquisition of knowledge within the professional working environment.</a:t>
            </a:r>
            <a:endParaRPr lang="en-GB" dirty="0"/>
          </a:p>
          <a:p>
            <a:r>
              <a:rPr lang="en-US" dirty="0"/>
              <a:t>Teamwork – it was interesting to me that on two particular occasions; American students had very contrasting procedures to the UK, from education, perspectives and workplace principles. Also, how following The Six Figures’ video in week two, reflective listening approaches were recognized more in groups in activities. </a:t>
            </a:r>
            <a:endParaRPr lang="en-GB" dirty="0"/>
          </a:p>
          <a:p>
            <a:r>
              <a:rPr lang="en-US" dirty="0"/>
              <a:t>As part of this module, I found the imperativeness of understanding the business environment within which professionals work. Resource management is key to sustainable success so all tools – from people, teamwork, materials and capital need to be utilized efficiently. On a personal level, the most poignant learning curve was identifying how exactly internal and external factors influence the management of resources.</a:t>
            </a:r>
          </a:p>
          <a:p>
            <a:r>
              <a:rPr lang="en-US" dirty="0"/>
              <a:t>I enjoyed identifying how highlighting sustainability hurdles within the milieu of the workplace were a result of “</a:t>
            </a:r>
            <a:r>
              <a:rPr lang="en-US" i="1" dirty="0"/>
              <a:t>balancing or harmonizing social, environmental and economic interests</a:t>
            </a:r>
            <a:r>
              <a:rPr lang="en-US" dirty="0"/>
              <a:t>”. (</a:t>
            </a:r>
            <a:r>
              <a:rPr lang="en-US" dirty="0" err="1"/>
              <a:t>Behenna</a:t>
            </a:r>
            <a:r>
              <a:rPr lang="en-US" dirty="0"/>
              <a:t>, 2019)</a:t>
            </a:r>
            <a:endParaRPr lang="en-GB" dirty="0"/>
          </a:p>
          <a:p>
            <a:endParaRPr lang="en-GB" dirty="0"/>
          </a:p>
          <a:p>
            <a:endParaRPr lang="en-GB" dirty="0"/>
          </a:p>
        </p:txBody>
      </p:sp>
      <p:pic>
        <p:nvPicPr>
          <p:cNvPr id="8" name="Picture 7" descr="A picture containing graphics, food&#10;&#10;Description automatically generated">
            <a:extLst>
              <a:ext uri="{FF2B5EF4-FFF2-40B4-BE49-F238E27FC236}">
                <a16:creationId xmlns:a16="http://schemas.microsoft.com/office/drawing/2014/main" id="{59124979-3F54-4EEF-B85C-9544FDAB90EF}"/>
              </a:ext>
            </a:extLst>
          </p:cNvPr>
          <p:cNvPicPr>
            <a:picLocks noChangeAspect="1"/>
          </p:cNvPicPr>
          <p:nvPr/>
        </p:nvPicPr>
        <p:blipFill rotWithShape="1">
          <a:blip r:embed="rId5"/>
          <a:srcRect l="20743" t="2751" r="16400" b="11111"/>
          <a:stretch/>
        </p:blipFill>
        <p:spPr>
          <a:xfrm>
            <a:off x="9439447" y="4029963"/>
            <a:ext cx="1383524" cy="2047615"/>
          </a:xfrm>
          <a:prstGeom prst="rect">
            <a:avLst/>
          </a:prstGeom>
          <a:effectLst>
            <a:softEdge rad="127000"/>
          </a:effectLst>
        </p:spPr>
      </p:pic>
      <p:pic>
        <p:nvPicPr>
          <p:cNvPr id="9" name="Picture 8" descr="A picture containing graphics, food&#10;&#10;Description automatically generated">
            <a:extLst>
              <a:ext uri="{FF2B5EF4-FFF2-40B4-BE49-F238E27FC236}">
                <a16:creationId xmlns:a16="http://schemas.microsoft.com/office/drawing/2014/main" id="{5762AC0C-2DAB-491F-8C19-1E172C4D9055}"/>
              </a:ext>
            </a:extLst>
          </p:cNvPr>
          <p:cNvPicPr>
            <a:picLocks noChangeAspect="1"/>
          </p:cNvPicPr>
          <p:nvPr/>
        </p:nvPicPr>
        <p:blipFill rotWithShape="1">
          <a:blip r:embed="rId5"/>
          <a:srcRect l="46395" t="43995" r="41628" b="52118"/>
          <a:stretch/>
        </p:blipFill>
        <p:spPr>
          <a:xfrm>
            <a:off x="10004208" y="5009357"/>
            <a:ext cx="263525" cy="69849"/>
          </a:xfrm>
          <a:prstGeom prst="rect">
            <a:avLst/>
          </a:prstGeom>
          <a:effectLst/>
        </p:spPr>
      </p:pic>
      <p:sp>
        <p:nvSpPr>
          <p:cNvPr id="10" name="Rectangle 9">
            <a:extLst>
              <a:ext uri="{FF2B5EF4-FFF2-40B4-BE49-F238E27FC236}">
                <a16:creationId xmlns:a16="http://schemas.microsoft.com/office/drawing/2014/main" id="{C2C6AD29-5272-4EF9-9E09-6F0C6137CF92}"/>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11" name="Rectangle 10">
            <a:extLst>
              <a:ext uri="{FF2B5EF4-FFF2-40B4-BE49-F238E27FC236}">
                <a16:creationId xmlns:a16="http://schemas.microsoft.com/office/drawing/2014/main" id="{8CDFC791-0DF9-410A-B390-411F55B7B79F}"/>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sp>
        <p:nvSpPr>
          <p:cNvPr id="12" name="Title 1">
            <a:extLst>
              <a:ext uri="{FF2B5EF4-FFF2-40B4-BE49-F238E27FC236}">
                <a16:creationId xmlns:a16="http://schemas.microsoft.com/office/drawing/2014/main" id="{6EF7718F-2817-459E-86B3-50BC0837E8F9}"/>
              </a:ext>
            </a:extLst>
          </p:cNvPr>
          <p:cNvSpPr txBox="1">
            <a:spLocks/>
          </p:cNvSpPr>
          <p:nvPr/>
        </p:nvSpPr>
        <p:spPr>
          <a:xfrm>
            <a:off x="1603979" y="956919"/>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t>conclusion</a:t>
            </a:r>
          </a:p>
        </p:txBody>
      </p:sp>
      <p:pic>
        <p:nvPicPr>
          <p:cNvPr id="18" name="Audio 17">
            <a:hlinkClick r:id="" action="ppaction://media"/>
            <a:extLst>
              <a:ext uri="{FF2B5EF4-FFF2-40B4-BE49-F238E27FC236}">
                <a16:creationId xmlns:a16="http://schemas.microsoft.com/office/drawing/2014/main" id="{62EB960C-FAE4-4C43-8C3E-AF4A3C4EF47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18158939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72033">
        <p15:prstTrans prst="fracture"/>
      </p:transition>
    </mc:Choice>
    <mc:Fallback xmlns="">
      <p:transition spd="slow" advTm="720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10" dur="1500" fill="hold"/>
                                        <p:tgtEl>
                                          <p:spTgt spid="9"/>
                                        </p:tgtEl>
                                        <p:attrNameLst>
                                          <p:attrName>ppt_x</p:attrName>
                                          <p:attrName>ppt_y</p:attrName>
                                        </p:attrNameLst>
                                      </p:cBhvr>
                                    </p:animMotion>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1000"/>
                                        <p:tgtEl>
                                          <p:spTgt spid="3">
                                            <p:txEl>
                                              <p:pRg st="1" end="1"/>
                                            </p:txEl>
                                          </p:spTgt>
                                        </p:tgtEl>
                                      </p:cBhvr>
                                    </p:animEffect>
                                    <p:anim calcmode="lin" valueType="num">
                                      <p:cBhvr>
                                        <p:cTn id="2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1000"/>
                                        <p:tgtEl>
                                          <p:spTgt spid="3">
                                            <p:txEl>
                                              <p:pRg st="3" end="3"/>
                                            </p:txEl>
                                          </p:spTgt>
                                        </p:tgtEl>
                                      </p:cBhvr>
                                    </p:animEffect>
                                    <p:anim calcmode="lin" valueType="num">
                                      <p:cBhvr>
                                        <p:cTn id="3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fade">
                                      <p:cBhvr>
                                        <p:cTn id="43" dur="1000"/>
                                        <p:tgtEl>
                                          <p:spTgt spid="3">
                                            <p:txEl>
                                              <p:pRg st="4" end="4"/>
                                            </p:txEl>
                                          </p:spTgt>
                                        </p:tgtEl>
                                      </p:cBhvr>
                                    </p:animEffect>
                                    <p:anim calcmode="lin" valueType="num">
                                      <p:cBhvr>
                                        <p:cTn id="4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6" fill="hold" display="0">
                  <p:stCondLst>
                    <p:cond delay="indefinite"/>
                  </p:stCondLst>
                  <p:endCondLst>
                    <p:cond evt="onStopAudio" delay="0">
                      <p:tgtEl>
                        <p:sldTgt/>
                      </p:tgtEl>
                    </p:cond>
                  </p:endCondLst>
                </p:cTn>
                <p:tgtEl>
                  <p:spTgt spid="18"/>
                </p:tgtEl>
              </p:cMediaNode>
            </p:audio>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8DB9A-B6C7-4448-9A00-04DD4B87BFF7}"/>
              </a:ext>
            </a:extLst>
          </p:cNvPr>
          <p:cNvSpPr>
            <a:spLocks noGrp="1"/>
          </p:cNvSpPr>
          <p:nvPr>
            <p:ph type="title"/>
          </p:nvPr>
        </p:nvSpPr>
        <p:spPr/>
        <p:txBody>
          <a:bodyPr/>
          <a:lstStyle/>
          <a:p>
            <a:r>
              <a:rPr lang="en-GB" dirty="0"/>
              <a:t>Bibliography</a:t>
            </a:r>
          </a:p>
        </p:txBody>
      </p:sp>
      <p:pic>
        <p:nvPicPr>
          <p:cNvPr id="6" name="Picture 5" descr="A picture containing graphics, food&#10;&#10;Description automatically generated">
            <a:extLst>
              <a:ext uri="{FF2B5EF4-FFF2-40B4-BE49-F238E27FC236}">
                <a16:creationId xmlns:a16="http://schemas.microsoft.com/office/drawing/2014/main" id="{401CF171-2500-4BF5-A0B4-32798DDC2C58}"/>
              </a:ext>
            </a:extLst>
          </p:cNvPr>
          <p:cNvPicPr>
            <a:picLocks noChangeAspect="1"/>
          </p:cNvPicPr>
          <p:nvPr/>
        </p:nvPicPr>
        <p:blipFill rotWithShape="1">
          <a:blip r:embed="rId6"/>
          <a:srcRect l="20743" t="2751" r="16400" b="11111"/>
          <a:stretch/>
        </p:blipFill>
        <p:spPr>
          <a:xfrm>
            <a:off x="9439447" y="4029963"/>
            <a:ext cx="1383524" cy="2047615"/>
          </a:xfrm>
          <a:prstGeom prst="rect">
            <a:avLst/>
          </a:prstGeom>
          <a:effectLst>
            <a:softEdge rad="127000"/>
          </a:effectLst>
        </p:spPr>
      </p:pic>
      <p:pic>
        <p:nvPicPr>
          <p:cNvPr id="7" name="Picture 6" descr="A picture containing graphics, food&#10;&#10;Description automatically generated">
            <a:extLst>
              <a:ext uri="{FF2B5EF4-FFF2-40B4-BE49-F238E27FC236}">
                <a16:creationId xmlns:a16="http://schemas.microsoft.com/office/drawing/2014/main" id="{ED67647E-4510-410E-BCFD-38D6562EC03F}"/>
              </a:ext>
            </a:extLst>
          </p:cNvPr>
          <p:cNvPicPr>
            <a:picLocks noChangeAspect="1"/>
          </p:cNvPicPr>
          <p:nvPr/>
        </p:nvPicPr>
        <p:blipFill rotWithShape="1">
          <a:blip r:embed="rId6"/>
          <a:srcRect l="46395" t="43995" r="41628" b="52118"/>
          <a:stretch/>
        </p:blipFill>
        <p:spPr>
          <a:xfrm>
            <a:off x="10004208" y="5009357"/>
            <a:ext cx="263525" cy="69849"/>
          </a:xfrm>
          <a:prstGeom prst="rect">
            <a:avLst/>
          </a:prstGeom>
          <a:effectLst/>
        </p:spPr>
      </p:pic>
      <p:sp>
        <p:nvSpPr>
          <p:cNvPr id="8" name="Rectangle 7">
            <a:extLst>
              <a:ext uri="{FF2B5EF4-FFF2-40B4-BE49-F238E27FC236}">
                <a16:creationId xmlns:a16="http://schemas.microsoft.com/office/drawing/2014/main" id="{4F351B3B-E97E-4540-9616-4EC4D4F43339}"/>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5B5F1385-07B2-4B2C-83FE-D22EE16FC1E0}"/>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sp>
        <p:nvSpPr>
          <p:cNvPr id="4" name="Rectangle 1">
            <a:extLst>
              <a:ext uri="{FF2B5EF4-FFF2-40B4-BE49-F238E27FC236}">
                <a16:creationId xmlns:a16="http://schemas.microsoft.com/office/drawing/2014/main" id="{59A7AEF2-B13F-4955-A3D6-F20EF7BAF072}"/>
              </a:ext>
            </a:extLst>
          </p:cNvPr>
          <p:cNvSpPr>
            <a:spLocks noGrp="1" noChangeArrowheads="1"/>
          </p:cNvSpPr>
          <p:nvPr>
            <p:ph idx="1"/>
          </p:nvPr>
        </p:nvSpPr>
        <p:spPr bwMode="auto">
          <a:xfrm>
            <a:off x="284957" y="2048224"/>
            <a:ext cx="9562105" cy="3180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76176" rIns="91440" bIns="25392"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err="1">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Behenna</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G. (2019, December). Lecture - Inter-cultural Workplace. (C. B. School, Interviewer)</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err="1">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Behenna</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G. (2019, November). Lecture - The Micro and Macro Environment. (C. B. School, Interviewer)</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Drucker, P. F. (2007).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The Essential Drucker.</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Taylor &amp; Francis Ltd , Butterworth-Heinemann Ltd.</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Edinburgh, T. U. (2019, March). Gibbs' Reflective Cycle. (Students, Interviewer)</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Employee, N. (2019). Agile Working at </a:t>
            </a:r>
            <a:r>
              <a:rPr kumimoji="0" lang="en-US" altLang="ja-JP" sz="1400" b="0" i="0" u="none" strike="noStrike" cap="none" normalizeH="0" baseline="0" dirty="0" err="1">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NPower</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Figures, T. S. (2019).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How to Build Relationships, </a:t>
            </a:r>
            <a:r>
              <a:rPr kumimoji="0" lang="en-US" altLang="ja-JP" sz="1400" b="0" i="1" u="none" strike="noStrike" cap="none" normalizeH="0" baseline="0" dirty="0" err="1">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Youtube</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FPPT.com. (n.d.). Breakthrough Industries.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2018</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Friedman, M. (1970).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The Social Responsibility of Business is to Increase its Profits.</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New York: The New York Times Magazine .</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Indeed (Director). (2019).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Indeed.co.uk television advert</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[Motion Picture].</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Inn, P. (2020).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We're a Force for Good</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Retrieved from Premier Inn: https://www.premierinn.com/gb/en/why/force-for-good.html</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RICS. (n.d.).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Agile Working.</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2016.</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Valerie </a:t>
            </a:r>
            <a:r>
              <a:rPr kumimoji="0" lang="en-US" altLang="ja-JP" sz="1400" b="0" i="0" u="none" strike="noStrike" cap="none" normalizeH="0" baseline="0" dirty="0" err="1">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Hoeks</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T. X. (n.d.). Cultural Difference in Business. Haarlem.</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err="1">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Weightman</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J. (1990).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The British Institute of Management Study.</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ja-JP" sz="1800" b="0" i="0" u="none" strike="noStrike" cap="none" normalizeH="0" baseline="0" dirty="0">
              <a:ln>
                <a:noFill/>
              </a:ln>
              <a:solidFill>
                <a:schemeClr val="tx1"/>
              </a:solidFill>
              <a:effectLst/>
              <a:latin typeface="Arial" panose="020B0604020202020204" pitchFamily="34" charset="0"/>
            </a:endParaRPr>
          </a:p>
        </p:txBody>
      </p:sp>
      <p:sp>
        <p:nvSpPr>
          <p:cNvPr id="10" name="Speech Bubble: Oval 9">
            <a:extLst>
              <a:ext uri="{FF2B5EF4-FFF2-40B4-BE49-F238E27FC236}">
                <a16:creationId xmlns:a16="http://schemas.microsoft.com/office/drawing/2014/main" id="{3607E51C-6C10-44F5-9119-E4E6A081386E}"/>
              </a:ext>
            </a:extLst>
          </p:cNvPr>
          <p:cNvSpPr/>
          <p:nvPr/>
        </p:nvSpPr>
        <p:spPr>
          <a:xfrm>
            <a:off x="10425690" y="2828037"/>
            <a:ext cx="1766310" cy="1619251"/>
          </a:xfrm>
          <a:prstGeom prst="wedgeEllipseCallout">
            <a:avLst>
              <a:gd name="adj1" fmla="val -33874"/>
              <a:gd name="adj2" fmla="val 63677"/>
            </a:avLst>
          </a:prstGeom>
          <a:ln>
            <a:solidFill>
              <a:schemeClr val="accent1">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5" name="TextBox 4">
            <a:extLst>
              <a:ext uri="{FF2B5EF4-FFF2-40B4-BE49-F238E27FC236}">
                <a16:creationId xmlns:a16="http://schemas.microsoft.com/office/drawing/2014/main" id="{5FB2C6A5-176A-4DE4-87E8-9573F853205A}"/>
              </a:ext>
            </a:extLst>
          </p:cNvPr>
          <p:cNvSpPr txBox="1"/>
          <p:nvPr/>
        </p:nvSpPr>
        <p:spPr>
          <a:xfrm>
            <a:off x="10537211" y="2988642"/>
            <a:ext cx="1543267" cy="1323439"/>
          </a:xfrm>
          <a:prstGeom prst="rect">
            <a:avLst/>
          </a:prstGeom>
          <a:noFill/>
        </p:spPr>
        <p:txBody>
          <a:bodyPr wrap="square" rtlCol="0">
            <a:spAutoFit/>
          </a:bodyPr>
          <a:lstStyle/>
          <a:p>
            <a:pPr algn="ctr"/>
            <a:r>
              <a:rPr lang="en-GB" sz="1600" dirty="0"/>
              <a:t>Thank you for your time; I hope you have enjoyed my presentation.</a:t>
            </a:r>
          </a:p>
        </p:txBody>
      </p:sp>
      <p:pic>
        <p:nvPicPr>
          <p:cNvPr id="13" name="Audio 12">
            <a:hlinkClick r:id="" action="ppaction://media"/>
            <a:extLst>
              <a:ext uri="{FF2B5EF4-FFF2-40B4-BE49-F238E27FC236}">
                <a16:creationId xmlns:a16="http://schemas.microsoft.com/office/drawing/2014/main" id="{6FD2C4A1-09EC-4BB6-B94E-0EAF4D40E795}"/>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31488519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28233">
        <p15:prstTrans prst="curtains"/>
      </p:transition>
    </mc:Choice>
    <mc:Fallback xmlns="">
      <p:transition spd="slow" advTm="282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10" dur="1500" fill="hold"/>
                                        <p:tgtEl>
                                          <p:spTgt spid="7"/>
                                        </p:tgtEl>
                                        <p:attrNameLst>
                                          <p:attrName>ppt_x</p:attrName>
                                          <p:attrName>ppt_y</p:attrName>
                                        </p:attrNameLst>
                                      </p:cBhvr>
                                    </p:animMotion>
                                  </p:childTnLst>
                                </p:cTn>
                              </p:par>
                            </p:childTnLst>
                          </p:cTn>
                        </p:par>
                        <p:par>
                          <p:cTn id="11" fill="hold">
                            <p:stCondLst>
                              <p:cond delay="1500"/>
                            </p:stCondLst>
                            <p:childTnLst>
                              <p:par>
                                <p:cTn id="12" presetID="26" presetClass="entr" presetSubtype="0" fill="hold" grpId="0" nodeType="afterEffect">
                                  <p:stCondLst>
                                    <p:cond delay="250"/>
                                  </p:stCondLst>
                                  <p:childTnLst>
                                    <p:set>
                                      <p:cBhvr>
                                        <p:cTn id="13" dur="1" fill="hold">
                                          <p:stCondLst>
                                            <p:cond delay="0"/>
                                          </p:stCondLst>
                                        </p:cTn>
                                        <p:tgtEl>
                                          <p:spTgt spid="2"/>
                                        </p:tgtEl>
                                        <p:attrNameLst>
                                          <p:attrName>style.visibility</p:attrName>
                                        </p:attrNameLst>
                                      </p:cBhvr>
                                      <p:to>
                                        <p:strVal val="visible"/>
                                      </p:to>
                                    </p:set>
                                    <p:animEffect transition="in" filter="wipe(down)">
                                      <p:cBhvr>
                                        <p:cTn id="14" dur="580">
                                          <p:stCondLst>
                                            <p:cond delay="0"/>
                                          </p:stCondLst>
                                        </p:cTn>
                                        <p:tgtEl>
                                          <p:spTgt spid="2"/>
                                        </p:tgtEl>
                                      </p:cBhvr>
                                    </p:animEffect>
                                    <p:anim calcmode="lin" valueType="num">
                                      <p:cBhvr>
                                        <p:cTn id="15"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0" dur="26">
                                          <p:stCondLst>
                                            <p:cond delay="650"/>
                                          </p:stCondLst>
                                        </p:cTn>
                                        <p:tgtEl>
                                          <p:spTgt spid="2"/>
                                        </p:tgtEl>
                                      </p:cBhvr>
                                      <p:to x="100000" y="60000"/>
                                    </p:animScale>
                                    <p:animScale>
                                      <p:cBhvr>
                                        <p:cTn id="21" dur="166" decel="50000">
                                          <p:stCondLst>
                                            <p:cond delay="676"/>
                                          </p:stCondLst>
                                        </p:cTn>
                                        <p:tgtEl>
                                          <p:spTgt spid="2"/>
                                        </p:tgtEl>
                                      </p:cBhvr>
                                      <p:to x="100000" y="100000"/>
                                    </p:animScale>
                                    <p:animScale>
                                      <p:cBhvr>
                                        <p:cTn id="22" dur="26">
                                          <p:stCondLst>
                                            <p:cond delay="1312"/>
                                          </p:stCondLst>
                                        </p:cTn>
                                        <p:tgtEl>
                                          <p:spTgt spid="2"/>
                                        </p:tgtEl>
                                      </p:cBhvr>
                                      <p:to x="100000" y="80000"/>
                                    </p:animScale>
                                    <p:animScale>
                                      <p:cBhvr>
                                        <p:cTn id="23" dur="166" decel="50000">
                                          <p:stCondLst>
                                            <p:cond delay="1338"/>
                                          </p:stCondLst>
                                        </p:cTn>
                                        <p:tgtEl>
                                          <p:spTgt spid="2"/>
                                        </p:tgtEl>
                                      </p:cBhvr>
                                      <p:to x="100000" y="100000"/>
                                    </p:animScale>
                                    <p:animScale>
                                      <p:cBhvr>
                                        <p:cTn id="24" dur="26">
                                          <p:stCondLst>
                                            <p:cond delay="1642"/>
                                          </p:stCondLst>
                                        </p:cTn>
                                        <p:tgtEl>
                                          <p:spTgt spid="2"/>
                                        </p:tgtEl>
                                      </p:cBhvr>
                                      <p:to x="100000" y="90000"/>
                                    </p:animScale>
                                    <p:animScale>
                                      <p:cBhvr>
                                        <p:cTn id="25" dur="166" decel="50000">
                                          <p:stCondLst>
                                            <p:cond delay="1668"/>
                                          </p:stCondLst>
                                        </p:cTn>
                                        <p:tgtEl>
                                          <p:spTgt spid="2"/>
                                        </p:tgtEl>
                                      </p:cBhvr>
                                      <p:to x="100000" y="100000"/>
                                    </p:animScale>
                                    <p:animScale>
                                      <p:cBhvr>
                                        <p:cTn id="26" dur="26">
                                          <p:stCondLst>
                                            <p:cond delay="1808"/>
                                          </p:stCondLst>
                                        </p:cTn>
                                        <p:tgtEl>
                                          <p:spTgt spid="2"/>
                                        </p:tgtEl>
                                      </p:cBhvr>
                                      <p:to x="100000" y="95000"/>
                                    </p:animScale>
                                    <p:animScale>
                                      <p:cBhvr>
                                        <p:cTn id="27" dur="166" decel="50000">
                                          <p:stCondLst>
                                            <p:cond delay="1834"/>
                                          </p:stCondLst>
                                        </p:cTn>
                                        <p:tgtEl>
                                          <p:spTgt spid="2"/>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1500"/>
                                        <p:tgtEl>
                                          <p:spTgt spid="4">
                                            <p:txEl>
                                              <p:pRg st="0" end="0"/>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500"/>
                                        <p:tgtEl>
                                          <p:spTgt spid="4">
                                            <p:txEl>
                                              <p:pRg st="1" end="1"/>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4">
                                            <p:txEl>
                                              <p:pRg st="2" end="2"/>
                                            </p:txEl>
                                          </p:spTgt>
                                        </p:tgtEl>
                                        <p:attrNameLst>
                                          <p:attrName>style.visibility</p:attrName>
                                        </p:attrNameLst>
                                      </p:cBhvr>
                                      <p:to>
                                        <p:strVal val="visible"/>
                                      </p:to>
                                    </p:set>
                                    <p:animEffect transition="in" filter="fade">
                                      <p:cBhvr>
                                        <p:cTn id="38" dur="1500"/>
                                        <p:tgtEl>
                                          <p:spTgt spid="4">
                                            <p:txEl>
                                              <p:pRg st="2" end="2"/>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4">
                                            <p:txEl>
                                              <p:pRg st="3" end="3"/>
                                            </p:txEl>
                                          </p:spTgt>
                                        </p:tgtEl>
                                        <p:attrNameLst>
                                          <p:attrName>style.visibility</p:attrName>
                                        </p:attrNameLst>
                                      </p:cBhvr>
                                      <p:to>
                                        <p:strVal val="visible"/>
                                      </p:to>
                                    </p:set>
                                    <p:animEffect transition="in" filter="fade">
                                      <p:cBhvr>
                                        <p:cTn id="41" dur="1500"/>
                                        <p:tgtEl>
                                          <p:spTgt spid="4">
                                            <p:txEl>
                                              <p:pRg st="3" end="3"/>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4">
                                            <p:txEl>
                                              <p:pRg st="4" end="4"/>
                                            </p:txEl>
                                          </p:spTgt>
                                        </p:tgtEl>
                                        <p:attrNameLst>
                                          <p:attrName>style.visibility</p:attrName>
                                        </p:attrNameLst>
                                      </p:cBhvr>
                                      <p:to>
                                        <p:strVal val="visible"/>
                                      </p:to>
                                    </p:set>
                                    <p:animEffect transition="in" filter="fade">
                                      <p:cBhvr>
                                        <p:cTn id="44" dur="1500"/>
                                        <p:tgtEl>
                                          <p:spTgt spid="4">
                                            <p:txEl>
                                              <p:pRg st="4" end="4"/>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animEffect transition="in" filter="fade">
                                      <p:cBhvr>
                                        <p:cTn id="47" dur="1500"/>
                                        <p:tgtEl>
                                          <p:spTgt spid="4">
                                            <p:txEl>
                                              <p:pRg st="5" end="5"/>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4">
                                            <p:txEl>
                                              <p:pRg st="6" end="6"/>
                                            </p:txEl>
                                          </p:spTgt>
                                        </p:tgtEl>
                                        <p:attrNameLst>
                                          <p:attrName>style.visibility</p:attrName>
                                        </p:attrNameLst>
                                      </p:cBhvr>
                                      <p:to>
                                        <p:strVal val="visible"/>
                                      </p:to>
                                    </p:set>
                                    <p:animEffect transition="in" filter="fade">
                                      <p:cBhvr>
                                        <p:cTn id="50" dur="1500"/>
                                        <p:tgtEl>
                                          <p:spTgt spid="4">
                                            <p:txEl>
                                              <p:pRg st="6" end="6"/>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4">
                                            <p:txEl>
                                              <p:pRg st="7" end="7"/>
                                            </p:txEl>
                                          </p:spTgt>
                                        </p:tgtEl>
                                        <p:attrNameLst>
                                          <p:attrName>style.visibility</p:attrName>
                                        </p:attrNameLst>
                                      </p:cBhvr>
                                      <p:to>
                                        <p:strVal val="visible"/>
                                      </p:to>
                                    </p:set>
                                    <p:animEffect transition="in" filter="fade">
                                      <p:cBhvr>
                                        <p:cTn id="53" dur="1500"/>
                                        <p:tgtEl>
                                          <p:spTgt spid="4">
                                            <p:txEl>
                                              <p:pRg st="7" end="7"/>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500"/>
                                        <p:tgtEl>
                                          <p:spTgt spid="4">
                                            <p:txEl>
                                              <p:pRg st="8" end="8"/>
                                            </p:txEl>
                                          </p:spTgt>
                                        </p:tgtEl>
                                      </p:cBhvr>
                                    </p:animEffect>
                                  </p:childTnLst>
                                </p:cTn>
                              </p:par>
                              <p:par>
                                <p:cTn id="57" presetID="10" presetClass="entr" presetSubtype="0" fill="hold" nodeType="withEffect">
                                  <p:stCondLst>
                                    <p:cond delay="0"/>
                                  </p:stCondLst>
                                  <p:childTnLst>
                                    <p:set>
                                      <p:cBhvr>
                                        <p:cTn id="58" dur="1" fill="hold">
                                          <p:stCondLst>
                                            <p:cond delay="0"/>
                                          </p:stCondLst>
                                        </p:cTn>
                                        <p:tgtEl>
                                          <p:spTgt spid="4">
                                            <p:txEl>
                                              <p:pRg st="9" end="9"/>
                                            </p:txEl>
                                          </p:spTgt>
                                        </p:tgtEl>
                                        <p:attrNameLst>
                                          <p:attrName>style.visibility</p:attrName>
                                        </p:attrNameLst>
                                      </p:cBhvr>
                                      <p:to>
                                        <p:strVal val="visible"/>
                                      </p:to>
                                    </p:set>
                                    <p:animEffect transition="in" filter="fade">
                                      <p:cBhvr>
                                        <p:cTn id="59" dur="1500"/>
                                        <p:tgtEl>
                                          <p:spTgt spid="4">
                                            <p:txEl>
                                              <p:pRg st="9" end="9"/>
                                            </p:txEl>
                                          </p:spTgt>
                                        </p:tgtEl>
                                      </p:cBhvr>
                                    </p:animEffect>
                                  </p:childTnLst>
                                </p:cTn>
                              </p:par>
                              <p:par>
                                <p:cTn id="60" presetID="10" presetClass="entr" presetSubtype="0" fill="hold" nodeType="withEffect">
                                  <p:stCondLst>
                                    <p:cond delay="0"/>
                                  </p:stCondLst>
                                  <p:childTnLst>
                                    <p:set>
                                      <p:cBhvr>
                                        <p:cTn id="61" dur="1" fill="hold">
                                          <p:stCondLst>
                                            <p:cond delay="0"/>
                                          </p:stCondLst>
                                        </p:cTn>
                                        <p:tgtEl>
                                          <p:spTgt spid="4">
                                            <p:txEl>
                                              <p:pRg st="10" end="10"/>
                                            </p:txEl>
                                          </p:spTgt>
                                        </p:tgtEl>
                                        <p:attrNameLst>
                                          <p:attrName>style.visibility</p:attrName>
                                        </p:attrNameLst>
                                      </p:cBhvr>
                                      <p:to>
                                        <p:strVal val="visible"/>
                                      </p:to>
                                    </p:set>
                                    <p:animEffect transition="in" filter="fade">
                                      <p:cBhvr>
                                        <p:cTn id="62" dur="1500"/>
                                        <p:tgtEl>
                                          <p:spTgt spid="4">
                                            <p:txEl>
                                              <p:pRg st="10" end="10"/>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4">
                                            <p:txEl>
                                              <p:pRg st="11" end="11"/>
                                            </p:txEl>
                                          </p:spTgt>
                                        </p:tgtEl>
                                        <p:attrNameLst>
                                          <p:attrName>style.visibility</p:attrName>
                                        </p:attrNameLst>
                                      </p:cBhvr>
                                      <p:to>
                                        <p:strVal val="visible"/>
                                      </p:to>
                                    </p:set>
                                    <p:animEffect transition="in" filter="fade">
                                      <p:cBhvr>
                                        <p:cTn id="65" dur="1500"/>
                                        <p:tgtEl>
                                          <p:spTgt spid="4">
                                            <p:txEl>
                                              <p:pRg st="11" end="11"/>
                                            </p:txEl>
                                          </p:spTgt>
                                        </p:tgtEl>
                                      </p:cBhvr>
                                    </p:animEffect>
                                  </p:childTnLst>
                                </p:cTn>
                              </p:par>
                              <p:par>
                                <p:cTn id="66" presetID="10" presetClass="entr" presetSubtype="0" fill="hold" nodeType="withEffect">
                                  <p:stCondLst>
                                    <p:cond delay="0"/>
                                  </p:stCondLst>
                                  <p:childTnLst>
                                    <p:set>
                                      <p:cBhvr>
                                        <p:cTn id="67" dur="1" fill="hold">
                                          <p:stCondLst>
                                            <p:cond delay="0"/>
                                          </p:stCondLst>
                                        </p:cTn>
                                        <p:tgtEl>
                                          <p:spTgt spid="4">
                                            <p:txEl>
                                              <p:pRg st="12" end="12"/>
                                            </p:txEl>
                                          </p:spTgt>
                                        </p:tgtEl>
                                        <p:attrNameLst>
                                          <p:attrName>style.visibility</p:attrName>
                                        </p:attrNameLst>
                                      </p:cBhvr>
                                      <p:to>
                                        <p:strVal val="visible"/>
                                      </p:to>
                                    </p:set>
                                    <p:animEffect transition="in" filter="fade">
                                      <p:cBhvr>
                                        <p:cTn id="68" dur="1500"/>
                                        <p:tgtEl>
                                          <p:spTgt spid="4">
                                            <p:txEl>
                                              <p:pRg st="12" end="12"/>
                                            </p:txEl>
                                          </p:spTgt>
                                        </p:tgtEl>
                                      </p:cBhvr>
                                    </p:animEffect>
                                  </p:childTnLst>
                                </p:cTn>
                              </p:par>
                            </p:childTnLst>
                          </p:cTn>
                        </p:par>
                        <p:par>
                          <p:cTn id="69" fill="hold">
                            <p:stCondLst>
                              <p:cond delay="1500"/>
                            </p:stCondLst>
                            <p:childTnLst>
                              <p:par>
                                <p:cTn id="70" presetID="10" presetClass="entr" presetSubtype="0" fill="hold" grpId="0" nodeType="afterEffect">
                                  <p:stCondLst>
                                    <p:cond delay="0"/>
                                  </p:stCondLst>
                                  <p:childTnLst>
                                    <p:set>
                                      <p:cBhvr>
                                        <p:cTn id="71" dur="1" fill="hold">
                                          <p:stCondLst>
                                            <p:cond delay="0"/>
                                          </p:stCondLst>
                                        </p:cTn>
                                        <p:tgtEl>
                                          <p:spTgt spid="10"/>
                                        </p:tgtEl>
                                        <p:attrNameLst>
                                          <p:attrName>style.visibility</p:attrName>
                                        </p:attrNameLst>
                                      </p:cBhvr>
                                      <p:to>
                                        <p:strVal val="visible"/>
                                      </p:to>
                                    </p:set>
                                    <p:animEffect transition="in" filter="fade">
                                      <p:cBhvr>
                                        <p:cTn id="72" dur="750"/>
                                        <p:tgtEl>
                                          <p:spTgt spid="10"/>
                                        </p:tgtEl>
                                      </p:cBhvr>
                                    </p:animEffect>
                                  </p:childTnLst>
                                </p:cTn>
                              </p:par>
                            </p:childTnLst>
                          </p:cTn>
                        </p:par>
                        <p:par>
                          <p:cTn id="73" fill="hold">
                            <p:stCondLst>
                              <p:cond delay="2250"/>
                            </p:stCondLst>
                            <p:childTnLst>
                              <p:par>
                                <p:cTn id="74" presetID="10" presetClass="entr" presetSubtype="0" fill="hold" grpId="0" nodeType="afterEffect">
                                  <p:stCondLst>
                                    <p:cond delay="0"/>
                                  </p:stCondLst>
                                  <p:childTnLst>
                                    <p:set>
                                      <p:cBhvr>
                                        <p:cTn id="75" dur="1" fill="hold">
                                          <p:stCondLst>
                                            <p:cond delay="0"/>
                                          </p:stCondLst>
                                        </p:cTn>
                                        <p:tgtEl>
                                          <p:spTgt spid="5"/>
                                        </p:tgtEl>
                                        <p:attrNameLst>
                                          <p:attrName>style.visibility</p:attrName>
                                        </p:attrNameLst>
                                      </p:cBhvr>
                                      <p:to>
                                        <p:strVal val="visible"/>
                                      </p:to>
                                    </p:set>
                                    <p:animEffect transition="in" filter="fade">
                                      <p:cBhvr>
                                        <p:cTn id="76" dur="7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7" fill="hold" display="0">
                  <p:stCondLst>
                    <p:cond delay="indefinite"/>
                  </p:stCondLst>
                  <p:endCondLst>
                    <p:cond evt="onStopAudio" delay="0">
                      <p:tgtEl>
                        <p:sldTgt/>
                      </p:tgtEl>
                    </p:cond>
                  </p:endCondLst>
                </p:cTn>
                <p:tgtEl>
                  <p:spTgt spid="13"/>
                </p:tgtEl>
              </p:cMediaNode>
            </p:audio>
          </p:childTnLst>
        </p:cTn>
      </p:par>
    </p:tnLst>
    <p:bldLst>
      <p:bldP spid="2" grpId="0"/>
      <p:bldP spid="10" grpId="0" animBg="1"/>
      <p:bldP spid="5"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8.4"/>
</p:tagLst>
</file>

<file path=ppt/tags/tag2.xml><?xml version="1.0" encoding="utf-8"?>
<p:tagLst xmlns:a="http://schemas.openxmlformats.org/drawingml/2006/main" xmlns:r="http://schemas.openxmlformats.org/officeDocument/2006/relationships" xmlns:p="http://schemas.openxmlformats.org/presentationml/2006/main">
  <p:tag name="TIMING" val="|0.6"/>
</p:tagLst>
</file>

<file path=ppt/tags/tag3.xml><?xml version="1.0" encoding="utf-8"?>
<p:tagLst xmlns:a="http://schemas.openxmlformats.org/drawingml/2006/main" xmlns:r="http://schemas.openxmlformats.org/officeDocument/2006/relationships" xmlns:p="http://schemas.openxmlformats.org/presentationml/2006/main">
  <p:tag name="TIMING" val="|5.2"/>
</p:tagLst>
</file>

<file path=ppt/tags/tag4.xml><?xml version="1.0" encoding="utf-8"?>
<p:tagLst xmlns:a="http://schemas.openxmlformats.org/drawingml/2006/main" xmlns:r="http://schemas.openxmlformats.org/officeDocument/2006/relationships" xmlns:p="http://schemas.openxmlformats.org/presentationml/2006/main">
  <p:tag name="TIMING" val="|0.1"/>
</p:tagLst>
</file>

<file path=ppt/tags/tag5.xml><?xml version="1.0" encoding="utf-8"?>
<p:tagLst xmlns:a="http://schemas.openxmlformats.org/drawingml/2006/main" xmlns:r="http://schemas.openxmlformats.org/officeDocument/2006/relationships" xmlns:p="http://schemas.openxmlformats.org/presentationml/2006/main">
  <p:tag name="TIMING" val="|0.9|1.4|13.5|10.9"/>
</p:tagLst>
</file>

<file path=ppt/tags/tag6.xml><?xml version="1.0" encoding="utf-8"?>
<p:tagLst xmlns:a="http://schemas.openxmlformats.org/drawingml/2006/main" xmlns:r="http://schemas.openxmlformats.org/officeDocument/2006/relationships" xmlns:p="http://schemas.openxmlformats.org/presentationml/2006/main">
  <p:tag name="TIMING" val="|0"/>
</p:tagLst>
</file>

<file path=ppt/tags/tag7.xml><?xml version="1.0" encoding="utf-8"?>
<p:tagLst xmlns:a="http://schemas.openxmlformats.org/drawingml/2006/main" xmlns:r="http://schemas.openxmlformats.org/officeDocument/2006/relationships" xmlns:p="http://schemas.openxmlformats.org/presentationml/2006/main">
  <p:tag name="TIMING" val="|1"/>
</p:tagLst>
</file>

<file path=ppt/tags/tag8.xml><?xml version="1.0" encoding="utf-8"?>
<p:tagLst xmlns:a="http://schemas.openxmlformats.org/drawingml/2006/main" xmlns:r="http://schemas.openxmlformats.org/officeDocument/2006/relationships" xmlns:p="http://schemas.openxmlformats.org/presentationml/2006/main">
  <p:tag name="TIMING" val="|1"/>
</p:tagLst>
</file>

<file path=ppt/tags/tag9.xml><?xml version="1.0" encoding="utf-8"?>
<p:tagLst xmlns:a="http://schemas.openxmlformats.org/drawingml/2006/main" xmlns:r="http://schemas.openxmlformats.org/officeDocument/2006/relationships" xmlns:p="http://schemas.openxmlformats.org/presentationml/2006/main">
  <p:tag name="TIMING" val="|1.4"/>
</p:tagLst>
</file>

<file path=ppt/tags/tag10.xml><?xml version="1.0" encoding="utf-8"?>
<p:tagLst xmlns:a="http://schemas.openxmlformats.org/drawingml/2006/main" xmlns:r="http://schemas.openxmlformats.org/officeDocument/2006/relationships" xmlns:p="http://schemas.openxmlformats.org/presentationml/2006/main">
  <p:tag name="TIMING" val="|0|1.3|4|3.6|22.9|23.7"/>
</p:tagLst>
</file>

<file path=ppt/tags/tag11.xml><?xml version="1.0" encoding="utf-8"?>
<p:tagLst xmlns:a="http://schemas.openxmlformats.org/drawingml/2006/main" xmlns:r="http://schemas.openxmlformats.org/officeDocument/2006/relationships" xmlns:p="http://schemas.openxmlformats.org/presentationml/2006/main">
  <p:tag name="TIMING" val="|2.1|5.2"/>
</p:tagLst>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TF10001119</Template>
  <TotalTime>1298</TotalTime>
  <Words>5741</Words>
  <Application>Microsoft Office PowerPoint</Application>
  <PresentationFormat>Widescreen</PresentationFormat>
  <Paragraphs>198</Paragraphs>
  <Slides>20</Slides>
  <Notes>13</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Gill Sans MT</vt:lpstr>
      <vt:lpstr>Gallery</vt:lpstr>
      <vt:lpstr>BMSP6006</vt:lpstr>
      <vt:lpstr>Contents </vt:lpstr>
      <vt:lpstr>Communication channels </vt:lpstr>
      <vt:lpstr>Relationships</vt:lpstr>
      <vt:lpstr>Punctuality &amp; Conduct</vt:lpstr>
      <vt:lpstr>PowerPoint Presentation</vt:lpstr>
      <vt:lpstr>Managing People and the value of the HR function</vt:lpstr>
      <vt:lpstr>the HR function</vt:lpstr>
      <vt:lpstr>i4.0</vt:lpstr>
      <vt:lpstr>PowerPoint Presentation</vt:lpstr>
      <vt:lpstr>Flexibility and agility </vt:lpstr>
      <vt:lpstr>PowerPoint Presentation</vt:lpstr>
      <vt:lpstr>PowerPoint Presentation</vt:lpstr>
      <vt:lpstr>The Impact of the Internal and External Environment on HR Strategy </vt:lpstr>
      <vt:lpstr>PowerPoint Presentation</vt:lpstr>
      <vt:lpstr>CSR and Ethical Working </vt:lpstr>
      <vt:lpstr>PowerPoint Presentation</vt:lpstr>
      <vt:lpstr>conclusion</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Jessica Rebecca Ellis (1807462)</cp:lastModifiedBy>
  <cp:revision>71</cp:revision>
  <dcterms:created xsi:type="dcterms:W3CDTF">2020-04-25T12:13:36Z</dcterms:created>
  <dcterms:modified xsi:type="dcterms:W3CDTF">2021-02-01T19:29:24Z</dcterms:modified>
</cp:coreProperties>
</file>