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256" r:id="rId2"/>
    <p:sldId id="298" r:id="rId3"/>
    <p:sldId id="299" r:id="rId4"/>
    <p:sldId id="300" r:id="rId5"/>
    <p:sldId id="301" r:id="rId6"/>
    <p:sldId id="303" r:id="rId7"/>
    <p:sldId id="302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  <p:sldId id="317" r:id="rId22"/>
    <p:sldId id="318" r:id="rId23"/>
    <p:sldId id="319" r:id="rId24"/>
    <p:sldId id="320" r:id="rId25"/>
    <p:sldId id="321" r:id="rId26"/>
    <p:sldId id="322" r:id="rId27"/>
    <p:sldId id="323" r:id="rId28"/>
    <p:sldId id="324" r:id="rId29"/>
    <p:sldId id="325" r:id="rId30"/>
    <p:sldId id="326" r:id="rId31"/>
    <p:sldId id="327" r:id="rId32"/>
    <p:sldId id="328" r:id="rId33"/>
    <p:sldId id="329" r:id="rId34"/>
    <p:sldId id="330" r:id="rId35"/>
    <p:sldId id="331" r:id="rId36"/>
    <p:sldId id="332" r:id="rId37"/>
    <p:sldId id="333" r:id="rId38"/>
    <p:sldId id="334" r:id="rId39"/>
    <p:sldId id="335" r:id="rId40"/>
    <p:sldId id="336" r:id="rId41"/>
    <p:sldId id="297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381" autoAdjust="0"/>
    <p:restoredTop sz="94825" autoAdjust="0"/>
  </p:normalViewPr>
  <p:slideViewPr>
    <p:cSldViewPr>
      <p:cViewPr varScale="1">
        <p:scale>
          <a:sx n="95" d="100"/>
          <a:sy n="95" d="100"/>
        </p:scale>
        <p:origin x="128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577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96E3D39-57D0-43E0-99C9-653155CA0D07}" type="slidenum">
              <a:rPr lang="en-US"/>
              <a:pPr/>
              <a:t>2</a:t>
            </a:fld>
            <a:endParaRPr lang="en-US"/>
          </a:p>
        </p:txBody>
      </p:sp>
      <p:sp>
        <p:nvSpPr>
          <p:cNvPr id="984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4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879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9F68ED-BD9B-4396-9E32-99277CB4F278}" type="slidenum">
              <a:rPr lang="en-US"/>
              <a:pPr/>
              <a:t>3</a:t>
            </a:fld>
            <a:endParaRPr lang="en-US"/>
          </a:p>
        </p:txBody>
      </p:sp>
      <p:sp>
        <p:nvSpPr>
          <p:cNvPr id="1014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4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6310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2F2F82-0079-4C7F-AA39-B74CD5C37F51}" type="slidenum">
              <a:rPr lang="en-US"/>
              <a:pPr/>
              <a:t>4</a:t>
            </a:fld>
            <a:endParaRPr lang="en-US"/>
          </a:p>
        </p:txBody>
      </p:sp>
      <p:sp>
        <p:nvSpPr>
          <p:cNvPr id="1198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5946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989A5B-A984-4307-B8F1-62350EAEA5F8}" type="slidenum">
              <a:rPr lang="en-US"/>
              <a:pPr/>
              <a:t>5</a:t>
            </a:fld>
            <a:endParaRPr lang="en-US"/>
          </a:p>
        </p:txBody>
      </p:sp>
      <p:sp>
        <p:nvSpPr>
          <p:cNvPr id="1200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0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5284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3B8BA75-F687-44E5-97E1-34211D6B7056}" type="slidenum">
              <a:rPr lang="en-US"/>
              <a:pPr/>
              <a:t>6</a:t>
            </a:fld>
            <a:endParaRPr lang="en-US"/>
          </a:p>
        </p:txBody>
      </p:sp>
      <p:sp>
        <p:nvSpPr>
          <p:cNvPr id="1202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2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223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AC9338E-1DAB-4769-B593-17CEC071B1AC}" type="slidenum">
              <a:rPr lang="en-US"/>
              <a:pPr/>
              <a:t>7</a:t>
            </a:fld>
            <a:endParaRPr lang="en-US"/>
          </a:p>
        </p:txBody>
      </p:sp>
      <p:sp>
        <p:nvSpPr>
          <p:cNvPr id="1189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9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2496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7E0BAE-C41D-4048-88F0-E4DD1B482D4F}" type="slidenum">
              <a:rPr lang="en-US"/>
              <a:pPr/>
              <a:t>8</a:t>
            </a:fld>
            <a:endParaRPr lang="en-US"/>
          </a:p>
        </p:txBody>
      </p:sp>
      <p:sp>
        <p:nvSpPr>
          <p:cNvPr id="1191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1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4538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052E62-1B72-4C7B-BF90-3EC107F2E9CA}" type="slidenum">
              <a:rPr lang="en-US"/>
              <a:pPr/>
              <a:t>9</a:t>
            </a:fld>
            <a:endParaRPr lang="en-US"/>
          </a:p>
        </p:txBody>
      </p:sp>
      <p:sp>
        <p:nvSpPr>
          <p:cNvPr id="1204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4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5159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D203B3-B7B9-4C7F-A4E5-9A4302C9D7ED}" type="slidenum">
              <a:rPr lang="en-US"/>
              <a:pPr/>
              <a:t>10</a:t>
            </a:fld>
            <a:endParaRPr lang="en-US"/>
          </a:p>
        </p:txBody>
      </p:sp>
      <p:sp>
        <p:nvSpPr>
          <p:cNvPr id="1255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5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7436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916490-13C6-4352-8685-ACA80DC2E047}" type="slidenum">
              <a:rPr lang="en-US"/>
              <a:pPr/>
              <a:t>11</a:t>
            </a:fld>
            <a:endParaRPr lang="en-US"/>
          </a:p>
        </p:txBody>
      </p:sp>
      <p:sp>
        <p:nvSpPr>
          <p:cNvPr id="1193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3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923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5D61C2-E76F-44FB-9422-A97C5FBE3B83}" type="slidenum">
              <a:rPr lang="en-US"/>
              <a:pPr/>
              <a:t>12</a:t>
            </a:fld>
            <a:endParaRPr lang="en-US"/>
          </a:p>
        </p:txBody>
      </p:sp>
      <p:sp>
        <p:nvSpPr>
          <p:cNvPr id="1206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6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1859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032C0C-E06B-45FC-8894-68A1EAA66E82}" type="slidenum">
              <a:rPr lang="en-US"/>
              <a:pPr/>
              <a:t>13</a:t>
            </a:fld>
            <a:endParaRPr lang="en-US"/>
          </a:p>
        </p:txBody>
      </p:sp>
      <p:sp>
        <p:nvSpPr>
          <p:cNvPr id="1196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6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8360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F66017-8C68-4674-B4BE-2522E9F82E72}" type="slidenum">
              <a:rPr lang="en-US"/>
              <a:pPr/>
              <a:t>14</a:t>
            </a:fld>
            <a:endParaRPr lang="en-US"/>
          </a:p>
        </p:txBody>
      </p:sp>
      <p:sp>
        <p:nvSpPr>
          <p:cNvPr id="1208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3393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A023641-A5AE-44CB-81A6-7BAD52AA782C}" type="slidenum">
              <a:rPr lang="en-US"/>
              <a:pPr/>
              <a:t>15</a:t>
            </a:fld>
            <a:endParaRPr lang="en-US"/>
          </a:p>
        </p:txBody>
      </p:sp>
      <p:sp>
        <p:nvSpPr>
          <p:cNvPr id="1183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3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1380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2C06E8-8981-4371-9328-8B6A0FE5F63E}" type="slidenum">
              <a:rPr lang="en-US"/>
              <a:pPr/>
              <a:t>16</a:t>
            </a:fld>
            <a:endParaRPr lang="en-US"/>
          </a:p>
        </p:txBody>
      </p:sp>
      <p:sp>
        <p:nvSpPr>
          <p:cNvPr id="1210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0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1841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4A8CAB1-29F3-4A64-8864-D8BBAEBBD3DF}" type="slidenum">
              <a:rPr lang="en-US"/>
              <a:pPr/>
              <a:t>17</a:t>
            </a:fld>
            <a:endParaRPr lang="en-US"/>
          </a:p>
        </p:txBody>
      </p:sp>
      <p:sp>
        <p:nvSpPr>
          <p:cNvPr id="1212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2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0953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3FB74A3-C2C6-4B1C-839A-6AB0FF3629B9}" type="slidenum">
              <a:rPr lang="en-US"/>
              <a:pPr/>
              <a:t>18</a:t>
            </a:fld>
            <a:endParaRPr lang="en-US"/>
          </a:p>
        </p:txBody>
      </p:sp>
      <p:sp>
        <p:nvSpPr>
          <p:cNvPr id="1214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4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1064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120BD7F-0BD4-4880-A62F-C054517C13F4}" type="slidenum">
              <a:rPr lang="en-US"/>
              <a:pPr/>
              <a:t>19</a:t>
            </a:fld>
            <a:endParaRPr lang="en-US"/>
          </a:p>
        </p:txBody>
      </p:sp>
      <p:sp>
        <p:nvSpPr>
          <p:cNvPr id="1185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5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3270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D831D2-C36E-4287-9C1C-7FE52116FD20}" type="slidenum">
              <a:rPr lang="en-US"/>
              <a:pPr/>
              <a:t>20</a:t>
            </a:fld>
            <a:endParaRPr lang="en-US"/>
          </a:p>
        </p:txBody>
      </p:sp>
      <p:sp>
        <p:nvSpPr>
          <p:cNvPr id="1216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6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4284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CF80BE-7C76-4EB4-BD61-C16710BD8886}" type="slidenum">
              <a:rPr lang="en-US"/>
              <a:pPr/>
              <a:t>21</a:t>
            </a:fld>
            <a:endParaRPr lang="en-US"/>
          </a:p>
        </p:txBody>
      </p:sp>
      <p:sp>
        <p:nvSpPr>
          <p:cNvPr id="1218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145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A09B00-2B37-4849-BDE3-1CE625C4E033}" type="slidenum">
              <a:rPr lang="en-US"/>
              <a:pPr/>
              <a:t>22</a:t>
            </a:fld>
            <a:endParaRPr lang="en-US"/>
          </a:p>
        </p:txBody>
      </p:sp>
      <p:sp>
        <p:nvSpPr>
          <p:cNvPr id="1220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0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8318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968BAD-931B-4636-A802-14D0ABAF17F0}" type="slidenum">
              <a:rPr lang="en-US"/>
              <a:pPr/>
              <a:t>23</a:t>
            </a:fld>
            <a:endParaRPr lang="en-US"/>
          </a:p>
        </p:txBody>
      </p:sp>
      <p:sp>
        <p:nvSpPr>
          <p:cNvPr id="1222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2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1562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8A286A-0EF8-4566-9901-9DDEC947E2C1}" type="slidenum">
              <a:rPr lang="en-US"/>
              <a:pPr/>
              <a:t>24</a:t>
            </a:fld>
            <a:endParaRPr lang="en-US"/>
          </a:p>
        </p:txBody>
      </p:sp>
      <p:sp>
        <p:nvSpPr>
          <p:cNvPr id="1224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4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0173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9C7438A-07A0-4DDF-AB1C-32BC8CAFD18D}" type="slidenum">
              <a:rPr lang="en-US"/>
              <a:pPr/>
              <a:t>25</a:t>
            </a:fld>
            <a:endParaRPr lang="en-US"/>
          </a:p>
        </p:txBody>
      </p:sp>
      <p:sp>
        <p:nvSpPr>
          <p:cNvPr id="1226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6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07794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87439D-E495-496D-A6B2-1721BA7A097B}" type="slidenum">
              <a:rPr lang="en-US"/>
              <a:pPr/>
              <a:t>26</a:t>
            </a:fld>
            <a:endParaRPr lang="en-US"/>
          </a:p>
        </p:txBody>
      </p:sp>
      <p:sp>
        <p:nvSpPr>
          <p:cNvPr id="1228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80014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5856178-56BF-4EF3-829B-916725FE1249}" type="slidenum">
              <a:rPr lang="en-US"/>
              <a:pPr/>
              <a:t>27</a:t>
            </a:fld>
            <a:endParaRPr lang="en-US"/>
          </a:p>
        </p:txBody>
      </p:sp>
      <p:sp>
        <p:nvSpPr>
          <p:cNvPr id="1187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3002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BB0334-2AA1-4295-B6DE-73486E9EE27F}" type="slidenum">
              <a:rPr lang="en-US"/>
              <a:pPr/>
              <a:t>28</a:t>
            </a:fld>
            <a:endParaRPr lang="en-US"/>
          </a:p>
        </p:txBody>
      </p:sp>
      <p:sp>
        <p:nvSpPr>
          <p:cNvPr id="1230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0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24706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33EB094-E09D-4B09-A0F2-837AE4940393}" type="slidenum">
              <a:rPr lang="en-US"/>
              <a:pPr/>
              <a:t>29</a:t>
            </a:fld>
            <a:endParaRPr lang="en-US"/>
          </a:p>
        </p:txBody>
      </p:sp>
      <p:sp>
        <p:nvSpPr>
          <p:cNvPr id="1232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2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91752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D30ECF-BF8F-4F50-8AED-D8BA0CED28DA}" type="slidenum">
              <a:rPr lang="en-US"/>
              <a:pPr/>
              <a:t>30</a:t>
            </a:fld>
            <a:endParaRPr lang="en-US"/>
          </a:p>
        </p:txBody>
      </p:sp>
      <p:sp>
        <p:nvSpPr>
          <p:cNvPr id="1234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4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0765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96A72DB-D3AD-4BB2-99F8-6FF138625053}" type="slidenum">
              <a:rPr lang="en-US"/>
              <a:pPr/>
              <a:t>31</a:t>
            </a:fld>
            <a:endParaRPr lang="en-US"/>
          </a:p>
        </p:txBody>
      </p:sp>
      <p:sp>
        <p:nvSpPr>
          <p:cNvPr id="1236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6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58425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2F84A7-E042-4D49-9359-140051951D40}" type="slidenum">
              <a:rPr lang="en-US"/>
              <a:pPr/>
              <a:t>32</a:t>
            </a:fld>
            <a:endParaRPr lang="en-US"/>
          </a:p>
        </p:txBody>
      </p:sp>
      <p:sp>
        <p:nvSpPr>
          <p:cNvPr id="1239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9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8612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285F3F-D867-409D-8910-76736FC1D0E2}" type="slidenum">
              <a:rPr lang="en-US"/>
              <a:pPr/>
              <a:t>33</a:t>
            </a:fld>
            <a:endParaRPr lang="en-US"/>
          </a:p>
        </p:txBody>
      </p:sp>
      <p:sp>
        <p:nvSpPr>
          <p:cNvPr id="1241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1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17442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3FFEB1B-4CCD-40F6-BD08-0C1EB5126286}" type="slidenum">
              <a:rPr lang="en-US"/>
              <a:pPr/>
              <a:t>34</a:t>
            </a:fld>
            <a:endParaRPr lang="en-US"/>
          </a:p>
        </p:txBody>
      </p:sp>
      <p:sp>
        <p:nvSpPr>
          <p:cNvPr id="1243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3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38985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560D154-73C2-4729-AF7D-85BE9FDA0186}" type="slidenum">
              <a:rPr lang="en-US"/>
              <a:pPr/>
              <a:t>35</a:t>
            </a:fld>
            <a:endParaRPr lang="en-US"/>
          </a:p>
        </p:txBody>
      </p:sp>
      <p:sp>
        <p:nvSpPr>
          <p:cNvPr id="1245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5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84493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7E5B89-D057-4678-8272-E895251AB861}" type="slidenum">
              <a:rPr lang="en-US"/>
              <a:pPr/>
              <a:t>36</a:t>
            </a:fld>
            <a:endParaRPr lang="en-US"/>
          </a:p>
        </p:txBody>
      </p:sp>
      <p:sp>
        <p:nvSpPr>
          <p:cNvPr id="1251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1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08017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1C0ABD-8A0E-4BC8-ADBF-8084607875E6}" type="slidenum">
              <a:rPr lang="en-US"/>
              <a:pPr/>
              <a:t>37</a:t>
            </a:fld>
            <a:endParaRPr lang="en-US"/>
          </a:p>
        </p:txBody>
      </p:sp>
      <p:sp>
        <p:nvSpPr>
          <p:cNvPr id="1247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7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68410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51F8A3-1B1A-44E0-9B23-3D31A6CA9AEB}" type="slidenum">
              <a:rPr lang="en-US"/>
              <a:pPr/>
              <a:t>38</a:t>
            </a:fld>
            <a:endParaRPr lang="en-US"/>
          </a:p>
        </p:txBody>
      </p:sp>
      <p:sp>
        <p:nvSpPr>
          <p:cNvPr id="1249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8874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9C87BA5-7DE5-4024-BC76-7D22D93E72BD}" type="slidenum">
              <a:rPr lang="en-US"/>
              <a:pPr/>
              <a:t>39</a:t>
            </a:fld>
            <a:endParaRPr lang="en-US"/>
          </a:p>
        </p:txBody>
      </p:sp>
      <p:sp>
        <p:nvSpPr>
          <p:cNvPr id="1047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7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07450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1B9496-790C-4505-BE27-20DA716FE240}" type="slidenum">
              <a:rPr lang="en-US"/>
              <a:pPr/>
              <a:t>40</a:t>
            </a:fld>
            <a:endParaRPr lang="en-US"/>
          </a:p>
        </p:txBody>
      </p:sp>
      <p:sp>
        <p:nvSpPr>
          <p:cNvPr id="1253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3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261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627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93EEF-FB88-4E1A-AC30-EF76EF617F5A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282A8-A242-4615-A0D7-A19D988D8155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9" y="6276857"/>
            <a:ext cx="1619672" cy="58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U:\UWTSD Logo.jpg"/>
          <p:cNvPicPr/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1" y="6021288"/>
            <a:ext cx="1820065" cy="79511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60821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67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383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82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038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021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047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380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504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139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13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Introduction to Routing and Packet Forwarding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1</a:t>
            </a:r>
          </a:p>
        </p:txBody>
      </p:sp>
      <p:pic>
        <p:nvPicPr>
          <p:cNvPr id="2051" name="Picture 3" descr="C:\Users\arya\Documents\logo\fwdnewuniversityandschoolofappliedcomputinglogos\image00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709" y="4748084"/>
            <a:ext cx="573405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U:\UWTSD Logo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1170"/>
            <a:ext cx="3528392" cy="14535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Objectives</a:t>
            </a:r>
          </a:p>
        </p:txBody>
      </p:sp>
      <p:sp>
        <p:nvSpPr>
          <p:cNvPr id="968707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340768"/>
            <a:ext cx="7940675" cy="5076825"/>
          </a:xfrm>
        </p:spPr>
        <p:txBody>
          <a:bodyPr/>
          <a:lstStyle/>
          <a:p>
            <a:pPr marL="457200" indent="-457200"/>
            <a:r>
              <a:rPr lang="en-US" dirty="0"/>
              <a:t>Identify a router as a computer with an OS and hardware designed for the routing process.</a:t>
            </a:r>
          </a:p>
          <a:p>
            <a:pPr marL="457200" indent="-457200"/>
            <a:r>
              <a:rPr lang="en-US" dirty="0"/>
              <a:t>Demonstrate the ability to configure devices and apply addresses.</a:t>
            </a:r>
          </a:p>
          <a:p>
            <a:pPr marL="457200" indent="-457200"/>
            <a:r>
              <a:rPr lang="en-US" dirty="0"/>
              <a:t>Describe the structure of a routing table.</a:t>
            </a:r>
          </a:p>
          <a:p>
            <a:pPr marL="457200" indent="-457200"/>
            <a:r>
              <a:rPr lang="en-US" dirty="0"/>
              <a:t>Describe how a router determines a path and switches packets </a:t>
            </a:r>
          </a:p>
          <a:p>
            <a:pPr marL="457200" indent="-457200">
              <a:buFont typeface="Wingdings" pitchFamily="2" charset="2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950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Router as a Computer</a:t>
            </a:r>
          </a:p>
        </p:txBody>
      </p:sp>
      <p:sp>
        <p:nvSpPr>
          <p:cNvPr id="101376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dirty="0"/>
              <a:t>The basic purpose of a router: Computers that specialize in sending packets over the data network.  They are responsible for interconnecting networks by selecting the best path for a packet to travel and forwarding packets to their destination</a:t>
            </a:r>
          </a:p>
          <a:p>
            <a:r>
              <a:rPr lang="en-US" dirty="0"/>
              <a:t>Routers are the network center</a:t>
            </a:r>
          </a:p>
          <a:p>
            <a:pPr lvl="1"/>
            <a:r>
              <a:rPr lang="en-US" dirty="0"/>
              <a:t>Routers generally have 2 connections:</a:t>
            </a:r>
          </a:p>
          <a:p>
            <a:pPr lvl="2"/>
            <a:r>
              <a:rPr lang="en-US" dirty="0"/>
              <a:t>WAN connection (Connection to ISP)</a:t>
            </a:r>
          </a:p>
          <a:p>
            <a:pPr lvl="2"/>
            <a:r>
              <a:rPr lang="en-US" dirty="0"/>
              <a:t>LAN connection</a:t>
            </a:r>
          </a:p>
        </p:txBody>
      </p:sp>
    </p:spTree>
    <p:extLst>
      <p:ext uri="{BB962C8B-B14F-4D97-AF65-F5344CB8AC3E}">
        <p14:creationId xmlns:p14="http://schemas.microsoft.com/office/powerpoint/2010/main" val="3093257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7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Router as a Computer</a:t>
            </a:r>
          </a:p>
        </p:txBody>
      </p:sp>
      <p:sp>
        <p:nvSpPr>
          <p:cNvPr id="119705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484784"/>
            <a:ext cx="7940675" cy="4984279"/>
          </a:xfrm>
        </p:spPr>
        <p:txBody>
          <a:bodyPr>
            <a:normAutofit/>
          </a:bodyPr>
          <a:lstStyle/>
          <a:p>
            <a:r>
              <a:rPr lang="en-US" sz="2200" dirty="0"/>
              <a:t>Data is sent in form of packets between 2 end devices</a:t>
            </a:r>
          </a:p>
          <a:p>
            <a:r>
              <a:rPr lang="en-US" sz="2200" dirty="0"/>
              <a:t>Routers are used to direct packet to its destination</a:t>
            </a:r>
          </a:p>
        </p:txBody>
      </p:sp>
      <p:pic>
        <p:nvPicPr>
          <p:cNvPr id="1197062" name="Picture 6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09" y="2534629"/>
            <a:ext cx="4740275" cy="162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7063" name="Picture 7" descr="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275" y="4192588"/>
            <a:ext cx="4340225" cy="245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203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9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Router as a Computer</a:t>
            </a:r>
          </a:p>
        </p:txBody>
      </p:sp>
      <p:sp>
        <p:nvSpPr>
          <p:cNvPr id="119910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Routers examine a packet’s destination IP address and determine the best path by enlisting the aid of a routing table </a:t>
            </a:r>
          </a:p>
        </p:txBody>
      </p:sp>
      <p:pic>
        <p:nvPicPr>
          <p:cNvPr id="1199111" name="Picture 7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710" y="2348880"/>
            <a:ext cx="5962650" cy="377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671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1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Router Components</a:t>
            </a:r>
          </a:p>
        </p:txBody>
      </p:sp>
      <p:pic>
        <p:nvPicPr>
          <p:cNvPr id="1201157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725" y="1340768"/>
            <a:ext cx="7197725" cy="469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322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8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Router Components</a:t>
            </a:r>
          </a:p>
        </p:txBody>
      </p:sp>
      <p:sp>
        <p:nvSpPr>
          <p:cNvPr id="118886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r>
              <a:rPr lang="en-US" sz="2000" dirty="0"/>
              <a:t>Router components and their functions: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b="1" dirty="0"/>
              <a:t>CPU</a:t>
            </a:r>
            <a:r>
              <a:rPr lang="en-US" sz="1800" dirty="0"/>
              <a:t> - Executes operating system instructions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b="1" dirty="0"/>
              <a:t>Random access memory (RAM)</a:t>
            </a:r>
            <a:r>
              <a:rPr lang="en-US" sz="1800" dirty="0"/>
              <a:t> - Contains the running copy of configuration file.  Stores routing table. RAM contents lost when power is off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b="1" dirty="0"/>
              <a:t>Read-only memory (ROM)</a:t>
            </a:r>
            <a:r>
              <a:rPr lang="en-US" sz="1800" dirty="0"/>
              <a:t> - Holds diagnostic software used when router is powered up.  Stores the router’s bootstrap program.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b="1" dirty="0"/>
              <a:t>Non-volatile RAM (NVRAM)</a:t>
            </a:r>
            <a:r>
              <a:rPr lang="en-US" sz="1800" dirty="0"/>
              <a:t> - Stores startup configuration.  This may include IP addresses (Routing protocol, Hostname of router)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b="1" dirty="0"/>
              <a:t>Flash memory</a:t>
            </a:r>
            <a:r>
              <a:rPr lang="en-US" sz="1800" dirty="0"/>
              <a:t> - Contains the operating system (Cisco IOS)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b="1" dirty="0"/>
              <a:t>Interfaces</a:t>
            </a:r>
            <a:r>
              <a:rPr lang="en-US" sz="1800" dirty="0"/>
              <a:t> - There exist multiple physical interfaces that are used to connect network.  	Examples of interface types:</a:t>
            </a:r>
          </a:p>
          <a:p>
            <a:pPr lvl="2"/>
            <a:r>
              <a:rPr lang="en-US" sz="1800" dirty="0"/>
              <a:t>Ethernet / fast Ethernet interfaces</a:t>
            </a:r>
          </a:p>
          <a:p>
            <a:pPr lvl="2"/>
            <a:r>
              <a:rPr lang="en-US" sz="1800" dirty="0"/>
              <a:t>Serial interfaces</a:t>
            </a:r>
          </a:p>
          <a:p>
            <a:pPr lvl="2"/>
            <a:r>
              <a:rPr lang="en-US" sz="1800" dirty="0"/>
              <a:t>Management interfaces</a:t>
            </a:r>
          </a:p>
        </p:txBody>
      </p:sp>
    </p:spTree>
    <p:extLst>
      <p:ext uri="{BB962C8B-B14F-4D97-AF65-F5344CB8AC3E}">
        <p14:creationId xmlns:p14="http://schemas.microsoft.com/office/powerpoint/2010/main" val="3944967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0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Router </a:t>
            </a:r>
            <a:r>
              <a:rPr lang="en-US" dirty="0" err="1"/>
              <a:t>Bootup</a:t>
            </a:r>
            <a:r>
              <a:rPr lang="en-US" dirty="0"/>
              <a:t> </a:t>
            </a:r>
          </a:p>
        </p:txBody>
      </p:sp>
      <p:sp>
        <p:nvSpPr>
          <p:cNvPr id="119091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268760"/>
            <a:ext cx="3930402" cy="5200303"/>
          </a:xfrm>
        </p:spPr>
        <p:txBody>
          <a:bodyPr>
            <a:normAutofit/>
          </a:bodyPr>
          <a:lstStyle/>
          <a:p>
            <a:r>
              <a:rPr lang="en-US" sz="2600" dirty="0"/>
              <a:t>Major phases to the router boot-up process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Test router hardware</a:t>
            </a:r>
          </a:p>
          <a:p>
            <a:pPr lvl="2"/>
            <a:r>
              <a:rPr lang="en-US" sz="1800" dirty="0"/>
              <a:t>Power-On Self Test (POST)</a:t>
            </a:r>
          </a:p>
          <a:p>
            <a:pPr lvl="2"/>
            <a:r>
              <a:rPr lang="en-US" sz="1800" dirty="0"/>
              <a:t>Execute bootstrap loader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Locate &amp; load Cisco IOS software</a:t>
            </a:r>
          </a:p>
          <a:p>
            <a:pPr lvl="2"/>
            <a:r>
              <a:rPr lang="en-US" sz="1800" dirty="0"/>
              <a:t>-Locate IOS</a:t>
            </a:r>
          </a:p>
          <a:p>
            <a:pPr lvl="2"/>
            <a:r>
              <a:rPr lang="en-US" sz="1800" dirty="0"/>
              <a:t>-Load IOS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Locate &amp; load startup configuration file or enter setup mode</a:t>
            </a:r>
          </a:p>
          <a:p>
            <a:pPr lvl="2"/>
            <a:r>
              <a:rPr lang="en-US" sz="1800" dirty="0"/>
              <a:t>-Bootstrap program looks for configuration file </a:t>
            </a:r>
          </a:p>
        </p:txBody>
      </p:sp>
      <p:pic>
        <p:nvPicPr>
          <p:cNvPr id="1190917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450" y="2054225"/>
            <a:ext cx="4324350" cy="338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1033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3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Router Boot-up</a:t>
            </a:r>
          </a:p>
        </p:txBody>
      </p:sp>
      <p:sp>
        <p:nvSpPr>
          <p:cNvPr id="1203203" name="Rectangle 3"/>
          <p:cNvSpPr>
            <a:spLocks noGrp="1" noChangeArrowheads="1"/>
          </p:cNvSpPr>
          <p:nvPr>
            <p:ph idx="1"/>
          </p:nvPr>
        </p:nvSpPr>
        <p:spPr>
          <a:xfrm>
            <a:off x="674886" y="1196752"/>
            <a:ext cx="7929562" cy="5087937"/>
          </a:xfrm>
        </p:spPr>
        <p:txBody>
          <a:bodyPr>
            <a:normAutofit/>
          </a:bodyPr>
          <a:lstStyle/>
          <a:p>
            <a:r>
              <a:rPr lang="en-US" dirty="0"/>
              <a:t>Verify the router boot-up process:</a:t>
            </a:r>
          </a:p>
          <a:p>
            <a:pPr lvl="1"/>
            <a:r>
              <a:rPr lang="en-US" dirty="0"/>
              <a:t>The show version command is used to view information about the router during the </a:t>
            </a:r>
            <a:r>
              <a:rPr lang="en-US" dirty="0" err="1"/>
              <a:t>bootup</a:t>
            </a:r>
            <a:r>
              <a:rPr lang="en-US" dirty="0"/>
              <a:t> process.  Information includes: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Platform model number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Image name &amp; IOS version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Bootstrap version stored in ROM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Image file name &amp; where it was loaded from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Number &amp; type of interfaces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Amount of NVRAM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Amount of flash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/>
              <a:t>Configuration register</a:t>
            </a:r>
          </a:p>
        </p:txBody>
      </p:sp>
    </p:spTree>
    <p:extLst>
      <p:ext uri="{BB962C8B-B14F-4D97-AF65-F5344CB8AC3E}">
        <p14:creationId xmlns:p14="http://schemas.microsoft.com/office/powerpoint/2010/main" val="4001532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Show version</a:t>
            </a:r>
          </a:p>
        </p:txBody>
      </p:sp>
      <p:pic>
        <p:nvPicPr>
          <p:cNvPr id="1254404" name="Picture 4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600" y="1498600"/>
            <a:ext cx="7291388" cy="443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747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2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Router Interfaces</a:t>
            </a:r>
          </a:p>
        </p:txBody>
      </p:sp>
      <p:sp>
        <p:nvSpPr>
          <p:cNvPr id="119296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243384"/>
            <a:ext cx="8297863" cy="5076825"/>
          </a:xfrm>
        </p:spPr>
        <p:txBody>
          <a:bodyPr>
            <a:normAutofit/>
          </a:bodyPr>
          <a:lstStyle/>
          <a:p>
            <a:r>
              <a:rPr lang="en-US" sz="2400" dirty="0"/>
              <a:t>Router Interface is a physical connector that enables a router to send or receive packets</a:t>
            </a:r>
          </a:p>
          <a:p>
            <a:r>
              <a:rPr lang="en-US" sz="2400" dirty="0"/>
              <a:t>Each interface connects to a separate network</a:t>
            </a:r>
          </a:p>
          <a:p>
            <a:r>
              <a:rPr lang="en-US" sz="2400" dirty="0"/>
              <a:t>Consist of socket or jack found on the outside of a router </a:t>
            </a:r>
          </a:p>
          <a:p>
            <a:r>
              <a:rPr lang="en-US" sz="2400" dirty="0"/>
              <a:t>Types of router interfaces:</a:t>
            </a:r>
          </a:p>
          <a:p>
            <a:pPr lvl="1"/>
            <a:r>
              <a:rPr lang="en-US" sz="2000" dirty="0"/>
              <a:t>Ethernet</a:t>
            </a:r>
          </a:p>
          <a:p>
            <a:pPr lvl="1"/>
            <a:r>
              <a:rPr lang="en-US" sz="2000" dirty="0" err="1"/>
              <a:t>Fastethernet</a:t>
            </a:r>
            <a:endParaRPr lang="en-US" sz="2000" dirty="0"/>
          </a:p>
          <a:p>
            <a:pPr lvl="1"/>
            <a:r>
              <a:rPr lang="en-US" sz="2000" dirty="0"/>
              <a:t>Serial</a:t>
            </a:r>
          </a:p>
          <a:p>
            <a:pPr lvl="1"/>
            <a:r>
              <a:rPr lang="en-US" sz="2000" dirty="0"/>
              <a:t>DSL</a:t>
            </a:r>
          </a:p>
          <a:p>
            <a:pPr lvl="1"/>
            <a:r>
              <a:rPr lang="en-US" sz="2000" dirty="0"/>
              <a:t>ISDN</a:t>
            </a:r>
          </a:p>
          <a:p>
            <a:pPr lvl="1"/>
            <a:r>
              <a:rPr lang="en-US" sz="2000" dirty="0"/>
              <a:t>Cable </a:t>
            </a:r>
          </a:p>
        </p:txBody>
      </p:sp>
      <p:pic>
        <p:nvPicPr>
          <p:cNvPr id="1192965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687" y="4077072"/>
            <a:ext cx="5548313" cy="224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837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5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dirty="0"/>
              <a:t>LAN and WAN Interface</a:t>
            </a:r>
          </a:p>
        </p:txBody>
      </p:sp>
      <p:sp>
        <p:nvSpPr>
          <p:cNvPr id="1205251" name="Rectangle 3"/>
          <p:cNvSpPr>
            <a:spLocks noGrp="1" noChangeArrowheads="1"/>
          </p:cNvSpPr>
          <p:nvPr>
            <p:ph idx="1"/>
          </p:nvPr>
        </p:nvSpPr>
        <p:spPr>
          <a:xfrm>
            <a:off x="226938" y="1124744"/>
            <a:ext cx="5137150" cy="50768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Two major groups of Router Interfaces</a:t>
            </a:r>
          </a:p>
          <a:p>
            <a:pPr>
              <a:buFont typeface="Wingdings" pitchFamily="2" charset="2"/>
              <a:buChar char="§"/>
            </a:pPr>
            <a:r>
              <a:rPr lang="en-US" sz="2000" dirty="0"/>
              <a:t>LAN Interfaces: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Are used to connect router to LAN network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Has a layer 2 MAC address 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Can be assigned a Layer 3 IP address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Usually consist of an RJ-45 jack</a:t>
            </a:r>
            <a:endParaRPr lang="en-US" sz="1600" dirty="0"/>
          </a:p>
        </p:txBody>
      </p:sp>
      <p:pic>
        <p:nvPicPr>
          <p:cNvPr id="12052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675" y="1593850"/>
            <a:ext cx="3556000" cy="178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05254" name="Rectangle 6"/>
          <p:cNvSpPr>
            <a:spLocks noChangeArrowheads="1"/>
          </p:cNvSpPr>
          <p:nvPr/>
        </p:nvSpPr>
        <p:spPr bwMode="auto">
          <a:xfrm>
            <a:off x="611560" y="3861048"/>
            <a:ext cx="7264400" cy="2340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06774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124" tIns="41061" rIns="82124" bIns="41061"/>
          <a:lstStyle/>
          <a:p>
            <a:pPr marL="236538" indent="-236538" algn="l" defTabSz="814388" eaLnBrk="1" hangingPunct="1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WAN Interfaces</a:t>
            </a:r>
          </a:p>
          <a:p>
            <a:pPr lvl="3" defTabSz="814388">
              <a:lnSpc>
                <a:spcPct val="95000"/>
              </a:lnSpc>
              <a:spcBef>
                <a:spcPct val="35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 Are used to connect routers to external networks that interconnect LANs.</a:t>
            </a:r>
          </a:p>
          <a:p>
            <a:pPr lvl="3" defTabSz="814388">
              <a:lnSpc>
                <a:spcPct val="95000"/>
              </a:lnSpc>
              <a:spcBef>
                <a:spcPct val="35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 Depending on the WAN technology, a layer 2 address may be used.</a:t>
            </a:r>
          </a:p>
          <a:p>
            <a:pPr lvl="3" defTabSz="814388">
              <a:lnSpc>
                <a:spcPct val="95000"/>
              </a:lnSpc>
              <a:spcBef>
                <a:spcPct val="35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 Uses a layer 3 IP address </a:t>
            </a:r>
          </a:p>
        </p:txBody>
      </p:sp>
    </p:spTree>
    <p:extLst>
      <p:ext uri="{BB962C8B-B14F-4D97-AF65-F5344CB8AC3E}">
        <p14:creationId xmlns:p14="http://schemas.microsoft.com/office/powerpoint/2010/main" val="3770265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5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Packet Forwarding</a:t>
            </a:r>
          </a:p>
        </p:txBody>
      </p:sp>
      <p:sp>
        <p:nvSpPr>
          <p:cNvPr id="119501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2252786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2400" dirty="0"/>
              <a:t>Routers and the Network Layer</a:t>
            </a:r>
          </a:p>
          <a:p>
            <a:pPr lvl="1">
              <a:lnSpc>
                <a:spcPct val="120000"/>
              </a:lnSpc>
            </a:pPr>
            <a:r>
              <a:rPr lang="en-US" sz="2000" dirty="0"/>
              <a:t>Routers use destination IP address to forward packets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The path a packet takes is determined after a router consults information in the routing table.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After router determines the best path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Packet is encapsulated into a frame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Frame is then placed on network medium in form of Bits</a:t>
            </a:r>
          </a:p>
        </p:txBody>
      </p:sp>
      <p:pic>
        <p:nvPicPr>
          <p:cNvPr id="1195013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149080"/>
            <a:ext cx="4594225" cy="258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5859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7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Packet Forwarding</a:t>
            </a:r>
          </a:p>
        </p:txBody>
      </p:sp>
      <p:sp>
        <p:nvSpPr>
          <p:cNvPr id="120729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177800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2000" dirty="0"/>
              <a:t>Routers Operate at Layers 1, 2 &amp; 3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Router receives a stream of encoded bits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Bits are decoded and passed to layer 2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Router de-encapsulates the frame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Remaining packet passed up to layer 3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None/>
            </a:pPr>
            <a:r>
              <a:rPr lang="en-US" sz="1600" dirty="0"/>
              <a:t>-Routing decision made at this layer by examining destination IP address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Packet is then re-encapsulated &amp; sent out outbound interface</a:t>
            </a:r>
          </a:p>
        </p:txBody>
      </p:sp>
      <p:pic>
        <p:nvPicPr>
          <p:cNvPr id="1207302" name="Picture 6" descr="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438650"/>
            <a:ext cx="5328592" cy="221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4027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2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en-US" sz="3200" dirty="0"/>
              <a:t>Configure Devices and Apply Addresses</a:t>
            </a:r>
          </a:p>
        </p:txBody>
      </p:sp>
      <p:sp>
        <p:nvSpPr>
          <p:cNvPr id="118272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23975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Implementing Basic Addressing Schemes</a:t>
            </a:r>
          </a:p>
          <a:p>
            <a:r>
              <a:rPr lang="en-US" sz="2400" dirty="0"/>
              <a:t>When designing a new network or mapping an existing network you must provide the following information in the form of a document:</a:t>
            </a:r>
          </a:p>
          <a:p>
            <a:pPr lvl="1"/>
            <a:endParaRPr lang="en-US" sz="1800" dirty="0"/>
          </a:p>
          <a:p>
            <a:pPr lvl="1"/>
            <a:r>
              <a:rPr lang="en-US" sz="1800" dirty="0"/>
              <a:t>Topology drawing that Illustrates physical connectivity</a:t>
            </a:r>
          </a:p>
          <a:p>
            <a:pPr lvl="1">
              <a:buFontTx/>
              <a:buChar char="–"/>
            </a:pPr>
            <a:r>
              <a:rPr lang="en-US" sz="1800" dirty="0"/>
              <a:t>Address table that provides the following information: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Device name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Interfaces used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IP addresses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Default gateway</a:t>
            </a:r>
          </a:p>
        </p:txBody>
      </p:sp>
      <p:pic>
        <p:nvPicPr>
          <p:cNvPr id="11827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913" y="4078288"/>
            <a:ext cx="4987925" cy="2322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8524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93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Configure Devices and Apply Addresses</a:t>
            </a:r>
          </a:p>
        </p:txBody>
      </p:sp>
      <p:sp>
        <p:nvSpPr>
          <p:cNvPr id="120934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Autofit/>
          </a:bodyPr>
          <a:lstStyle/>
          <a:p>
            <a:r>
              <a:rPr lang="en-US" sz="1600" dirty="0"/>
              <a:t>A basic router configuration should contain the following:</a:t>
            </a:r>
          </a:p>
          <a:p>
            <a:pPr lvl="1"/>
            <a:r>
              <a:rPr lang="en-US" sz="2000" dirty="0">
                <a:solidFill>
                  <a:srgbClr val="0000FF"/>
                </a:solidFill>
              </a:rPr>
              <a:t>Router name</a:t>
            </a:r>
            <a:r>
              <a:rPr lang="en-US" sz="2000" dirty="0"/>
              <a:t> - Host name should be unique</a:t>
            </a:r>
          </a:p>
          <a:p>
            <a:pPr lvl="1"/>
            <a:r>
              <a:rPr lang="en-US" sz="2000" dirty="0">
                <a:solidFill>
                  <a:srgbClr val="0000FF"/>
                </a:solidFill>
              </a:rPr>
              <a:t>Banner</a:t>
            </a:r>
            <a:r>
              <a:rPr lang="en-US" sz="2000" dirty="0"/>
              <a:t> - At a minimum, banner should warn against unauthorized use</a:t>
            </a:r>
          </a:p>
          <a:p>
            <a:pPr lvl="1"/>
            <a:r>
              <a:rPr lang="en-US" sz="2000" dirty="0">
                <a:solidFill>
                  <a:srgbClr val="0000FF"/>
                </a:solidFill>
              </a:rPr>
              <a:t>Passwords</a:t>
            </a:r>
            <a:r>
              <a:rPr lang="en-US" sz="2000" dirty="0"/>
              <a:t> - Use strong passwords</a:t>
            </a:r>
          </a:p>
          <a:p>
            <a:pPr lvl="1"/>
            <a:r>
              <a:rPr lang="en-US" sz="2000" dirty="0">
                <a:solidFill>
                  <a:srgbClr val="0000FF"/>
                </a:solidFill>
              </a:rPr>
              <a:t>Interface configurations</a:t>
            </a:r>
            <a:r>
              <a:rPr lang="en-US" sz="2000" dirty="0"/>
              <a:t> - Specify interface type, IP address and subnet mask.  Describe purpose of interface.  Issue no shutdown command.  If DCE serial interface issue clock rate command.</a:t>
            </a:r>
          </a:p>
          <a:p>
            <a:pPr marL="457200" lvl="1" indent="0">
              <a:buNone/>
            </a:pPr>
            <a:endParaRPr lang="en-US" sz="2000" dirty="0"/>
          </a:p>
          <a:p>
            <a:r>
              <a:rPr lang="en-US" sz="1600" dirty="0"/>
              <a:t>After entering in the basic configuration the following tasks should be completed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Verify </a:t>
            </a:r>
            <a:r>
              <a:rPr lang="en-US" sz="2000" dirty="0"/>
              <a:t>basic configuration and router operations.  </a:t>
            </a:r>
          </a:p>
          <a:p>
            <a:pPr lvl="1"/>
            <a:r>
              <a:rPr lang="en-US" sz="2000" dirty="0">
                <a:solidFill>
                  <a:schemeClr val="accent2"/>
                </a:solidFill>
              </a:rPr>
              <a:t>Save</a:t>
            </a:r>
            <a:r>
              <a:rPr lang="en-US" sz="2000" dirty="0"/>
              <a:t> the changes on a router</a:t>
            </a:r>
          </a:p>
        </p:txBody>
      </p:sp>
    </p:spTree>
    <p:extLst>
      <p:ext uri="{BB962C8B-B14F-4D97-AF65-F5344CB8AC3E}">
        <p14:creationId xmlns:p14="http://schemas.microsoft.com/office/powerpoint/2010/main" val="6354075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1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Configure Devices and Apply Addresses</a:t>
            </a:r>
          </a:p>
        </p:txBody>
      </p:sp>
      <p:pic>
        <p:nvPicPr>
          <p:cNvPr id="12113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625" y="1560513"/>
            <a:ext cx="5029200" cy="450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15838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34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dirty="0"/>
              <a:t>Configure Devices and Apply Addresses</a:t>
            </a:r>
          </a:p>
        </p:txBody>
      </p:sp>
      <p:sp>
        <p:nvSpPr>
          <p:cNvPr id="121344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/>
              <a:t>Verify Basic Router Configuration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Issue the </a:t>
            </a:r>
            <a:r>
              <a:rPr lang="en-US" i="1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show running-</a:t>
            </a:r>
            <a:r>
              <a:rPr lang="en-US" i="1" dirty="0" err="1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config</a:t>
            </a:r>
            <a:r>
              <a:rPr lang="en-US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 </a:t>
            </a:r>
            <a:r>
              <a:rPr lang="en-US" dirty="0"/>
              <a:t>command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Save the basic router configuration by Issuing the </a:t>
            </a:r>
            <a:r>
              <a:rPr lang="en-US" i="1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copy running-</a:t>
            </a:r>
            <a:r>
              <a:rPr lang="en-US" i="1" dirty="0" err="1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config</a:t>
            </a:r>
            <a:r>
              <a:rPr lang="en-US" i="1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 startup-</a:t>
            </a:r>
            <a:r>
              <a:rPr lang="en-US" i="1" dirty="0" err="1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config</a:t>
            </a:r>
            <a:r>
              <a:rPr lang="en-US" dirty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dirty="0"/>
              <a:t>command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Additional commands that will enable you to further verify router configuration are: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Show running-</a:t>
            </a:r>
            <a:r>
              <a:rPr lang="en-US" dirty="0" err="1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config</a:t>
            </a:r>
            <a:r>
              <a:rPr lang="en-US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 </a:t>
            </a:r>
            <a:r>
              <a:rPr lang="en-US" dirty="0"/>
              <a:t>- Displays configuration currently in RAM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Show startup-</a:t>
            </a:r>
            <a:r>
              <a:rPr lang="en-US" dirty="0" err="1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config</a:t>
            </a:r>
            <a:r>
              <a:rPr lang="en-US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 </a:t>
            </a:r>
            <a:r>
              <a:rPr lang="en-US" dirty="0"/>
              <a:t>- Displays configuration file NVRAM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Show IP route </a:t>
            </a:r>
            <a:r>
              <a:rPr lang="en-US" dirty="0"/>
              <a:t>- Displays routing table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Show interfaces </a:t>
            </a:r>
            <a:r>
              <a:rPr lang="en-US" dirty="0"/>
              <a:t>- Displays all interface configurations</a:t>
            </a:r>
          </a:p>
          <a:p>
            <a:pPr lvl="2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Show IP </a:t>
            </a:r>
            <a:r>
              <a:rPr lang="en-US" dirty="0" err="1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int</a:t>
            </a:r>
            <a:r>
              <a:rPr lang="en-US" dirty="0">
                <a:solidFill>
                  <a:srgbClr val="FF0000"/>
                </a:solidFill>
                <a:latin typeface="Courier New" pitchFamily="49" charset="0"/>
                <a:cs typeface="Courier New" pitchFamily="49" charset="0"/>
              </a:rPr>
              <a:t> brief </a:t>
            </a:r>
            <a:r>
              <a:rPr lang="en-US" dirty="0"/>
              <a:t>- Displays abbreviated interface configuration information</a:t>
            </a:r>
          </a:p>
        </p:txBody>
      </p:sp>
    </p:spTree>
    <p:extLst>
      <p:ext uri="{BB962C8B-B14F-4D97-AF65-F5344CB8AC3E}">
        <p14:creationId xmlns:p14="http://schemas.microsoft.com/office/powerpoint/2010/main" val="66640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4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Routing Table Structure</a:t>
            </a:r>
          </a:p>
        </p:txBody>
      </p:sp>
      <p:sp>
        <p:nvSpPr>
          <p:cNvPr id="118477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Autofit/>
          </a:bodyPr>
          <a:lstStyle/>
          <a:p>
            <a:r>
              <a:rPr lang="en-US" sz="2400" dirty="0"/>
              <a:t>Routing Table is stored in ram and contains information about: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>
                <a:solidFill>
                  <a:srgbClr val="0000FF"/>
                </a:solidFill>
              </a:rPr>
              <a:t>Directly connected networks</a:t>
            </a:r>
            <a:r>
              <a:rPr lang="en-US" sz="2000" dirty="0"/>
              <a:t> - this occurs when a device is connected to another router interface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>
                <a:solidFill>
                  <a:srgbClr val="0000FF"/>
                </a:solidFill>
              </a:rPr>
              <a:t>Remotely connected networks</a:t>
            </a:r>
            <a:r>
              <a:rPr lang="en-US" sz="2000" dirty="0"/>
              <a:t> - this is a network that is not directly connected to a particular router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>
                <a:solidFill>
                  <a:srgbClr val="0000FF"/>
                </a:solidFill>
              </a:rPr>
              <a:t>Detailed information</a:t>
            </a:r>
            <a:r>
              <a:rPr lang="en-US" sz="2000" dirty="0"/>
              <a:t> about the networks include source of information, network address &amp; subnet mask, and </a:t>
            </a:r>
            <a:r>
              <a:rPr lang="en-US" sz="2000" dirty="0" err="1"/>
              <a:t>Ip</a:t>
            </a:r>
            <a:r>
              <a:rPr lang="en-US" sz="2000" dirty="0"/>
              <a:t> address of next-hop router</a:t>
            </a:r>
          </a:p>
          <a:p>
            <a:r>
              <a:rPr lang="en-US" sz="2400" dirty="0">
                <a:solidFill>
                  <a:schemeClr val="accent2"/>
                </a:solidFill>
              </a:rPr>
              <a:t>Show </a:t>
            </a:r>
            <a:r>
              <a:rPr lang="en-US" sz="2400" dirty="0" err="1">
                <a:solidFill>
                  <a:schemeClr val="accent2"/>
                </a:solidFill>
              </a:rPr>
              <a:t>ip</a:t>
            </a:r>
            <a:r>
              <a:rPr lang="en-US" sz="2400" dirty="0">
                <a:solidFill>
                  <a:schemeClr val="accent2"/>
                </a:solidFill>
              </a:rPr>
              <a:t> route</a:t>
            </a:r>
            <a:r>
              <a:rPr lang="en-US" sz="2400" dirty="0"/>
              <a:t> command is used to view a routing table</a:t>
            </a:r>
          </a:p>
        </p:txBody>
      </p:sp>
    </p:spTree>
    <p:extLst>
      <p:ext uri="{BB962C8B-B14F-4D97-AF65-F5344CB8AC3E}">
        <p14:creationId xmlns:p14="http://schemas.microsoft.com/office/powerpoint/2010/main" val="13005644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5490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288925"/>
            <a:ext cx="8145462" cy="838200"/>
          </a:xfrm>
        </p:spPr>
        <p:txBody>
          <a:bodyPr/>
          <a:lstStyle/>
          <a:p>
            <a:r>
              <a:rPr lang="en-US"/>
              <a:t>Routing Table Structure</a:t>
            </a:r>
          </a:p>
        </p:txBody>
      </p:sp>
      <p:sp>
        <p:nvSpPr>
          <p:cNvPr id="121549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112466"/>
            <a:ext cx="7940675" cy="166846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US" sz="2400" dirty="0"/>
              <a:t>Adding a connected network to the routing table</a:t>
            </a:r>
          </a:p>
          <a:p>
            <a:pPr lvl="1">
              <a:lnSpc>
                <a:spcPct val="110000"/>
              </a:lnSpc>
            </a:pPr>
            <a:r>
              <a:rPr lang="en-US" sz="2000" dirty="0"/>
              <a:t>Router interfaces</a:t>
            </a:r>
          </a:p>
          <a:p>
            <a:pPr lvl="2">
              <a:lnSpc>
                <a:spcPct val="11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Each router interface is a member of a </a:t>
            </a:r>
            <a:r>
              <a:rPr lang="en-US" sz="1800" dirty="0">
                <a:solidFill>
                  <a:srgbClr val="0000FF"/>
                </a:solidFill>
              </a:rPr>
              <a:t>different</a:t>
            </a:r>
            <a:r>
              <a:rPr lang="en-US" sz="1800" dirty="0">
                <a:solidFill>
                  <a:schemeClr val="accent2"/>
                </a:solidFill>
              </a:rPr>
              <a:t> </a:t>
            </a:r>
            <a:r>
              <a:rPr lang="en-US" sz="1800" dirty="0"/>
              <a:t>network</a:t>
            </a:r>
          </a:p>
          <a:p>
            <a:pPr lvl="2">
              <a:lnSpc>
                <a:spcPct val="11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Activated using the </a:t>
            </a:r>
            <a:r>
              <a:rPr lang="en-US" sz="1800" i="1" dirty="0">
                <a:solidFill>
                  <a:schemeClr val="accent2"/>
                </a:solidFill>
              </a:rPr>
              <a:t>no shutdown</a:t>
            </a:r>
            <a:r>
              <a:rPr lang="en-US" sz="1800" dirty="0"/>
              <a:t> command</a:t>
            </a:r>
          </a:p>
          <a:p>
            <a:pPr lvl="2">
              <a:lnSpc>
                <a:spcPct val="11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In order for static and dynamic routes to exist in routing table you must have directly connected networks</a:t>
            </a:r>
          </a:p>
        </p:txBody>
      </p:sp>
      <p:pic>
        <p:nvPicPr>
          <p:cNvPr id="121549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166" y="2697881"/>
            <a:ext cx="5491162" cy="3827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42048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7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Routing Table Structure</a:t>
            </a:r>
          </a:p>
        </p:txBody>
      </p:sp>
      <p:sp>
        <p:nvSpPr>
          <p:cNvPr id="1217539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268760"/>
            <a:ext cx="7940675" cy="5076825"/>
          </a:xfrm>
        </p:spPr>
        <p:txBody>
          <a:bodyPr>
            <a:normAutofit/>
          </a:bodyPr>
          <a:lstStyle/>
          <a:p>
            <a:r>
              <a:rPr lang="en-US" dirty="0"/>
              <a:t>Static routes in the routing table</a:t>
            </a:r>
          </a:p>
          <a:p>
            <a:pPr lvl="1"/>
            <a:r>
              <a:rPr lang="en-US" dirty="0"/>
              <a:t>Includes: network address and subnet mask and IP address of next hop router or exit interface</a:t>
            </a:r>
          </a:p>
          <a:p>
            <a:pPr lvl="1"/>
            <a:r>
              <a:rPr lang="en-US" dirty="0"/>
              <a:t>Denoted with the code </a:t>
            </a:r>
            <a:r>
              <a:rPr lang="en-US" b="1" dirty="0">
                <a:solidFill>
                  <a:srgbClr val="0000FF"/>
                </a:solidFill>
              </a:rPr>
              <a:t>S</a:t>
            </a:r>
            <a:r>
              <a:rPr lang="en-US" b="1" dirty="0"/>
              <a:t> </a:t>
            </a:r>
            <a:r>
              <a:rPr lang="en-US" dirty="0"/>
              <a:t>in the routing table</a:t>
            </a:r>
          </a:p>
          <a:p>
            <a:pPr lvl="1"/>
            <a:r>
              <a:rPr lang="en-US" dirty="0"/>
              <a:t>Routing tables must contain directly connected networks used to connect remote networks before static or dynamic routing can be used</a:t>
            </a:r>
          </a:p>
          <a:p>
            <a:r>
              <a:rPr lang="en-US" dirty="0"/>
              <a:t>When to use static routes</a:t>
            </a:r>
          </a:p>
          <a:p>
            <a:pPr lvl="1"/>
            <a:r>
              <a:rPr lang="en-US" dirty="0"/>
              <a:t>When network only consists of a few routers</a:t>
            </a:r>
          </a:p>
          <a:p>
            <a:pPr lvl="1"/>
            <a:r>
              <a:rPr lang="en-US" dirty="0"/>
              <a:t>Network is connected to internet only through one ISP</a:t>
            </a:r>
          </a:p>
          <a:p>
            <a:pPr lvl="1"/>
            <a:r>
              <a:rPr lang="en-US" dirty="0"/>
              <a:t>Hub &amp; spoke topology is used on a large network</a:t>
            </a:r>
          </a:p>
        </p:txBody>
      </p:sp>
    </p:spTree>
    <p:extLst>
      <p:ext uri="{BB962C8B-B14F-4D97-AF65-F5344CB8AC3E}">
        <p14:creationId xmlns:p14="http://schemas.microsoft.com/office/powerpoint/2010/main" val="23836335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Routing Table Structure</a:t>
            </a:r>
          </a:p>
        </p:txBody>
      </p:sp>
      <p:sp>
        <p:nvSpPr>
          <p:cNvPr id="121958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r>
              <a:rPr lang="en-US" dirty="0"/>
              <a:t>Connected and Static routes</a:t>
            </a:r>
          </a:p>
        </p:txBody>
      </p:sp>
      <p:pic>
        <p:nvPicPr>
          <p:cNvPr id="1219589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400" y="1924050"/>
            <a:ext cx="6227763" cy="452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7180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1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Routing Table Structure</a:t>
            </a:r>
          </a:p>
        </p:txBody>
      </p:sp>
      <p:sp>
        <p:nvSpPr>
          <p:cNvPr id="122163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dirty="0"/>
              <a:t>Dynamic routing protocols</a:t>
            </a:r>
          </a:p>
          <a:p>
            <a:pPr lvl="1"/>
            <a:r>
              <a:rPr lang="en-US" sz="2400" dirty="0"/>
              <a:t>Used to add remote networks to a routing table</a:t>
            </a:r>
          </a:p>
          <a:p>
            <a:pPr lvl="1"/>
            <a:r>
              <a:rPr lang="en-US" sz="2400" dirty="0"/>
              <a:t>Are used to discover networks</a:t>
            </a:r>
          </a:p>
          <a:p>
            <a:pPr lvl="1"/>
            <a:r>
              <a:rPr lang="en-US" sz="2400" dirty="0"/>
              <a:t>Are used to update and maintain routing tables</a:t>
            </a:r>
          </a:p>
          <a:p>
            <a:r>
              <a:rPr lang="en-US" sz="2800" dirty="0"/>
              <a:t>Automatic network discovery</a:t>
            </a:r>
          </a:p>
          <a:p>
            <a:pPr lvl="1"/>
            <a:r>
              <a:rPr lang="en-US" sz="2400" dirty="0"/>
              <a:t>Routers are able discover new networks by sharing routing table information</a:t>
            </a:r>
          </a:p>
        </p:txBody>
      </p:sp>
    </p:spTree>
    <p:extLst>
      <p:ext uri="{BB962C8B-B14F-4D97-AF65-F5344CB8AC3E}">
        <p14:creationId xmlns:p14="http://schemas.microsoft.com/office/powerpoint/2010/main" val="14016076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3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Routing Table Structure</a:t>
            </a:r>
          </a:p>
        </p:txBody>
      </p:sp>
      <p:sp>
        <p:nvSpPr>
          <p:cNvPr id="122368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40768"/>
            <a:ext cx="7940675" cy="5128295"/>
          </a:xfrm>
        </p:spPr>
        <p:txBody>
          <a:bodyPr/>
          <a:lstStyle/>
          <a:p>
            <a:r>
              <a:rPr lang="en-US" dirty="0"/>
              <a:t>Maintaining routing tables</a:t>
            </a:r>
          </a:p>
          <a:p>
            <a:pPr lvl="1"/>
            <a:r>
              <a:rPr lang="en-US" sz="1800" dirty="0"/>
              <a:t>Dynamic routing protocols are used to share routing information with other router &amp; to maintain and up date their own routing table.</a:t>
            </a:r>
          </a:p>
          <a:p>
            <a:r>
              <a:rPr lang="en-US" sz="2000" dirty="0"/>
              <a:t>IP routing protocols. Example of routing protocols include:</a:t>
            </a:r>
          </a:p>
          <a:p>
            <a:pPr lvl="1"/>
            <a:r>
              <a:rPr lang="en-US" sz="1800" dirty="0"/>
              <a:t>RIP</a:t>
            </a:r>
          </a:p>
          <a:p>
            <a:pPr lvl="1"/>
            <a:r>
              <a:rPr lang="en-US" sz="1800" dirty="0"/>
              <a:t>EIGRP</a:t>
            </a:r>
          </a:p>
          <a:p>
            <a:pPr lvl="1"/>
            <a:r>
              <a:rPr lang="en-US" sz="1800" dirty="0"/>
              <a:t>OSPF</a:t>
            </a:r>
          </a:p>
          <a:p>
            <a:pPr lvl="1"/>
            <a:r>
              <a:rPr lang="en-US" sz="1800" dirty="0"/>
              <a:t>IS-IS</a:t>
            </a:r>
          </a:p>
          <a:p>
            <a:pPr lvl="1"/>
            <a:r>
              <a:rPr lang="en-US" sz="1800" dirty="0"/>
              <a:t>BGP</a:t>
            </a:r>
          </a:p>
        </p:txBody>
      </p:sp>
      <p:pic>
        <p:nvPicPr>
          <p:cNvPr id="122368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56992"/>
            <a:ext cx="5260975" cy="3501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11406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5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Routing Table Principles</a:t>
            </a:r>
          </a:p>
        </p:txBody>
      </p:sp>
      <p:sp>
        <p:nvSpPr>
          <p:cNvPr id="122573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dirty="0"/>
              <a:t>Routing Table Principles</a:t>
            </a:r>
          </a:p>
          <a:p>
            <a:pPr lvl="1"/>
            <a:r>
              <a:rPr lang="en-US" sz="2400" dirty="0"/>
              <a:t>3 principles regarding routing tables: 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>
                <a:solidFill>
                  <a:srgbClr val="0000FF"/>
                </a:solidFill>
              </a:rPr>
              <a:t>Every router makes its decisions alone</a:t>
            </a:r>
            <a:r>
              <a:rPr lang="en-US" sz="2000" dirty="0"/>
              <a:t>, based on the information it has in its routing table.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>
                <a:solidFill>
                  <a:srgbClr val="0000FF"/>
                </a:solidFill>
              </a:rPr>
              <a:t>Different routing table may contain </a:t>
            </a:r>
            <a:r>
              <a:rPr lang="en-US" sz="2000" dirty="0">
                <a:solidFill>
                  <a:srgbClr val="FF0000"/>
                </a:solidFill>
              </a:rPr>
              <a:t>different </a:t>
            </a:r>
            <a:r>
              <a:rPr lang="en-US" sz="2000" dirty="0">
                <a:solidFill>
                  <a:srgbClr val="0000FF"/>
                </a:solidFill>
              </a:rPr>
              <a:t>information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>
                <a:solidFill>
                  <a:srgbClr val="0000FF"/>
                </a:solidFill>
              </a:rPr>
              <a:t>A routing table can tell how to get to a destination but not how to get back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850108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7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Routing Table Principles</a:t>
            </a:r>
          </a:p>
        </p:txBody>
      </p:sp>
      <p:sp>
        <p:nvSpPr>
          <p:cNvPr id="1227779" name="Rectangle 3"/>
          <p:cNvSpPr>
            <a:spLocks noGrp="1" noChangeArrowheads="1"/>
          </p:cNvSpPr>
          <p:nvPr>
            <p:ph idx="1"/>
          </p:nvPr>
        </p:nvSpPr>
        <p:spPr>
          <a:xfrm>
            <a:off x="615668" y="134076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dirty="0"/>
              <a:t>Effects of the 3 Routing Table Principles</a:t>
            </a:r>
          </a:p>
          <a:p>
            <a:pPr lvl="2"/>
            <a:r>
              <a:rPr lang="en-US" sz="2000" dirty="0"/>
              <a:t>Packets are forwarded through the network from one router to another, on a hop by hop basis.</a:t>
            </a:r>
          </a:p>
          <a:p>
            <a:pPr lvl="2"/>
            <a:r>
              <a:rPr lang="en-US" sz="2000" dirty="0"/>
              <a:t>Packets can take path “X” to a destination but return via path “Y” (Asymmetric routing).</a:t>
            </a:r>
          </a:p>
          <a:p>
            <a:pPr lvl="2"/>
            <a:endParaRPr lang="en-US" sz="2000" dirty="0"/>
          </a:p>
        </p:txBody>
      </p:sp>
      <p:pic>
        <p:nvPicPr>
          <p:cNvPr id="122778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573016"/>
            <a:ext cx="4038600" cy="2646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008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6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IP Packet</a:t>
            </a:r>
          </a:p>
        </p:txBody>
      </p:sp>
      <p:sp>
        <p:nvSpPr>
          <p:cNvPr id="118681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Autofit/>
          </a:bodyPr>
          <a:lstStyle/>
          <a:p>
            <a:r>
              <a:rPr lang="en-US" sz="2400" dirty="0"/>
              <a:t>Internet Protocol (IP) packet format contains fields that provide information about the packet and the sending and receiving hosts</a:t>
            </a:r>
          </a:p>
          <a:p>
            <a:r>
              <a:rPr lang="en-US" sz="2400" dirty="0"/>
              <a:t>Fields that are importance are:</a:t>
            </a:r>
          </a:p>
          <a:p>
            <a:pPr lvl="1"/>
            <a:r>
              <a:rPr lang="en-US" sz="2000" dirty="0"/>
              <a:t>Destination IP address</a:t>
            </a:r>
          </a:p>
          <a:p>
            <a:pPr lvl="1"/>
            <a:r>
              <a:rPr lang="en-US" sz="2000" dirty="0"/>
              <a:t>Source IP address</a:t>
            </a:r>
          </a:p>
          <a:p>
            <a:pPr lvl="1"/>
            <a:r>
              <a:rPr lang="en-US" sz="2000" dirty="0"/>
              <a:t>Version &amp; TTL</a:t>
            </a:r>
          </a:p>
          <a:p>
            <a:pPr lvl="1"/>
            <a:r>
              <a:rPr lang="en-US" sz="2000" dirty="0"/>
              <a:t>IP header length</a:t>
            </a:r>
          </a:p>
          <a:p>
            <a:pPr lvl="1"/>
            <a:r>
              <a:rPr lang="en-US" sz="2000" dirty="0"/>
              <a:t>Precedence &amp; type of service</a:t>
            </a:r>
          </a:p>
          <a:p>
            <a:pPr lvl="1"/>
            <a:r>
              <a:rPr lang="en-US" sz="2000" dirty="0"/>
              <a:t>Packet length</a:t>
            </a:r>
          </a:p>
        </p:txBody>
      </p:sp>
      <p:pic>
        <p:nvPicPr>
          <p:cNvPr id="1186822" name="Picture 6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010" y="4838648"/>
            <a:ext cx="5162550" cy="147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16830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8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Frame Format</a:t>
            </a:r>
          </a:p>
        </p:txBody>
      </p:sp>
      <p:sp>
        <p:nvSpPr>
          <p:cNvPr id="1229827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MAC Layer Frame Format</a:t>
            </a:r>
          </a:p>
          <a:p>
            <a:r>
              <a:rPr lang="en-US" sz="2400" dirty="0"/>
              <a:t>MAC Frames are also divided into fields.  They include:</a:t>
            </a:r>
          </a:p>
          <a:p>
            <a:pPr lvl="1"/>
            <a:r>
              <a:rPr lang="en-US" sz="2000" dirty="0"/>
              <a:t>Preamble</a:t>
            </a:r>
          </a:p>
          <a:p>
            <a:pPr lvl="1"/>
            <a:r>
              <a:rPr lang="en-US" sz="2000" dirty="0"/>
              <a:t>Start of frame delimiter</a:t>
            </a:r>
          </a:p>
          <a:p>
            <a:pPr lvl="1"/>
            <a:r>
              <a:rPr lang="en-US" sz="2000" dirty="0"/>
              <a:t>Destination MAC address</a:t>
            </a:r>
          </a:p>
          <a:p>
            <a:pPr lvl="1"/>
            <a:r>
              <a:rPr lang="en-US" sz="2000" dirty="0"/>
              <a:t>Source MAC address</a:t>
            </a:r>
          </a:p>
          <a:p>
            <a:pPr lvl="1"/>
            <a:r>
              <a:rPr lang="en-US" sz="2000" dirty="0"/>
              <a:t>Type/length</a:t>
            </a:r>
          </a:p>
          <a:p>
            <a:pPr lvl="1"/>
            <a:r>
              <a:rPr lang="en-US" sz="2000" dirty="0"/>
              <a:t>Data and pad</a:t>
            </a:r>
          </a:p>
          <a:p>
            <a:pPr lvl="1"/>
            <a:r>
              <a:rPr lang="en-US" sz="2000" dirty="0"/>
              <a:t>Frame check sequence</a:t>
            </a:r>
          </a:p>
        </p:txBody>
      </p:sp>
      <p:pic>
        <p:nvPicPr>
          <p:cNvPr id="1229829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525" y="3773488"/>
            <a:ext cx="4786313" cy="248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5988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8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Metric</a:t>
            </a:r>
          </a:p>
        </p:txBody>
      </p:sp>
      <p:sp>
        <p:nvSpPr>
          <p:cNvPr id="1231875" name="Rectangle 3"/>
          <p:cNvSpPr>
            <a:spLocks noGrp="1" noChangeArrowheads="1"/>
          </p:cNvSpPr>
          <p:nvPr>
            <p:ph idx="1"/>
          </p:nvPr>
        </p:nvSpPr>
        <p:spPr>
          <a:xfrm>
            <a:off x="415925" y="1556792"/>
            <a:ext cx="8320087" cy="2207196"/>
          </a:xfrm>
        </p:spPr>
        <p:txBody>
          <a:bodyPr>
            <a:normAutofit/>
          </a:bodyPr>
          <a:lstStyle/>
          <a:p>
            <a:pPr>
              <a:lnSpc>
                <a:spcPct val="75000"/>
              </a:lnSpc>
            </a:pPr>
            <a:r>
              <a:rPr lang="en-US" sz="1600" dirty="0"/>
              <a:t>A </a:t>
            </a:r>
            <a:r>
              <a:rPr lang="en-US" sz="1600" b="1" dirty="0"/>
              <a:t>Metric</a:t>
            </a:r>
            <a:r>
              <a:rPr lang="en-US" sz="1600" dirty="0"/>
              <a:t> is </a:t>
            </a:r>
            <a:r>
              <a:rPr lang="en-US" sz="1600" dirty="0">
                <a:solidFill>
                  <a:srgbClr val="0000FF"/>
                </a:solidFill>
              </a:rPr>
              <a:t>a numerical value</a:t>
            </a:r>
            <a:r>
              <a:rPr lang="en-US" sz="1600" dirty="0"/>
              <a:t> used by routing protocols help determine the best path to a destination</a:t>
            </a:r>
          </a:p>
          <a:p>
            <a:pPr lvl="1">
              <a:lnSpc>
                <a:spcPct val="75000"/>
              </a:lnSpc>
              <a:buFontTx/>
              <a:buChar char="–"/>
            </a:pPr>
            <a:r>
              <a:rPr lang="en-US" sz="1600" dirty="0">
                <a:solidFill>
                  <a:srgbClr val="0000FF"/>
                </a:solidFill>
              </a:rPr>
              <a:t>The smaller</a:t>
            </a:r>
            <a:r>
              <a:rPr lang="en-US" sz="1600" dirty="0"/>
              <a:t> the metric value </a:t>
            </a:r>
            <a:r>
              <a:rPr lang="en-US" sz="1600" dirty="0">
                <a:solidFill>
                  <a:srgbClr val="0000FF"/>
                </a:solidFill>
              </a:rPr>
              <a:t>the better</a:t>
            </a:r>
            <a:r>
              <a:rPr lang="en-US" sz="1600" dirty="0"/>
              <a:t> the path</a:t>
            </a:r>
          </a:p>
          <a:p>
            <a:pPr lvl="1">
              <a:lnSpc>
                <a:spcPct val="75000"/>
              </a:lnSpc>
              <a:buFontTx/>
              <a:buChar char="–"/>
            </a:pPr>
            <a:endParaRPr lang="en-US" sz="1600" dirty="0"/>
          </a:p>
          <a:p>
            <a:pPr>
              <a:lnSpc>
                <a:spcPct val="75000"/>
              </a:lnSpc>
            </a:pPr>
            <a:r>
              <a:rPr lang="en-US" sz="1600" dirty="0"/>
              <a:t>2 types of metrics used by routing protocols are:</a:t>
            </a:r>
          </a:p>
          <a:p>
            <a:pPr lvl="1">
              <a:lnSpc>
                <a:spcPct val="120000"/>
              </a:lnSpc>
            </a:pPr>
            <a:r>
              <a:rPr lang="en-US" sz="1600" dirty="0">
                <a:solidFill>
                  <a:srgbClr val="0000FF"/>
                </a:solidFill>
              </a:rPr>
              <a:t>Hop count</a:t>
            </a:r>
            <a:r>
              <a:rPr lang="en-US" sz="1600" dirty="0"/>
              <a:t> - this is the number of routers a packet must travel through to get to its destination</a:t>
            </a:r>
          </a:p>
          <a:p>
            <a:pPr lvl="1">
              <a:lnSpc>
                <a:spcPct val="75000"/>
              </a:lnSpc>
            </a:pPr>
            <a:r>
              <a:rPr lang="en-US" sz="1600" dirty="0">
                <a:solidFill>
                  <a:srgbClr val="0000FF"/>
                </a:solidFill>
              </a:rPr>
              <a:t>Bandwidth</a:t>
            </a:r>
            <a:r>
              <a:rPr lang="en-US" sz="1600" dirty="0"/>
              <a:t> - this is the “speed” of a link also known as the data capacity of a link</a:t>
            </a:r>
          </a:p>
        </p:txBody>
      </p:sp>
      <p:pic>
        <p:nvPicPr>
          <p:cNvPr id="1231877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688" y="3954463"/>
            <a:ext cx="3738562" cy="272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32053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3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Load Balancing</a:t>
            </a:r>
          </a:p>
        </p:txBody>
      </p:sp>
      <p:sp>
        <p:nvSpPr>
          <p:cNvPr id="1233923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2028825"/>
          </a:xfrm>
        </p:spPr>
        <p:txBody>
          <a:bodyPr/>
          <a:lstStyle/>
          <a:p>
            <a:r>
              <a:rPr lang="en-US" sz="2000" b="1" dirty="0"/>
              <a:t>Equal cost metric</a:t>
            </a:r>
            <a:r>
              <a:rPr lang="en-US" sz="2000" dirty="0"/>
              <a:t> is a condition where a router has </a:t>
            </a:r>
            <a:r>
              <a:rPr lang="en-US" sz="2000" dirty="0">
                <a:solidFill>
                  <a:srgbClr val="0000FF"/>
                </a:solidFill>
              </a:rPr>
              <a:t>multiple paths to the same destination</a:t>
            </a:r>
            <a:r>
              <a:rPr lang="en-US" sz="2000" dirty="0"/>
              <a:t> that all have the same metric</a:t>
            </a:r>
          </a:p>
          <a:p>
            <a:r>
              <a:rPr lang="en-US" sz="2000" dirty="0">
                <a:solidFill>
                  <a:srgbClr val="0000FF"/>
                </a:solidFill>
              </a:rPr>
              <a:t>To solve this dilemma</a:t>
            </a:r>
            <a:r>
              <a:rPr lang="en-US" sz="2000" dirty="0"/>
              <a:t>, a router will </a:t>
            </a:r>
            <a:r>
              <a:rPr lang="en-US" sz="2000" dirty="0">
                <a:solidFill>
                  <a:srgbClr val="0000FF"/>
                </a:solidFill>
              </a:rPr>
              <a:t>use</a:t>
            </a:r>
            <a:r>
              <a:rPr lang="en-US" sz="2000" dirty="0"/>
              <a:t> </a:t>
            </a:r>
            <a:r>
              <a:rPr lang="en-US" sz="2000" dirty="0">
                <a:solidFill>
                  <a:srgbClr val="FF0000"/>
                </a:solidFill>
              </a:rPr>
              <a:t>Equal Cost Load Balancing</a:t>
            </a:r>
            <a:r>
              <a:rPr lang="en-US" sz="2000" dirty="0"/>
              <a:t>.  This means the router sends packets over the multiple exit interfaces listed in the routing table.</a:t>
            </a:r>
          </a:p>
        </p:txBody>
      </p:sp>
      <p:pic>
        <p:nvPicPr>
          <p:cNvPr id="1233925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501008"/>
            <a:ext cx="4572000" cy="299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0600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5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Path Determination</a:t>
            </a:r>
          </a:p>
        </p:txBody>
      </p:sp>
      <p:sp>
        <p:nvSpPr>
          <p:cNvPr id="1235971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661220"/>
            <a:ext cx="7940675" cy="2055812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</a:pPr>
            <a:r>
              <a:rPr lang="en-US" sz="1800" b="1" dirty="0"/>
              <a:t>Path determination</a:t>
            </a:r>
            <a:r>
              <a:rPr lang="en-US" sz="1800" dirty="0"/>
              <a:t> is a process used by a router to pick the best path to a destination</a:t>
            </a:r>
          </a:p>
          <a:p>
            <a:pPr>
              <a:lnSpc>
                <a:spcPct val="85000"/>
              </a:lnSpc>
            </a:pPr>
            <a:r>
              <a:rPr lang="en-US" sz="1800" dirty="0">
                <a:solidFill>
                  <a:srgbClr val="0000FF"/>
                </a:solidFill>
              </a:rPr>
              <a:t>One of 3 path determinations </a:t>
            </a:r>
            <a:r>
              <a:rPr lang="en-US" sz="1800" dirty="0"/>
              <a:t>results from searching for the best path</a:t>
            </a:r>
          </a:p>
          <a:p>
            <a:pPr lvl="1">
              <a:lnSpc>
                <a:spcPct val="85000"/>
              </a:lnSpc>
            </a:pPr>
            <a:r>
              <a:rPr lang="en-US" sz="1800" dirty="0"/>
              <a:t>Directly connected network</a:t>
            </a:r>
          </a:p>
          <a:p>
            <a:pPr lvl="1">
              <a:lnSpc>
                <a:spcPct val="85000"/>
              </a:lnSpc>
            </a:pPr>
            <a:r>
              <a:rPr lang="en-US" sz="1800" dirty="0"/>
              <a:t>Remote network</a:t>
            </a:r>
          </a:p>
          <a:p>
            <a:pPr lvl="1">
              <a:lnSpc>
                <a:spcPct val="85000"/>
              </a:lnSpc>
            </a:pPr>
            <a:r>
              <a:rPr lang="en-US" sz="1800" dirty="0"/>
              <a:t>No route determined</a:t>
            </a:r>
          </a:p>
        </p:txBody>
      </p:sp>
      <p:pic>
        <p:nvPicPr>
          <p:cNvPr id="1235973" name="Picture 5" descr="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73016"/>
            <a:ext cx="4414837" cy="319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1067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80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Switching Function</a:t>
            </a:r>
          </a:p>
        </p:txBody>
      </p:sp>
      <p:sp>
        <p:nvSpPr>
          <p:cNvPr id="123801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Switching Function</a:t>
            </a:r>
            <a:r>
              <a:rPr lang="en-US" sz="2400" dirty="0"/>
              <a:t> of Router is the process used by a router to switch a packet from an incoming interface to an outgoing interface on the same router.</a:t>
            </a:r>
          </a:p>
          <a:p>
            <a:pPr lvl="1"/>
            <a:r>
              <a:rPr lang="en-US" sz="2400" dirty="0"/>
              <a:t>A packet received by a router will do the following</a:t>
            </a:r>
            <a:r>
              <a:rPr lang="en-US" dirty="0"/>
              <a:t>:</a:t>
            </a:r>
          </a:p>
          <a:p>
            <a:pPr lvl="4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>
                <a:solidFill>
                  <a:srgbClr val="0000FF"/>
                </a:solidFill>
              </a:rPr>
              <a:t>Strips off</a:t>
            </a:r>
            <a:r>
              <a:rPr lang="en-US" sz="1800" dirty="0"/>
              <a:t> layer 2 headers. </a:t>
            </a:r>
          </a:p>
          <a:p>
            <a:pPr lvl="4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>
                <a:solidFill>
                  <a:srgbClr val="0000FF"/>
                </a:solidFill>
              </a:rPr>
              <a:t>Examines destination IP</a:t>
            </a:r>
            <a:r>
              <a:rPr lang="en-US" sz="1800" dirty="0"/>
              <a:t> address located in Layer 3 header to find best route to destination.</a:t>
            </a:r>
          </a:p>
          <a:p>
            <a:pPr lvl="4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>
                <a:solidFill>
                  <a:srgbClr val="0000FF"/>
                </a:solidFill>
              </a:rPr>
              <a:t>Re-encapsulates</a:t>
            </a:r>
            <a:r>
              <a:rPr lang="en-US" sz="1800" dirty="0"/>
              <a:t> layer 3 packet into layer 2 frame. </a:t>
            </a:r>
          </a:p>
          <a:p>
            <a:pPr lvl="4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>
                <a:solidFill>
                  <a:srgbClr val="0000FF"/>
                </a:solidFill>
              </a:rPr>
              <a:t>Forwards frame</a:t>
            </a:r>
            <a:r>
              <a:rPr lang="en-US" sz="1800" dirty="0"/>
              <a:t> out exit interface.</a:t>
            </a:r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93837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0066" name="Rectangle 2"/>
          <p:cNvSpPr>
            <a:spLocks noGrp="1" noChangeArrowheads="1"/>
          </p:cNvSpPr>
          <p:nvPr>
            <p:ph type="title"/>
          </p:nvPr>
        </p:nvSpPr>
        <p:spPr>
          <a:xfrm>
            <a:off x="397669" y="188640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/>
              <a:t>Packet Switching</a:t>
            </a:r>
          </a:p>
        </p:txBody>
      </p:sp>
      <p:sp>
        <p:nvSpPr>
          <p:cNvPr id="1240067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999108"/>
            <a:ext cx="7940675" cy="2501900"/>
          </a:xfrm>
        </p:spPr>
        <p:txBody>
          <a:bodyPr>
            <a:normAutofit/>
          </a:bodyPr>
          <a:lstStyle/>
          <a:p>
            <a:r>
              <a:rPr lang="en-US" sz="2000" dirty="0"/>
              <a:t>As a packet travels from one networking device to another</a:t>
            </a:r>
          </a:p>
          <a:p>
            <a:pPr lvl="1"/>
            <a:r>
              <a:rPr lang="en-US" sz="2000" dirty="0"/>
              <a:t>The Source and Destination </a:t>
            </a:r>
            <a:r>
              <a:rPr lang="en-US" sz="2000" dirty="0">
                <a:solidFill>
                  <a:srgbClr val="0000FF"/>
                </a:solidFill>
              </a:rPr>
              <a:t>IP addresses</a:t>
            </a:r>
            <a:r>
              <a:rPr lang="en-US" sz="2000" dirty="0"/>
              <a:t> </a:t>
            </a:r>
            <a:r>
              <a:rPr lang="en-US" sz="2000" b="1" dirty="0"/>
              <a:t>NEVER </a:t>
            </a:r>
            <a:r>
              <a:rPr lang="en-US" sz="2000" dirty="0"/>
              <a:t>change</a:t>
            </a:r>
          </a:p>
          <a:p>
            <a:pPr lvl="1"/>
            <a:r>
              <a:rPr lang="en-US" sz="2000" dirty="0"/>
              <a:t>The Source &amp; Destination </a:t>
            </a:r>
            <a:r>
              <a:rPr lang="en-US" sz="2000" dirty="0">
                <a:solidFill>
                  <a:srgbClr val="0000FF"/>
                </a:solidFill>
              </a:rPr>
              <a:t>MAC addresses</a:t>
            </a:r>
            <a:r>
              <a:rPr lang="en-US" sz="2000" b="1" dirty="0"/>
              <a:t> CHANGE</a:t>
            </a:r>
            <a:r>
              <a:rPr lang="en-US" sz="2000" dirty="0"/>
              <a:t> as packet is forwarded from one router to the next.</a:t>
            </a:r>
          </a:p>
          <a:p>
            <a:pPr lvl="1"/>
            <a:r>
              <a:rPr lang="en-US" sz="2000" dirty="0"/>
              <a:t>TTL field decrement by one until a value of zero is reached at which point router discards packet (prevents packets from endlessly traversing the network)</a:t>
            </a:r>
          </a:p>
        </p:txBody>
      </p:sp>
      <p:pic>
        <p:nvPicPr>
          <p:cNvPr id="12400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01008"/>
            <a:ext cx="5832648" cy="285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08382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21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US" sz="3600" dirty="0"/>
              <a:t>Router Paths and Packet Switching</a:t>
            </a:r>
          </a:p>
        </p:txBody>
      </p:sp>
      <p:sp>
        <p:nvSpPr>
          <p:cNvPr id="124211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268760"/>
            <a:ext cx="7940675" cy="5010150"/>
          </a:xfrm>
        </p:spPr>
        <p:txBody>
          <a:bodyPr>
            <a:normAutofit/>
          </a:bodyPr>
          <a:lstStyle/>
          <a:p>
            <a:r>
              <a:rPr lang="en-US" sz="2400" dirty="0"/>
              <a:t>Path determination and switching function details.  PC1 Wants to send something to PC 2 here is part of what happens </a:t>
            </a:r>
          </a:p>
          <a:p>
            <a:pPr marL="457200" lvl="1" indent="0">
              <a:buNone/>
            </a:pPr>
            <a:r>
              <a:rPr lang="en-US" sz="2000" b="1" dirty="0"/>
              <a:t>Step 1</a:t>
            </a:r>
            <a:r>
              <a:rPr lang="en-US" sz="2000" dirty="0"/>
              <a:t> - PC1 encapsulates packet into a frame.  Frame contains R1’s destination MAC address</a:t>
            </a:r>
          </a:p>
        </p:txBody>
      </p:sp>
      <p:pic>
        <p:nvPicPr>
          <p:cNvPr id="124211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142828"/>
            <a:ext cx="5962650" cy="323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96456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4162" name="Rectangle 2"/>
          <p:cNvSpPr>
            <a:spLocks noGrp="1" noChangeArrowheads="1"/>
          </p:cNvSpPr>
          <p:nvPr>
            <p:ph type="title"/>
          </p:nvPr>
        </p:nvSpPr>
        <p:spPr>
          <a:xfrm>
            <a:off x="563563" y="338138"/>
            <a:ext cx="8145462" cy="838200"/>
          </a:xfrm>
        </p:spPr>
        <p:txBody>
          <a:bodyPr>
            <a:normAutofit/>
          </a:bodyPr>
          <a:lstStyle/>
          <a:p>
            <a:r>
              <a:rPr lang="en-US" sz="3600" dirty="0"/>
              <a:t>Router Paths and Packet Switching</a:t>
            </a:r>
          </a:p>
        </p:txBody>
      </p:sp>
      <p:sp>
        <p:nvSpPr>
          <p:cNvPr id="1244166" name="Rectangle 6"/>
          <p:cNvSpPr>
            <a:spLocks noGrp="1" noChangeArrowheads="1"/>
          </p:cNvSpPr>
          <p:nvPr>
            <p:ph idx="1"/>
          </p:nvPr>
        </p:nvSpPr>
        <p:spPr>
          <a:xfrm>
            <a:off x="573088" y="1556791"/>
            <a:ext cx="7940675" cy="4770983"/>
          </a:xfrm>
          <a:noFill/>
          <a:ln/>
        </p:spPr>
        <p:txBody>
          <a:bodyPr>
            <a:normAutofit/>
          </a:bodyPr>
          <a:lstStyle/>
          <a:p>
            <a:pPr marL="457200" lvl="1" indent="0">
              <a:lnSpc>
                <a:spcPct val="90000"/>
              </a:lnSpc>
              <a:buNone/>
            </a:pPr>
            <a:r>
              <a:rPr lang="en-US" sz="2400" b="1" dirty="0"/>
              <a:t>Step 2</a:t>
            </a:r>
            <a:r>
              <a:rPr lang="en-US" sz="2400" dirty="0"/>
              <a:t> - R1 receives Ethernet frame.  </a:t>
            </a:r>
          </a:p>
          <a:p>
            <a:pPr lvl="2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R1 sees that destination MAC address matches its own MAC.  </a:t>
            </a:r>
          </a:p>
          <a:p>
            <a:pPr lvl="2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R1 then strips off Ethernet frame. </a:t>
            </a:r>
          </a:p>
          <a:p>
            <a:pPr lvl="2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R1 Examines destination IP.  </a:t>
            </a:r>
          </a:p>
          <a:p>
            <a:pPr lvl="2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R1 consults routing table looking for destination IP.  </a:t>
            </a:r>
          </a:p>
          <a:p>
            <a:pPr lvl="2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After finding destination IP in routing table, R1 now looks up next hop IP address.</a:t>
            </a:r>
          </a:p>
          <a:p>
            <a:pPr lvl="2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R1 re-encapsulates IP packet with a new Ethernet frame.</a:t>
            </a:r>
          </a:p>
          <a:p>
            <a:pPr lvl="2">
              <a:lnSpc>
                <a:spcPct val="9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R1 forwards Ethernet packet out Fa0/1 interface.</a:t>
            </a:r>
          </a:p>
        </p:txBody>
      </p:sp>
    </p:spTree>
    <p:extLst>
      <p:ext uri="{BB962C8B-B14F-4D97-AF65-F5344CB8AC3E}">
        <p14:creationId xmlns:p14="http://schemas.microsoft.com/office/powerpoint/2010/main" val="38661522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03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Router Paths and Packet Switching</a:t>
            </a:r>
          </a:p>
        </p:txBody>
      </p:sp>
      <p:pic>
        <p:nvPicPr>
          <p:cNvPr id="125030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325" y="1409700"/>
            <a:ext cx="7199313" cy="204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5031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8" y="3587750"/>
            <a:ext cx="7831137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24595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621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25510"/>
            <a:ext cx="8145463" cy="838200"/>
          </a:xfrm>
        </p:spPr>
        <p:txBody>
          <a:bodyPr>
            <a:normAutofit/>
          </a:bodyPr>
          <a:lstStyle/>
          <a:p>
            <a:r>
              <a:rPr lang="en-US" sz="3600" dirty="0"/>
              <a:t>Router Paths and Packet Switching</a:t>
            </a:r>
          </a:p>
        </p:txBody>
      </p:sp>
      <p:sp>
        <p:nvSpPr>
          <p:cNvPr id="1246211" name="Rectangle 3"/>
          <p:cNvSpPr>
            <a:spLocks noGrp="1" noChangeArrowheads="1"/>
          </p:cNvSpPr>
          <p:nvPr>
            <p:ph idx="1"/>
          </p:nvPr>
        </p:nvSpPr>
        <p:spPr>
          <a:xfrm>
            <a:off x="290513" y="1154113"/>
            <a:ext cx="7940675" cy="5010150"/>
          </a:xfrm>
        </p:spPr>
        <p:txBody>
          <a:bodyPr>
            <a:normAutofit/>
          </a:bodyPr>
          <a:lstStyle/>
          <a:p>
            <a:r>
              <a:rPr lang="en-US" sz="1800" dirty="0"/>
              <a:t>Path determination and switching function details.  PC1 Wants to send something to PC 2 here is part of what happens </a:t>
            </a:r>
          </a:p>
          <a:p>
            <a:pPr marL="457200" lvl="1" indent="0">
              <a:buNone/>
            </a:pPr>
            <a:r>
              <a:rPr lang="en-US" sz="1800" b="1" dirty="0"/>
              <a:t>Step 3</a:t>
            </a:r>
            <a:r>
              <a:rPr lang="en-US" sz="1800" dirty="0"/>
              <a:t> - Packet arrives at R2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R2 receives Ethernet frame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R2 sees that destination MAC address matches its own MAC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R2 then strips off Ethernet frame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R2 Examines destination IP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R2 consults routing table looking for destination IP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After finding destination IP in routing table, R2 now looks up next hop IP address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R2 re-encapsulates IP packet with a new data link frame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R2 forwards Ethernet packet out S0/0 interface</a:t>
            </a:r>
          </a:p>
        </p:txBody>
      </p:sp>
      <p:pic>
        <p:nvPicPr>
          <p:cNvPr id="124621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599" y="5295708"/>
            <a:ext cx="5248275" cy="1535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82686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8258" name="Rectangle 2"/>
          <p:cNvSpPr>
            <a:spLocks noGrp="1" noChangeArrowheads="1"/>
          </p:cNvSpPr>
          <p:nvPr>
            <p:ph type="title"/>
          </p:nvPr>
        </p:nvSpPr>
        <p:spPr>
          <a:xfrm>
            <a:off x="490538" y="188640"/>
            <a:ext cx="8145462" cy="701328"/>
          </a:xfrm>
        </p:spPr>
        <p:txBody>
          <a:bodyPr>
            <a:normAutofit/>
          </a:bodyPr>
          <a:lstStyle/>
          <a:p>
            <a:r>
              <a:rPr lang="en-US" sz="3600" dirty="0"/>
              <a:t>Router Paths and Packet Switching</a:t>
            </a:r>
          </a:p>
        </p:txBody>
      </p:sp>
      <p:sp>
        <p:nvSpPr>
          <p:cNvPr id="1248259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227162"/>
            <a:ext cx="7940675" cy="5010150"/>
          </a:xfrm>
        </p:spPr>
        <p:txBody>
          <a:bodyPr>
            <a:normAutofit/>
          </a:bodyPr>
          <a:lstStyle/>
          <a:p>
            <a:r>
              <a:rPr lang="en-US" sz="2000" dirty="0"/>
              <a:t>Path determination and switching function details.  PC1 Wants to send something to PC 2 here is part of what happens </a:t>
            </a:r>
          </a:p>
          <a:p>
            <a:pPr marL="457200" lvl="1" indent="0">
              <a:buNone/>
            </a:pPr>
            <a:r>
              <a:rPr lang="en-US" sz="2000" b="1" dirty="0"/>
              <a:t>Step 4</a:t>
            </a:r>
            <a:r>
              <a:rPr lang="en-US" sz="2000" dirty="0"/>
              <a:t> - Packet arrives at R3 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R3 receives PPP frame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R3 then strips off PPP frame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R3 Examines destination IP 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R3 consults routing table looking for destination IP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After finding destination IP in routing table, R3 is directly connected to destination via its fast Ethernet interface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R3 re-encapsulates IP packet with a new Ethernet frame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R3 forwards Ethernet packet out Fa0/0 interface</a:t>
            </a:r>
          </a:p>
          <a:p>
            <a:pPr marL="457200" lvl="1" indent="0">
              <a:buNone/>
            </a:pPr>
            <a:r>
              <a:rPr lang="en-US" sz="2000" b="1" dirty="0"/>
              <a:t>Step 5</a:t>
            </a:r>
            <a:r>
              <a:rPr lang="en-US" sz="2000" dirty="0"/>
              <a:t> - IP packet arrives at PC2.  Frame is </a:t>
            </a:r>
            <a:r>
              <a:rPr lang="en-US" sz="2000" dirty="0" err="1"/>
              <a:t>decapsulated</a:t>
            </a:r>
            <a:r>
              <a:rPr lang="en-US" sz="2000" dirty="0"/>
              <a:t> &amp; processed by upper layer protocols.  </a:t>
            </a:r>
          </a:p>
        </p:txBody>
      </p:sp>
    </p:spTree>
    <p:extLst>
      <p:ext uri="{BB962C8B-B14F-4D97-AF65-F5344CB8AC3E}">
        <p14:creationId xmlns:p14="http://schemas.microsoft.com/office/powerpoint/2010/main" val="33167542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276225"/>
            <a:ext cx="8145462" cy="838200"/>
          </a:xfrm>
        </p:spPr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046531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027137"/>
            <a:ext cx="8308850" cy="5210175"/>
          </a:xfrm>
        </p:spPr>
        <p:txBody>
          <a:bodyPr>
            <a:noAutofit/>
          </a:bodyPr>
          <a:lstStyle/>
          <a:p>
            <a:r>
              <a:rPr lang="en-US" sz="1600" dirty="0"/>
              <a:t>Routers are computers that specialize in sending data over a network.</a:t>
            </a:r>
          </a:p>
          <a:p>
            <a:r>
              <a:rPr lang="en-US" sz="1600" dirty="0"/>
              <a:t>Routers are composed of:</a:t>
            </a:r>
          </a:p>
          <a:p>
            <a:pPr lvl="1"/>
            <a:r>
              <a:rPr lang="en-US" sz="1600" dirty="0"/>
              <a:t>Hardware i.e. CPU, Memory, System bus, Interfaces</a:t>
            </a:r>
          </a:p>
          <a:p>
            <a:pPr lvl="1"/>
            <a:r>
              <a:rPr lang="en-US" sz="1600" dirty="0"/>
              <a:t>Software used to direct the routing process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IOS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Configuration file</a:t>
            </a:r>
          </a:p>
          <a:p>
            <a:r>
              <a:rPr lang="en-US" sz="1600" dirty="0"/>
              <a:t>Routers need to be configured.  Basic configuration consists of:</a:t>
            </a:r>
          </a:p>
          <a:p>
            <a:pPr lvl="1"/>
            <a:r>
              <a:rPr lang="en-US" sz="1600" dirty="0"/>
              <a:t>Router name</a:t>
            </a:r>
          </a:p>
          <a:p>
            <a:pPr lvl="1"/>
            <a:r>
              <a:rPr lang="en-US" sz="1600" dirty="0"/>
              <a:t>Router banner</a:t>
            </a:r>
          </a:p>
          <a:p>
            <a:pPr lvl="1"/>
            <a:r>
              <a:rPr lang="en-US" sz="1600" dirty="0"/>
              <a:t>Password(s)</a:t>
            </a:r>
          </a:p>
          <a:p>
            <a:pPr lvl="1"/>
            <a:r>
              <a:rPr lang="en-US" sz="1600" dirty="0"/>
              <a:t>Interface configurations i.e. IP address and subnet mask</a:t>
            </a:r>
          </a:p>
          <a:p>
            <a:r>
              <a:rPr lang="en-US" sz="1600" dirty="0"/>
              <a:t>Routing tables contain the following information</a:t>
            </a:r>
          </a:p>
          <a:p>
            <a:pPr lvl="1"/>
            <a:r>
              <a:rPr lang="en-US" sz="1600" dirty="0"/>
              <a:t>Directly connected networks</a:t>
            </a:r>
          </a:p>
          <a:p>
            <a:pPr lvl="1"/>
            <a:r>
              <a:rPr lang="en-US" sz="1600" dirty="0"/>
              <a:t>Remotely connected networks</a:t>
            </a:r>
          </a:p>
          <a:p>
            <a:pPr lvl="1"/>
            <a:r>
              <a:rPr lang="en-US" sz="1600" dirty="0"/>
              <a:t>Network addresses and subnet masks</a:t>
            </a:r>
          </a:p>
          <a:p>
            <a:pPr lvl="1"/>
            <a:r>
              <a:rPr lang="en-US" sz="1600" dirty="0"/>
              <a:t>IP address of next hop address</a:t>
            </a:r>
          </a:p>
        </p:txBody>
      </p:sp>
    </p:spTree>
    <p:extLst>
      <p:ext uri="{BB962C8B-B14F-4D97-AF65-F5344CB8AC3E}">
        <p14:creationId xmlns:p14="http://schemas.microsoft.com/office/powerpoint/2010/main" val="35172124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2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125235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12863"/>
            <a:ext cx="7940675" cy="5210175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000" dirty="0"/>
              <a:t>Routers determine a packets path to its destination by doing the following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Receiving an encapsulated frame &amp; examining destination MAC address.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If the MAC address matches then Frame is de-encapsulated so that router can examine the destination IP address.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If destination IP address is in routing table or there is a static route then Router determines next hop IP address.  Router will re-encapsulate packet with appropriate layer 2 frame and send it out to next destination.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Process continues until packet reaches destination.</a:t>
            </a:r>
          </a:p>
          <a:p>
            <a:pPr lvl="1">
              <a:lnSpc>
                <a:spcPct val="120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800" dirty="0"/>
              <a:t>Note - only the MAC addresses will change the source and destination IP addresses do not change.</a:t>
            </a:r>
          </a:p>
        </p:txBody>
      </p:sp>
    </p:spTree>
    <p:extLst>
      <p:ext uri="{BB962C8B-B14F-4D97-AF65-F5344CB8AC3E}">
        <p14:creationId xmlns:p14="http://schemas.microsoft.com/office/powerpoint/2010/main" val="86670325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95510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2563</TotalTime>
  <Words>2248</Words>
  <Application>Microsoft Office PowerPoint</Application>
  <PresentationFormat>On-screen Show (4:3)</PresentationFormat>
  <Paragraphs>316</Paragraphs>
  <Slides>41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Arial</vt:lpstr>
      <vt:lpstr>Calibri</vt:lpstr>
      <vt:lpstr>Calibri Light</vt:lpstr>
      <vt:lpstr>Courier New</vt:lpstr>
      <vt:lpstr>Wingdings</vt:lpstr>
      <vt:lpstr>Office Theme</vt:lpstr>
      <vt:lpstr>Introduction to Routing and Packet Forwarding</vt:lpstr>
      <vt:lpstr>Objectives</vt:lpstr>
      <vt:lpstr>Router as a Computer</vt:lpstr>
      <vt:lpstr>Router as a Computer</vt:lpstr>
      <vt:lpstr>Router as a Computer</vt:lpstr>
      <vt:lpstr>Router Components</vt:lpstr>
      <vt:lpstr>Router Components</vt:lpstr>
      <vt:lpstr>Router Bootup </vt:lpstr>
      <vt:lpstr>Router Boot-up</vt:lpstr>
      <vt:lpstr>Show version</vt:lpstr>
      <vt:lpstr>Router Interfaces</vt:lpstr>
      <vt:lpstr>LAN and WAN Interface</vt:lpstr>
      <vt:lpstr>Packet Forwarding</vt:lpstr>
      <vt:lpstr>Packet Forwarding</vt:lpstr>
      <vt:lpstr>Configure Devices and Apply Addresses</vt:lpstr>
      <vt:lpstr>Configure Devices and Apply Addresses</vt:lpstr>
      <vt:lpstr>Configure Devices and Apply Addresses</vt:lpstr>
      <vt:lpstr>Configure Devices and Apply Addresses</vt:lpstr>
      <vt:lpstr>Routing Table Structure</vt:lpstr>
      <vt:lpstr>Routing Table Structure</vt:lpstr>
      <vt:lpstr>Routing Table Structure</vt:lpstr>
      <vt:lpstr>Routing Table Structure</vt:lpstr>
      <vt:lpstr>Routing Table Structure</vt:lpstr>
      <vt:lpstr>Routing Table Structure</vt:lpstr>
      <vt:lpstr>Routing Table Principles</vt:lpstr>
      <vt:lpstr>Routing Table Principles</vt:lpstr>
      <vt:lpstr>IP Packet</vt:lpstr>
      <vt:lpstr>Frame Format</vt:lpstr>
      <vt:lpstr>Metric</vt:lpstr>
      <vt:lpstr>Load Balancing</vt:lpstr>
      <vt:lpstr>Path Determination</vt:lpstr>
      <vt:lpstr>Switching Function</vt:lpstr>
      <vt:lpstr>Packet Switching</vt:lpstr>
      <vt:lpstr>Router Paths and Packet Switching</vt:lpstr>
      <vt:lpstr>Router Paths and Packet Switching</vt:lpstr>
      <vt:lpstr>Router Paths and Packet Switching</vt:lpstr>
      <vt:lpstr>Router Paths and Packet Switching</vt:lpstr>
      <vt:lpstr>Router Paths and Packet Switching</vt:lpstr>
      <vt:lpstr>Summary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Kapilan Radhakrishnan</cp:lastModifiedBy>
  <cp:revision>252</cp:revision>
  <cp:lastPrinted>2014-02-04T19:37:22Z</cp:lastPrinted>
  <dcterms:created xsi:type="dcterms:W3CDTF">2013-10-01T08:59:03Z</dcterms:created>
  <dcterms:modified xsi:type="dcterms:W3CDTF">2017-01-31T19:04:01Z</dcterms:modified>
</cp:coreProperties>
</file>