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38"/>
  </p:notesMasterIdLst>
  <p:handoutMasterIdLst>
    <p:handoutMasterId r:id="rId39"/>
  </p:handoutMasterIdLst>
  <p:sldIdLst>
    <p:sldId id="256" r:id="rId10"/>
    <p:sldId id="279" r:id="rId11"/>
    <p:sldId id="263" r:id="rId12"/>
    <p:sldId id="267" r:id="rId13"/>
    <p:sldId id="268" r:id="rId14"/>
    <p:sldId id="280" r:id="rId15"/>
    <p:sldId id="281" r:id="rId16"/>
    <p:sldId id="269" r:id="rId17"/>
    <p:sldId id="282" r:id="rId18"/>
    <p:sldId id="283" r:id="rId19"/>
    <p:sldId id="284" r:id="rId20"/>
    <p:sldId id="286" r:id="rId21"/>
    <p:sldId id="285" r:id="rId22"/>
    <p:sldId id="298" r:id="rId23"/>
    <p:sldId id="270" r:id="rId24"/>
    <p:sldId id="287" r:id="rId25"/>
    <p:sldId id="295" r:id="rId26"/>
    <p:sldId id="296" r:id="rId27"/>
    <p:sldId id="271" r:id="rId28"/>
    <p:sldId id="299" r:id="rId29"/>
    <p:sldId id="297" r:id="rId30"/>
    <p:sldId id="288" r:id="rId31"/>
    <p:sldId id="300" r:id="rId32"/>
    <p:sldId id="301" r:id="rId33"/>
    <p:sldId id="272" r:id="rId34"/>
    <p:sldId id="289" r:id="rId35"/>
    <p:sldId id="302" r:id="rId36"/>
    <p:sldId id="294" r:id="rId37"/>
  </p:sldIdLst>
  <p:sldSz cx="9144000" cy="6858000" type="screen4x3"/>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A46"/>
    <a:srgbClr val="00CC00"/>
    <a:srgbClr val="FF9900"/>
    <a:srgbClr val="FFFF66"/>
    <a:srgbClr val="8000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67" autoAdjust="0"/>
    <p:restoredTop sz="81699" autoAdjust="0"/>
  </p:normalViewPr>
  <p:slideViewPr>
    <p:cSldViewPr>
      <p:cViewPr varScale="1">
        <p:scale>
          <a:sx n="67" d="100"/>
          <a:sy n="67" d="100"/>
        </p:scale>
        <p:origin x="2126" y="62"/>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handoutMaster" Target="handoutMasters/handoutMaster1.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tags" Target="tags/tag1.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file:///C:\Users\xixid\Dropbox\Academy%20of%20Sinology\HPAN5018%20-%20IPE\Part%201%20-%20Foundations%20of%20Governance\Day%201%20&amp;%202%20-%20Western%20Corporate%20Governance\PPT%20materials\GE%20stock%20price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r>
              <a:rPr lang="en-US" sz="2000" b="1" dirty="0">
                <a:latin typeface="Perpetua" panose="02020502060401020303" pitchFamily="18" charset="0"/>
              </a:rPr>
              <a:t>GE historical</a:t>
            </a:r>
            <a:r>
              <a:rPr lang="en-US" sz="2000" b="1" baseline="0" dirty="0">
                <a:latin typeface="Perpetua" panose="02020502060401020303" pitchFamily="18" charset="0"/>
              </a:rPr>
              <a:t> stock price chart</a:t>
            </a:r>
            <a:endParaRPr lang="en-US" sz="2000" b="1" dirty="0">
              <a:latin typeface="Perpetua" panose="02020502060401020303" pitchFamily="18" charset="0"/>
            </a:endParaRPr>
          </a:p>
        </c:rich>
      </c:tx>
      <c:overlay val="0"/>
      <c:spPr>
        <a:noFill/>
        <a:ln>
          <a:noFill/>
        </a:ln>
        <a:effectLst/>
      </c:spPr>
      <c:txPr>
        <a:bodyPr rot="0" spcFirstLastPara="1" vertOverflow="ellipsis" vert="horz" wrap="square" anchor="ctr" anchorCtr="1"/>
        <a:lstStyle/>
        <a:p>
          <a:pPr>
            <a:defRPr sz="1400" b="1"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463577922324926"/>
          <c:y val="0.13798363095238095"/>
          <c:w val="0.86879417246757196"/>
          <c:h val="0.68672519450693681"/>
        </c:manualLayout>
      </c:layout>
      <c:scatterChart>
        <c:scatterStyle val="smoothMarker"/>
        <c:varyColors val="0"/>
        <c:ser>
          <c:idx val="0"/>
          <c:order val="0"/>
          <c:tx>
            <c:strRef>
              <c:f>Sheet1!$J$1</c:f>
              <c:strCache>
                <c:ptCount val="1"/>
                <c:pt idx="0">
                  <c:v>Close</c:v>
                </c:pt>
              </c:strCache>
            </c:strRef>
          </c:tx>
          <c:spPr>
            <a:ln w="19050" cap="rnd">
              <a:solidFill>
                <a:schemeClr val="tx1"/>
              </a:solidFill>
              <a:round/>
            </a:ln>
            <a:effectLst/>
          </c:spPr>
          <c:marker>
            <c:symbol val="none"/>
          </c:marker>
          <c:xVal>
            <c:numRef>
              <c:f>Sheet1!$D$2:$D$423</c:f>
              <c:numCache>
                <c:formatCode>m/d/yyyy</c:formatCode>
                <c:ptCount val="422"/>
                <c:pt idx="0">
                  <c:v>43800</c:v>
                </c:pt>
                <c:pt idx="1">
                  <c:v>43770</c:v>
                </c:pt>
                <c:pt idx="2">
                  <c:v>43739</c:v>
                </c:pt>
                <c:pt idx="3">
                  <c:v>43709</c:v>
                </c:pt>
                <c:pt idx="4">
                  <c:v>43678</c:v>
                </c:pt>
                <c:pt idx="5">
                  <c:v>43647</c:v>
                </c:pt>
                <c:pt idx="6">
                  <c:v>43617</c:v>
                </c:pt>
                <c:pt idx="7">
                  <c:v>43586</c:v>
                </c:pt>
                <c:pt idx="8">
                  <c:v>43556</c:v>
                </c:pt>
                <c:pt idx="9">
                  <c:v>43525</c:v>
                </c:pt>
                <c:pt idx="10">
                  <c:v>43497</c:v>
                </c:pt>
                <c:pt idx="11">
                  <c:v>43466</c:v>
                </c:pt>
                <c:pt idx="12">
                  <c:v>43435</c:v>
                </c:pt>
                <c:pt idx="13">
                  <c:v>43405</c:v>
                </c:pt>
                <c:pt idx="14">
                  <c:v>43374</c:v>
                </c:pt>
                <c:pt idx="15">
                  <c:v>43344</c:v>
                </c:pt>
                <c:pt idx="16">
                  <c:v>43313</c:v>
                </c:pt>
                <c:pt idx="17">
                  <c:v>43282</c:v>
                </c:pt>
                <c:pt idx="18">
                  <c:v>43252</c:v>
                </c:pt>
                <c:pt idx="19">
                  <c:v>43221</c:v>
                </c:pt>
                <c:pt idx="20">
                  <c:v>43191</c:v>
                </c:pt>
                <c:pt idx="21">
                  <c:v>43160</c:v>
                </c:pt>
                <c:pt idx="22">
                  <c:v>43132</c:v>
                </c:pt>
                <c:pt idx="23">
                  <c:v>43101</c:v>
                </c:pt>
                <c:pt idx="24">
                  <c:v>43070</c:v>
                </c:pt>
                <c:pt idx="25">
                  <c:v>43040</c:v>
                </c:pt>
                <c:pt idx="26">
                  <c:v>43009</c:v>
                </c:pt>
                <c:pt idx="27">
                  <c:v>42979</c:v>
                </c:pt>
                <c:pt idx="28">
                  <c:v>42948</c:v>
                </c:pt>
                <c:pt idx="29">
                  <c:v>42917</c:v>
                </c:pt>
                <c:pt idx="30">
                  <c:v>42887</c:v>
                </c:pt>
                <c:pt idx="31">
                  <c:v>42856</c:v>
                </c:pt>
                <c:pt idx="32">
                  <c:v>42826</c:v>
                </c:pt>
                <c:pt idx="33">
                  <c:v>42795</c:v>
                </c:pt>
                <c:pt idx="34">
                  <c:v>42767</c:v>
                </c:pt>
                <c:pt idx="35">
                  <c:v>42736</c:v>
                </c:pt>
                <c:pt idx="36">
                  <c:v>42705</c:v>
                </c:pt>
                <c:pt idx="37">
                  <c:v>42675</c:v>
                </c:pt>
                <c:pt idx="38">
                  <c:v>42644</c:v>
                </c:pt>
                <c:pt idx="39">
                  <c:v>42614</c:v>
                </c:pt>
                <c:pt idx="40">
                  <c:v>42583</c:v>
                </c:pt>
                <c:pt idx="41">
                  <c:v>42552</c:v>
                </c:pt>
                <c:pt idx="42">
                  <c:v>42522</c:v>
                </c:pt>
                <c:pt idx="43">
                  <c:v>42491</c:v>
                </c:pt>
                <c:pt idx="44">
                  <c:v>42461</c:v>
                </c:pt>
                <c:pt idx="45">
                  <c:v>42430</c:v>
                </c:pt>
                <c:pt idx="46">
                  <c:v>42401</c:v>
                </c:pt>
                <c:pt idx="47">
                  <c:v>42370</c:v>
                </c:pt>
                <c:pt idx="48">
                  <c:v>42339</c:v>
                </c:pt>
                <c:pt idx="49">
                  <c:v>42309</c:v>
                </c:pt>
                <c:pt idx="50">
                  <c:v>42278</c:v>
                </c:pt>
                <c:pt idx="51">
                  <c:v>42248</c:v>
                </c:pt>
                <c:pt idx="52">
                  <c:v>42217</c:v>
                </c:pt>
                <c:pt idx="53">
                  <c:v>42186</c:v>
                </c:pt>
                <c:pt idx="54">
                  <c:v>42156</c:v>
                </c:pt>
                <c:pt idx="55">
                  <c:v>42125</c:v>
                </c:pt>
                <c:pt idx="56">
                  <c:v>42095</c:v>
                </c:pt>
                <c:pt idx="57">
                  <c:v>42064</c:v>
                </c:pt>
                <c:pt idx="58">
                  <c:v>42036</c:v>
                </c:pt>
                <c:pt idx="59">
                  <c:v>42005</c:v>
                </c:pt>
                <c:pt idx="60">
                  <c:v>41974</c:v>
                </c:pt>
                <c:pt idx="61">
                  <c:v>41944</c:v>
                </c:pt>
                <c:pt idx="62">
                  <c:v>41913</c:v>
                </c:pt>
                <c:pt idx="63">
                  <c:v>41883</c:v>
                </c:pt>
                <c:pt idx="64">
                  <c:v>41852</c:v>
                </c:pt>
                <c:pt idx="65">
                  <c:v>41821</c:v>
                </c:pt>
                <c:pt idx="66">
                  <c:v>41791</c:v>
                </c:pt>
                <c:pt idx="67">
                  <c:v>41760</c:v>
                </c:pt>
                <c:pt idx="68">
                  <c:v>41730</c:v>
                </c:pt>
                <c:pt idx="69">
                  <c:v>41699</c:v>
                </c:pt>
                <c:pt idx="70">
                  <c:v>41671</c:v>
                </c:pt>
                <c:pt idx="71">
                  <c:v>41640</c:v>
                </c:pt>
                <c:pt idx="72">
                  <c:v>41609</c:v>
                </c:pt>
                <c:pt idx="73">
                  <c:v>41579</c:v>
                </c:pt>
                <c:pt idx="74">
                  <c:v>41548</c:v>
                </c:pt>
                <c:pt idx="75">
                  <c:v>41518</c:v>
                </c:pt>
                <c:pt idx="76">
                  <c:v>41487</c:v>
                </c:pt>
                <c:pt idx="77">
                  <c:v>41456</c:v>
                </c:pt>
                <c:pt idx="78">
                  <c:v>41426</c:v>
                </c:pt>
                <c:pt idx="79">
                  <c:v>41395</c:v>
                </c:pt>
                <c:pt idx="80">
                  <c:v>41365</c:v>
                </c:pt>
                <c:pt idx="81">
                  <c:v>41334</c:v>
                </c:pt>
                <c:pt idx="82">
                  <c:v>41306</c:v>
                </c:pt>
                <c:pt idx="83">
                  <c:v>41275</c:v>
                </c:pt>
                <c:pt idx="84">
                  <c:v>41244</c:v>
                </c:pt>
                <c:pt idx="85">
                  <c:v>41214</c:v>
                </c:pt>
                <c:pt idx="86">
                  <c:v>41183</c:v>
                </c:pt>
                <c:pt idx="87">
                  <c:v>41153</c:v>
                </c:pt>
                <c:pt idx="88">
                  <c:v>41122</c:v>
                </c:pt>
                <c:pt idx="89">
                  <c:v>41091</c:v>
                </c:pt>
                <c:pt idx="90">
                  <c:v>41061</c:v>
                </c:pt>
                <c:pt idx="91">
                  <c:v>41030</c:v>
                </c:pt>
                <c:pt idx="92">
                  <c:v>41000</c:v>
                </c:pt>
                <c:pt idx="93">
                  <c:v>40969</c:v>
                </c:pt>
                <c:pt idx="94">
                  <c:v>40940</c:v>
                </c:pt>
                <c:pt idx="95">
                  <c:v>40909</c:v>
                </c:pt>
                <c:pt idx="96">
                  <c:v>40878</c:v>
                </c:pt>
                <c:pt idx="97">
                  <c:v>40848</c:v>
                </c:pt>
                <c:pt idx="98">
                  <c:v>40817</c:v>
                </c:pt>
                <c:pt idx="99">
                  <c:v>40787</c:v>
                </c:pt>
                <c:pt idx="100">
                  <c:v>40756</c:v>
                </c:pt>
                <c:pt idx="101">
                  <c:v>40725</c:v>
                </c:pt>
                <c:pt idx="102">
                  <c:v>40695</c:v>
                </c:pt>
                <c:pt idx="103">
                  <c:v>40664</c:v>
                </c:pt>
                <c:pt idx="104">
                  <c:v>40634</c:v>
                </c:pt>
                <c:pt idx="105">
                  <c:v>40603</c:v>
                </c:pt>
                <c:pt idx="106">
                  <c:v>40575</c:v>
                </c:pt>
                <c:pt idx="107">
                  <c:v>40544</c:v>
                </c:pt>
                <c:pt idx="108">
                  <c:v>40513</c:v>
                </c:pt>
                <c:pt idx="109">
                  <c:v>40483</c:v>
                </c:pt>
                <c:pt idx="110">
                  <c:v>40452</c:v>
                </c:pt>
                <c:pt idx="111">
                  <c:v>40422</c:v>
                </c:pt>
                <c:pt idx="112">
                  <c:v>40391</c:v>
                </c:pt>
                <c:pt idx="113">
                  <c:v>40360</c:v>
                </c:pt>
                <c:pt idx="114">
                  <c:v>40330</c:v>
                </c:pt>
                <c:pt idx="115">
                  <c:v>40299</c:v>
                </c:pt>
                <c:pt idx="116">
                  <c:v>40269</c:v>
                </c:pt>
                <c:pt idx="117">
                  <c:v>40238</c:v>
                </c:pt>
                <c:pt idx="118">
                  <c:v>40210</c:v>
                </c:pt>
                <c:pt idx="119">
                  <c:v>40179</c:v>
                </c:pt>
                <c:pt idx="120">
                  <c:v>40148</c:v>
                </c:pt>
                <c:pt idx="121">
                  <c:v>40118</c:v>
                </c:pt>
                <c:pt idx="122">
                  <c:v>40087</c:v>
                </c:pt>
                <c:pt idx="123">
                  <c:v>40057</c:v>
                </c:pt>
                <c:pt idx="124">
                  <c:v>40026</c:v>
                </c:pt>
                <c:pt idx="125">
                  <c:v>39995</c:v>
                </c:pt>
                <c:pt idx="126">
                  <c:v>39965</c:v>
                </c:pt>
                <c:pt idx="127">
                  <c:v>39934</c:v>
                </c:pt>
                <c:pt idx="128">
                  <c:v>39904</c:v>
                </c:pt>
                <c:pt idx="129">
                  <c:v>39873</c:v>
                </c:pt>
                <c:pt idx="130">
                  <c:v>39845</c:v>
                </c:pt>
                <c:pt idx="131">
                  <c:v>39814</c:v>
                </c:pt>
                <c:pt idx="132">
                  <c:v>39783</c:v>
                </c:pt>
                <c:pt idx="133">
                  <c:v>39753</c:v>
                </c:pt>
                <c:pt idx="134">
                  <c:v>39722</c:v>
                </c:pt>
                <c:pt idx="135">
                  <c:v>39692</c:v>
                </c:pt>
                <c:pt idx="136">
                  <c:v>39661</c:v>
                </c:pt>
                <c:pt idx="137">
                  <c:v>39630</c:v>
                </c:pt>
                <c:pt idx="138">
                  <c:v>39600</c:v>
                </c:pt>
                <c:pt idx="139">
                  <c:v>39569</c:v>
                </c:pt>
                <c:pt idx="140">
                  <c:v>39539</c:v>
                </c:pt>
                <c:pt idx="141">
                  <c:v>39508</c:v>
                </c:pt>
                <c:pt idx="142">
                  <c:v>39479</c:v>
                </c:pt>
                <c:pt idx="143">
                  <c:v>39448</c:v>
                </c:pt>
                <c:pt idx="144">
                  <c:v>39417</c:v>
                </c:pt>
                <c:pt idx="145">
                  <c:v>39387</c:v>
                </c:pt>
                <c:pt idx="146">
                  <c:v>39356</c:v>
                </c:pt>
                <c:pt idx="147">
                  <c:v>39326</c:v>
                </c:pt>
                <c:pt idx="148">
                  <c:v>39295</c:v>
                </c:pt>
                <c:pt idx="149">
                  <c:v>39264</c:v>
                </c:pt>
                <c:pt idx="150">
                  <c:v>39234</c:v>
                </c:pt>
                <c:pt idx="151">
                  <c:v>39203</c:v>
                </c:pt>
                <c:pt idx="152">
                  <c:v>39173</c:v>
                </c:pt>
                <c:pt idx="153">
                  <c:v>39142</c:v>
                </c:pt>
                <c:pt idx="154">
                  <c:v>39114</c:v>
                </c:pt>
                <c:pt idx="155">
                  <c:v>39083</c:v>
                </c:pt>
                <c:pt idx="156">
                  <c:v>39052</c:v>
                </c:pt>
                <c:pt idx="157">
                  <c:v>39022</c:v>
                </c:pt>
                <c:pt idx="158">
                  <c:v>38991</c:v>
                </c:pt>
                <c:pt idx="159">
                  <c:v>38961</c:v>
                </c:pt>
                <c:pt idx="160">
                  <c:v>38930</c:v>
                </c:pt>
                <c:pt idx="161">
                  <c:v>38899</c:v>
                </c:pt>
                <c:pt idx="162">
                  <c:v>38869</c:v>
                </c:pt>
                <c:pt idx="163">
                  <c:v>38838</c:v>
                </c:pt>
                <c:pt idx="164">
                  <c:v>38808</c:v>
                </c:pt>
                <c:pt idx="165">
                  <c:v>38777</c:v>
                </c:pt>
                <c:pt idx="166">
                  <c:v>38749</c:v>
                </c:pt>
                <c:pt idx="167">
                  <c:v>38718</c:v>
                </c:pt>
                <c:pt idx="168">
                  <c:v>38687</c:v>
                </c:pt>
                <c:pt idx="169">
                  <c:v>38657</c:v>
                </c:pt>
                <c:pt idx="170">
                  <c:v>38626</c:v>
                </c:pt>
                <c:pt idx="171">
                  <c:v>38596</c:v>
                </c:pt>
                <c:pt idx="172">
                  <c:v>38565</c:v>
                </c:pt>
                <c:pt idx="173">
                  <c:v>38534</c:v>
                </c:pt>
                <c:pt idx="174">
                  <c:v>38504</c:v>
                </c:pt>
                <c:pt idx="175">
                  <c:v>38473</c:v>
                </c:pt>
                <c:pt idx="176">
                  <c:v>38443</c:v>
                </c:pt>
                <c:pt idx="177">
                  <c:v>38412</c:v>
                </c:pt>
                <c:pt idx="178">
                  <c:v>38384</c:v>
                </c:pt>
                <c:pt idx="179">
                  <c:v>38353</c:v>
                </c:pt>
                <c:pt idx="180">
                  <c:v>38322</c:v>
                </c:pt>
                <c:pt idx="181">
                  <c:v>38292</c:v>
                </c:pt>
                <c:pt idx="182">
                  <c:v>38261</c:v>
                </c:pt>
                <c:pt idx="183">
                  <c:v>38231</c:v>
                </c:pt>
                <c:pt idx="184">
                  <c:v>38200</c:v>
                </c:pt>
                <c:pt idx="185">
                  <c:v>38169</c:v>
                </c:pt>
                <c:pt idx="186">
                  <c:v>38139</c:v>
                </c:pt>
                <c:pt idx="187">
                  <c:v>38108</c:v>
                </c:pt>
                <c:pt idx="188">
                  <c:v>38078</c:v>
                </c:pt>
                <c:pt idx="189">
                  <c:v>38047</c:v>
                </c:pt>
                <c:pt idx="190">
                  <c:v>38018</c:v>
                </c:pt>
                <c:pt idx="191">
                  <c:v>37987</c:v>
                </c:pt>
                <c:pt idx="192">
                  <c:v>37956</c:v>
                </c:pt>
                <c:pt idx="193">
                  <c:v>37926</c:v>
                </c:pt>
                <c:pt idx="194">
                  <c:v>37895</c:v>
                </c:pt>
                <c:pt idx="195">
                  <c:v>37865</c:v>
                </c:pt>
                <c:pt idx="196">
                  <c:v>37834</c:v>
                </c:pt>
                <c:pt idx="197">
                  <c:v>37803</c:v>
                </c:pt>
                <c:pt idx="198">
                  <c:v>37773</c:v>
                </c:pt>
                <c:pt idx="199">
                  <c:v>37742</c:v>
                </c:pt>
                <c:pt idx="200">
                  <c:v>37712</c:v>
                </c:pt>
                <c:pt idx="201">
                  <c:v>37681</c:v>
                </c:pt>
                <c:pt idx="202">
                  <c:v>37653</c:v>
                </c:pt>
                <c:pt idx="203">
                  <c:v>37622</c:v>
                </c:pt>
                <c:pt idx="204">
                  <c:v>37591</c:v>
                </c:pt>
                <c:pt idx="205">
                  <c:v>37561</c:v>
                </c:pt>
                <c:pt idx="206">
                  <c:v>37530</c:v>
                </c:pt>
                <c:pt idx="207">
                  <c:v>37500</c:v>
                </c:pt>
                <c:pt idx="208">
                  <c:v>37469</c:v>
                </c:pt>
                <c:pt idx="209">
                  <c:v>37438</c:v>
                </c:pt>
                <c:pt idx="210">
                  <c:v>37408</c:v>
                </c:pt>
                <c:pt idx="211">
                  <c:v>37377</c:v>
                </c:pt>
                <c:pt idx="212">
                  <c:v>37347</c:v>
                </c:pt>
                <c:pt idx="213">
                  <c:v>37316</c:v>
                </c:pt>
                <c:pt idx="214">
                  <c:v>37288</c:v>
                </c:pt>
                <c:pt idx="215">
                  <c:v>37257</c:v>
                </c:pt>
                <c:pt idx="216">
                  <c:v>37226</c:v>
                </c:pt>
                <c:pt idx="217">
                  <c:v>37196</c:v>
                </c:pt>
                <c:pt idx="218">
                  <c:v>37165</c:v>
                </c:pt>
                <c:pt idx="219">
                  <c:v>37135</c:v>
                </c:pt>
                <c:pt idx="220">
                  <c:v>37104</c:v>
                </c:pt>
                <c:pt idx="221">
                  <c:v>37073</c:v>
                </c:pt>
                <c:pt idx="222">
                  <c:v>37043</c:v>
                </c:pt>
                <c:pt idx="223">
                  <c:v>37012</c:v>
                </c:pt>
                <c:pt idx="224">
                  <c:v>36982</c:v>
                </c:pt>
                <c:pt idx="225">
                  <c:v>36951</c:v>
                </c:pt>
                <c:pt idx="226">
                  <c:v>36923</c:v>
                </c:pt>
                <c:pt idx="227">
                  <c:v>36892</c:v>
                </c:pt>
                <c:pt idx="228">
                  <c:v>36861</c:v>
                </c:pt>
                <c:pt idx="229">
                  <c:v>36831</c:v>
                </c:pt>
                <c:pt idx="230">
                  <c:v>36800</c:v>
                </c:pt>
                <c:pt idx="231">
                  <c:v>36770</c:v>
                </c:pt>
                <c:pt idx="232">
                  <c:v>36739</c:v>
                </c:pt>
                <c:pt idx="233">
                  <c:v>36708</c:v>
                </c:pt>
                <c:pt idx="234">
                  <c:v>36678</c:v>
                </c:pt>
                <c:pt idx="235">
                  <c:v>36647</c:v>
                </c:pt>
                <c:pt idx="236">
                  <c:v>36617</c:v>
                </c:pt>
                <c:pt idx="237">
                  <c:v>36586</c:v>
                </c:pt>
                <c:pt idx="238">
                  <c:v>36557</c:v>
                </c:pt>
                <c:pt idx="239">
                  <c:v>36526</c:v>
                </c:pt>
                <c:pt idx="240">
                  <c:v>36495</c:v>
                </c:pt>
                <c:pt idx="241">
                  <c:v>36465</c:v>
                </c:pt>
                <c:pt idx="242">
                  <c:v>36434</c:v>
                </c:pt>
                <c:pt idx="243">
                  <c:v>36404</c:v>
                </c:pt>
                <c:pt idx="244">
                  <c:v>36373</c:v>
                </c:pt>
                <c:pt idx="245">
                  <c:v>36342</c:v>
                </c:pt>
                <c:pt idx="246">
                  <c:v>36312</c:v>
                </c:pt>
                <c:pt idx="247">
                  <c:v>36281</c:v>
                </c:pt>
                <c:pt idx="248">
                  <c:v>36251</c:v>
                </c:pt>
                <c:pt idx="249">
                  <c:v>36220</c:v>
                </c:pt>
                <c:pt idx="250">
                  <c:v>36192</c:v>
                </c:pt>
                <c:pt idx="251">
                  <c:v>36161</c:v>
                </c:pt>
                <c:pt idx="252">
                  <c:v>36130</c:v>
                </c:pt>
                <c:pt idx="253">
                  <c:v>36100</c:v>
                </c:pt>
                <c:pt idx="254">
                  <c:v>36069</c:v>
                </c:pt>
                <c:pt idx="255">
                  <c:v>36039</c:v>
                </c:pt>
                <c:pt idx="256">
                  <c:v>36008</c:v>
                </c:pt>
                <c:pt idx="257">
                  <c:v>35977</c:v>
                </c:pt>
                <c:pt idx="258">
                  <c:v>35947</c:v>
                </c:pt>
                <c:pt idx="259">
                  <c:v>35916</c:v>
                </c:pt>
                <c:pt idx="260">
                  <c:v>35886</c:v>
                </c:pt>
                <c:pt idx="261">
                  <c:v>35855</c:v>
                </c:pt>
                <c:pt idx="262">
                  <c:v>35827</c:v>
                </c:pt>
                <c:pt idx="263">
                  <c:v>35796</c:v>
                </c:pt>
                <c:pt idx="264">
                  <c:v>35765</c:v>
                </c:pt>
                <c:pt idx="265">
                  <c:v>35735</c:v>
                </c:pt>
                <c:pt idx="266">
                  <c:v>35704</c:v>
                </c:pt>
                <c:pt idx="267">
                  <c:v>35674</c:v>
                </c:pt>
                <c:pt idx="268">
                  <c:v>35643</c:v>
                </c:pt>
                <c:pt idx="269">
                  <c:v>35612</c:v>
                </c:pt>
                <c:pt idx="270">
                  <c:v>35582</c:v>
                </c:pt>
                <c:pt idx="271">
                  <c:v>35551</c:v>
                </c:pt>
                <c:pt idx="272">
                  <c:v>35521</c:v>
                </c:pt>
                <c:pt idx="273">
                  <c:v>35490</c:v>
                </c:pt>
                <c:pt idx="274">
                  <c:v>35462</c:v>
                </c:pt>
                <c:pt idx="275">
                  <c:v>35431</c:v>
                </c:pt>
                <c:pt idx="276">
                  <c:v>35400</c:v>
                </c:pt>
                <c:pt idx="277">
                  <c:v>35370</c:v>
                </c:pt>
                <c:pt idx="278">
                  <c:v>35339</c:v>
                </c:pt>
                <c:pt idx="279">
                  <c:v>35309</c:v>
                </c:pt>
                <c:pt idx="280">
                  <c:v>35278</c:v>
                </c:pt>
                <c:pt idx="281">
                  <c:v>35247</c:v>
                </c:pt>
                <c:pt idx="282">
                  <c:v>35217</c:v>
                </c:pt>
                <c:pt idx="283">
                  <c:v>35186</c:v>
                </c:pt>
                <c:pt idx="284">
                  <c:v>35156</c:v>
                </c:pt>
                <c:pt idx="285">
                  <c:v>35125</c:v>
                </c:pt>
                <c:pt idx="286">
                  <c:v>35096</c:v>
                </c:pt>
                <c:pt idx="287">
                  <c:v>35065</c:v>
                </c:pt>
                <c:pt idx="288">
                  <c:v>35034</c:v>
                </c:pt>
                <c:pt idx="289">
                  <c:v>35004</c:v>
                </c:pt>
                <c:pt idx="290">
                  <c:v>34973</c:v>
                </c:pt>
                <c:pt idx="291">
                  <c:v>34943</c:v>
                </c:pt>
                <c:pt idx="292">
                  <c:v>34912</c:v>
                </c:pt>
                <c:pt idx="293">
                  <c:v>34881</c:v>
                </c:pt>
                <c:pt idx="294">
                  <c:v>34851</c:v>
                </c:pt>
                <c:pt idx="295">
                  <c:v>34820</c:v>
                </c:pt>
                <c:pt idx="296">
                  <c:v>34790</c:v>
                </c:pt>
                <c:pt idx="297">
                  <c:v>34759</c:v>
                </c:pt>
                <c:pt idx="298">
                  <c:v>34731</c:v>
                </c:pt>
                <c:pt idx="299">
                  <c:v>34700</c:v>
                </c:pt>
                <c:pt idx="300">
                  <c:v>34669</c:v>
                </c:pt>
                <c:pt idx="301">
                  <c:v>34639</c:v>
                </c:pt>
                <c:pt idx="302">
                  <c:v>34608</c:v>
                </c:pt>
                <c:pt idx="303">
                  <c:v>34578</c:v>
                </c:pt>
                <c:pt idx="304">
                  <c:v>34547</c:v>
                </c:pt>
                <c:pt idx="305">
                  <c:v>34516</c:v>
                </c:pt>
                <c:pt idx="306">
                  <c:v>34486</c:v>
                </c:pt>
                <c:pt idx="307">
                  <c:v>34455</c:v>
                </c:pt>
                <c:pt idx="308">
                  <c:v>34425</c:v>
                </c:pt>
                <c:pt idx="309">
                  <c:v>34394</c:v>
                </c:pt>
                <c:pt idx="310">
                  <c:v>34366</c:v>
                </c:pt>
                <c:pt idx="311">
                  <c:v>34335</c:v>
                </c:pt>
                <c:pt idx="312">
                  <c:v>34304</c:v>
                </c:pt>
                <c:pt idx="313">
                  <c:v>34274</c:v>
                </c:pt>
                <c:pt idx="314">
                  <c:v>34243</c:v>
                </c:pt>
                <c:pt idx="315">
                  <c:v>34213</c:v>
                </c:pt>
                <c:pt idx="316">
                  <c:v>34182</c:v>
                </c:pt>
                <c:pt idx="317">
                  <c:v>34151</c:v>
                </c:pt>
                <c:pt idx="318">
                  <c:v>34121</c:v>
                </c:pt>
                <c:pt idx="319">
                  <c:v>34090</c:v>
                </c:pt>
                <c:pt idx="320">
                  <c:v>34060</c:v>
                </c:pt>
                <c:pt idx="321">
                  <c:v>34029</c:v>
                </c:pt>
                <c:pt idx="322">
                  <c:v>34001</c:v>
                </c:pt>
                <c:pt idx="323">
                  <c:v>33970</c:v>
                </c:pt>
                <c:pt idx="324">
                  <c:v>33939</c:v>
                </c:pt>
                <c:pt idx="325">
                  <c:v>33909</c:v>
                </c:pt>
                <c:pt idx="326">
                  <c:v>33878</c:v>
                </c:pt>
                <c:pt idx="327">
                  <c:v>33848</c:v>
                </c:pt>
                <c:pt idx="328">
                  <c:v>33817</c:v>
                </c:pt>
                <c:pt idx="329">
                  <c:v>33786</c:v>
                </c:pt>
                <c:pt idx="330">
                  <c:v>33756</c:v>
                </c:pt>
                <c:pt idx="331">
                  <c:v>33725</c:v>
                </c:pt>
                <c:pt idx="332">
                  <c:v>33695</c:v>
                </c:pt>
                <c:pt idx="333">
                  <c:v>33664</c:v>
                </c:pt>
                <c:pt idx="334">
                  <c:v>33635</c:v>
                </c:pt>
                <c:pt idx="335">
                  <c:v>33604</c:v>
                </c:pt>
                <c:pt idx="336">
                  <c:v>33573</c:v>
                </c:pt>
                <c:pt idx="337">
                  <c:v>33543</c:v>
                </c:pt>
                <c:pt idx="338">
                  <c:v>33512</c:v>
                </c:pt>
                <c:pt idx="339">
                  <c:v>33482</c:v>
                </c:pt>
                <c:pt idx="340">
                  <c:v>33451</c:v>
                </c:pt>
                <c:pt idx="341">
                  <c:v>33420</c:v>
                </c:pt>
                <c:pt idx="342">
                  <c:v>33390</c:v>
                </c:pt>
                <c:pt idx="343">
                  <c:v>33359</c:v>
                </c:pt>
                <c:pt idx="344">
                  <c:v>33329</c:v>
                </c:pt>
                <c:pt idx="345">
                  <c:v>33298</c:v>
                </c:pt>
                <c:pt idx="346">
                  <c:v>33270</c:v>
                </c:pt>
                <c:pt idx="347">
                  <c:v>33239</c:v>
                </c:pt>
                <c:pt idx="348">
                  <c:v>33208</c:v>
                </c:pt>
                <c:pt idx="349">
                  <c:v>33178</c:v>
                </c:pt>
                <c:pt idx="350">
                  <c:v>33147</c:v>
                </c:pt>
                <c:pt idx="351">
                  <c:v>33117</c:v>
                </c:pt>
                <c:pt idx="352">
                  <c:v>33086</c:v>
                </c:pt>
                <c:pt idx="353">
                  <c:v>33055</c:v>
                </c:pt>
                <c:pt idx="354">
                  <c:v>33025</c:v>
                </c:pt>
                <c:pt idx="355">
                  <c:v>32994</c:v>
                </c:pt>
                <c:pt idx="356">
                  <c:v>32964</c:v>
                </c:pt>
                <c:pt idx="357">
                  <c:v>32933</c:v>
                </c:pt>
                <c:pt idx="358">
                  <c:v>32905</c:v>
                </c:pt>
                <c:pt idx="359">
                  <c:v>32874</c:v>
                </c:pt>
                <c:pt idx="360">
                  <c:v>32843</c:v>
                </c:pt>
                <c:pt idx="361">
                  <c:v>32813</c:v>
                </c:pt>
                <c:pt idx="362">
                  <c:v>32782</c:v>
                </c:pt>
                <c:pt idx="363">
                  <c:v>32752</c:v>
                </c:pt>
                <c:pt idx="364">
                  <c:v>32721</c:v>
                </c:pt>
                <c:pt idx="365">
                  <c:v>32690</c:v>
                </c:pt>
                <c:pt idx="366">
                  <c:v>32660</c:v>
                </c:pt>
                <c:pt idx="367">
                  <c:v>32629</c:v>
                </c:pt>
                <c:pt idx="368">
                  <c:v>32599</c:v>
                </c:pt>
                <c:pt idx="369">
                  <c:v>32568</c:v>
                </c:pt>
                <c:pt idx="370">
                  <c:v>32540</c:v>
                </c:pt>
                <c:pt idx="371">
                  <c:v>32509</c:v>
                </c:pt>
                <c:pt idx="372">
                  <c:v>32478</c:v>
                </c:pt>
                <c:pt idx="373">
                  <c:v>32448</c:v>
                </c:pt>
                <c:pt idx="374">
                  <c:v>32417</c:v>
                </c:pt>
                <c:pt idx="375">
                  <c:v>32387</c:v>
                </c:pt>
                <c:pt idx="376">
                  <c:v>32356</c:v>
                </c:pt>
                <c:pt idx="377">
                  <c:v>32325</c:v>
                </c:pt>
                <c:pt idx="378">
                  <c:v>32295</c:v>
                </c:pt>
                <c:pt idx="379">
                  <c:v>32264</c:v>
                </c:pt>
                <c:pt idx="380">
                  <c:v>32234</c:v>
                </c:pt>
                <c:pt idx="381">
                  <c:v>32203</c:v>
                </c:pt>
                <c:pt idx="382">
                  <c:v>32174</c:v>
                </c:pt>
                <c:pt idx="383">
                  <c:v>32143</c:v>
                </c:pt>
                <c:pt idx="384">
                  <c:v>32112</c:v>
                </c:pt>
                <c:pt idx="385">
                  <c:v>32082</c:v>
                </c:pt>
                <c:pt idx="386">
                  <c:v>32051</c:v>
                </c:pt>
                <c:pt idx="387">
                  <c:v>32021</c:v>
                </c:pt>
                <c:pt idx="388">
                  <c:v>31990</c:v>
                </c:pt>
                <c:pt idx="389">
                  <c:v>31959</c:v>
                </c:pt>
                <c:pt idx="390">
                  <c:v>31929</c:v>
                </c:pt>
                <c:pt idx="391">
                  <c:v>31898</c:v>
                </c:pt>
                <c:pt idx="392">
                  <c:v>31868</c:v>
                </c:pt>
                <c:pt idx="393">
                  <c:v>31837</c:v>
                </c:pt>
                <c:pt idx="394">
                  <c:v>31809</c:v>
                </c:pt>
                <c:pt idx="395">
                  <c:v>31778</c:v>
                </c:pt>
                <c:pt idx="396">
                  <c:v>31747</c:v>
                </c:pt>
                <c:pt idx="397">
                  <c:v>31717</c:v>
                </c:pt>
                <c:pt idx="398">
                  <c:v>31686</c:v>
                </c:pt>
                <c:pt idx="399">
                  <c:v>31656</c:v>
                </c:pt>
                <c:pt idx="400">
                  <c:v>31625</c:v>
                </c:pt>
                <c:pt idx="401">
                  <c:v>31594</c:v>
                </c:pt>
                <c:pt idx="402">
                  <c:v>31564</c:v>
                </c:pt>
                <c:pt idx="403">
                  <c:v>31533</c:v>
                </c:pt>
                <c:pt idx="404">
                  <c:v>31503</c:v>
                </c:pt>
                <c:pt idx="405">
                  <c:v>31472</c:v>
                </c:pt>
                <c:pt idx="406">
                  <c:v>31444</c:v>
                </c:pt>
                <c:pt idx="407">
                  <c:v>31413</c:v>
                </c:pt>
                <c:pt idx="408">
                  <c:v>31382</c:v>
                </c:pt>
                <c:pt idx="409">
                  <c:v>31352</c:v>
                </c:pt>
                <c:pt idx="410">
                  <c:v>31321</c:v>
                </c:pt>
                <c:pt idx="411">
                  <c:v>31291</c:v>
                </c:pt>
                <c:pt idx="412">
                  <c:v>31260</c:v>
                </c:pt>
                <c:pt idx="413">
                  <c:v>31229</c:v>
                </c:pt>
                <c:pt idx="414">
                  <c:v>31199</c:v>
                </c:pt>
                <c:pt idx="415">
                  <c:v>31168</c:v>
                </c:pt>
                <c:pt idx="416">
                  <c:v>31138</c:v>
                </c:pt>
                <c:pt idx="417">
                  <c:v>31107</c:v>
                </c:pt>
                <c:pt idx="418">
                  <c:v>31079</c:v>
                </c:pt>
                <c:pt idx="419">
                  <c:v>31048</c:v>
                </c:pt>
                <c:pt idx="420">
                  <c:v>31017</c:v>
                </c:pt>
                <c:pt idx="421">
                  <c:v>30987</c:v>
                </c:pt>
              </c:numCache>
            </c:numRef>
          </c:xVal>
          <c:yVal>
            <c:numRef>
              <c:f>Sheet1!$J$2:$J$423</c:f>
              <c:numCache>
                <c:formatCode>General</c:formatCode>
                <c:ptCount val="422"/>
                <c:pt idx="0">
                  <c:v>55.56</c:v>
                </c:pt>
                <c:pt idx="1">
                  <c:v>56.11</c:v>
                </c:pt>
                <c:pt idx="2">
                  <c:v>49.69</c:v>
                </c:pt>
                <c:pt idx="3">
                  <c:v>44.51</c:v>
                </c:pt>
                <c:pt idx="4">
                  <c:v>41.07</c:v>
                </c:pt>
                <c:pt idx="5">
                  <c:v>52.03</c:v>
                </c:pt>
                <c:pt idx="6">
                  <c:v>52.28</c:v>
                </c:pt>
                <c:pt idx="7">
                  <c:v>47</c:v>
                </c:pt>
                <c:pt idx="8">
                  <c:v>50.63</c:v>
                </c:pt>
                <c:pt idx="9">
                  <c:v>49.74</c:v>
                </c:pt>
                <c:pt idx="10">
                  <c:v>51.73</c:v>
                </c:pt>
                <c:pt idx="11">
                  <c:v>48.62</c:v>
                </c:pt>
                <c:pt idx="12">
                  <c:v>36.229999999999997</c:v>
                </c:pt>
                <c:pt idx="13">
                  <c:v>35.89</c:v>
                </c:pt>
                <c:pt idx="14">
                  <c:v>48.34</c:v>
                </c:pt>
                <c:pt idx="15">
                  <c:v>54.03</c:v>
                </c:pt>
                <c:pt idx="16">
                  <c:v>61.93</c:v>
                </c:pt>
                <c:pt idx="17">
                  <c:v>65.23</c:v>
                </c:pt>
                <c:pt idx="18">
                  <c:v>65.14</c:v>
                </c:pt>
                <c:pt idx="19">
                  <c:v>67.38</c:v>
                </c:pt>
                <c:pt idx="20">
                  <c:v>67.34</c:v>
                </c:pt>
                <c:pt idx="21">
                  <c:v>64.510000000000005</c:v>
                </c:pt>
                <c:pt idx="22">
                  <c:v>67.53</c:v>
                </c:pt>
                <c:pt idx="23">
                  <c:v>77.39</c:v>
                </c:pt>
                <c:pt idx="24">
                  <c:v>83.51</c:v>
                </c:pt>
                <c:pt idx="25">
                  <c:v>87.53</c:v>
                </c:pt>
                <c:pt idx="26">
                  <c:v>96.48</c:v>
                </c:pt>
                <c:pt idx="27">
                  <c:v>115.72</c:v>
                </c:pt>
                <c:pt idx="28">
                  <c:v>117.49</c:v>
                </c:pt>
                <c:pt idx="29">
                  <c:v>122.57</c:v>
                </c:pt>
                <c:pt idx="30">
                  <c:v>129.27000000000001</c:v>
                </c:pt>
                <c:pt idx="31">
                  <c:v>131.04</c:v>
                </c:pt>
                <c:pt idx="32">
                  <c:v>138.74</c:v>
                </c:pt>
                <c:pt idx="33">
                  <c:v>142.62</c:v>
                </c:pt>
                <c:pt idx="34">
                  <c:v>142.66999999999999</c:v>
                </c:pt>
                <c:pt idx="35">
                  <c:v>142.13999999999999</c:v>
                </c:pt>
                <c:pt idx="36">
                  <c:v>151.22999999999999</c:v>
                </c:pt>
                <c:pt idx="37">
                  <c:v>147.21</c:v>
                </c:pt>
                <c:pt idx="38">
                  <c:v>139.27000000000001</c:v>
                </c:pt>
                <c:pt idx="39">
                  <c:v>141.76</c:v>
                </c:pt>
                <c:pt idx="40">
                  <c:v>149.51</c:v>
                </c:pt>
                <c:pt idx="41">
                  <c:v>149.03</c:v>
                </c:pt>
                <c:pt idx="42">
                  <c:v>150.66</c:v>
                </c:pt>
                <c:pt idx="43">
                  <c:v>144.68</c:v>
                </c:pt>
                <c:pt idx="44">
                  <c:v>147.16</c:v>
                </c:pt>
                <c:pt idx="45">
                  <c:v>152.13999999999999</c:v>
                </c:pt>
                <c:pt idx="46">
                  <c:v>139.46</c:v>
                </c:pt>
                <c:pt idx="47">
                  <c:v>139.27000000000001</c:v>
                </c:pt>
                <c:pt idx="48">
                  <c:v>149.08000000000001</c:v>
                </c:pt>
                <c:pt idx="49">
                  <c:v>143.29</c:v>
                </c:pt>
                <c:pt idx="50">
                  <c:v>138.41</c:v>
                </c:pt>
                <c:pt idx="51">
                  <c:v>120.7</c:v>
                </c:pt>
                <c:pt idx="52">
                  <c:v>118.78</c:v>
                </c:pt>
                <c:pt idx="53">
                  <c:v>124.91</c:v>
                </c:pt>
                <c:pt idx="54">
                  <c:v>127.16</c:v>
                </c:pt>
                <c:pt idx="55">
                  <c:v>130.51</c:v>
                </c:pt>
                <c:pt idx="56">
                  <c:v>129.6</c:v>
                </c:pt>
                <c:pt idx="57">
                  <c:v>118.74</c:v>
                </c:pt>
                <c:pt idx="58">
                  <c:v>124.38</c:v>
                </c:pt>
                <c:pt idx="59">
                  <c:v>114.33</c:v>
                </c:pt>
                <c:pt idx="60">
                  <c:v>120.94</c:v>
                </c:pt>
                <c:pt idx="61">
                  <c:v>126.78</c:v>
                </c:pt>
                <c:pt idx="62">
                  <c:v>123.52</c:v>
                </c:pt>
                <c:pt idx="63">
                  <c:v>122.61</c:v>
                </c:pt>
                <c:pt idx="64">
                  <c:v>124.34</c:v>
                </c:pt>
                <c:pt idx="65">
                  <c:v>120.36</c:v>
                </c:pt>
                <c:pt idx="66">
                  <c:v>125.77</c:v>
                </c:pt>
                <c:pt idx="67">
                  <c:v>128.21</c:v>
                </c:pt>
                <c:pt idx="68">
                  <c:v>128.69</c:v>
                </c:pt>
                <c:pt idx="69">
                  <c:v>123.91</c:v>
                </c:pt>
                <c:pt idx="70">
                  <c:v>121.9</c:v>
                </c:pt>
                <c:pt idx="71">
                  <c:v>120.27</c:v>
                </c:pt>
                <c:pt idx="72">
                  <c:v>134.15</c:v>
                </c:pt>
                <c:pt idx="73">
                  <c:v>127.59</c:v>
                </c:pt>
                <c:pt idx="74">
                  <c:v>125.1</c:v>
                </c:pt>
                <c:pt idx="75">
                  <c:v>114.33</c:v>
                </c:pt>
                <c:pt idx="76">
                  <c:v>110.74</c:v>
                </c:pt>
                <c:pt idx="77">
                  <c:v>116.63</c:v>
                </c:pt>
                <c:pt idx="78">
                  <c:v>110.98</c:v>
                </c:pt>
                <c:pt idx="79">
                  <c:v>111.61</c:v>
                </c:pt>
                <c:pt idx="80">
                  <c:v>106.68</c:v>
                </c:pt>
                <c:pt idx="81">
                  <c:v>110.65</c:v>
                </c:pt>
                <c:pt idx="82">
                  <c:v>111.13</c:v>
                </c:pt>
                <c:pt idx="83">
                  <c:v>106.63</c:v>
                </c:pt>
                <c:pt idx="84">
                  <c:v>100.45</c:v>
                </c:pt>
                <c:pt idx="85">
                  <c:v>101.12</c:v>
                </c:pt>
                <c:pt idx="86">
                  <c:v>100.79</c:v>
                </c:pt>
                <c:pt idx="87">
                  <c:v>108.69</c:v>
                </c:pt>
                <c:pt idx="88">
                  <c:v>99.11</c:v>
                </c:pt>
                <c:pt idx="89">
                  <c:v>99.31</c:v>
                </c:pt>
                <c:pt idx="90">
                  <c:v>99.74</c:v>
                </c:pt>
                <c:pt idx="91">
                  <c:v>91.36</c:v>
                </c:pt>
                <c:pt idx="92">
                  <c:v>93.71</c:v>
                </c:pt>
                <c:pt idx="93">
                  <c:v>96.05</c:v>
                </c:pt>
                <c:pt idx="94">
                  <c:v>91.17</c:v>
                </c:pt>
                <c:pt idx="95">
                  <c:v>89.54</c:v>
                </c:pt>
                <c:pt idx="96">
                  <c:v>85.71</c:v>
                </c:pt>
                <c:pt idx="97">
                  <c:v>76.14</c:v>
                </c:pt>
                <c:pt idx="98">
                  <c:v>79.97</c:v>
                </c:pt>
                <c:pt idx="99">
                  <c:v>72.84</c:v>
                </c:pt>
                <c:pt idx="100">
                  <c:v>78.06</c:v>
                </c:pt>
                <c:pt idx="101">
                  <c:v>85.71</c:v>
                </c:pt>
                <c:pt idx="102">
                  <c:v>90.26</c:v>
                </c:pt>
                <c:pt idx="103">
                  <c:v>93.99</c:v>
                </c:pt>
                <c:pt idx="104">
                  <c:v>97.87</c:v>
                </c:pt>
                <c:pt idx="105">
                  <c:v>95.96</c:v>
                </c:pt>
                <c:pt idx="106">
                  <c:v>100.12</c:v>
                </c:pt>
                <c:pt idx="107">
                  <c:v>96.39</c:v>
                </c:pt>
                <c:pt idx="108">
                  <c:v>87.53</c:v>
                </c:pt>
                <c:pt idx="109">
                  <c:v>75.760000000000005</c:v>
                </c:pt>
                <c:pt idx="110">
                  <c:v>76.67</c:v>
                </c:pt>
                <c:pt idx="111">
                  <c:v>77.77</c:v>
                </c:pt>
                <c:pt idx="112">
                  <c:v>69.3</c:v>
                </c:pt>
                <c:pt idx="113">
                  <c:v>77.150000000000006</c:v>
                </c:pt>
                <c:pt idx="114">
                  <c:v>69.010000000000005</c:v>
                </c:pt>
                <c:pt idx="115">
                  <c:v>78.25</c:v>
                </c:pt>
                <c:pt idx="116">
                  <c:v>90.26</c:v>
                </c:pt>
                <c:pt idx="117">
                  <c:v>87.1</c:v>
                </c:pt>
                <c:pt idx="118">
                  <c:v>76.86</c:v>
                </c:pt>
                <c:pt idx="119">
                  <c:v>76.959999999999994</c:v>
                </c:pt>
                <c:pt idx="120">
                  <c:v>72.41</c:v>
                </c:pt>
                <c:pt idx="121">
                  <c:v>76.67</c:v>
                </c:pt>
                <c:pt idx="122">
                  <c:v>68.25</c:v>
                </c:pt>
                <c:pt idx="123">
                  <c:v>78.58</c:v>
                </c:pt>
                <c:pt idx="124">
                  <c:v>66.52</c:v>
                </c:pt>
                <c:pt idx="125">
                  <c:v>64.13</c:v>
                </c:pt>
                <c:pt idx="126">
                  <c:v>56.09</c:v>
                </c:pt>
                <c:pt idx="127">
                  <c:v>64.510000000000005</c:v>
                </c:pt>
                <c:pt idx="128">
                  <c:v>60.54</c:v>
                </c:pt>
                <c:pt idx="129">
                  <c:v>48.38</c:v>
                </c:pt>
                <c:pt idx="130">
                  <c:v>40.729999999999997</c:v>
                </c:pt>
                <c:pt idx="131">
                  <c:v>58.05</c:v>
                </c:pt>
                <c:pt idx="132">
                  <c:v>77.53</c:v>
                </c:pt>
                <c:pt idx="133">
                  <c:v>82.17</c:v>
                </c:pt>
                <c:pt idx="134">
                  <c:v>93.37</c:v>
                </c:pt>
                <c:pt idx="135">
                  <c:v>122.04</c:v>
                </c:pt>
                <c:pt idx="136">
                  <c:v>134.47999999999999</c:v>
                </c:pt>
                <c:pt idx="137">
                  <c:v>135.38999999999999</c:v>
                </c:pt>
                <c:pt idx="138">
                  <c:v>127.73</c:v>
                </c:pt>
                <c:pt idx="139">
                  <c:v>147.02000000000001</c:v>
                </c:pt>
                <c:pt idx="140">
                  <c:v>156.5</c:v>
                </c:pt>
                <c:pt idx="141">
                  <c:v>177.12</c:v>
                </c:pt>
                <c:pt idx="142">
                  <c:v>158.6</c:v>
                </c:pt>
                <c:pt idx="143">
                  <c:v>169.23</c:v>
                </c:pt>
                <c:pt idx="144">
                  <c:v>177.41</c:v>
                </c:pt>
                <c:pt idx="145">
                  <c:v>183.25</c:v>
                </c:pt>
                <c:pt idx="146">
                  <c:v>196.99</c:v>
                </c:pt>
                <c:pt idx="147">
                  <c:v>198.13</c:v>
                </c:pt>
                <c:pt idx="148">
                  <c:v>186.03</c:v>
                </c:pt>
                <c:pt idx="149">
                  <c:v>185.5</c:v>
                </c:pt>
                <c:pt idx="150">
                  <c:v>183.2</c:v>
                </c:pt>
                <c:pt idx="151">
                  <c:v>179.85</c:v>
                </c:pt>
                <c:pt idx="152">
                  <c:v>176.41</c:v>
                </c:pt>
                <c:pt idx="153">
                  <c:v>169.23</c:v>
                </c:pt>
                <c:pt idx="154">
                  <c:v>167.07</c:v>
                </c:pt>
                <c:pt idx="155">
                  <c:v>172.53</c:v>
                </c:pt>
                <c:pt idx="156">
                  <c:v>178.08</c:v>
                </c:pt>
                <c:pt idx="157">
                  <c:v>168.84</c:v>
                </c:pt>
                <c:pt idx="158">
                  <c:v>168.03</c:v>
                </c:pt>
                <c:pt idx="159">
                  <c:v>168.94</c:v>
                </c:pt>
                <c:pt idx="160">
                  <c:v>163.01</c:v>
                </c:pt>
                <c:pt idx="161">
                  <c:v>156.44999999999999</c:v>
                </c:pt>
                <c:pt idx="162">
                  <c:v>157.74</c:v>
                </c:pt>
                <c:pt idx="163">
                  <c:v>163.96</c:v>
                </c:pt>
                <c:pt idx="164">
                  <c:v>165.54</c:v>
                </c:pt>
                <c:pt idx="165">
                  <c:v>166.45</c:v>
                </c:pt>
                <c:pt idx="166">
                  <c:v>157.31</c:v>
                </c:pt>
                <c:pt idx="167">
                  <c:v>156.74</c:v>
                </c:pt>
                <c:pt idx="168">
                  <c:v>167.74</c:v>
                </c:pt>
                <c:pt idx="169">
                  <c:v>170.95</c:v>
                </c:pt>
                <c:pt idx="170">
                  <c:v>162.29</c:v>
                </c:pt>
                <c:pt idx="171">
                  <c:v>161.13999999999999</c:v>
                </c:pt>
                <c:pt idx="172">
                  <c:v>160.85</c:v>
                </c:pt>
                <c:pt idx="173">
                  <c:v>165.11</c:v>
                </c:pt>
                <c:pt idx="174">
                  <c:v>165.83</c:v>
                </c:pt>
                <c:pt idx="175">
                  <c:v>174.59</c:v>
                </c:pt>
                <c:pt idx="176">
                  <c:v>173.25</c:v>
                </c:pt>
                <c:pt idx="177">
                  <c:v>172.58</c:v>
                </c:pt>
                <c:pt idx="178">
                  <c:v>168.46</c:v>
                </c:pt>
                <c:pt idx="179">
                  <c:v>172.91</c:v>
                </c:pt>
                <c:pt idx="180">
                  <c:v>174.68</c:v>
                </c:pt>
                <c:pt idx="181">
                  <c:v>169.23</c:v>
                </c:pt>
                <c:pt idx="182">
                  <c:v>163.29</c:v>
                </c:pt>
                <c:pt idx="183">
                  <c:v>160.71</c:v>
                </c:pt>
                <c:pt idx="184">
                  <c:v>156.93</c:v>
                </c:pt>
                <c:pt idx="185">
                  <c:v>159.13</c:v>
                </c:pt>
                <c:pt idx="186">
                  <c:v>155.06</c:v>
                </c:pt>
                <c:pt idx="187">
                  <c:v>148.94</c:v>
                </c:pt>
                <c:pt idx="188">
                  <c:v>143.34</c:v>
                </c:pt>
                <c:pt idx="189">
                  <c:v>146.06</c:v>
                </c:pt>
                <c:pt idx="190">
                  <c:v>155.63999999999999</c:v>
                </c:pt>
                <c:pt idx="191">
                  <c:v>160.94999999999999</c:v>
                </c:pt>
                <c:pt idx="192">
                  <c:v>148.27000000000001</c:v>
                </c:pt>
                <c:pt idx="193">
                  <c:v>137.21</c:v>
                </c:pt>
                <c:pt idx="194">
                  <c:v>138.84</c:v>
                </c:pt>
                <c:pt idx="195">
                  <c:v>142.66999999999999</c:v>
                </c:pt>
                <c:pt idx="196">
                  <c:v>141.52000000000001</c:v>
                </c:pt>
                <c:pt idx="197">
                  <c:v>136.11000000000001</c:v>
                </c:pt>
                <c:pt idx="198">
                  <c:v>137.26</c:v>
                </c:pt>
                <c:pt idx="199">
                  <c:v>137.35</c:v>
                </c:pt>
                <c:pt idx="200">
                  <c:v>140.94</c:v>
                </c:pt>
                <c:pt idx="201">
                  <c:v>122.04</c:v>
                </c:pt>
                <c:pt idx="202">
                  <c:v>115.1</c:v>
                </c:pt>
                <c:pt idx="203">
                  <c:v>110.74</c:v>
                </c:pt>
                <c:pt idx="204">
                  <c:v>116.54</c:v>
                </c:pt>
                <c:pt idx="205">
                  <c:v>129.79</c:v>
                </c:pt>
                <c:pt idx="206">
                  <c:v>120.84</c:v>
                </c:pt>
                <c:pt idx="207">
                  <c:v>117.97</c:v>
                </c:pt>
                <c:pt idx="208">
                  <c:v>144.29</c:v>
                </c:pt>
                <c:pt idx="209">
                  <c:v>154.1</c:v>
                </c:pt>
                <c:pt idx="210">
                  <c:v>139.03</c:v>
                </c:pt>
                <c:pt idx="211">
                  <c:v>149.03</c:v>
                </c:pt>
                <c:pt idx="212">
                  <c:v>150.99</c:v>
                </c:pt>
                <c:pt idx="213">
                  <c:v>179.23</c:v>
                </c:pt>
                <c:pt idx="214">
                  <c:v>184.26</c:v>
                </c:pt>
                <c:pt idx="215">
                  <c:v>177.79</c:v>
                </c:pt>
                <c:pt idx="216">
                  <c:v>191.82</c:v>
                </c:pt>
                <c:pt idx="217">
                  <c:v>184.26</c:v>
                </c:pt>
                <c:pt idx="218">
                  <c:v>174.25</c:v>
                </c:pt>
                <c:pt idx="219">
                  <c:v>178.03</c:v>
                </c:pt>
                <c:pt idx="220">
                  <c:v>196.12</c:v>
                </c:pt>
                <c:pt idx="221">
                  <c:v>208.18</c:v>
                </c:pt>
                <c:pt idx="222">
                  <c:v>233.31</c:v>
                </c:pt>
                <c:pt idx="223">
                  <c:v>234.51</c:v>
                </c:pt>
                <c:pt idx="224">
                  <c:v>232.26</c:v>
                </c:pt>
                <c:pt idx="225">
                  <c:v>200.34</c:v>
                </c:pt>
                <c:pt idx="226">
                  <c:v>222.54</c:v>
                </c:pt>
                <c:pt idx="227">
                  <c:v>220.15</c:v>
                </c:pt>
                <c:pt idx="228">
                  <c:v>229.42</c:v>
                </c:pt>
                <c:pt idx="229">
                  <c:v>237.2</c:v>
                </c:pt>
                <c:pt idx="230">
                  <c:v>262.32</c:v>
                </c:pt>
                <c:pt idx="231">
                  <c:v>276.08</c:v>
                </c:pt>
                <c:pt idx="232">
                  <c:v>280.87</c:v>
                </c:pt>
                <c:pt idx="233">
                  <c:v>246.17</c:v>
                </c:pt>
                <c:pt idx="234">
                  <c:v>253.65</c:v>
                </c:pt>
                <c:pt idx="235">
                  <c:v>252.15</c:v>
                </c:pt>
                <c:pt idx="236">
                  <c:v>250.86</c:v>
                </c:pt>
                <c:pt idx="237">
                  <c:v>248.27</c:v>
                </c:pt>
                <c:pt idx="238">
                  <c:v>211.18</c:v>
                </c:pt>
                <c:pt idx="239">
                  <c:v>213.17</c:v>
                </c:pt>
                <c:pt idx="240">
                  <c:v>246.87</c:v>
                </c:pt>
                <c:pt idx="241">
                  <c:v>207.59</c:v>
                </c:pt>
                <c:pt idx="242">
                  <c:v>216.16</c:v>
                </c:pt>
                <c:pt idx="243">
                  <c:v>189.14</c:v>
                </c:pt>
                <c:pt idx="244">
                  <c:v>179.17</c:v>
                </c:pt>
                <c:pt idx="245">
                  <c:v>173.89</c:v>
                </c:pt>
                <c:pt idx="246">
                  <c:v>180.27</c:v>
                </c:pt>
                <c:pt idx="247">
                  <c:v>162.22</c:v>
                </c:pt>
                <c:pt idx="248">
                  <c:v>168.1</c:v>
                </c:pt>
                <c:pt idx="249">
                  <c:v>176.48</c:v>
                </c:pt>
                <c:pt idx="250">
                  <c:v>160.03</c:v>
                </c:pt>
                <c:pt idx="251">
                  <c:v>167.31</c:v>
                </c:pt>
                <c:pt idx="252">
                  <c:v>162.72</c:v>
                </c:pt>
                <c:pt idx="253">
                  <c:v>144.16999999999999</c:v>
                </c:pt>
                <c:pt idx="254">
                  <c:v>139.59</c:v>
                </c:pt>
                <c:pt idx="255">
                  <c:v>126.92</c:v>
                </c:pt>
                <c:pt idx="256">
                  <c:v>127.62</c:v>
                </c:pt>
                <c:pt idx="257">
                  <c:v>142.68</c:v>
                </c:pt>
                <c:pt idx="258">
                  <c:v>144.97</c:v>
                </c:pt>
                <c:pt idx="259">
                  <c:v>133.01</c:v>
                </c:pt>
                <c:pt idx="260">
                  <c:v>135.9</c:v>
                </c:pt>
                <c:pt idx="261">
                  <c:v>137.49</c:v>
                </c:pt>
                <c:pt idx="262">
                  <c:v>124.03</c:v>
                </c:pt>
                <c:pt idx="263">
                  <c:v>123.63</c:v>
                </c:pt>
                <c:pt idx="264">
                  <c:v>117.05</c:v>
                </c:pt>
                <c:pt idx="265">
                  <c:v>117.85</c:v>
                </c:pt>
                <c:pt idx="266">
                  <c:v>103.09</c:v>
                </c:pt>
                <c:pt idx="267">
                  <c:v>108.58</c:v>
                </c:pt>
                <c:pt idx="268">
                  <c:v>99.8</c:v>
                </c:pt>
                <c:pt idx="269">
                  <c:v>111.87</c:v>
                </c:pt>
                <c:pt idx="270">
                  <c:v>103.69</c:v>
                </c:pt>
                <c:pt idx="271">
                  <c:v>96.32</c:v>
                </c:pt>
                <c:pt idx="272">
                  <c:v>88.54</c:v>
                </c:pt>
                <c:pt idx="273">
                  <c:v>79.17</c:v>
                </c:pt>
                <c:pt idx="274">
                  <c:v>82.06</c:v>
                </c:pt>
                <c:pt idx="275">
                  <c:v>82.56</c:v>
                </c:pt>
                <c:pt idx="276">
                  <c:v>78.87</c:v>
                </c:pt>
                <c:pt idx="277">
                  <c:v>82.95</c:v>
                </c:pt>
                <c:pt idx="278">
                  <c:v>77.17</c:v>
                </c:pt>
                <c:pt idx="279">
                  <c:v>72.59</c:v>
                </c:pt>
                <c:pt idx="280">
                  <c:v>66.3</c:v>
                </c:pt>
                <c:pt idx="281">
                  <c:v>65.61</c:v>
                </c:pt>
                <c:pt idx="282">
                  <c:v>69.2</c:v>
                </c:pt>
                <c:pt idx="283">
                  <c:v>66</c:v>
                </c:pt>
                <c:pt idx="284">
                  <c:v>61.62</c:v>
                </c:pt>
                <c:pt idx="285">
                  <c:v>62.12</c:v>
                </c:pt>
                <c:pt idx="286">
                  <c:v>60.22</c:v>
                </c:pt>
                <c:pt idx="287">
                  <c:v>61.22</c:v>
                </c:pt>
                <c:pt idx="288">
                  <c:v>57.43</c:v>
                </c:pt>
                <c:pt idx="289">
                  <c:v>53.54</c:v>
                </c:pt>
                <c:pt idx="290">
                  <c:v>50.45</c:v>
                </c:pt>
                <c:pt idx="291">
                  <c:v>50.85</c:v>
                </c:pt>
                <c:pt idx="292">
                  <c:v>46.96</c:v>
                </c:pt>
                <c:pt idx="293">
                  <c:v>47.06</c:v>
                </c:pt>
                <c:pt idx="294">
                  <c:v>44.97</c:v>
                </c:pt>
                <c:pt idx="295">
                  <c:v>46.26</c:v>
                </c:pt>
                <c:pt idx="296">
                  <c:v>44.67</c:v>
                </c:pt>
                <c:pt idx="297">
                  <c:v>43.07</c:v>
                </c:pt>
                <c:pt idx="298">
                  <c:v>43.67</c:v>
                </c:pt>
                <c:pt idx="299">
                  <c:v>41.08</c:v>
                </c:pt>
                <c:pt idx="300">
                  <c:v>40.68</c:v>
                </c:pt>
                <c:pt idx="301">
                  <c:v>36.69</c:v>
                </c:pt>
                <c:pt idx="302">
                  <c:v>38.979999999999997</c:v>
                </c:pt>
                <c:pt idx="303">
                  <c:v>38.39</c:v>
                </c:pt>
                <c:pt idx="304">
                  <c:v>39.68</c:v>
                </c:pt>
                <c:pt idx="305">
                  <c:v>40.18</c:v>
                </c:pt>
                <c:pt idx="306">
                  <c:v>37.19</c:v>
                </c:pt>
                <c:pt idx="307">
                  <c:v>39.68</c:v>
                </c:pt>
                <c:pt idx="308">
                  <c:v>37.99</c:v>
                </c:pt>
                <c:pt idx="309">
                  <c:v>39.880000000000003</c:v>
                </c:pt>
                <c:pt idx="310">
                  <c:v>42.03</c:v>
                </c:pt>
                <c:pt idx="311">
                  <c:v>42.97</c:v>
                </c:pt>
                <c:pt idx="312">
                  <c:v>41.83</c:v>
                </c:pt>
                <c:pt idx="313">
                  <c:v>39.229999999999997</c:v>
                </c:pt>
                <c:pt idx="314">
                  <c:v>38.69</c:v>
                </c:pt>
                <c:pt idx="315">
                  <c:v>38.24</c:v>
                </c:pt>
                <c:pt idx="316">
                  <c:v>39.18</c:v>
                </c:pt>
                <c:pt idx="317">
                  <c:v>39.28</c:v>
                </c:pt>
                <c:pt idx="318">
                  <c:v>38.19</c:v>
                </c:pt>
                <c:pt idx="319">
                  <c:v>36.99</c:v>
                </c:pt>
                <c:pt idx="320">
                  <c:v>36.14</c:v>
                </c:pt>
                <c:pt idx="321">
                  <c:v>35.54</c:v>
                </c:pt>
                <c:pt idx="322">
                  <c:v>33.549999999999997</c:v>
                </c:pt>
                <c:pt idx="323">
                  <c:v>34.35</c:v>
                </c:pt>
                <c:pt idx="324">
                  <c:v>34.1</c:v>
                </c:pt>
                <c:pt idx="325">
                  <c:v>33.200000000000003</c:v>
                </c:pt>
                <c:pt idx="326">
                  <c:v>30.61</c:v>
                </c:pt>
                <c:pt idx="327">
                  <c:v>31.21</c:v>
                </c:pt>
                <c:pt idx="328">
                  <c:v>29.51</c:v>
                </c:pt>
                <c:pt idx="329">
                  <c:v>30.51</c:v>
                </c:pt>
                <c:pt idx="330">
                  <c:v>31.01</c:v>
                </c:pt>
                <c:pt idx="331">
                  <c:v>30.46</c:v>
                </c:pt>
                <c:pt idx="332">
                  <c:v>30.56</c:v>
                </c:pt>
                <c:pt idx="333">
                  <c:v>30.21</c:v>
                </c:pt>
                <c:pt idx="334">
                  <c:v>31.36</c:v>
                </c:pt>
                <c:pt idx="335">
                  <c:v>30.01</c:v>
                </c:pt>
                <c:pt idx="336">
                  <c:v>30.51</c:v>
                </c:pt>
                <c:pt idx="337">
                  <c:v>25.82</c:v>
                </c:pt>
                <c:pt idx="338">
                  <c:v>27.52</c:v>
                </c:pt>
                <c:pt idx="339">
                  <c:v>27.67</c:v>
                </c:pt>
                <c:pt idx="340">
                  <c:v>29.86</c:v>
                </c:pt>
                <c:pt idx="341">
                  <c:v>29.21</c:v>
                </c:pt>
                <c:pt idx="342">
                  <c:v>29.51</c:v>
                </c:pt>
                <c:pt idx="343">
                  <c:v>30.81</c:v>
                </c:pt>
                <c:pt idx="344">
                  <c:v>28.22</c:v>
                </c:pt>
                <c:pt idx="345">
                  <c:v>27.77</c:v>
                </c:pt>
                <c:pt idx="346">
                  <c:v>27.12</c:v>
                </c:pt>
                <c:pt idx="347">
                  <c:v>25.52</c:v>
                </c:pt>
                <c:pt idx="348">
                  <c:v>22.88</c:v>
                </c:pt>
                <c:pt idx="349">
                  <c:v>21.84</c:v>
                </c:pt>
                <c:pt idx="350">
                  <c:v>20.74</c:v>
                </c:pt>
                <c:pt idx="351">
                  <c:v>21.74</c:v>
                </c:pt>
                <c:pt idx="352">
                  <c:v>24.73</c:v>
                </c:pt>
                <c:pt idx="353">
                  <c:v>28.57</c:v>
                </c:pt>
                <c:pt idx="354">
                  <c:v>27.62</c:v>
                </c:pt>
                <c:pt idx="355">
                  <c:v>27.47</c:v>
                </c:pt>
                <c:pt idx="356">
                  <c:v>25.52</c:v>
                </c:pt>
                <c:pt idx="357">
                  <c:v>25.62</c:v>
                </c:pt>
                <c:pt idx="358">
                  <c:v>24.63</c:v>
                </c:pt>
                <c:pt idx="359">
                  <c:v>24.83</c:v>
                </c:pt>
                <c:pt idx="360">
                  <c:v>25.72</c:v>
                </c:pt>
                <c:pt idx="361">
                  <c:v>24.73</c:v>
                </c:pt>
                <c:pt idx="362">
                  <c:v>22.08</c:v>
                </c:pt>
                <c:pt idx="363">
                  <c:v>22.53</c:v>
                </c:pt>
                <c:pt idx="364">
                  <c:v>22.98</c:v>
                </c:pt>
                <c:pt idx="365">
                  <c:v>23.33</c:v>
                </c:pt>
                <c:pt idx="366">
                  <c:v>20.59</c:v>
                </c:pt>
                <c:pt idx="367">
                  <c:v>21.79</c:v>
                </c:pt>
                <c:pt idx="368">
                  <c:v>19.489999999999998</c:v>
                </c:pt>
                <c:pt idx="369">
                  <c:v>17.75</c:v>
                </c:pt>
                <c:pt idx="370">
                  <c:v>18.25</c:v>
                </c:pt>
                <c:pt idx="371">
                  <c:v>19.29</c:v>
                </c:pt>
                <c:pt idx="372">
                  <c:v>17.850000000000001</c:v>
                </c:pt>
                <c:pt idx="373">
                  <c:v>17.95</c:v>
                </c:pt>
                <c:pt idx="374">
                  <c:v>17.399999999999999</c:v>
                </c:pt>
                <c:pt idx="375">
                  <c:v>17.3</c:v>
                </c:pt>
                <c:pt idx="376">
                  <c:v>16.100000000000001</c:v>
                </c:pt>
                <c:pt idx="377">
                  <c:v>17.05</c:v>
                </c:pt>
                <c:pt idx="378">
                  <c:v>17.5</c:v>
                </c:pt>
                <c:pt idx="379">
                  <c:v>16.75</c:v>
                </c:pt>
                <c:pt idx="380">
                  <c:v>16.100000000000001</c:v>
                </c:pt>
                <c:pt idx="381">
                  <c:v>16.100000000000001</c:v>
                </c:pt>
                <c:pt idx="382">
                  <c:v>18.149999999999999</c:v>
                </c:pt>
                <c:pt idx="383">
                  <c:v>18</c:v>
                </c:pt>
                <c:pt idx="384">
                  <c:v>17.600000000000001</c:v>
                </c:pt>
                <c:pt idx="385">
                  <c:v>16.899999999999999</c:v>
                </c:pt>
                <c:pt idx="386">
                  <c:v>18.89</c:v>
                </c:pt>
                <c:pt idx="387">
                  <c:v>24.53</c:v>
                </c:pt>
                <c:pt idx="388">
                  <c:v>24.98</c:v>
                </c:pt>
                <c:pt idx="389">
                  <c:v>23.63</c:v>
                </c:pt>
                <c:pt idx="390">
                  <c:v>21.69</c:v>
                </c:pt>
                <c:pt idx="391">
                  <c:v>20.74</c:v>
                </c:pt>
                <c:pt idx="392">
                  <c:v>20.64</c:v>
                </c:pt>
                <c:pt idx="393">
                  <c:v>20.91</c:v>
                </c:pt>
                <c:pt idx="394">
                  <c:v>20.61</c:v>
                </c:pt>
                <c:pt idx="395">
                  <c:v>19.989999999999998</c:v>
                </c:pt>
                <c:pt idx="396">
                  <c:v>17.149999999999999</c:v>
                </c:pt>
                <c:pt idx="397">
                  <c:v>16.55</c:v>
                </c:pt>
                <c:pt idx="398">
                  <c:v>15.21</c:v>
                </c:pt>
                <c:pt idx="399">
                  <c:v>14.33</c:v>
                </c:pt>
                <c:pt idx="400">
                  <c:v>15.68</c:v>
                </c:pt>
                <c:pt idx="401">
                  <c:v>14.56</c:v>
                </c:pt>
                <c:pt idx="402">
                  <c:v>16.149999999999999</c:v>
                </c:pt>
                <c:pt idx="403">
                  <c:v>15.9</c:v>
                </c:pt>
                <c:pt idx="404">
                  <c:v>15.58</c:v>
                </c:pt>
                <c:pt idx="405">
                  <c:v>15.65</c:v>
                </c:pt>
                <c:pt idx="406">
                  <c:v>15.45</c:v>
                </c:pt>
                <c:pt idx="407">
                  <c:v>14.13</c:v>
                </c:pt>
                <c:pt idx="408">
                  <c:v>14.51</c:v>
                </c:pt>
                <c:pt idx="409">
                  <c:v>13.09</c:v>
                </c:pt>
                <c:pt idx="410">
                  <c:v>11.49</c:v>
                </c:pt>
                <c:pt idx="411">
                  <c:v>11.47</c:v>
                </c:pt>
                <c:pt idx="412">
                  <c:v>12.16</c:v>
                </c:pt>
                <c:pt idx="413">
                  <c:v>12.79</c:v>
                </c:pt>
                <c:pt idx="414">
                  <c:v>12.34</c:v>
                </c:pt>
                <c:pt idx="415">
                  <c:v>12.09</c:v>
                </c:pt>
                <c:pt idx="416">
                  <c:v>11.79</c:v>
                </c:pt>
                <c:pt idx="417">
                  <c:v>11.79</c:v>
                </c:pt>
                <c:pt idx="418">
                  <c:v>12.69</c:v>
                </c:pt>
                <c:pt idx="419">
                  <c:v>12.74</c:v>
                </c:pt>
                <c:pt idx="420">
                  <c:v>11.29</c:v>
                </c:pt>
                <c:pt idx="421">
                  <c:v>11.04</c:v>
                </c:pt>
              </c:numCache>
            </c:numRef>
          </c:yVal>
          <c:smooth val="1"/>
          <c:extLst>
            <c:ext xmlns:c16="http://schemas.microsoft.com/office/drawing/2014/chart" uri="{C3380CC4-5D6E-409C-BE32-E72D297353CC}">
              <c16:uniqueId val="{00000000-03F0-487A-B805-1DD36FE8A5FF}"/>
            </c:ext>
          </c:extLst>
        </c:ser>
        <c:dLbls>
          <c:showLegendKey val="0"/>
          <c:showVal val="0"/>
          <c:showCatName val="0"/>
          <c:showSerName val="0"/>
          <c:showPercent val="0"/>
          <c:showBubbleSize val="0"/>
        </c:dLbls>
        <c:axId val="1212961488"/>
        <c:axId val="1212959088"/>
      </c:scatterChart>
      <c:valAx>
        <c:axId val="1212961488"/>
        <c:scaling>
          <c:orientation val="minMax"/>
          <c:max val="44000"/>
          <c:min val="30000"/>
        </c:scaling>
        <c:delete val="0"/>
        <c:axPos val="b"/>
        <c:majorGridlines>
          <c:spPr>
            <a:ln w="9525" cap="flat" cmpd="sng" algn="ctr">
              <a:solidFill>
                <a:schemeClr val="tx1">
                  <a:lumMod val="15000"/>
                  <a:lumOff val="85000"/>
                </a:schemeClr>
              </a:solidFill>
              <a:round/>
            </a:ln>
            <a:effectLst/>
          </c:spPr>
        </c:majorGridlines>
        <c:numFmt formatCode="yyyy" sourceLinked="0"/>
        <c:majorTickMark val="none"/>
        <c:minorTickMark val="none"/>
        <c:tickLblPos val="nextTo"/>
        <c:spPr>
          <a:noFill/>
          <a:ln w="9525" cap="flat" cmpd="sng" algn="ctr">
            <a:solidFill>
              <a:schemeClr val="tx1">
                <a:lumMod val="25000"/>
                <a:lumOff val="75000"/>
              </a:schemeClr>
            </a:solidFill>
            <a:round/>
          </a:ln>
          <a:effectLst/>
        </c:spPr>
        <c:txPr>
          <a:bodyPr rot="-5400000" spcFirstLastPara="1" vertOverflow="ellipsis"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crossAx val="1212959088"/>
        <c:crosses val="autoZero"/>
        <c:crossBetween val="midCat"/>
        <c:majorUnit val="500"/>
      </c:valAx>
      <c:valAx>
        <c:axId val="1212959088"/>
        <c:scaling>
          <c:orientation val="minMax"/>
        </c:scaling>
        <c:delete val="0"/>
        <c:axPos val="l"/>
        <c:majorGridlines>
          <c:spPr>
            <a:ln w="9525" cap="flat" cmpd="sng" algn="ctr">
              <a:solidFill>
                <a:schemeClr val="tx1">
                  <a:lumMod val="15000"/>
                  <a:lumOff val="85000"/>
                </a:schemeClr>
              </a:solidFill>
              <a:round/>
            </a:ln>
            <a:effectLst/>
          </c:spPr>
        </c:majorGridlines>
        <c:numFmt formatCode="_-[$$-409]* #,##0.0_ ;_-[$$-409]* \-#,##0.0\ ;_-[$$-409]* &quot;-&quot;?_ ;_-@_ " sourceLinked="0"/>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crossAx val="1212961488"/>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22/06/2025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22/06/2025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Aubrey_McClendon#cite_note-lavish-6"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en.wikipedia.org/wiki/Business_jet"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B3A1FA-96EE-DC3D-3737-F1B8B53D31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A0FED2-4A6E-95D4-4E18-CF5EDA9329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F91E81-D97E-CCA4-2042-9407FA2667F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Discussion Prompt: Who are the end beneficiaries of these goals?</a:t>
            </a:r>
          </a:p>
        </p:txBody>
      </p:sp>
      <p:sp>
        <p:nvSpPr>
          <p:cNvPr id="4" name="Slide Number Placeholder 3">
            <a:extLst>
              <a:ext uri="{FF2B5EF4-FFF2-40B4-BE49-F238E27FC236}">
                <a16:creationId xmlns:a16="http://schemas.microsoft.com/office/drawing/2014/main" id="{5B7C74D9-7746-F59A-95DC-B4E013BC4FBE}"/>
              </a:ext>
            </a:extLst>
          </p:cNvPr>
          <p:cNvSpPr>
            <a:spLocks noGrp="1"/>
          </p:cNvSpPr>
          <p:nvPr>
            <p:ph type="sldNum" sz="quarter" idx="5"/>
          </p:nvPr>
        </p:nvSpPr>
        <p:spPr/>
        <p:txBody>
          <a:bodyPr/>
          <a:lstStyle/>
          <a:p>
            <a:fld id="{0E94F88D-5672-4D13-9F93-5210D3BC47F3}" type="slidenum">
              <a:rPr lang="en-GB" smtClean="0"/>
              <a:t>4</a:t>
            </a:fld>
            <a:endParaRPr lang="en-GB"/>
          </a:p>
        </p:txBody>
      </p:sp>
    </p:spTree>
    <p:extLst>
      <p:ext uri="{BB962C8B-B14F-4D97-AF65-F5344CB8AC3E}">
        <p14:creationId xmlns:p14="http://schemas.microsoft.com/office/powerpoint/2010/main" val="777774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Founder’s Well Participation Program (FWPP)</a:t>
            </a:r>
            <a:r>
              <a:rPr lang="en-GB" sz="1200" b="0" i="0" kern="1200" dirty="0">
                <a:solidFill>
                  <a:schemeClr val="tx1"/>
                </a:solidFill>
                <a:effectLst/>
                <a:latin typeface="+mn-lt"/>
                <a:ea typeface="+mn-ea"/>
                <a:cs typeface="+mn-cs"/>
              </a:rPr>
              <a: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McClendon took a </a:t>
            </a:r>
            <a:r>
              <a:rPr lang="en-GB" sz="1200" b="1" i="0" kern="1200" dirty="0">
                <a:solidFill>
                  <a:schemeClr val="tx1"/>
                </a:solidFill>
                <a:effectLst/>
                <a:latin typeface="+mn-lt"/>
                <a:ea typeface="+mn-ea"/>
                <a:cs typeface="+mn-cs"/>
              </a:rPr>
              <a:t>2.5% stake in every well Chesapeake drilled</a:t>
            </a:r>
            <a:r>
              <a:rPr lang="en-GB" sz="1200" b="0" i="0" kern="1200" dirty="0">
                <a:solidFill>
                  <a:schemeClr val="tx1"/>
                </a:solidFill>
                <a:effectLst/>
                <a:latin typeface="+mn-lt"/>
                <a:ea typeface="+mn-ea"/>
                <a:cs typeface="+mn-cs"/>
              </a:rPr>
              <a:t>, creating a direct incentive to </a:t>
            </a:r>
            <a:r>
              <a:rPr lang="en-GB" sz="1200" b="1" i="0" kern="1200" dirty="0">
                <a:solidFill>
                  <a:schemeClr val="tx1"/>
                </a:solidFill>
                <a:effectLst/>
                <a:latin typeface="+mn-lt"/>
                <a:ea typeface="+mn-ea"/>
                <a:cs typeface="+mn-cs"/>
              </a:rPr>
              <a:t>prioritize drilling volume over profitability</a:t>
            </a:r>
            <a:r>
              <a:rPr lang="en-GB" sz="1200" b="0" i="0" kern="1200" dirty="0">
                <a:solidFill>
                  <a:schemeClr val="tx1"/>
                </a:solidFill>
                <a:effectLst/>
                <a:latin typeface="+mn-lt"/>
                <a:ea typeface="+mn-ea"/>
                <a:cs typeface="+mn-cs"/>
              </a:rPr>
              <a: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This led to </a:t>
            </a:r>
            <a:r>
              <a:rPr lang="en-GB" sz="1200" b="1" i="0" kern="1200" dirty="0">
                <a:solidFill>
                  <a:schemeClr val="tx1"/>
                </a:solidFill>
                <a:effectLst/>
                <a:latin typeface="+mn-lt"/>
                <a:ea typeface="+mn-ea"/>
                <a:cs typeface="+mn-cs"/>
              </a:rPr>
              <a:t>reckless expansion</a:t>
            </a:r>
            <a:r>
              <a:rPr lang="en-GB" sz="1200" b="0" i="0" kern="1200" dirty="0">
                <a:solidFill>
                  <a:schemeClr val="tx1"/>
                </a:solidFill>
                <a:effectLst/>
                <a:latin typeface="+mn-lt"/>
                <a:ea typeface="+mn-ea"/>
                <a:cs typeface="+mn-cs"/>
              </a:rPr>
              <a:t> and debt accumulation ($16B by 2012).</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Shareholders sued, calling it a "self-enrichment scheme.“</a:t>
            </a:r>
          </a:p>
          <a:p>
            <a:r>
              <a:rPr lang="en-GB" b="1" dirty="0"/>
              <a:t>Associated business: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McClendon had the company develop a shopping </a:t>
            </a:r>
            <a:r>
              <a:rPr lang="en-GB" sz="1200" b="0" i="0" kern="1200" dirty="0" err="1">
                <a:solidFill>
                  <a:schemeClr val="tx1"/>
                </a:solidFill>
                <a:effectLst/>
                <a:latin typeface="+mn-lt"/>
                <a:ea typeface="+mn-ea"/>
                <a:cs typeface="+mn-cs"/>
              </a:rPr>
              <a:t>center</a:t>
            </a:r>
            <a:r>
              <a:rPr lang="en-GB" sz="1200" b="0" i="0" kern="1200" dirty="0">
                <a:solidFill>
                  <a:schemeClr val="tx1"/>
                </a:solidFill>
                <a:effectLst/>
                <a:latin typeface="+mn-lt"/>
                <a:ea typeface="+mn-ea"/>
                <a:cs typeface="+mn-cs"/>
              </a:rPr>
              <a:t> near the company's headquarters and lease space to restaurants part-owned by McClendon. The company used these restaurants for millions of dollars worth of catering business.</a:t>
            </a:r>
          </a:p>
          <a:p>
            <a:pPr marL="0" indent="0">
              <a:buFont typeface="Arial" panose="020B0604020202020204" pitchFamily="34" charset="0"/>
              <a:buNone/>
            </a:pPr>
            <a:r>
              <a:rPr lang="en-GB" sz="1200" b="1" i="0" kern="1200" dirty="0">
                <a:solidFill>
                  <a:schemeClr val="tx1"/>
                </a:solidFill>
                <a:effectLst/>
                <a:latin typeface="+mn-lt"/>
                <a:ea typeface="+mn-ea"/>
                <a:cs typeface="+mn-cs"/>
              </a:rPr>
              <a:t>Personal use of company resources: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An entire department at the company, known as "AKM Operations" was dedicated to working on personal projects of McClendon, including having his house fixed after a hail storm.</a:t>
            </a:r>
            <a:r>
              <a:rPr lang="en-GB" sz="1200" b="0" i="0" u="none" strike="noStrike" kern="1200" baseline="30000" dirty="0">
                <a:solidFill>
                  <a:schemeClr val="tx1"/>
                </a:solidFill>
                <a:effectLst/>
                <a:latin typeface="+mn-lt"/>
                <a:ea typeface="+mn-ea"/>
                <a:cs typeface="+mn-cs"/>
                <a:hlinkClick r:id="rId3"/>
              </a:rPr>
              <a:t>[6]</a:t>
            </a:r>
            <a:r>
              <a:rPr lang="en-GB" sz="1200" b="0" i="0" kern="1200" dirty="0">
                <a:solidFill>
                  <a:schemeClr val="tx1"/>
                </a:solidFill>
                <a:effectLst/>
                <a:latin typeface="+mn-lt"/>
                <a:ea typeface="+mn-ea"/>
                <a:cs typeface="+mn-cs"/>
              </a:rPr>
              <a:t> McClendon had allegedly used Chesapeake employees to perform $3 million of personal work, including engineering and accounting support and the repair of his house, in 2010.</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He had also used </a:t>
            </a:r>
            <a:r>
              <a:rPr lang="en-GB" sz="1200" b="0" i="0" u="none" strike="noStrike" kern="1200" dirty="0">
                <a:solidFill>
                  <a:schemeClr val="tx1"/>
                </a:solidFill>
                <a:effectLst/>
                <a:latin typeface="+mn-lt"/>
                <a:ea typeface="+mn-ea"/>
                <a:cs typeface="+mn-cs"/>
                <a:hlinkClick r:id="rId4" tooltip="Business jet"/>
              </a:rPr>
              <a:t>business jets</a:t>
            </a:r>
            <a:r>
              <a:rPr lang="en-GB" sz="1200" b="0" i="0" kern="1200" dirty="0">
                <a:solidFill>
                  <a:schemeClr val="tx1"/>
                </a:solidFill>
                <a:effectLst/>
                <a:latin typeface="+mn-lt"/>
                <a:ea typeface="+mn-ea"/>
                <a:cs typeface="+mn-cs"/>
              </a:rPr>
              <a:t> for non-business-related travel for the </a:t>
            </a:r>
            <a:r>
              <a:rPr lang="en-GB" sz="1200" b="0" i="0" kern="1200" dirty="0" err="1">
                <a:solidFill>
                  <a:schemeClr val="tx1"/>
                </a:solidFill>
                <a:effectLst/>
                <a:latin typeface="+mn-lt"/>
                <a:ea typeface="+mn-ea"/>
                <a:cs typeface="+mn-cs"/>
              </a:rPr>
              <a:t>McClendons</a:t>
            </a:r>
            <a:r>
              <a:rPr lang="en-GB" sz="1200" b="0" i="0" kern="1200" dirty="0">
                <a:solidFill>
                  <a:schemeClr val="tx1"/>
                </a:solidFill>
                <a:effectLst/>
                <a:latin typeface="+mn-lt"/>
                <a:ea typeface="+mn-ea"/>
                <a:cs typeface="+mn-cs"/>
              </a:rPr>
              <a:t>' family and friends, including trips to Europe and Bermuda. According to Chesapeake, McClendon reimbursed the company for all but $250,000 of the employee costs. His employment agreement authorized the personal use of company aircraft by McClendon, his immediate family members and guests, "for safety, security and efficiency" reasons.</a:t>
            </a:r>
          </a:p>
        </p:txBody>
      </p:sp>
      <p:sp>
        <p:nvSpPr>
          <p:cNvPr id="4" name="Slide Number Placeholder 3"/>
          <p:cNvSpPr>
            <a:spLocks noGrp="1"/>
          </p:cNvSpPr>
          <p:nvPr>
            <p:ph type="sldNum" sz="quarter" idx="5"/>
          </p:nvPr>
        </p:nvSpPr>
        <p:spPr/>
        <p:txBody>
          <a:bodyPr/>
          <a:lstStyle/>
          <a:p>
            <a:fld id="{0E94F88D-5672-4D13-9F93-5210D3BC47F3}" type="slidenum">
              <a:rPr lang="en-GB" smtClean="0"/>
              <a:t>7</a:t>
            </a:fld>
            <a:endParaRPr lang="en-GB"/>
          </a:p>
        </p:txBody>
      </p:sp>
    </p:spTree>
    <p:extLst>
      <p:ext uri="{BB962C8B-B14F-4D97-AF65-F5344CB8AC3E}">
        <p14:creationId xmlns:p14="http://schemas.microsoft.com/office/powerpoint/2010/main" val="3469995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40D2F-37C0-07DC-0EF1-AAC9F81716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7BC357-213F-E6E5-CE71-833F3D5598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439174-5BEE-A17E-4E66-BFE205F6532D}"/>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Discussion Prompt: How can companies minimize agency costs? Think about real-world examples.</a:t>
            </a:r>
          </a:p>
        </p:txBody>
      </p:sp>
      <p:sp>
        <p:nvSpPr>
          <p:cNvPr id="4" name="Slide Number Placeholder 3">
            <a:extLst>
              <a:ext uri="{FF2B5EF4-FFF2-40B4-BE49-F238E27FC236}">
                <a16:creationId xmlns:a16="http://schemas.microsoft.com/office/drawing/2014/main" id="{CC637364-856D-0975-C7CF-224AECA3CE67}"/>
              </a:ext>
            </a:extLst>
          </p:cNvPr>
          <p:cNvSpPr>
            <a:spLocks noGrp="1"/>
          </p:cNvSpPr>
          <p:nvPr>
            <p:ph type="sldNum" sz="quarter" idx="5"/>
          </p:nvPr>
        </p:nvSpPr>
        <p:spPr/>
        <p:txBody>
          <a:bodyPr/>
          <a:lstStyle/>
          <a:p>
            <a:fld id="{0E94F88D-5672-4D13-9F93-5210D3BC47F3}" type="slidenum">
              <a:rPr lang="en-GB" smtClean="0"/>
              <a:t>9</a:t>
            </a:fld>
            <a:endParaRPr lang="en-GB"/>
          </a:p>
        </p:txBody>
      </p:sp>
    </p:spTree>
    <p:extLst>
      <p:ext uri="{BB962C8B-B14F-4D97-AF65-F5344CB8AC3E}">
        <p14:creationId xmlns:p14="http://schemas.microsoft.com/office/powerpoint/2010/main" val="2470369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2B1BF7-E9DE-C118-DC47-28A70E7EEC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828FA9-58B6-74F4-376D-D91F112261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181A58-2393-9461-22FC-525782DC6CED}"/>
              </a:ext>
            </a:extLst>
          </p:cNvPr>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DC06E0CD-A94C-CB70-B180-3504E28FD0E3}"/>
              </a:ext>
            </a:extLst>
          </p:cNvPr>
          <p:cNvSpPr>
            <a:spLocks noGrp="1"/>
          </p:cNvSpPr>
          <p:nvPr>
            <p:ph type="sldNum" sz="quarter" idx="5"/>
          </p:nvPr>
        </p:nvSpPr>
        <p:spPr/>
        <p:txBody>
          <a:bodyPr/>
          <a:lstStyle/>
          <a:p>
            <a:fld id="{0E94F88D-5672-4D13-9F93-5210D3BC47F3}" type="slidenum">
              <a:rPr lang="en-GB" smtClean="0"/>
              <a:t>10</a:t>
            </a:fld>
            <a:endParaRPr lang="en-GB"/>
          </a:p>
        </p:txBody>
      </p:sp>
    </p:spTree>
    <p:extLst>
      <p:ext uri="{BB962C8B-B14F-4D97-AF65-F5344CB8AC3E}">
        <p14:creationId xmlns:p14="http://schemas.microsoft.com/office/powerpoint/2010/main" val="2061552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98D017-6C67-906E-B252-9A6205A5AB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E1ECD6-5176-0B14-34C2-5BAF2F79E3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4D57ED-B007-192C-1576-B460DF1EE522}"/>
              </a:ext>
            </a:extLst>
          </p:cNvPr>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689A9C7-7492-9300-9062-BDDFB16F59C1}"/>
              </a:ext>
            </a:extLst>
          </p:cNvPr>
          <p:cNvSpPr>
            <a:spLocks noGrp="1"/>
          </p:cNvSpPr>
          <p:nvPr>
            <p:ph type="sldNum" sz="quarter" idx="5"/>
          </p:nvPr>
        </p:nvSpPr>
        <p:spPr/>
        <p:txBody>
          <a:bodyPr/>
          <a:lstStyle/>
          <a:p>
            <a:fld id="{0E94F88D-5672-4D13-9F93-5210D3BC47F3}" type="slidenum">
              <a:rPr lang="en-GB" smtClean="0"/>
              <a:t>11</a:t>
            </a:fld>
            <a:endParaRPr lang="en-GB"/>
          </a:p>
        </p:txBody>
      </p:sp>
    </p:spTree>
    <p:extLst>
      <p:ext uri="{BB962C8B-B14F-4D97-AF65-F5344CB8AC3E}">
        <p14:creationId xmlns:p14="http://schemas.microsoft.com/office/powerpoint/2010/main" val="2818987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7D919F-5E18-2AA3-395B-45246D93D3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CBD689-6058-422F-A9EF-CC48BD376B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6D0B97-2A58-7F72-5583-4FB54A31D34B}"/>
              </a:ext>
            </a:extLst>
          </p:cNvPr>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2D07E04-8B48-3DA2-F3B4-2E1DA4F3537B}"/>
              </a:ext>
            </a:extLst>
          </p:cNvPr>
          <p:cNvSpPr>
            <a:spLocks noGrp="1"/>
          </p:cNvSpPr>
          <p:nvPr>
            <p:ph type="sldNum" sz="quarter" idx="5"/>
          </p:nvPr>
        </p:nvSpPr>
        <p:spPr/>
        <p:txBody>
          <a:bodyPr/>
          <a:lstStyle/>
          <a:p>
            <a:fld id="{0E94F88D-5672-4D13-9F93-5210D3BC47F3}" type="slidenum">
              <a:rPr lang="en-GB" smtClean="0"/>
              <a:t>12</a:t>
            </a:fld>
            <a:endParaRPr lang="en-GB"/>
          </a:p>
        </p:txBody>
      </p:sp>
    </p:spTree>
    <p:extLst>
      <p:ext uri="{BB962C8B-B14F-4D97-AF65-F5344CB8AC3E}">
        <p14:creationId xmlns:p14="http://schemas.microsoft.com/office/powerpoint/2010/main" val="2916260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947E5-38DC-5012-7CCA-A290948E6F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E60F33-3E71-4D12-B5BD-D7EBFC3885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0A5FAC-2568-ECE9-8F3B-1C84AA343547}"/>
              </a:ext>
            </a:extLst>
          </p:cNvPr>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DBAA07F9-6358-A0B0-34DD-A039D3143AD6}"/>
              </a:ext>
            </a:extLst>
          </p:cNvPr>
          <p:cNvSpPr>
            <a:spLocks noGrp="1"/>
          </p:cNvSpPr>
          <p:nvPr>
            <p:ph type="sldNum" sz="quarter" idx="5"/>
          </p:nvPr>
        </p:nvSpPr>
        <p:spPr/>
        <p:txBody>
          <a:bodyPr/>
          <a:lstStyle/>
          <a:p>
            <a:fld id="{0E94F88D-5672-4D13-9F93-5210D3BC47F3}" type="slidenum">
              <a:rPr lang="en-GB" smtClean="0"/>
              <a:t>13</a:t>
            </a:fld>
            <a:endParaRPr lang="en-GB"/>
          </a:p>
        </p:txBody>
      </p:sp>
    </p:spTree>
    <p:extLst>
      <p:ext uri="{BB962C8B-B14F-4D97-AF65-F5344CB8AC3E}">
        <p14:creationId xmlns:p14="http://schemas.microsoft.com/office/powerpoint/2010/main" val="1972263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 Agency theory is about incentive, NOT morality. Even good people could respond to misaligned rewards.</a:t>
            </a:r>
          </a:p>
        </p:txBody>
      </p:sp>
      <p:sp>
        <p:nvSpPr>
          <p:cNvPr id="4" name="Slide Number Placeholder 3"/>
          <p:cNvSpPr>
            <a:spLocks noGrp="1"/>
          </p:cNvSpPr>
          <p:nvPr>
            <p:ph type="sldNum" sz="quarter" idx="5"/>
          </p:nvPr>
        </p:nvSpPr>
        <p:spPr/>
        <p:txBody>
          <a:bodyPr/>
          <a:lstStyle/>
          <a:p>
            <a:fld id="{0E94F88D-5672-4D13-9F93-5210D3BC47F3}" type="slidenum">
              <a:rPr lang="en-GB" smtClean="0"/>
              <a:t>14</a:t>
            </a:fld>
            <a:endParaRPr lang="en-GB"/>
          </a:p>
        </p:txBody>
      </p:sp>
    </p:spTree>
    <p:extLst>
      <p:ext uri="{BB962C8B-B14F-4D97-AF65-F5344CB8AC3E}">
        <p14:creationId xmlns:p14="http://schemas.microsoft.com/office/powerpoint/2010/main" val="41469321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Adam Smith's Insight (1776): Managers of other people's money may not be as vigilant.</a:t>
            </a:r>
            <a:endParaRPr lang="en-GB" dirty="0"/>
          </a:p>
        </p:txBody>
      </p:sp>
      <p:sp>
        <p:nvSpPr>
          <p:cNvPr id="4" name="Slide Number Placeholder 3"/>
          <p:cNvSpPr>
            <a:spLocks noGrp="1"/>
          </p:cNvSpPr>
          <p:nvPr>
            <p:ph type="sldNum" sz="quarter" idx="5"/>
          </p:nvPr>
        </p:nvSpPr>
        <p:spPr/>
        <p:txBody>
          <a:bodyPr/>
          <a:lstStyle/>
          <a:p>
            <a:fld id="{0E94F88D-5672-4D13-9F93-5210D3BC47F3}" type="slidenum">
              <a:rPr lang="en-GB" smtClean="0"/>
              <a:t>16</a:t>
            </a:fld>
            <a:endParaRPr lang="en-GB"/>
          </a:p>
        </p:txBody>
      </p:sp>
    </p:spTree>
    <p:extLst>
      <p:ext uri="{BB962C8B-B14F-4D97-AF65-F5344CB8AC3E}">
        <p14:creationId xmlns:p14="http://schemas.microsoft.com/office/powerpoint/2010/main" val="1372584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6CAC77-B2C6-AE67-84E4-E6C7F21882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43FEDC-10B8-3B13-CA1B-A37F3E837A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DD679E-B7FC-BCC1-220B-0306CB46F9E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2B3F6475-1F7F-13BE-7258-F3ABCA75ABEF}"/>
              </a:ext>
            </a:extLst>
          </p:cNvPr>
          <p:cNvSpPr>
            <a:spLocks noGrp="1"/>
          </p:cNvSpPr>
          <p:nvPr>
            <p:ph type="sldNum" sz="quarter" idx="5"/>
          </p:nvPr>
        </p:nvSpPr>
        <p:spPr/>
        <p:txBody>
          <a:bodyPr/>
          <a:lstStyle/>
          <a:p>
            <a:fld id="{0E94F88D-5672-4D13-9F93-5210D3BC47F3}" type="slidenum">
              <a:rPr lang="en-GB" smtClean="0"/>
              <a:t>20</a:t>
            </a:fld>
            <a:endParaRPr lang="en-GB"/>
          </a:p>
        </p:txBody>
      </p:sp>
    </p:spTree>
    <p:extLst>
      <p:ext uri="{BB962C8B-B14F-4D97-AF65-F5344CB8AC3E}">
        <p14:creationId xmlns:p14="http://schemas.microsoft.com/office/powerpoint/2010/main" val="16326573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0E94F88D-5672-4D13-9F93-5210D3BC47F3}" type="slidenum">
              <a:rPr lang="en-GB" smtClean="0"/>
              <a:t>21</a:t>
            </a:fld>
            <a:endParaRPr lang="en-GB"/>
          </a:p>
        </p:txBody>
      </p:sp>
    </p:spTree>
    <p:extLst>
      <p:ext uri="{BB962C8B-B14F-4D97-AF65-F5344CB8AC3E}">
        <p14:creationId xmlns:p14="http://schemas.microsoft.com/office/powerpoint/2010/main" val="41551750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621C93-05B7-889C-7D3C-9D8D96866E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C3675D-96D7-B4B4-73DD-9467598CE4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D6A7B4-A153-3585-199F-AC8ADE5DBF5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5FDD94A9-3C85-8F94-9225-4CC1C130A8A2}"/>
              </a:ext>
            </a:extLst>
          </p:cNvPr>
          <p:cNvSpPr>
            <a:spLocks noGrp="1"/>
          </p:cNvSpPr>
          <p:nvPr>
            <p:ph type="sldNum" sz="quarter" idx="5"/>
          </p:nvPr>
        </p:nvSpPr>
        <p:spPr/>
        <p:txBody>
          <a:bodyPr/>
          <a:lstStyle/>
          <a:p>
            <a:fld id="{0E94F88D-5672-4D13-9F93-5210D3BC47F3}" type="slidenum">
              <a:rPr lang="en-GB" smtClean="0"/>
              <a:t>23</a:t>
            </a:fld>
            <a:endParaRPr lang="en-GB"/>
          </a:p>
        </p:txBody>
      </p:sp>
    </p:spTree>
    <p:extLst>
      <p:ext uri="{BB962C8B-B14F-4D97-AF65-F5344CB8AC3E}">
        <p14:creationId xmlns:p14="http://schemas.microsoft.com/office/powerpoint/2010/main" val="27925644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BA37B-7B0D-0FF2-4373-953198F99D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C22EC4-F297-6695-A598-9E47BEF0FA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BB777D-4A58-B150-D4F5-BC86DEE51319}"/>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Bank trips = </a:t>
            </a:r>
            <a:r>
              <a:rPr lang="en-GB" sz="1200" b="1" i="0" kern="1200" dirty="0">
                <a:solidFill>
                  <a:schemeClr val="tx1"/>
                </a:solidFill>
                <a:effectLst/>
                <a:latin typeface="+mn-lt"/>
                <a:ea typeface="+mn-ea"/>
                <a:cs typeface="+mn-cs"/>
              </a:rPr>
              <a:t>lost trade time</a:t>
            </a:r>
            <a:r>
              <a:rPr lang="en-GB" sz="1200" b="0" i="0" kern="1200" dirty="0">
                <a:solidFill>
                  <a:schemeClr val="tx1"/>
                </a:solidFill>
                <a:effectLst/>
                <a:latin typeface="+mn-lt"/>
                <a:ea typeface="+mn-ea"/>
                <a:cs typeface="+mn-cs"/>
              </a:rPr>
              <a:t>; cash vulnerable to theft/loss.</a:t>
            </a:r>
          </a:p>
          <a:p>
            <a:r>
              <a:rPr lang="en-GB" sz="1200" b="0" i="0" kern="1200" dirty="0">
                <a:solidFill>
                  <a:schemeClr val="tx1"/>
                </a:solidFill>
                <a:effectLst/>
                <a:latin typeface="+mn-lt"/>
                <a:ea typeface="+mn-ea"/>
                <a:cs typeface="+mn-cs"/>
              </a:rPr>
              <a:t>Sending money: Unreliable bus couriers.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C33ACD1B-56DC-DD1A-6048-B3A1D7A6B738}"/>
              </a:ext>
            </a:extLst>
          </p:cNvPr>
          <p:cNvSpPr>
            <a:spLocks noGrp="1"/>
          </p:cNvSpPr>
          <p:nvPr>
            <p:ph type="sldNum" sz="quarter" idx="5"/>
          </p:nvPr>
        </p:nvSpPr>
        <p:spPr/>
        <p:txBody>
          <a:bodyPr/>
          <a:lstStyle/>
          <a:p>
            <a:fld id="{0E94F88D-5672-4D13-9F93-5210D3BC47F3}" type="slidenum">
              <a:rPr lang="en-GB" smtClean="0"/>
              <a:t>24</a:t>
            </a:fld>
            <a:endParaRPr lang="en-GB"/>
          </a:p>
        </p:txBody>
      </p:sp>
    </p:spTree>
    <p:extLst>
      <p:ext uri="{BB962C8B-B14F-4D97-AF65-F5344CB8AC3E}">
        <p14:creationId xmlns:p14="http://schemas.microsoft.com/office/powerpoint/2010/main" val="3629896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June 22,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June 22,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June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June 22,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June 22,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June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22/06/2025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22/06/2025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22/06/2025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June 22,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June 22,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June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22/06/2025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22/06/2025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22/06/2025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June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June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June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June 22,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June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June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June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June 22,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June 22,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June 22,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June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June 22, 2025</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522800"/>
            <a:ext cx="7772400" cy="4497000"/>
          </a:xfrm>
        </p:spPr>
        <p:txBody>
          <a:bodyPr vert="horz"/>
          <a:lstStyle>
            <a:lvl1pPr>
              <a:lnSpc>
                <a:spcPct val="100000"/>
              </a:lnSpc>
              <a:defRPr/>
            </a:lvl1pPr>
            <a:lvl2pPr marL="548640" indent="-228600">
              <a:lnSpc>
                <a:spcPct val="100000"/>
              </a:lnSpc>
              <a:buSzPct val="75000"/>
              <a:buFont typeface="Wingdings" panose="05000000000000000000" pitchFamily="2" charset="2"/>
              <a:buChar char="Ø"/>
              <a:defRPr/>
            </a:lvl2pPr>
            <a:lvl3pPr marL="822960" indent="-228600">
              <a:lnSpc>
                <a:spcPct val="100000"/>
              </a:lnSpc>
              <a:buClr>
                <a:schemeClr val="accent2">
                  <a:lumMod val="60000"/>
                  <a:lumOff val="40000"/>
                </a:schemeClr>
              </a:buClr>
              <a:buSzPct val="70000"/>
              <a:buFont typeface="Wingdings" panose="05000000000000000000" pitchFamily="2" charset="2"/>
              <a:buChar char="ü"/>
              <a:defRPr/>
            </a:lvl3pPr>
            <a:lvl4pPr marL="1097280" indent="-228600">
              <a:lnSpc>
                <a:spcPct val="100000"/>
              </a:lnSpc>
              <a:buSzPct val="65000"/>
              <a:buFont typeface="Courier New" panose="02070309020205020404" pitchFamily="49" charset="0"/>
              <a:buChar char="o"/>
              <a:defRPr/>
            </a:lvl4pPr>
            <a:lvl5pPr>
              <a:lnSpc>
                <a:spcPct val="100000"/>
              </a:lnSpc>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June 22, 2025</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June 22,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June 22,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June 22,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June 22,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June 22, 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June 22,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June 22,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June 22,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22/06/2025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June 22,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22/06/2025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June 22,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June 22,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June 22, 2025</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June 22, 2025</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9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90.xml"/></Relationships>
</file>

<file path=ppt/slides/_rels/slide1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90.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 Id="rId9" Type="http://schemas.openxmlformats.org/officeDocument/2006/relationships/image" Target="../media/image1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9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90.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90.xml"/><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90.xml"/><Relationship Id="rId5" Type="http://schemas.microsoft.com/office/2007/relationships/hdphoto" Target="../media/hdphoto1.wdp"/><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Theoretical Foundation of Western Corporate Governance</a:t>
            </a:r>
            <a:endParaRPr lang="en-GB" sz="4800" dirty="0"/>
          </a:p>
        </p:txBody>
      </p:sp>
      <p:sp>
        <p:nvSpPr>
          <p:cNvPr id="6" name="Subtitle 2"/>
          <p:cNvSpPr>
            <a:spLocks noGrp="1"/>
          </p:cNvSpPr>
          <p:nvPr>
            <p:ph type="subTitle" idx="1"/>
          </p:nvPr>
        </p:nvSpPr>
        <p:spPr>
          <a:xfrm>
            <a:off x="1295400" y="3200400"/>
            <a:ext cx="6400800" cy="2892896"/>
          </a:xfrm>
        </p:spPr>
        <p:txBody>
          <a:bodyPr>
            <a:normAutofit fontScale="92500" lnSpcReduction="10000"/>
          </a:bodyPr>
          <a:lstStyle/>
          <a:p>
            <a:r>
              <a:rPr lang="en-GB" dirty="0"/>
              <a:t>Who Owns the Company? A Look at Shareholder, Stakeholder, and Agency Theories</a:t>
            </a:r>
          </a:p>
          <a:p>
            <a:endParaRPr lang="en-GB" dirty="0"/>
          </a:p>
          <a:p>
            <a:endParaRPr lang="en-GB" dirty="0"/>
          </a:p>
          <a:p>
            <a:endParaRPr lang="en-GB" dirty="0"/>
          </a:p>
          <a:p>
            <a:r>
              <a:rPr lang="en-GB" dirty="0"/>
              <a:t>Xicheng Liu</a:t>
            </a:r>
          </a:p>
          <a:p>
            <a:r>
              <a:rPr lang="en-GB" dirty="0" err="1"/>
              <a:t>X.Liu</a:t>
            </a:r>
            <a:r>
              <a:rPr lang="en-GB" dirty="0"/>
              <a:t>@</a:t>
            </a:r>
            <a:r>
              <a:rPr lang="en-US" altLang="zh-CN" dirty="0" err="1"/>
              <a:t>uwtsd</a:t>
            </a:r>
            <a:r>
              <a:rPr lang="en-GB" dirty="0"/>
              <a:t>.ac.uk</a:t>
            </a:r>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0452F9-6C34-8F28-D2AB-BE1A9CDF8AA9}"/>
              </a:ext>
            </a:extLst>
          </p:cNvPr>
          <p:cNvSpPr>
            <a:spLocks noGrp="1"/>
          </p:cNvSpPr>
          <p:nvPr>
            <p:ph type="sldNum" sz="quarter" idx="12"/>
          </p:nvPr>
        </p:nvSpPr>
        <p:spPr/>
        <p:txBody>
          <a:bodyPr/>
          <a:lstStyle/>
          <a:p>
            <a:fld id="{F38DF745-7D3F-47F4-83A3-874385CFAA69}" type="slidenum">
              <a:rPr lang="en-US" smtClean="0"/>
              <a:pPr/>
              <a:t>2</a:t>
            </a:fld>
            <a:endParaRPr lang="en-US"/>
          </a:p>
        </p:txBody>
      </p:sp>
      <p:pic>
        <p:nvPicPr>
          <p:cNvPr id="1026" name="Picture 2" descr="Stakeholder Capitalism">
            <a:extLst>
              <a:ext uri="{FF2B5EF4-FFF2-40B4-BE49-F238E27FC236}">
                <a16:creationId xmlns:a16="http://schemas.microsoft.com/office/drawing/2014/main" id="{8C1CE093-79EF-7D59-85E0-3B3EF03554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76" r="1176"/>
          <a:stretch>
            <a:fillRect/>
          </a:stretch>
        </p:blipFill>
        <p:spPr bwMode="auto">
          <a:xfrm>
            <a:off x="107504" y="1658938"/>
            <a:ext cx="8928992" cy="35401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F8D13BC-7C2B-EFF7-0E53-C6C81B403CC3}"/>
              </a:ext>
            </a:extLst>
          </p:cNvPr>
          <p:cNvSpPr txBox="1"/>
          <p:nvPr/>
        </p:nvSpPr>
        <p:spPr>
          <a:xfrm>
            <a:off x="215516" y="530677"/>
            <a:ext cx="8712968" cy="954107"/>
          </a:xfrm>
          <a:prstGeom prst="rect">
            <a:avLst/>
          </a:prstGeom>
          <a:noFill/>
        </p:spPr>
        <p:txBody>
          <a:bodyPr wrap="square" rtlCol="0">
            <a:spAutoFit/>
          </a:bodyPr>
          <a:lstStyle/>
          <a:p>
            <a:pPr algn="ctr"/>
            <a:r>
              <a:rPr lang="en-GB" sz="2800" b="1" dirty="0"/>
              <a:t>Who Owns the Company? A Look at Shareholder, Stakeholder, and Agency Theories</a:t>
            </a:r>
          </a:p>
        </p:txBody>
      </p:sp>
    </p:spTree>
    <p:extLst>
      <p:ext uri="{BB962C8B-B14F-4D97-AF65-F5344CB8AC3E}">
        <p14:creationId xmlns:p14="http://schemas.microsoft.com/office/powerpoint/2010/main" val="1274479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1. Introduction: The Purpose of a Corporation</a:t>
            </a:r>
          </a:p>
        </p:txBody>
      </p:sp>
      <p:sp>
        <p:nvSpPr>
          <p:cNvPr id="3" name="Text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2"/>
          </p:nvPr>
        </p:nvSpPr>
        <p:spPr/>
        <p:txBody>
          <a:bodyPr/>
          <a:lstStyle/>
          <a:p>
            <a:fld id="{F38DF745-7D3F-47F4-83A3-874385CFAA69}" type="slidenum">
              <a:rPr lang="en-US" smtClean="0"/>
              <a:pPr/>
              <a:t>3</a:t>
            </a:fld>
            <a:endParaRPr lang="en-US" dirty="0"/>
          </a:p>
        </p:txBody>
      </p:sp>
    </p:spTree>
    <p:extLst>
      <p:ext uri="{BB962C8B-B14F-4D97-AF65-F5344CB8AC3E}">
        <p14:creationId xmlns:p14="http://schemas.microsoft.com/office/powerpoint/2010/main" val="2400983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8EF43-1582-B036-1603-9CC23ACBA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A9C1D8-5A93-CF5E-690F-F2462CBB8C60}"/>
              </a:ext>
            </a:extLst>
          </p:cNvPr>
          <p:cNvSpPr>
            <a:spLocks noGrp="1"/>
          </p:cNvSpPr>
          <p:nvPr>
            <p:ph type="title"/>
          </p:nvPr>
        </p:nvSpPr>
        <p:spPr>
          <a:xfrm>
            <a:off x="457200" y="152718"/>
            <a:ext cx="7355160" cy="1371600"/>
          </a:xfrm>
        </p:spPr>
        <p:txBody>
          <a:bodyPr/>
          <a:lstStyle/>
          <a:p>
            <a:r>
              <a:rPr lang="en-GB" dirty="0"/>
              <a:t>What is a Company </a:t>
            </a:r>
            <a:r>
              <a:rPr lang="en-GB" i="1" dirty="0"/>
              <a:t>For</a:t>
            </a:r>
            <a:r>
              <a:rPr lang="en-GB" dirty="0"/>
              <a:t>?</a:t>
            </a:r>
          </a:p>
        </p:txBody>
      </p:sp>
      <p:sp>
        <p:nvSpPr>
          <p:cNvPr id="4" name="Slide Number Placeholder 3">
            <a:extLst>
              <a:ext uri="{FF2B5EF4-FFF2-40B4-BE49-F238E27FC236}">
                <a16:creationId xmlns:a16="http://schemas.microsoft.com/office/drawing/2014/main" id="{BCBC82DD-FD64-4AA8-0C7E-E06E7807A5F7}"/>
              </a:ext>
            </a:extLst>
          </p:cNvPr>
          <p:cNvSpPr>
            <a:spLocks noGrp="1"/>
          </p:cNvSpPr>
          <p:nvPr>
            <p:ph type="sldNum" sz="quarter" idx="12"/>
          </p:nvPr>
        </p:nvSpPr>
        <p:spPr/>
        <p:txBody>
          <a:bodyPr/>
          <a:lstStyle/>
          <a:p>
            <a:fld id="{F38DF745-7D3F-47F4-83A3-874385CFAA69}" type="slidenum">
              <a:rPr lang="en-US" smtClean="0"/>
              <a:pPr/>
              <a:t>4</a:t>
            </a:fld>
            <a:endParaRPr lang="en-US" dirty="0"/>
          </a:p>
        </p:txBody>
      </p:sp>
      <p:sp>
        <p:nvSpPr>
          <p:cNvPr id="6" name="Content Placeholder 5">
            <a:extLst>
              <a:ext uri="{FF2B5EF4-FFF2-40B4-BE49-F238E27FC236}">
                <a16:creationId xmlns:a16="http://schemas.microsoft.com/office/drawing/2014/main" id="{1A67A791-55F2-EBA1-121E-705F95476263}"/>
              </a:ext>
            </a:extLst>
          </p:cNvPr>
          <p:cNvSpPr>
            <a:spLocks noGrp="1"/>
          </p:cNvSpPr>
          <p:nvPr>
            <p:ph sz="quarter" idx="1"/>
          </p:nvPr>
        </p:nvSpPr>
        <p:spPr>
          <a:xfrm>
            <a:off x="914400" y="1524318"/>
            <a:ext cx="7772400" cy="5145042"/>
          </a:xfrm>
        </p:spPr>
        <p:txBody>
          <a:bodyPr>
            <a:normAutofit/>
          </a:bodyPr>
          <a:lstStyle/>
          <a:p>
            <a:r>
              <a:rPr lang="en-GB" dirty="0"/>
              <a:t>If you started a business, what would be your main goal?</a:t>
            </a:r>
          </a:p>
          <a:p>
            <a:r>
              <a:rPr lang="en-GB" dirty="0"/>
              <a:t>Just profit, or something more?</a:t>
            </a:r>
            <a:endParaRPr lang="en-GB" b="1" dirty="0"/>
          </a:p>
        </p:txBody>
      </p:sp>
      <p:sp>
        <p:nvSpPr>
          <p:cNvPr id="3" name="Cloud 2">
            <a:extLst>
              <a:ext uri="{FF2B5EF4-FFF2-40B4-BE49-F238E27FC236}">
                <a16:creationId xmlns:a16="http://schemas.microsoft.com/office/drawing/2014/main" id="{E1673C32-9ACD-1ED0-210E-DD06ED171F13}"/>
              </a:ext>
            </a:extLst>
          </p:cNvPr>
          <p:cNvSpPr/>
          <p:nvPr/>
        </p:nvSpPr>
        <p:spPr>
          <a:xfrm>
            <a:off x="158316" y="3357617"/>
            <a:ext cx="1512168" cy="136815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Profit</a:t>
            </a:r>
            <a:endParaRPr lang="en-GB" b="1" dirty="0"/>
          </a:p>
        </p:txBody>
      </p:sp>
      <p:sp>
        <p:nvSpPr>
          <p:cNvPr id="5" name="Cloud 4">
            <a:extLst>
              <a:ext uri="{FF2B5EF4-FFF2-40B4-BE49-F238E27FC236}">
                <a16:creationId xmlns:a16="http://schemas.microsoft.com/office/drawing/2014/main" id="{0932287F-ED96-5D4B-B8AB-F3EA79B3C28B}"/>
              </a:ext>
            </a:extLst>
          </p:cNvPr>
          <p:cNvSpPr/>
          <p:nvPr/>
        </p:nvSpPr>
        <p:spPr>
          <a:xfrm>
            <a:off x="3100080" y="2851667"/>
            <a:ext cx="1800200" cy="166449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Growth</a:t>
            </a:r>
          </a:p>
        </p:txBody>
      </p:sp>
      <p:sp>
        <p:nvSpPr>
          <p:cNvPr id="7" name="Cloud 6">
            <a:extLst>
              <a:ext uri="{FF2B5EF4-FFF2-40B4-BE49-F238E27FC236}">
                <a16:creationId xmlns:a16="http://schemas.microsoft.com/office/drawing/2014/main" id="{C040674F-3724-37A0-3737-335CC4B7BFC8}"/>
              </a:ext>
            </a:extLst>
          </p:cNvPr>
          <p:cNvSpPr/>
          <p:nvPr/>
        </p:nvSpPr>
        <p:spPr>
          <a:xfrm>
            <a:off x="5533400" y="2063671"/>
            <a:ext cx="2520280" cy="166449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Innovation</a:t>
            </a:r>
          </a:p>
        </p:txBody>
      </p:sp>
      <p:sp>
        <p:nvSpPr>
          <p:cNvPr id="8" name="Cloud 7">
            <a:extLst>
              <a:ext uri="{FF2B5EF4-FFF2-40B4-BE49-F238E27FC236}">
                <a16:creationId xmlns:a16="http://schemas.microsoft.com/office/drawing/2014/main" id="{0FCF3A3F-597E-70D9-78E3-A4AC1E59E68A}"/>
              </a:ext>
            </a:extLst>
          </p:cNvPr>
          <p:cNvSpPr/>
          <p:nvPr/>
        </p:nvSpPr>
        <p:spPr>
          <a:xfrm>
            <a:off x="6588224" y="4604772"/>
            <a:ext cx="1787780" cy="165618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Social Impact</a:t>
            </a:r>
          </a:p>
        </p:txBody>
      </p:sp>
      <p:sp>
        <p:nvSpPr>
          <p:cNvPr id="9" name="Cloud 8">
            <a:extLst>
              <a:ext uri="{FF2B5EF4-FFF2-40B4-BE49-F238E27FC236}">
                <a16:creationId xmlns:a16="http://schemas.microsoft.com/office/drawing/2014/main" id="{174CD35F-07F8-E93F-DCB0-EB4E6EB3EDDE}"/>
              </a:ext>
            </a:extLst>
          </p:cNvPr>
          <p:cNvSpPr/>
          <p:nvPr/>
        </p:nvSpPr>
        <p:spPr>
          <a:xfrm rot="21138204">
            <a:off x="555151" y="4615593"/>
            <a:ext cx="2999304" cy="166449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Sustainability</a:t>
            </a:r>
          </a:p>
        </p:txBody>
      </p:sp>
      <p:sp>
        <p:nvSpPr>
          <p:cNvPr id="10" name="Cloud 9">
            <a:extLst>
              <a:ext uri="{FF2B5EF4-FFF2-40B4-BE49-F238E27FC236}">
                <a16:creationId xmlns:a16="http://schemas.microsoft.com/office/drawing/2014/main" id="{5F4E94FF-2F07-2546-A1DA-6323D4A340B7}"/>
              </a:ext>
            </a:extLst>
          </p:cNvPr>
          <p:cNvSpPr/>
          <p:nvPr/>
        </p:nvSpPr>
        <p:spPr>
          <a:xfrm>
            <a:off x="3902692" y="4856606"/>
            <a:ext cx="1601912" cy="136815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Jobs</a:t>
            </a:r>
          </a:p>
        </p:txBody>
      </p:sp>
    </p:spTree>
    <p:extLst>
      <p:ext uri="{BB962C8B-B14F-4D97-AF65-F5344CB8AC3E}">
        <p14:creationId xmlns:p14="http://schemas.microsoft.com/office/powerpoint/2010/main" val="2107813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15304F-FC24-A257-9F2D-8912115156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C9406C-BC55-D2D0-4BE9-E3EB76D91E5A}"/>
              </a:ext>
            </a:extLst>
          </p:cNvPr>
          <p:cNvSpPr>
            <a:spLocks noGrp="1"/>
          </p:cNvSpPr>
          <p:nvPr>
            <p:ph type="title"/>
          </p:nvPr>
        </p:nvSpPr>
        <p:spPr/>
        <p:txBody>
          <a:bodyPr>
            <a:normAutofit/>
          </a:bodyPr>
          <a:lstStyle/>
          <a:p>
            <a:r>
              <a:rPr lang="en-GB" b="1" dirty="0"/>
              <a:t>2. The Agency Problem: A Conflict of Interest</a:t>
            </a:r>
          </a:p>
        </p:txBody>
      </p:sp>
      <p:sp>
        <p:nvSpPr>
          <p:cNvPr id="3" name="Text Placeholder 2">
            <a:extLst>
              <a:ext uri="{FF2B5EF4-FFF2-40B4-BE49-F238E27FC236}">
                <a16:creationId xmlns:a16="http://schemas.microsoft.com/office/drawing/2014/main" id="{282DC422-F7EE-7CD7-7B85-FF6B322682F2}"/>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AADE0835-2EFC-A10A-4FB3-898F70D149F1}"/>
              </a:ext>
            </a:extLst>
          </p:cNvPr>
          <p:cNvSpPr>
            <a:spLocks noGrp="1"/>
          </p:cNvSpPr>
          <p:nvPr>
            <p:ph type="sldNum" sz="quarter" idx="12"/>
          </p:nvPr>
        </p:nvSpPr>
        <p:spPr/>
        <p:txBody>
          <a:bodyPr/>
          <a:lstStyle/>
          <a:p>
            <a:fld id="{F38DF745-7D3F-47F4-83A3-874385CFAA69}" type="slidenum">
              <a:rPr lang="en-US" smtClean="0"/>
              <a:pPr/>
              <a:t>5</a:t>
            </a:fld>
            <a:endParaRPr lang="en-US" dirty="0"/>
          </a:p>
        </p:txBody>
      </p:sp>
    </p:spTree>
    <p:extLst>
      <p:ext uri="{BB962C8B-B14F-4D97-AF65-F5344CB8AC3E}">
        <p14:creationId xmlns:p14="http://schemas.microsoft.com/office/powerpoint/2010/main" val="2980244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9098E-3ACC-5AF0-D073-3A5F85CA4260}"/>
              </a:ext>
            </a:extLst>
          </p:cNvPr>
          <p:cNvSpPr>
            <a:spLocks noGrp="1"/>
          </p:cNvSpPr>
          <p:nvPr>
            <p:ph type="title"/>
          </p:nvPr>
        </p:nvSpPr>
        <p:spPr/>
        <p:txBody>
          <a:bodyPr/>
          <a:lstStyle/>
          <a:p>
            <a:r>
              <a:rPr lang="en-GB" dirty="0"/>
              <a:t>The Principal-Agent Dilemma</a:t>
            </a:r>
          </a:p>
        </p:txBody>
      </p:sp>
      <p:sp>
        <p:nvSpPr>
          <p:cNvPr id="3" name="Slide Number Placeholder 2">
            <a:extLst>
              <a:ext uri="{FF2B5EF4-FFF2-40B4-BE49-F238E27FC236}">
                <a16:creationId xmlns:a16="http://schemas.microsoft.com/office/drawing/2014/main" id="{7D3A46C3-6794-DDDC-EBC9-EDA6A1C6137A}"/>
              </a:ext>
            </a:extLst>
          </p:cNvPr>
          <p:cNvSpPr>
            <a:spLocks noGrp="1"/>
          </p:cNvSpPr>
          <p:nvPr>
            <p:ph type="sldNum" sz="quarter" idx="12"/>
          </p:nvPr>
        </p:nvSpPr>
        <p:spPr/>
        <p:txBody>
          <a:bodyPr/>
          <a:lstStyle/>
          <a:p>
            <a:fld id="{F38DF745-7D3F-47F4-83A3-874385CFAA69}" type="slidenum">
              <a:rPr lang="en-US" smtClean="0"/>
              <a:pPr/>
              <a:t>6</a:t>
            </a:fld>
            <a:endParaRPr lang="en-US"/>
          </a:p>
        </p:txBody>
      </p:sp>
      <p:sp>
        <p:nvSpPr>
          <p:cNvPr id="4" name="Content Placeholder 3">
            <a:extLst>
              <a:ext uri="{FF2B5EF4-FFF2-40B4-BE49-F238E27FC236}">
                <a16:creationId xmlns:a16="http://schemas.microsoft.com/office/drawing/2014/main" id="{54A273F9-435C-8712-F002-490D1F5D4B48}"/>
              </a:ext>
            </a:extLst>
          </p:cNvPr>
          <p:cNvSpPr>
            <a:spLocks noGrp="1"/>
          </p:cNvSpPr>
          <p:nvPr>
            <p:ph sz="quarter" idx="1"/>
          </p:nvPr>
        </p:nvSpPr>
        <p:spPr/>
        <p:txBody>
          <a:bodyPr/>
          <a:lstStyle/>
          <a:p>
            <a:r>
              <a:rPr lang="en-GB" dirty="0"/>
              <a:t>Definition of Agency Relationship:</a:t>
            </a:r>
          </a:p>
          <a:p>
            <a:pPr lvl="1"/>
            <a:r>
              <a:rPr lang="en-GB" dirty="0"/>
              <a:t>Principal hires an agent to act on their behalf, but their interests may diverge.</a:t>
            </a:r>
          </a:p>
          <a:p>
            <a:r>
              <a:rPr lang="en-GB" dirty="0"/>
              <a:t>Corporate Context:</a:t>
            </a:r>
          </a:p>
          <a:p>
            <a:pPr lvl="1"/>
            <a:r>
              <a:rPr lang="en-GB" dirty="0"/>
              <a:t>Shareholders (principals) and CEOs/Managers (agents).</a:t>
            </a:r>
          </a:p>
        </p:txBody>
      </p:sp>
      <p:pic>
        <p:nvPicPr>
          <p:cNvPr id="2050" name="Picture 2" descr="5,900+ Ceo Cartoon Stock Photos, Pictures &amp; Royalty-Free Images - iStock">
            <a:extLst>
              <a:ext uri="{FF2B5EF4-FFF2-40B4-BE49-F238E27FC236}">
                <a16:creationId xmlns:a16="http://schemas.microsoft.com/office/drawing/2014/main" id="{B9DDAD65-F14F-8CCF-302C-380AB25A5CA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45968" y="3771300"/>
            <a:ext cx="1898708" cy="203504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 shareholder meeting">
            <a:extLst>
              <a:ext uri="{FF2B5EF4-FFF2-40B4-BE49-F238E27FC236}">
                <a16:creationId xmlns:a16="http://schemas.microsoft.com/office/drawing/2014/main" id="{1CB6A766-14B1-228C-7822-A6EEAD0E6C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741378" y="3762752"/>
            <a:ext cx="5162466" cy="2904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2160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956F35-AC38-E097-8AF5-580981B80D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E698F8-E8F1-3517-3E9A-5E4E73D238B2}"/>
              </a:ext>
            </a:extLst>
          </p:cNvPr>
          <p:cNvSpPr>
            <a:spLocks noGrp="1"/>
          </p:cNvSpPr>
          <p:nvPr>
            <p:ph type="title"/>
          </p:nvPr>
        </p:nvSpPr>
        <p:spPr/>
        <p:txBody>
          <a:bodyPr/>
          <a:lstStyle/>
          <a:p>
            <a:r>
              <a:rPr lang="en-GB" dirty="0"/>
              <a:t>The Principal-Agent Dilemma</a:t>
            </a:r>
          </a:p>
        </p:txBody>
      </p:sp>
      <p:sp>
        <p:nvSpPr>
          <p:cNvPr id="3" name="Slide Number Placeholder 2">
            <a:extLst>
              <a:ext uri="{FF2B5EF4-FFF2-40B4-BE49-F238E27FC236}">
                <a16:creationId xmlns:a16="http://schemas.microsoft.com/office/drawing/2014/main" id="{47D78CF3-2CD4-BC9C-977E-1374E503D00F}"/>
              </a:ext>
            </a:extLst>
          </p:cNvPr>
          <p:cNvSpPr>
            <a:spLocks noGrp="1"/>
          </p:cNvSpPr>
          <p:nvPr>
            <p:ph type="sldNum" sz="quarter" idx="12"/>
          </p:nvPr>
        </p:nvSpPr>
        <p:spPr/>
        <p:txBody>
          <a:bodyPr/>
          <a:lstStyle/>
          <a:p>
            <a:fld id="{F38DF745-7D3F-47F4-83A3-874385CFAA69}" type="slidenum">
              <a:rPr lang="en-US" smtClean="0"/>
              <a:pPr/>
              <a:t>7</a:t>
            </a:fld>
            <a:endParaRPr lang="en-US"/>
          </a:p>
        </p:txBody>
      </p:sp>
      <p:sp>
        <p:nvSpPr>
          <p:cNvPr id="4" name="Content Placeholder 3">
            <a:extLst>
              <a:ext uri="{FF2B5EF4-FFF2-40B4-BE49-F238E27FC236}">
                <a16:creationId xmlns:a16="http://schemas.microsoft.com/office/drawing/2014/main" id="{7206BD36-2725-5E93-6D46-E8F606BB0C51}"/>
              </a:ext>
            </a:extLst>
          </p:cNvPr>
          <p:cNvSpPr>
            <a:spLocks noGrp="1"/>
          </p:cNvSpPr>
          <p:nvPr>
            <p:ph sz="quarter" idx="1"/>
          </p:nvPr>
        </p:nvSpPr>
        <p:spPr/>
        <p:txBody>
          <a:bodyPr/>
          <a:lstStyle/>
          <a:p>
            <a:r>
              <a:rPr lang="en-GB" dirty="0"/>
              <a:t>Examples of Conflicting Areas: Shirking, perks, risk aversion, etc.</a:t>
            </a:r>
          </a:p>
          <a:p>
            <a:r>
              <a:rPr lang="en-US" altLang="zh-CN" dirty="0"/>
              <a:t>F</a:t>
            </a:r>
            <a:r>
              <a:rPr lang="en-GB" dirty="0" err="1"/>
              <a:t>ind</a:t>
            </a:r>
            <a:r>
              <a:rPr lang="en-GB" dirty="0"/>
              <a:t> out what potential agency problem the late co-founder and CEO of Chesapeake Energy, Aubrey McClendon, exhibited during his tenure. In particular, pay attention to how his personal interests conflicted with those of shareholders.</a:t>
            </a:r>
          </a:p>
        </p:txBody>
      </p:sp>
    </p:spTree>
    <p:extLst>
      <p:ext uri="{BB962C8B-B14F-4D97-AF65-F5344CB8AC3E}">
        <p14:creationId xmlns:p14="http://schemas.microsoft.com/office/powerpoint/2010/main" val="2311909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CF0427-22C5-AA4F-07F9-C2D923E7CA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A5607D-D701-0EE7-3F04-9EA838EDF404}"/>
              </a:ext>
            </a:extLst>
          </p:cNvPr>
          <p:cNvSpPr>
            <a:spLocks noGrp="1"/>
          </p:cNvSpPr>
          <p:nvPr>
            <p:ph type="title"/>
          </p:nvPr>
        </p:nvSpPr>
        <p:spPr/>
        <p:txBody>
          <a:bodyPr>
            <a:normAutofit/>
          </a:bodyPr>
          <a:lstStyle/>
          <a:p>
            <a:r>
              <a:rPr lang="en-GB" b="1" dirty="0"/>
              <a:t>3. Agency Costs: The Price of Conflict</a:t>
            </a:r>
          </a:p>
        </p:txBody>
      </p:sp>
      <p:sp>
        <p:nvSpPr>
          <p:cNvPr id="3" name="Text Placeholder 2">
            <a:extLst>
              <a:ext uri="{FF2B5EF4-FFF2-40B4-BE49-F238E27FC236}">
                <a16:creationId xmlns:a16="http://schemas.microsoft.com/office/drawing/2014/main" id="{866CC5B4-C925-FDB7-76CE-EBB93143CC84}"/>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E719359C-6958-EC22-2482-33E629F9FABF}"/>
              </a:ext>
            </a:extLst>
          </p:cNvPr>
          <p:cNvSpPr>
            <a:spLocks noGrp="1"/>
          </p:cNvSpPr>
          <p:nvPr>
            <p:ph type="sldNum" sz="quarter" idx="12"/>
          </p:nvPr>
        </p:nvSpPr>
        <p:spPr/>
        <p:txBody>
          <a:bodyPr/>
          <a:lstStyle/>
          <a:p>
            <a:fld id="{F38DF745-7D3F-47F4-83A3-874385CFAA69}" type="slidenum">
              <a:rPr lang="en-US" smtClean="0"/>
              <a:pPr/>
              <a:t>8</a:t>
            </a:fld>
            <a:endParaRPr lang="en-US" dirty="0"/>
          </a:p>
        </p:txBody>
      </p:sp>
    </p:spTree>
    <p:extLst>
      <p:ext uri="{BB962C8B-B14F-4D97-AF65-F5344CB8AC3E}">
        <p14:creationId xmlns:p14="http://schemas.microsoft.com/office/powerpoint/2010/main" val="3088951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1CE7FC-393D-C171-629F-E7568276D3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AED8B-2E2F-FB31-A873-46B39F626384}"/>
              </a:ext>
            </a:extLst>
          </p:cNvPr>
          <p:cNvSpPr>
            <a:spLocks noGrp="1"/>
          </p:cNvSpPr>
          <p:nvPr>
            <p:ph type="title"/>
          </p:nvPr>
        </p:nvSpPr>
        <p:spPr/>
        <p:txBody>
          <a:bodyPr/>
          <a:lstStyle/>
          <a:p>
            <a:r>
              <a:rPr lang="en-GB" dirty="0"/>
              <a:t>More Than Just Money</a:t>
            </a:r>
          </a:p>
        </p:txBody>
      </p:sp>
      <p:sp>
        <p:nvSpPr>
          <p:cNvPr id="3" name="Slide Number Placeholder 2">
            <a:extLst>
              <a:ext uri="{FF2B5EF4-FFF2-40B4-BE49-F238E27FC236}">
                <a16:creationId xmlns:a16="http://schemas.microsoft.com/office/drawing/2014/main" id="{7C09D4F1-8C1C-065B-421C-CE7D7CC5A491}"/>
              </a:ext>
            </a:extLst>
          </p:cNvPr>
          <p:cNvSpPr>
            <a:spLocks noGrp="1"/>
          </p:cNvSpPr>
          <p:nvPr>
            <p:ph type="sldNum" sz="quarter" idx="12"/>
          </p:nvPr>
        </p:nvSpPr>
        <p:spPr/>
        <p:txBody>
          <a:bodyPr/>
          <a:lstStyle/>
          <a:p>
            <a:fld id="{F38DF745-7D3F-47F4-83A3-874385CFAA69}" type="slidenum">
              <a:rPr lang="en-US" smtClean="0"/>
              <a:pPr/>
              <a:t>9</a:t>
            </a:fld>
            <a:endParaRPr lang="en-US"/>
          </a:p>
        </p:txBody>
      </p:sp>
      <p:sp>
        <p:nvSpPr>
          <p:cNvPr id="4" name="Content Placeholder 3">
            <a:extLst>
              <a:ext uri="{FF2B5EF4-FFF2-40B4-BE49-F238E27FC236}">
                <a16:creationId xmlns:a16="http://schemas.microsoft.com/office/drawing/2014/main" id="{301323CE-5BD5-7F81-7495-89FC8AE19A45}"/>
              </a:ext>
            </a:extLst>
          </p:cNvPr>
          <p:cNvSpPr>
            <a:spLocks noGrp="1"/>
          </p:cNvSpPr>
          <p:nvPr>
            <p:ph sz="quarter" idx="1"/>
          </p:nvPr>
        </p:nvSpPr>
        <p:spPr>
          <a:xfrm>
            <a:off x="914400" y="1522800"/>
            <a:ext cx="7772400" cy="4858528"/>
          </a:xfrm>
        </p:spPr>
        <p:txBody>
          <a:bodyPr>
            <a:normAutofit/>
          </a:bodyPr>
          <a:lstStyle/>
          <a:p>
            <a:endParaRPr lang="en-GB" dirty="0"/>
          </a:p>
          <a:p>
            <a:endParaRPr lang="en-GB" dirty="0"/>
          </a:p>
          <a:p>
            <a:endParaRPr lang="en-GB" dirty="0"/>
          </a:p>
          <a:p>
            <a:r>
              <a:rPr lang="en-GB" dirty="0"/>
              <a:t>Monitoring Costs:</a:t>
            </a:r>
          </a:p>
          <a:p>
            <a:pPr lvl="1"/>
            <a:r>
              <a:rPr lang="en-GB" dirty="0"/>
              <a:t>Salaries of independent directors, auditors, etc.</a:t>
            </a:r>
          </a:p>
          <a:p>
            <a:r>
              <a:rPr lang="en-GB" dirty="0"/>
              <a:t>Bonding Costs:</a:t>
            </a:r>
          </a:p>
          <a:p>
            <a:pPr lvl="1"/>
            <a:r>
              <a:rPr lang="en-GB" dirty="0"/>
              <a:t>Contractual limitations on CEO power, tying compensation to performance.</a:t>
            </a:r>
          </a:p>
          <a:p>
            <a:r>
              <a:rPr lang="en-GB" dirty="0"/>
              <a:t>Residual Loss:</a:t>
            </a:r>
          </a:p>
          <a:p>
            <a:pPr lvl="1"/>
            <a:r>
              <a:rPr lang="en-GB" dirty="0"/>
              <a:t>Value destruction due to misaligned incentives (empire-building, short-termism).</a:t>
            </a:r>
          </a:p>
        </p:txBody>
      </p:sp>
      <p:pic>
        <p:nvPicPr>
          <p:cNvPr id="8" name="Picture 7">
            <a:extLst>
              <a:ext uri="{FF2B5EF4-FFF2-40B4-BE49-F238E27FC236}">
                <a16:creationId xmlns:a16="http://schemas.microsoft.com/office/drawing/2014/main" id="{55CD5F50-4EBA-B1D8-48B5-3C8D77AA77AF}"/>
              </a:ext>
            </a:extLst>
          </p:cNvPr>
          <p:cNvPicPr>
            <a:picLocks noChangeAspect="1"/>
          </p:cNvPicPr>
          <p:nvPr/>
        </p:nvPicPr>
        <p:blipFill>
          <a:blip r:embed="rId3"/>
          <a:srcRect l="-1614" r="-1674"/>
          <a:stretch>
            <a:fillRect/>
          </a:stretch>
        </p:blipFill>
        <p:spPr>
          <a:xfrm>
            <a:off x="688033" y="2108008"/>
            <a:ext cx="7772400" cy="384888"/>
          </a:xfrm>
          <a:prstGeom prst="rect">
            <a:avLst/>
          </a:prstGeom>
          <a:ln w="228600" cap="sq" cmpd="thickThin">
            <a:solidFill>
              <a:schemeClr val="accent1"/>
            </a:solidFill>
            <a:prstDash val="solid"/>
            <a:miter lim="800000"/>
          </a:ln>
          <a:effectLst>
            <a:innerShdw blurRad="76200">
              <a:srgbClr val="000000"/>
            </a:innerShdw>
          </a:effectLst>
        </p:spPr>
      </p:pic>
    </p:spTree>
    <p:extLst>
      <p:ext uri="{BB962C8B-B14F-4D97-AF65-F5344CB8AC3E}">
        <p14:creationId xmlns:p14="http://schemas.microsoft.com/office/powerpoint/2010/main" val="505682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DC0B6A-C753-1AC5-0DD8-E2BBCD55ED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73CF16-5CBA-69DF-0BC5-0AFD1427BE07}"/>
              </a:ext>
            </a:extLst>
          </p:cNvPr>
          <p:cNvSpPr>
            <a:spLocks noGrp="1"/>
          </p:cNvSpPr>
          <p:nvPr>
            <p:ph type="title"/>
          </p:nvPr>
        </p:nvSpPr>
        <p:spPr/>
        <p:txBody>
          <a:bodyPr/>
          <a:lstStyle/>
          <a:p>
            <a:r>
              <a:rPr lang="en-US" altLang="zh-CN" dirty="0"/>
              <a:t>An </a:t>
            </a:r>
            <a:r>
              <a:rPr lang="en-GB" dirty="0"/>
              <a:t>Example of Empire Building</a:t>
            </a:r>
          </a:p>
        </p:txBody>
      </p:sp>
      <p:sp>
        <p:nvSpPr>
          <p:cNvPr id="3" name="Slide Number Placeholder 2">
            <a:extLst>
              <a:ext uri="{FF2B5EF4-FFF2-40B4-BE49-F238E27FC236}">
                <a16:creationId xmlns:a16="http://schemas.microsoft.com/office/drawing/2014/main" id="{389DBC0F-E2F2-43DB-F287-2CF00BF28A07}"/>
              </a:ext>
            </a:extLst>
          </p:cNvPr>
          <p:cNvSpPr>
            <a:spLocks noGrp="1"/>
          </p:cNvSpPr>
          <p:nvPr>
            <p:ph type="sldNum" sz="quarter" idx="12"/>
          </p:nvPr>
        </p:nvSpPr>
        <p:spPr/>
        <p:txBody>
          <a:bodyPr/>
          <a:lstStyle/>
          <a:p>
            <a:fld id="{F38DF745-7D3F-47F4-83A3-874385CFAA69}" type="slidenum">
              <a:rPr lang="en-US" smtClean="0"/>
              <a:pPr/>
              <a:t>10</a:t>
            </a:fld>
            <a:endParaRPr lang="en-US"/>
          </a:p>
        </p:txBody>
      </p:sp>
      <p:sp>
        <p:nvSpPr>
          <p:cNvPr id="4" name="Content Placeholder 3">
            <a:extLst>
              <a:ext uri="{FF2B5EF4-FFF2-40B4-BE49-F238E27FC236}">
                <a16:creationId xmlns:a16="http://schemas.microsoft.com/office/drawing/2014/main" id="{B4446ED3-3FAA-AD09-6EEA-4AF598FFEB38}"/>
              </a:ext>
            </a:extLst>
          </p:cNvPr>
          <p:cNvSpPr>
            <a:spLocks noGrp="1"/>
          </p:cNvSpPr>
          <p:nvPr>
            <p:ph sz="quarter" idx="1"/>
          </p:nvPr>
        </p:nvSpPr>
        <p:spPr/>
        <p:txBody>
          <a:bodyPr/>
          <a:lstStyle/>
          <a:p>
            <a:r>
              <a:rPr lang="en-GB" b="1" dirty="0"/>
              <a:t>General Electric (GE) </a:t>
            </a:r>
            <a:r>
              <a:rPr lang="en-GB" dirty="0"/>
              <a:t>under </a:t>
            </a:r>
            <a:r>
              <a:rPr lang="en-GB" b="1" dirty="0"/>
              <a:t>Jack Welch </a:t>
            </a:r>
            <a:r>
              <a:rPr lang="en-GB" dirty="0"/>
              <a:t>(1981–2001)</a:t>
            </a:r>
          </a:p>
          <a:p>
            <a:r>
              <a:rPr lang="en-GB" dirty="0"/>
              <a:t>Aggressive acquisitions across unrelated industries:</a:t>
            </a:r>
          </a:p>
        </p:txBody>
      </p:sp>
      <p:pic>
        <p:nvPicPr>
          <p:cNvPr id="6146" name="Picture 2" descr="Kidder, Peabody &amp; Co.">
            <a:extLst>
              <a:ext uri="{FF2B5EF4-FFF2-40B4-BE49-F238E27FC236}">
                <a16:creationId xmlns:a16="http://schemas.microsoft.com/office/drawing/2014/main" id="{48C05AEE-78CF-7B69-6BF3-B08C9FB1F7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467" y="3965413"/>
            <a:ext cx="2174442" cy="69138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Complete History Of The NBC Logo - Hatchwise">
            <a:extLst>
              <a:ext uri="{FF2B5EF4-FFF2-40B4-BE49-F238E27FC236}">
                <a16:creationId xmlns:a16="http://schemas.microsoft.com/office/drawing/2014/main" id="{2645D357-5140-8FD6-29B7-10734BECF4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6713" y="4451894"/>
            <a:ext cx="1887430" cy="105696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Universal Pictures/On-screen logos | Logopedia | Fandom">
            <a:extLst>
              <a:ext uri="{FF2B5EF4-FFF2-40B4-BE49-F238E27FC236}">
                <a16:creationId xmlns:a16="http://schemas.microsoft.com/office/drawing/2014/main" id="{710BEA10-5D9D-17D6-4C2C-DE8908A7D58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92790" y="3566744"/>
            <a:ext cx="2195736" cy="1372335"/>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a:extLst>
              <a:ext uri="{FF2B5EF4-FFF2-40B4-BE49-F238E27FC236}">
                <a16:creationId xmlns:a16="http://schemas.microsoft.com/office/drawing/2014/main" id="{7A6DD9A6-BCFB-47A1-ABE5-7DF3F66C54E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348194" y="5122070"/>
            <a:ext cx="1887430" cy="696727"/>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Calma - Wikipedia">
            <a:extLst>
              <a:ext uri="{FF2B5EF4-FFF2-40B4-BE49-F238E27FC236}">
                <a16:creationId xmlns:a16="http://schemas.microsoft.com/office/drawing/2014/main" id="{310AA5D0-D4E3-6B00-FB6E-FE90BE4C17D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33469" y="4424884"/>
            <a:ext cx="1780417" cy="555490"/>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a:extLst>
              <a:ext uri="{FF2B5EF4-FFF2-40B4-BE49-F238E27FC236}">
                <a16:creationId xmlns:a16="http://schemas.microsoft.com/office/drawing/2014/main" id="{B4D7AF06-6D53-025E-95D3-43D6646F2A7D}"/>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779912" y="2470170"/>
            <a:ext cx="1301130" cy="1301130"/>
          </a:xfrm>
          <a:prstGeom prst="rect">
            <a:avLst/>
          </a:prstGeom>
          <a:noFill/>
          <a:extLst>
            <a:ext uri="{909E8E84-426E-40DD-AFC4-6F175D3DCCD1}">
              <a14:hiddenFill xmlns:a14="http://schemas.microsoft.com/office/drawing/2010/main">
                <a:solidFill>
                  <a:srgbClr val="FFFFFF"/>
                </a:solidFill>
              </a14:hiddenFill>
            </a:ext>
          </a:extLst>
        </p:spPr>
      </p:pic>
      <p:cxnSp>
        <p:nvCxnSpPr>
          <p:cNvPr id="6" name="Connector: Curved 5">
            <a:extLst>
              <a:ext uri="{FF2B5EF4-FFF2-40B4-BE49-F238E27FC236}">
                <a16:creationId xmlns:a16="http://schemas.microsoft.com/office/drawing/2014/main" id="{DFA40C19-58DC-CA3E-1D52-3E89A1BB17A1}"/>
              </a:ext>
            </a:extLst>
          </p:cNvPr>
          <p:cNvCxnSpPr>
            <a:stCxn id="6156" idx="1"/>
            <a:endCxn id="6146" idx="0"/>
          </p:cNvCxnSpPr>
          <p:nvPr/>
        </p:nvCxnSpPr>
        <p:spPr>
          <a:xfrm rot="10800000" flipV="1">
            <a:off x="1204688" y="3120735"/>
            <a:ext cx="2575224" cy="844678"/>
          </a:xfrm>
          <a:prstGeom prst="curvedConnector2">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 name="Connector: Curved 7">
            <a:extLst>
              <a:ext uri="{FF2B5EF4-FFF2-40B4-BE49-F238E27FC236}">
                <a16:creationId xmlns:a16="http://schemas.microsoft.com/office/drawing/2014/main" id="{C0D0E886-875E-0A36-F10F-481CCFA8362C}"/>
              </a:ext>
            </a:extLst>
          </p:cNvPr>
          <p:cNvCxnSpPr>
            <a:stCxn id="6156" idx="3"/>
            <a:endCxn id="6150" idx="0"/>
          </p:cNvCxnSpPr>
          <p:nvPr/>
        </p:nvCxnSpPr>
        <p:spPr>
          <a:xfrm>
            <a:off x="5081042" y="3120735"/>
            <a:ext cx="2609616" cy="446009"/>
          </a:xfrm>
          <a:prstGeom prst="curvedConnector2">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Connector: Curved 9">
            <a:extLst>
              <a:ext uri="{FF2B5EF4-FFF2-40B4-BE49-F238E27FC236}">
                <a16:creationId xmlns:a16="http://schemas.microsoft.com/office/drawing/2014/main" id="{D5DF86E0-125C-477C-2E08-2DED378097DF}"/>
              </a:ext>
            </a:extLst>
          </p:cNvPr>
          <p:cNvCxnSpPr>
            <a:cxnSpLocks/>
            <a:stCxn id="6156" idx="2"/>
            <a:endCxn id="6154" idx="0"/>
          </p:cNvCxnSpPr>
          <p:nvPr/>
        </p:nvCxnSpPr>
        <p:spPr>
          <a:xfrm rot="5400000">
            <a:off x="3800286" y="3794693"/>
            <a:ext cx="653584" cy="606799"/>
          </a:xfrm>
          <a:prstGeom prst="curvedConnector3">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Connector: Curved 11">
            <a:extLst>
              <a:ext uri="{FF2B5EF4-FFF2-40B4-BE49-F238E27FC236}">
                <a16:creationId xmlns:a16="http://schemas.microsoft.com/office/drawing/2014/main" id="{EDF829B3-5EFE-2D28-BC3A-7DE8BF8C9358}"/>
              </a:ext>
            </a:extLst>
          </p:cNvPr>
          <p:cNvCxnSpPr>
            <a:cxnSpLocks/>
            <a:stCxn id="6156" idx="1"/>
            <a:endCxn id="6152" idx="0"/>
          </p:cNvCxnSpPr>
          <p:nvPr/>
        </p:nvCxnSpPr>
        <p:spPr>
          <a:xfrm rot="10800000" flipV="1">
            <a:off x="2291910" y="3120734"/>
            <a:ext cx="1488003" cy="2001335"/>
          </a:xfrm>
          <a:prstGeom prst="curvedConnector2">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Connector: Curved 13">
            <a:extLst>
              <a:ext uri="{FF2B5EF4-FFF2-40B4-BE49-F238E27FC236}">
                <a16:creationId xmlns:a16="http://schemas.microsoft.com/office/drawing/2014/main" id="{947812F6-7EAF-5760-1EAD-03A133A110E2}"/>
              </a:ext>
            </a:extLst>
          </p:cNvPr>
          <p:cNvCxnSpPr>
            <a:cxnSpLocks/>
            <a:stCxn id="6156" idx="3"/>
            <a:endCxn id="6148" idx="0"/>
          </p:cNvCxnSpPr>
          <p:nvPr/>
        </p:nvCxnSpPr>
        <p:spPr>
          <a:xfrm>
            <a:off x="5081042" y="3120735"/>
            <a:ext cx="679386" cy="1331159"/>
          </a:xfrm>
          <a:prstGeom prst="curvedConnector2">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3D1F497B-486D-36E3-208B-D1652E57300D}"/>
              </a:ext>
            </a:extLst>
          </p:cNvPr>
          <p:cNvSpPr txBox="1"/>
          <p:nvPr/>
        </p:nvSpPr>
        <p:spPr>
          <a:xfrm>
            <a:off x="6841584" y="5418687"/>
            <a:ext cx="2195736" cy="400110"/>
          </a:xfrm>
          <a:prstGeom prst="rect">
            <a:avLst/>
          </a:prstGeom>
          <a:noFill/>
        </p:spPr>
        <p:txBody>
          <a:bodyPr wrap="square" rtlCol="0">
            <a:spAutoFit/>
          </a:bodyPr>
          <a:lstStyle/>
          <a:p>
            <a:r>
              <a:rPr lang="en-GB" sz="2000" b="1" dirty="0"/>
              <a:t>And many more…</a:t>
            </a:r>
          </a:p>
        </p:txBody>
      </p:sp>
      <p:pic>
        <p:nvPicPr>
          <p:cNvPr id="6158" name="Picture 14" descr="Montgomery Ward Logo black and white">
            <a:extLst>
              <a:ext uri="{FF2B5EF4-FFF2-40B4-BE49-F238E27FC236}">
                <a16:creationId xmlns:a16="http://schemas.microsoft.com/office/drawing/2014/main" id="{2BAA9F5D-BE36-AEE9-3D5C-7DBCADCDA08A}"/>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4525" t="42205" r="4525" b="42383"/>
          <a:stretch>
            <a:fillRect/>
          </a:stretch>
        </p:blipFill>
        <p:spPr bwMode="auto">
          <a:xfrm>
            <a:off x="3322304" y="5956606"/>
            <a:ext cx="3525974" cy="597503"/>
          </a:xfrm>
          <a:prstGeom prst="rect">
            <a:avLst/>
          </a:prstGeom>
          <a:noFill/>
          <a:extLst>
            <a:ext uri="{909E8E84-426E-40DD-AFC4-6F175D3DCCD1}">
              <a14:hiddenFill xmlns:a14="http://schemas.microsoft.com/office/drawing/2010/main">
                <a:solidFill>
                  <a:srgbClr val="FFFFFF"/>
                </a:solidFill>
              </a14:hiddenFill>
            </a:ext>
          </a:extLst>
        </p:spPr>
      </p:pic>
      <p:cxnSp>
        <p:nvCxnSpPr>
          <p:cNvPr id="31" name="Connector: Curved 30">
            <a:extLst>
              <a:ext uri="{FF2B5EF4-FFF2-40B4-BE49-F238E27FC236}">
                <a16:creationId xmlns:a16="http://schemas.microsoft.com/office/drawing/2014/main" id="{494338D8-2333-9120-67C5-ACAB88AFCBB7}"/>
              </a:ext>
            </a:extLst>
          </p:cNvPr>
          <p:cNvCxnSpPr>
            <a:cxnSpLocks/>
            <a:stCxn id="6156" idx="2"/>
            <a:endCxn id="6158" idx="0"/>
          </p:cNvCxnSpPr>
          <p:nvPr/>
        </p:nvCxnSpPr>
        <p:spPr>
          <a:xfrm rot="16200000" flipH="1">
            <a:off x="3665231" y="4536546"/>
            <a:ext cx="2185306" cy="654814"/>
          </a:xfrm>
          <a:prstGeom prst="curvedConnector3">
            <a:avLst>
              <a:gd name="adj1" fmla="val 17253"/>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2182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E9F525-8851-A059-67F9-48FD8FB888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B32530-0CAF-D5B5-3128-EBA323AEAE97}"/>
              </a:ext>
            </a:extLst>
          </p:cNvPr>
          <p:cNvSpPr>
            <a:spLocks noGrp="1"/>
          </p:cNvSpPr>
          <p:nvPr>
            <p:ph type="title"/>
          </p:nvPr>
        </p:nvSpPr>
        <p:spPr/>
        <p:txBody>
          <a:bodyPr/>
          <a:lstStyle/>
          <a:p>
            <a:r>
              <a:rPr lang="en-US" altLang="zh-CN" dirty="0"/>
              <a:t>An </a:t>
            </a:r>
            <a:r>
              <a:rPr lang="en-GB" dirty="0"/>
              <a:t>Example of Empire Building</a:t>
            </a:r>
          </a:p>
        </p:txBody>
      </p:sp>
      <p:sp>
        <p:nvSpPr>
          <p:cNvPr id="3" name="Slide Number Placeholder 2">
            <a:extLst>
              <a:ext uri="{FF2B5EF4-FFF2-40B4-BE49-F238E27FC236}">
                <a16:creationId xmlns:a16="http://schemas.microsoft.com/office/drawing/2014/main" id="{9783A40F-54BE-BA8F-9099-0308BECB52AF}"/>
              </a:ext>
            </a:extLst>
          </p:cNvPr>
          <p:cNvSpPr>
            <a:spLocks noGrp="1"/>
          </p:cNvSpPr>
          <p:nvPr>
            <p:ph type="sldNum" sz="quarter" idx="12"/>
          </p:nvPr>
        </p:nvSpPr>
        <p:spPr/>
        <p:txBody>
          <a:bodyPr/>
          <a:lstStyle/>
          <a:p>
            <a:fld id="{F38DF745-7D3F-47F4-83A3-874385CFAA69}" type="slidenum">
              <a:rPr lang="en-US" smtClean="0"/>
              <a:pPr/>
              <a:t>11</a:t>
            </a:fld>
            <a:endParaRPr lang="en-US"/>
          </a:p>
        </p:txBody>
      </p:sp>
      <p:sp>
        <p:nvSpPr>
          <p:cNvPr id="4" name="Content Placeholder 3">
            <a:extLst>
              <a:ext uri="{FF2B5EF4-FFF2-40B4-BE49-F238E27FC236}">
                <a16:creationId xmlns:a16="http://schemas.microsoft.com/office/drawing/2014/main" id="{D22C3130-03EE-8F1F-4394-B803585D2080}"/>
              </a:ext>
            </a:extLst>
          </p:cNvPr>
          <p:cNvSpPr>
            <a:spLocks noGrp="1"/>
          </p:cNvSpPr>
          <p:nvPr>
            <p:ph sz="quarter" idx="1"/>
          </p:nvPr>
        </p:nvSpPr>
        <p:spPr>
          <a:xfrm>
            <a:off x="914400" y="1522800"/>
            <a:ext cx="7772400" cy="5184000"/>
          </a:xfrm>
        </p:spPr>
        <p:txBody>
          <a:bodyPr>
            <a:normAutofit fontScale="92500"/>
          </a:bodyPr>
          <a:lstStyle/>
          <a:p>
            <a:r>
              <a:rPr lang="en-GB" dirty="0"/>
              <a:t>A (partial) list of acquisitions by GE</a:t>
            </a:r>
          </a:p>
          <a:p>
            <a:pPr lvl="1"/>
            <a:r>
              <a:rPr lang="en-GB" b="1" dirty="0"/>
              <a:t>Kidder, Peabody &amp; Co.</a:t>
            </a:r>
            <a:r>
              <a:rPr lang="en-GB" dirty="0"/>
              <a:t> (1986) – Investment bank</a:t>
            </a:r>
          </a:p>
          <a:p>
            <a:pPr lvl="2"/>
            <a:r>
              <a:rPr lang="en-GB" b="1" dirty="0"/>
              <a:t>Outcome</a:t>
            </a:r>
            <a:r>
              <a:rPr lang="en-GB" dirty="0"/>
              <a:t>: Sold in 1994 after a trading scandal.</a:t>
            </a:r>
          </a:p>
          <a:p>
            <a:pPr lvl="1"/>
            <a:r>
              <a:rPr lang="en-GB" b="1" dirty="0"/>
              <a:t>NBC</a:t>
            </a:r>
            <a:r>
              <a:rPr lang="en-GB" dirty="0"/>
              <a:t> (1986) – Acquired RCA primarily for NBC (TV network).</a:t>
            </a:r>
          </a:p>
          <a:p>
            <a:pPr lvl="2"/>
            <a:r>
              <a:rPr lang="en-GB" b="1" dirty="0"/>
              <a:t>Outcome</a:t>
            </a:r>
            <a:r>
              <a:rPr lang="en-GB" dirty="0"/>
              <a:t>: Diverted from GE’s industrial roots but profitable initially. Sold to Comcast in 2011.</a:t>
            </a:r>
          </a:p>
          <a:p>
            <a:pPr lvl="1"/>
            <a:r>
              <a:rPr lang="en-GB" b="1" dirty="0"/>
              <a:t>Universal Studios</a:t>
            </a:r>
            <a:r>
              <a:rPr lang="en-GB" dirty="0"/>
              <a:t> (1990s) – Through NBC’s expansion.</a:t>
            </a:r>
          </a:p>
          <a:p>
            <a:pPr lvl="2"/>
            <a:r>
              <a:rPr lang="en-GB" b="1" dirty="0"/>
              <a:t>Outcome</a:t>
            </a:r>
            <a:r>
              <a:rPr lang="en-GB" dirty="0"/>
              <a:t>: Sold to Vivendi (2004), then merged with NBCU.</a:t>
            </a:r>
          </a:p>
          <a:p>
            <a:pPr lvl="1"/>
            <a:r>
              <a:rPr lang="en-GB" b="1" dirty="0"/>
              <a:t>Montgomery Ward</a:t>
            </a:r>
            <a:r>
              <a:rPr lang="en-GB" dirty="0"/>
              <a:t> (1988) – Retail chain (via GE Capital).</a:t>
            </a:r>
          </a:p>
          <a:p>
            <a:pPr lvl="2"/>
            <a:r>
              <a:rPr lang="en-GB" b="1" dirty="0"/>
              <a:t>Outcome</a:t>
            </a:r>
            <a:r>
              <a:rPr lang="en-GB" dirty="0"/>
              <a:t>: Bankrupt by 2000; liquidation.</a:t>
            </a:r>
          </a:p>
          <a:p>
            <a:pPr lvl="1"/>
            <a:r>
              <a:rPr lang="en-GB" b="1" dirty="0"/>
              <a:t>Tungsten Mining</a:t>
            </a:r>
            <a:r>
              <a:rPr lang="en-GB" dirty="0"/>
              <a:t> (1980s) – Via acquisition of Utah International.</a:t>
            </a:r>
          </a:p>
          <a:p>
            <a:pPr lvl="2"/>
            <a:r>
              <a:rPr lang="en-GB" b="1" dirty="0"/>
              <a:t>Outcome</a:t>
            </a:r>
            <a:r>
              <a:rPr lang="en-GB" dirty="0"/>
              <a:t>: Sold to BHP in 1984 (pre-Welch peak).</a:t>
            </a:r>
          </a:p>
          <a:p>
            <a:pPr lvl="1"/>
            <a:r>
              <a:rPr lang="en-GB" b="1" dirty="0"/>
              <a:t>Calma</a:t>
            </a:r>
            <a:r>
              <a:rPr lang="en-GB" dirty="0"/>
              <a:t> (1982) – CAD/CAM software.</a:t>
            </a:r>
          </a:p>
          <a:p>
            <a:pPr lvl="2"/>
            <a:r>
              <a:rPr lang="en-GB" b="1" dirty="0"/>
              <a:t>Outcome</a:t>
            </a:r>
            <a:r>
              <a:rPr lang="en-GB" dirty="0"/>
              <a:t>: Sold after failing to compete.</a:t>
            </a:r>
          </a:p>
        </p:txBody>
      </p:sp>
    </p:spTree>
    <p:extLst>
      <p:ext uri="{BB962C8B-B14F-4D97-AF65-F5344CB8AC3E}">
        <p14:creationId xmlns:p14="http://schemas.microsoft.com/office/powerpoint/2010/main" val="2840780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BABCE-EC64-3FF2-9130-D015F768DA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9DD8B4-CAA8-5C6D-02E9-72E5D818D444}"/>
              </a:ext>
            </a:extLst>
          </p:cNvPr>
          <p:cNvSpPr>
            <a:spLocks noGrp="1"/>
          </p:cNvSpPr>
          <p:nvPr>
            <p:ph type="title"/>
          </p:nvPr>
        </p:nvSpPr>
        <p:spPr/>
        <p:txBody>
          <a:bodyPr/>
          <a:lstStyle/>
          <a:p>
            <a:r>
              <a:rPr lang="en-US" altLang="zh-CN" dirty="0"/>
              <a:t>An </a:t>
            </a:r>
            <a:r>
              <a:rPr lang="en-GB" dirty="0"/>
              <a:t>Example of Empire Building</a:t>
            </a:r>
          </a:p>
        </p:txBody>
      </p:sp>
      <p:sp>
        <p:nvSpPr>
          <p:cNvPr id="3" name="Slide Number Placeholder 2">
            <a:extLst>
              <a:ext uri="{FF2B5EF4-FFF2-40B4-BE49-F238E27FC236}">
                <a16:creationId xmlns:a16="http://schemas.microsoft.com/office/drawing/2014/main" id="{47E28C48-FBA0-CCBA-E3FD-2C808A876FC2}"/>
              </a:ext>
            </a:extLst>
          </p:cNvPr>
          <p:cNvSpPr>
            <a:spLocks noGrp="1"/>
          </p:cNvSpPr>
          <p:nvPr>
            <p:ph type="sldNum" sz="quarter" idx="12"/>
          </p:nvPr>
        </p:nvSpPr>
        <p:spPr/>
        <p:txBody>
          <a:bodyPr/>
          <a:lstStyle/>
          <a:p>
            <a:fld id="{F38DF745-7D3F-47F4-83A3-874385CFAA69}" type="slidenum">
              <a:rPr lang="en-US" smtClean="0"/>
              <a:pPr/>
              <a:t>12</a:t>
            </a:fld>
            <a:endParaRPr lang="en-US"/>
          </a:p>
        </p:txBody>
      </p:sp>
      <p:sp>
        <p:nvSpPr>
          <p:cNvPr id="4" name="Content Placeholder 3">
            <a:extLst>
              <a:ext uri="{FF2B5EF4-FFF2-40B4-BE49-F238E27FC236}">
                <a16:creationId xmlns:a16="http://schemas.microsoft.com/office/drawing/2014/main" id="{BCD9FD47-BC94-67D0-AC1B-C1A7E8AC0532}"/>
              </a:ext>
            </a:extLst>
          </p:cNvPr>
          <p:cNvSpPr>
            <a:spLocks noGrp="1"/>
          </p:cNvSpPr>
          <p:nvPr>
            <p:ph sz="quarter" idx="1"/>
          </p:nvPr>
        </p:nvSpPr>
        <p:spPr>
          <a:xfrm>
            <a:off x="914400" y="1522800"/>
            <a:ext cx="7772400" cy="5184000"/>
          </a:xfrm>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r>
              <a:rPr lang="en-GB" sz="3600" dirty="0"/>
              <a:t>“Be number one or number two in every market, and fix, sell, or close to get there”</a:t>
            </a:r>
            <a:endParaRPr lang="en-GB" dirty="0"/>
          </a:p>
          <a:p>
            <a:endParaRPr lang="en-GB" dirty="0"/>
          </a:p>
          <a:p>
            <a:pPr marL="0" indent="0" algn="r">
              <a:buNone/>
            </a:pPr>
            <a:r>
              <a:rPr lang="en-GB" dirty="0"/>
              <a:t>------ Jack Welch (1983)</a:t>
            </a:r>
          </a:p>
        </p:txBody>
      </p:sp>
    </p:spTree>
    <p:extLst>
      <p:ext uri="{BB962C8B-B14F-4D97-AF65-F5344CB8AC3E}">
        <p14:creationId xmlns:p14="http://schemas.microsoft.com/office/powerpoint/2010/main" val="2231537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3F3DB4-E05C-E04F-DFBB-3BC8E85AB7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9BA8B7-B6B1-10CD-5FEF-F97E26B2B2E5}"/>
              </a:ext>
            </a:extLst>
          </p:cNvPr>
          <p:cNvSpPr>
            <a:spLocks noGrp="1"/>
          </p:cNvSpPr>
          <p:nvPr>
            <p:ph type="title"/>
          </p:nvPr>
        </p:nvSpPr>
        <p:spPr/>
        <p:txBody>
          <a:bodyPr/>
          <a:lstStyle/>
          <a:p>
            <a:r>
              <a:rPr lang="en-US" altLang="zh-CN" dirty="0"/>
              <a:t>An </a:t>
            </a:r>
            <a:r>
              <a:rPr lang="en-GB" dirty="0"/>
              <a:t>Example of Empire Building</a:t>
            </a:r>
          </a:p>
        </p:txBody>
      </p:sp>
      <p:sp>
        <p:nvSpPr>
          <p:cNvPr id="3" name="Slide Number Placeholder 2">
            <a:extLst>
              <a:ext uri="{FF2B5EF4-FFF2-40B4-BE49-F238E27FC236}">
                <a16:creationId xmlns:a16="http://schemas.microsoft.com/office/drawing/2014/main" id="{C3BB42B9-2C06-6B80-4CD2-362146B1C01A}"/>
              </a:ext>
            </a:extLst>
          </p:cNvPr>
          <p:cNvSpPr>
            <a:spLocks noGrp="1"/>
          </p:cNvSpPr>
          <p:nvPr>
            <p:ph type="sldNum" sz="quarter" idx="12"/>
          </p:nvPr>
        </p:nvSpPr>
        <p:spPr/>
        <p:txBody>
          <a:bodyPr/>
          <a:lstStyle/>
          <a:p>
            <a:fld id="{F38DF745-7D3F-47F4-83A3-874385CFAA69}" type="slidenum">
              <a:rPr lang="en-US" smtClean="0"/>
              <a:pPr/>
              <a:t>13</a:t>
            </a:fld>
            <a:endParaRPr lang="en-US"/>
          </a:p>
        </p:txBody>
      </p:sp>
      <p:sp>
        <p:nvSpPr>
          <p:cNvPr id="4" name="Content Placeholder 3">
            <a:extLst>
              <a:ext uri="{FF2B5EF4-FFF2-40B4-BE49-F238E27FC236}">
                <a16:creationId xmlns:a16="http://schemas.microsoft.com/office/drawing/2014/main" id="{204C0735-2670-B0A4-34CF-8CB3C72FA5F2}"/>
              </a:ext>
            </a:extLst>
          </p:cNvPr>
          <p:cNvSpPr>
            <a:spLocks noGrp="1"/>
          </p:cNvSpPr>
          <p:nvPr>
            <p:ph sz="quarter" idx="1"/>
          </p:nvPr>
        </p:nvSpPr>
        <p:spPr/>
        <p:txBody>
          <a:bodyPr>
            <a:normAutofit/>
          </a:bodyPr>
          <a:lstStyle/>
          <a:p>
            <a:r>
              <a:rPr lang="en-GB" b="1" dirty="0"/>
              <a:t>Result</a:t>
            </a:r>
            <a:r>
              <a:rPr lang="en-GB" dirty="0"/>
              <a:t>: Short-term stock gains but long-term instability. By 2018, GE collapsed under debt and was broken up.</a:t>
            </a:r>
          </a:p>
        </p:txBody>
      </p:sp>
      <p:graphicFrame>
        <p:nvGraphicFramePr>
          <p:cNvPr id="5" name="Chart 4">
            <a:extLst>
              <a:ext uri="{FF2B5EF4-FFF2-40B4-BE49-F238E27FC236}">
                <a16:creationId xmlns:a16="http://schemas.microsoft.com/office/drawing/2014/main" id="{19D2726A-A7B1-5B7E-2328-6EA697324F81}"/>
              </a:ext>
            </a:extLst>
          </p:cNvPr>
          <p:cNvGraphicFramePr>
            <a:graphicFrameLocks/>
          </p:cNvGraphicFramePr>
          <p:nvPr>
            <p:extLst>
              <p:ext uri="{D42A27DB-BD31-4B8C-83A1-F6EECF244321}">
                <p14:modId xmlns:p14="http://schemas.microsoft.com/office/powerpoint/2010/main" val="1630899577"/>
              </p:ext>
            </p:extLst>
          </p:nvPr>
        </p:nvGraphicFramePr>
        <p:xfrm>
          <a:off x="146304" y="2523153"/>
          <a:ext cx="8851392" cy="421821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3655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F392-48D3-4EEA-CBF0-49F1A03BAF7D}"/>
              </a:ext>
            </a:extLst>
          </p:cNvPr>
          <p:cNvSpPr>
            <a:spLocks noGrp="1"/>
          </p:cNvSpPr>
          <p:nvPr>
            <p:ph type="title"/>
          </p:nvPr>
        </p:nvSpPr>
        <p:spPr/>
        <p:txBody>
          <a:bodyPr/>
          <a:lstStyle/>
          <a:p>
            <a:r>
              <a:rPr lang="en-GB" dirty="0"/>
              <a:t>Caution!</a:t>
            </a:r>
          </a:p>
        </p:txBody>
      </p:sp>
      <p:sp>
        <p:nvSpPr>
          <p:cNvPr id="3" name="Slide Number Placeholder 2">
            <a:extLst>
              <a:ext uri="{FF2B5EF4-FFF2-40B4-BE49-F238E27FC236}">
                <a16:creationId xmlns:a16="http://schemas.microsoft.com/office/drawing/2014/main" id="{3739FC8E-9BA7-9F6D-A5B9-067AA00970C4}"/>
              </a:ext>
            </a:extLst>
          </p:cNvPr>
          <p:cNvSpPr>
            <a:spLocks noGrp="1"/>
          </p:cNvSpPr>
          <p:nvPr>
            <p:ph type="sldNum" sz="quarter" idx="12"/>
          </p:nvPr>
        </p:nvSpPr>
        <p:spPr/>
        <p:txBody>
          <a:bodyPr/>
          <a:lstStyle/>
          <a:p>
            <a:fld id="{F38DF745-7D3F-47F4-83A3-874385CFAA69}" type="slidenum">
              <a:rPr lang="en-US" smtClean="0"/>
              <a:pPr/>
              <a:t>14</a:t>
            </a:fld>
            <a:endParaRPr lang="en-US"/>
          </a:p>
        </p:txBody>
      </p:sp>
      <p:sp>
        <p:nvSpPr>
          <p:cNvPr id="5" name="Thought Bubble: Cloud 4">
            <a:extLst>
              <a:ext uri="{FF2B5EF4-FFF2-40B4-BE49-F238E27FC236}">
                <a16:creationId xmlns:a16="http://schemas.microsoft.com/office/drawing/2014/main" id="{C7D073F0-38E6-9C50-621C-12F13E73AC74}"/>
              </a:ext>
            </a:extLst>
          </p:cNvPr>
          <p:cNvSpPr/>
          <p:nvPr/>
        </p:nvSpPr>
        <p:spPr>
          <a:xfrm>
            <a:off x="1975684" y="1609682"/>
            <a:ext cx="5192632" cy="3638636"/>
          </a:xfrm>
          <a:prstGeom prst="cloudCallout">
            <a:avLst>
              <a:gd name="adj1" fmla="val -35954"/>
              <a:gd name="adj2" fmla="val 7424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600" b="1" dirty="0"/>
              <a:t>Is it correct to assert that agency theory assumes all managers are selfish?</a:t>
            </a:r>
          </a:p>
        </p:txBody>
      </p:sp>
    </p:spTree>
    <p:extLst>
      <p:ext uri="{BB962C8B-B14F-4D97-AF65-F5344CB8AC3E}">
        <p14:creationId xmlns:p14="http://schemas.microsoft.com/office/powerpoint/2010/main" val="1195095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7D085D-E47D-D03B-DF9F-C0F3F719AE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B31201-387F-9676-6922-D491ADEADB3E}"/>
              </a:ext>
            </a:extLst>
          </p:cNvPr>
          <p:cNvSpPr>
            <a:spLocks noGrp="1"/>
          </p:cNvSpPr>
          <p:nvPr>
            <p:ph type="title"/>
          </p:nvPr>
        </p:nvSpPr>
        <p:spPr/>
        <p:txBody>
          <a:bodyPr>
            <a:normAutofit/>
          </a:bodyPr>
          <a:lstStyle/>
          <a:p>
            <a:r>
              <a:rPr lang="en-GB" b="1" dirty="0"/>
              <a:t>4. Separation of Ownership and Control: The Root of the Problem</a:t>
            </a:r>
          </a:p>
        </p:txBody>
      </p:sp>
      <p:sp>
        <p:nvSpPr>
          <p:cNvPr id="3" name="Text Placeholder 2">
            <a:extLst>
              <a:ext uri="{FF2B5EF4-FFF2-40B4-BE49-F238E27FC236}">
                <a16:creationId xmlns:a16="http://schemas.microsoft.com/office/drawing/2014/main" id="{7739C98E-B3B1-97F1-A762-75A99EA690A9}"/>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C3DCF1AA-AC93-1BF2-81E0-B487B00E501D}"/>
              </a:ext>
            </a:extLst>
          </p:cNvPr>
          <p:cNvSpPr>
            <a:spLocks noGrp="1"/>
          </p:cNvSpPr>
          <p:nvPr>
            <p:ph type="sldNum" sz="quarter" idx="12"/>
          </p:nvPr>
        </p:nvSpPr>
        <p:spPr/>
        <p:txBody>
          <a:bodyPr/>
          <a:lstStyle/>
          <a:p>
            <a:fld id="{F38DF745-7D3F-47F4-83A3-874385CFAA69}" type="slidenum">
              <a:rPr lang="en-US" smtClean="0"/>
              <a:pPr/>
              <a:t>15</a:t>
            </a:fld>
            <a:endParaRPr lang="en-US" dirty="0"/>
          </a:p>
        </p:txBody>
      </p:sp>
    </p:spTree>
    <p:extLst>
      <p:ext uri="{BB962C8B-B14F-4D97-AF65-F5344CB8AC3E}">
        <p14:creationId xmlns:p14="http://schemas.microsoft.com/office/powerpoint/2010/main" val="791793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974C5-98B9-42B6-0F1C-7189B15A846F}"/>
              </a:ext>
            </a:extLst>
          </p:cNvPr>
          <p:cNvSpPr>
            <a:spLocks noGrp="1"/>
          </p:cNvSpPr>
          <p:nvPr>
            <p:ph type="title"/>
          </p:nvPr>
        </p:nvSpPr>
        <p:spPr/>
        <p:txBody>
          <a:bodyPr/>
          <a:lstStyle/>
          <a:p>
            <a:r>
              <a:rPr lang="en-GB" dirty="0"/>
              <a:t>Too Many Cooks?</a:t>
            </a:r>
          </a:p>
        </p:txBody>
      </p:sp>
      <p:sp>
        <p:nvSpPr>
          <p:cNvPr id="3" name="Slide Number Placeholder 2">
            <a:extLst>
              <a:ext uri="{FF2B5EF4-FFF2-40B4-BE49-F238E27FC236}">
                <a16:creationId xmlns:a16="http://schemas.microsoft.com/office/drawing/2014/main" id="{5895CF9F-8358-8F90-CEAB-1DF06B178AB7}"/>
              </a:ext>
            </a:extLst>
          </p:cNvPr>
          <p:cNvSpPr>
            <a:spLocks noGrp="1"/>
          </p:cNvSpPr>
          <p:nvPr>
            <p:ph type="sldNum" sz="quarter" idx="12"/>
          </p:nvPr>
        </p:nvSpPr>
        <p:spPr/>
        <p:txBody>
          <a:bodyPr/>
          <a:lstStyle/>
          <a:p>
            <a:fld id="{F38DF745-7D3F-47F4-83A3-874385CFAA69}" type="slidenum">
              <a:rPr lang="en-US" smtClean="0"/>
              <a:pPr/>
              <a:t>16</a:t>
            </a:fld>
            <a:endParaRPr lang="en-US"/>
          </a:p>
        </p:txBody>
      </p:sp>
      <p:sp>
        <p:nvSpPr>
          <p:cNvPr id="4" name="Content Placeholder 3">
            <a:extLst>
              <a:ext uri="{FF2B5EF4-FFF2-40B4-BE49-F238E27FC236}">
                <a16:creationId xmlns:a16="http://schemas.microsoft.com/office/drawing/2014/main" id="{FCD2332F-0162-184D-2C05-C667553BEA33}"/>
              </a:ext>
            </a:extLst>
          </p:cNvPr>
          <p:cNvSpPr>
            <a:spLocks noGrp="1"/>
          </p:cNvSpPr>
          <p:nvPr>
            <p:ph sz="quarter" idx="1"/>
          </p:nvPr>
        </p:nvSpPr>
        <p:spPr>
          <a:xfrm>
            <a:off x="2627784" y="1522800"/>
            <a:ext cx="6059016" cy="4497000"/>
          </a:xfrm>
        </p:spPr>
        <p:txBody>
          <a:bodyPr/>
          <a:lstStyle/>
          <a:p>
            <a:pPr marL="0" indent="0">
              <a:buNone/>
            </a:pPr>
            <a:endParaRPr lang="en-GB" altLang="zh-CN" dirty="0"/>
          </a:p>
          <a:p>
            <a:pPr marL="0" indent="0">
              <a:buNone/>
            </a:pPr>
            <a:r>
              <a:rPr lang="zh-CN" altLang="en-US" dirty="0"/>
              <a:t>“</a:t>
            </a:r>
            <a:r>
              <a:rPr lang="en-GB" altLang="zh-CN" dirty="0"/>
              <a:t>The directors of such [joint-stock] companies, however, being the managers rather of other people’s money than of their own, it cannot well be expected, that they should watch over it with the same anxious vigilance with which the partners in a private </a:t>
            </a:r>
            <a:r>
              <a:rPr lang="en-GB" altLang="zh-CN" dirty="0" err="1"/>
              <a:t>copartnery</a:t>
            </a:r>
            <a:r>
              <a:rPr lang="en-GB" altLang="zh-CN" dirty="0"/>
              <a:t> frequently watch over their own.</a:t>
            </a:r>
            <a:r>
              <a:rPr lang="zh-CN" altLang="en-US" dirty="0"/>
              <a:t>”</a:t>
            </a:r>
            <a:endParaRPr lang="en-GB" altLang="zh-CN" dirty="0"/>
          </a:p>
          <a:p>
            <a:pPr marL="0" indent="0">
              <a:buNone/>
            </a:pPr>
            <a:endParaRPr lang="en-GB" dirty="0"/>
          </a:p>
          <a:p>
            <a:pPr marL="0" indent="0" algn="r">
              <a:buNone/>
            </a:pPr>
            <a:r>
              <a:rPr lang="en-GB" dirty="0"/>
              <a:t>------ Smith, Adam (1776). </a:t>
            </a:r>
            <a:r>
              <a:rPr lang="en-GB" i="1" dirty="0"/>
              <a:t>The Wealth of Nations</a:t>
            </a:r>
            <a:r>
              <a:rPr lang="en-GB" dirty="0"/>
              <a:t>.</a:t>
            </a:r>
          </a:p>
        </p:txBody>
      </p:sp>
      <p:pic>
        <p:nvPicPr>
          <p:cNvPr id="1036" name="Picture 12" descr="Biography - Adam Smith">
            <a:extLst>
              <a:ext uri="{FF2B5EF4-FFF2-40B4-BE49-F238E27FC236}">
                <a16:creationId xmlns:a16="http://schemas.microsoft.com/office/drawing/2014/main" id="{853E2383-D063-0F76-AFC4-8DC5EF45EC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075" y="1547344"/>
            <a:ext cx="2265456" cy="2767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6228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240D0-63C2-53D0-141B-565412016C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E0E6C6-0025-A93C-0580-73D019081601}"/>
              </a:ext>
            </a:extLst>
          </p:cNvPr>
          <p:cNvSpPr>
            <a:spLocks noGrp="1"/>
          </p:cNvSpPr>
          <p:nvPr>
            <p:ph type="title"/>
          </p:nvPr>
        </p:nvSpPr>
        <p:spPr/>
        <p:txBody>
          <a:bodyPr/>
          <a:lstStyle/>
          <a:p>
            <a:r>
              <a:rPr lang="en-GB" dirty="0"/>
              <a:t>Too Many Cooks?</a:t>
            </a:r>
          </a:p>
        </p:txBody>
      </p:sp>
      <p:sp>
        <p:nvSpPr>
          <p:cNvPr id="3" name="Slide Number Placeholder 2">
            <a:extLst>
              <a:ext uri="{FF2B5EF4-FFF2-40B4-BE49-F238E27FC236}">
                <a16:creationId xmlns:a16="http://schemas.microsoft.com/office/drawing/2014/main" id="{03A49E82-EDB0-9151-FEE6-9BAE02748D4C}"/>
              </a:ext>
            </a:extLst>
          </p:cNvPr>
          <p:cNvSpPr>
            <a:spLocks noGrp="1"/>
          </p:cNvSpPr>
          <p:nvPr>
            <p:ph type="sldNum" sz="quarter" idx="12"/>
          </p:nvPr>
        </p:nvSpPr>
        <p:spPr/>
        <p:txBody>
          <a:bodyPr/>
          <a:lstStyle/>
          <a:p>
            <a:fld id="{F38DF745-7D3F-47F4-83A3-874385CFAA69}" type="slidenum">
              <a:rPr lang="en-US" smtClean="0"/>
              <a:pPr/>
              <a:t>17</a:t>
            </a:fld>
            <a:endParaRPr lang="en-US"/>
          </a:p>
        </p:txBody>
      </p:sp>
      <p:sp>
        <p:nvSpPr>
          <p:cNvPr id="4" name="Content Placeholder 3">
            <a:extLst>
              <a:ext uri="{FF2B5EF4-FFF2-40B4-BE49-F238E27FC236}">
                <a16:creationId xmlns:a16="http://schemas.microsoft.com/office/drawing/2014/main" id="{E8EC9237-F27F-908A-0F33-39FE4D841877}"/>
              </a:ext>
            </a:extLst>
          </p:cNvPr>
          <p:cNvSpPr>
            <a:spLocks noGrp="1"/>
          </p:cNvSpPr>
          <p:nvPr>
            <p:ph sz="quarter" idx="1"/>
          </p:nvPr>
        </p:nvSpPr>
        <p:spPr>
          <a:xfrm>
            <a:off x="914400" y="1522800"/>
            <a:ext cx="5961856" cy="1652736"/>
          </a:xfrm>
        </p:spPr>
        <p:txBody>
          <a:bodyPr>
            <a:normAutofit/>
          </a:bodyPr>
          <a:lstStyle/>
          <a:p>
            <a:r>
              <a:rPr lang="en-GB" sz="2400" dirty="0"/>
              <a:t>Berle</a:t>
            </a:r>
            <a:r>
              <a:rPr lang="zh-CN" altLang="en-US" sz="2400" dirty="0"/>
              <a:t> </a:t>
            </a:r>
            <a:r>
              <a:rPr lang="en-GB" altLang="zh-CN" sz="2400" dirty="0"/>
              <a:t>and</a:t>
            </a:r>
            <a:r>
              <a:rPr lang="zh-CN" altLang="en-US" sz="2400" dirty="0"/>
              <a:t> </a:t>
            </a:r>
            <a:r>
              <a:rPr lang="en-GB" altLang="zh-CN" sz="2400" dirty="0"/>
              <a:t>Means</a:t>
            </a:r>
            <a:r>
              <a:rPr lang="zh-CN" altLang="en-US" sz="2400" dirty="0"/>
              <a:t> </a:t>
            </a:r>
            <a:r>
              <a:rPr lang="en-GB" altLang="zh-CN" sz="2400" dirty="0"/>
              <a:t>(1932) explain that as countries industrialised and developed their markets, </a:t>
            </a:r>
            <a:r>
              <a:rPr lang="en-GB" altLang="zh-CN" sz="2400" b="1" u="sng" dirty="0"/>
              <a:t>the ownership and control of corporations became separated</a:t>
            </a:r>
            <a:r>
              <a:rPr lang="en-GB" altLang="zh-CN" sz="2400" dirty="0"/>
              <a:t>.</a:t>
            </a:r>
            <a:endParaRPr lang="en-GB" sz="2400" dirty="0"/>
          </a:p>
        </p:txBody>
      </p:sp>
      <p:pic>
        <p:nvPicPr>
          <p:cNvPr id="1028" name="Picture 4" descr="Adolf A. Berle - Wikipedia">
            <a:extLst>
              <a:ext uri="{FF2B5EF4-FFF2-40B4-BE49-F238E27FC236}">
                <a16:creationId xmlns:a16="http://schemas.microsoft.com/office/drawing/2014/main" id="{7DDEA330-70F2-D089-2682-B682F038B0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2049" y="1484784"/>
            <a:ext cx="2079258" cy="273630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Legal History Blog: Berle II">
            <a:extLst>
              <a:ext uri="{FF2B5EF4-FFF2-40B4-BE49-F238E27FC236}">
                <a16:creationId xmlns:a16="http://schemas.microsoft.com/office/drawing/2014/main" id="{74C1AA06-49E6-365F-29FF-6F0F47C0DF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094" t="19811" b="5303"/>
          <a:stretch>
            <a:fillRect/>
          </a:stretch>
        </p:blipFill>
        <p:spPr bwMode="auto">
          <a:xfrm>
            <a:off x="635817" y="3682464"/>
            <a:ext cx="2597646" cy="302433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DC3D9B8B-CD35-E90B-E018-74F7975A4BA0}"/>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9780" t="6951" r="9746" b="8001"/>
          <a:stretch>
            <a:fillRect/>
          </a:stretch>
        </p:blipFill>
        <p:spPr bwMode="auto">
          <a:xfrm>
            <a:off x="2951025" y="3138533"/>
            <a:ext cx="1479276" cy="2304256"/>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a:extLst>
              <a:ext uri="{FF2B5EF4-FFF2-40B4-BE49-F238E27FC236}">
                <a16:creationId xmlns:a16="http://schemas.microsoft.com/office/drawing/2014/main" id="{E2C8F642-0009-BDCB-E239-1E24A0B6D9A1}"/>
              </a:ext>
            </a:extLst>
          </p:cNvPr>
          <p:cNvSpPr txBox="1">
            <a:spLocks/>
          </p:cNvSpPr>
          <p:nvPr/>
        </p:nvSpPr>
        <p:spPr>
          <a:xfrm>
            <a:off x="4518623" y="4365104"/>
            <a:ext cx="4517873" cy="2304257"/>
          </a:xfrm>
          <a:prstGeom prst="rect">
            <a:avLst/>
          </a:prstGeom>
        </p:spPr>
        <p:txBody>
          <a:bodyPr vert="horz">
            <a:noAutofit/>
          </a:bodyPr>
          <a:lstStyle>
            <a:lvl1pPr marL="274320" indent="-274320" algn="l" rtl="0" eaLnBrk="1" latinLnBrk="0" hangingPunct="1">
              <a:lnSpc>
                <a:spcPct val="100000"/>
              </a:lnSpc>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lnSpc>
                <a:spcPct val="100000"/>
              </a:lnSpc>
              <a:spcBef>
                <a:spcPts val="370"/>
              </a:spcBef>
              <a:buClr>
                <a:schemeClr val="accent2"/>
              </a:buClr>
              <a:buSzPct val="75000"/>
              <a:buFont typeface="Wingdings" panose="05000000000000000000" pitchFamily="2" charset="2"/>
              <a:buChar char="Ø"/>
              <a:defRPr kumimoji="0" sz="2400" kern="1200">
                <a:solidFill>
                  <a:schemeClr val="tx1"/>
                </a:solidFill>
                <a:latin typeface="+mn-lt"/>
                <a:ea typeface="+mn-ea"/>
                <a:cs typeface="+mn-cs"/>
              </a:defRPr>
            </a:lvl2pPr>
            <a:lvl3pPr marL="822960" indent="-228600" algn="l" rtl="0" eaLnBrk="1" latinLnBrk="0" hangingPunct="1">
              <a:lnSpc>
                <a:spcPct val="100000"/>
              </a:lnSpc>
              <a:spcBef>
                <a:spcPts val="370"/>
              </a:spcBef>
              <a:buClr>
                <a:schemeClr val="accent2">
                  <a:lumMod val="60000"/>
                  <a:lumOff val="40000"/>
                </a:schemeClr>
              </a:buClr>
              <a:buSzPct val="70000"/>
              <a:buFont typeface="Wingdings" panose="05000000000000000000" pitchFamily="2" charset="2"/>
              <a:buChar char="ü"/>
              <a:defRPr kumimoji="0" sz="2000" kern="1200">
                <a:solidFill>
                  <a:schemeClr val="tx1"/>
                </a:solidFill>
                <a:latin typeface="+mn-lt"/>
                <a:ea typeface="+mn-ea"/>
                <a:cs typeface="+mn-cs"/>
              </a:defRPr>
            </a:lvl3pPr>
            <a:lvl4pPr marL="1097280" indent="-228600" algn="l" rtl="0" eaLnBrk="1" latinLnBrk="0" hangingPunct="1">
              <a:lnSpc>
                <a:spcPct val="100000"/>
              </a:lnSpc>
              <a:spcBef>
                <a:spcPts val="370"/>
              </a:spcBef>
              <a:buClr>
                <a:schemeClr val="accent3"/>
              </a:buClr>
              <a:buSzPct val="65000"/>
              <a:buFont typeface="Courier New" panose="02070309020205020404" pitchFamily="49" charset="0"/>
              <a:buChar char="o"/>
              <a:defRPr kumimoji="0" sz="2000" kern="1200">
                <a:solidFill>
                  <a:schemeClr val="tx1"/>
                </a:solidFill>
                <a:latin typeface="+mn-lt"/>
                <a:ea typeface="+mn-ea"/>
                <a:cs typeface="+mn-cs"/>
              </a:defRPr>
            </a:lvl4pPr>
            <a:lvl5pPr marL="1371600" indent="-228600" algn="l" rtl="0" eaLnBrk="1" latinLnBrk="0" hangingPunct="1">
              <a:lnSpc>
                <a:spcPct val="100000"/>
              </a:lnSpc>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a:lstStyle>
          <a:p>
            <a:pPr marL="0" indent="0">
              <a:buNone/>
            </a:pPr>
            <a:r>
              <a:rPr lang="en-GB" altLang="zh-CN" sz="2400" dirty="0"/>
              <a:t>This was particularly the case in the USA and the UK, where the legal systems have fostered good protection of minority shareholders, and hence there has been encouragement for more diversified shareholder bases.</a:t>
            </a:r>
            <a:endParaRPr lang="en-GB" sz="2400" dirty="0"/>
          </a:p>
          <a:p>
            <a:endParaRPr lang="en-GB" dirty="0"/>
          </a:p>
        </p:txBody>
      </p:sp>
    </p:spTree>
    <p:extLst>
      <p:ext uri="{BB962C8B-B14F-4D97-AF65-F5344CB8AC3E}">
        <p14:creationId xmlns:p14="http://schemas.microsoft.com/office/powerpoint/2010/main" val="1694521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45E85-2E68-322F-9FF7-85B01668AF1D}"/>
              </a:ext>
            </a:extLst>
          </p:cNvPr>
          <p:cNvSpPr>
            <a:spLocks noGrp="1"/>
          </p:cNvSpPr>
          <p:nvPr>
            <p:ph type="title"/>
          </p:nvPr>
        </p:nvSpPr>
        <p:spPr/>
        <p:txBody>
          <a:bodyPr/>
          <a:lstStyle/>
          <a:p>
            <a:r>
              <a:rPr lang="en-GB" dirty="0"/>
              <a:t>Monitoring Problem</a:t>
            </a:r>
          </a:p>
        </p:txBody>
      </p:sp>
      <p:sp>
        <p:nvSpPr>
          <p:cNvPr id="3" name="Slide Number Placeholder 2">
            <a:extLst>
              <a:ext uri="{FF2B5EF4-FFF2-40B4-BE49-F238E27FC236}">
                <a16:creationId xmlns:a16="http://schemas.microsoft.com/office/drawing/2014/main" id="{40C90BB3-425A-4B84-C701-BACF0263CC08}"/>
              </a:ext>
            </a:extLst>
          </p:cNvPr>
          <p:cNvSpPr>
            <a:spLocks noGrp="1"/>
          </p:cNvSpPr>
          <p:nvPr>
            <p:ph type="sldNum" sz="quarter" idx="12"/>
          </p:nvPr>
        </p:nvSpPr>
        <p:spPr/>
        <p:txBody>
          <a:bodyPr/>
          <a:lstStyle/>
          <a:p>
            <a:fld id="{F38DF745-7D3F-47F4-83A3-874385CFAA69}" type="slidenum">
              <a:rPr lang="en-US" smtClean="0"/>
              <a:pPr/>
              <a:t>18</a:t>
            </a:fld>
            <a:endParaRPr lang="en-US"/>
          </a:p>
        </p:txBody>
      </p:sp>
      <p:sp>
        <p:nvSpPr>
          <p:cNvPr id="4" name="Content Placeholder 3">
            <a:extLst>
              <a:ext uri="{FF2B5EF4-FFF2-40B4-BE49-F238E27FC236}">
                <a16:creationId xmlns:a16="http://schemas.microsoft.com/office/drawing/2014/main" id="{7AA5394F-D17D-E225-B0A8-1A57DABA0A00}"/>
              </a:ext>
            </a:extLst>
          </p:cNvPr>
          <p:cNvSpPr>
            <a:spLocks noGrp="1"/>
          </p:cNvSpPr>
          <p:nvPr>
            <p:ph sz="quarter" idx="1"/>
          </p:nvPr>
        </p:nvSpPr>
        <p:spPr/>
        <p:txBody>
          <a:bodyPr/>
          <a:lstStyle/>
          <a:p>
            <a:r>
              <a:rPr lang="en-GB" dirty="0"/>
              <a:t>Collective Action Problem:</a:t>
            </a:r>
          </a:p>
          <a:p>
            <a:pPr lvl="1"/>
            <a:r>
              <a:rPr lang="en-GB" dirty="0"/>
              <a:t>Difficult for dispersed shareholders to coordinate and monitor management.</a:t>
            </a:r>
          </a:p>
          <a:p>
            <a:r>
              <a:rPr lang="en-GB" dirty="0"/>
              <a:t>Free-Rider Problem:</a:t>
            </a:r>
          </a:p>
          <a:p>
            <a:pPr lvl="1"/>
            <a:r>
              <a:rPr lang="en-GB" dirty="0"/>
              <a:t>Shareholders hope others will bear the cost of monitoring.</a:t>
            </a:r>
          </a:p>
        </p:txBody>
      </p:sp>
      <p:sp>
        <p:nvSpPr>
          <p:cNvPr id="6" name="Thought Bubble: Cloud 5">
            <a:extLst>
              <a:ext uri="{FF2B5EF4-FFF2-40B4-BE49-F238E27FC236}">
                <a16:creationId xmlns:a16="http://schemas.microsoft.com/office/drawing/2014/main" id="{B72F72BC-6A5E-F1F0-2239-EDA32CEB7012}"/>
              </a:ext>
            </a:extLst>
          </p:cNvPr>
          <p:cNvSpPr/>
          <p:nvPr/>
        </p:nvSpPr>
        <p:spPr>
          <a:xfrm>
            <a:off x="1146216" y="3930351"/>
            <a:ext cx="6912768" cy="2088232"/>
          </a:xfrm>
          <a:prstGeom prst="cloudCallout">
            <a:avLst>
              <a:gd name="adj1" fmla="val -23420"/>
              <a:gd name="adj2" fmla="val 7092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Imagine you own stocks in Apple Inc. Can you realistically challenge the CEO's decision, even if they are suboptimal?</a:t>
            </a:r>
          </a:p>
        </p:txBody>
      </p:sp>
    </p:spTree>
    <p:extLst>
      <p:ext uri="{BB962C8B-B14F-4D97-AF65-F5344CB8AC3E}">
        <p14:creationId xmlns:p14="http://schemas.microsoft.com/office/powerpoint/2010/main" val="1635186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00FDA-1B69-563D-0EF8-C22F376D95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4B8F1C-16B8-2D94-F41D-ECECA35AEC4F}"/>
              </a:ext>
            </a:extLst>
          </p:cNvPr>
          <p:cNvSpPr>
            <a:spLocks noGrp="1"/>
          </p:cNvSpPr>
          <p:nvPr>
            <p:ph type="title"/>
          </p:nvPr>
        </p:nvSpPr>
        <p:spPr/>
        <p:txBody>
          <a:bodyPr>
            <a:normAutofit/>
          </a:bodyPr>
          <a:lstStyle/>
          <a:p>
            <a:r>
              <a:rPr lang="en-GB" b="1" dirty="0"/>
              <a:t>5. Shareholder Primacy Theory: Profits </a:t>
            </a:r>
            <a:r>
              <a:rPr lang="en-GB" b="1" dirty="0" err="1"/>
              <a:t>Über</a:t>
            </a:r>
            <a:r>
              <a:rPr lang="en-GB" b="1" dirty="0"/>
              <a:t> Alles</a:t>
            </a:r>
          </a:p>
        </p:txBody>
      </p:sp>
      <p:sp>
        <p:nvSpPr>
          <p:cNvPr id="3" name="Text Placeholder 2">
            <a:extLst>
              <a:ext uri="{FF2B5EF4-FFF2-40B4-BE49-F238E27FC236}">
                <a16:creationId xmlns:a16="http://schemas.microsoft.com/office/drawing/2014/main" id="{49FB3776-9F54-3DDD-C833-3DB8265442F5}"/>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B32B636C-A27F-EE6C-A471-E760F3F8366F}"/>
              </a:ext>
            </a:extLst>
          </p:cNvPr>
          <p:cNvSpPr>
            <a:spLocks noGrp="1"/>
          </p:cNvSpPr>
          <p:nvPr>
            <p:ph type="sldNum" sz="quarter" idx="12"/>
          </p:nvPr>
        </p:nvSpPr>
        <p:spPr/>
        <p:txBody>
          <a:bodyPr/>
          <a:lstStyle/>
          <a:p>
            <a:fld id="{F38DF745-7D3F-47F4-83A3-874385CFAA69}" type="slidenum">
              <a:rPr lang="en-US" smtClean="0"/>
              <a:pPr/>
              <a:t>19</a:t>
            </a:fld>
            <a:endParaRPr lang="en-US" dirty="0"/>
          </a:p>
        </p:txBody>
      </p:sp>
    </p:spTree>
    <p:extLst>
      <p:ext uri="{BB962C8B-B14F-4D97-AF65-F5344CB8AC3E}">
        <p14:creationId xmlns:p14="http://schemas.microsoft.com/office/powerpoint/2010/main" val="2551675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D7938-D91B-A313-FFB7-F6CE9EFDF0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2E3BE5-F574-EE5D-49A8-A353BCDAC1AD}"/>
              </a:ext>
            </a:extLst>
          </p:cNvPr>
          <p:cNvSpPr>
            <a:spLocks noGrp="1"/>
          </p:cNvSpPr>
          <p:nvPr>
            <p:ph type="title"/>
          </p:nvPr>
        </p:nvSpPr>
        <p:spPr/>
        <p:txBody>
          <a:bodyPr/>
          <a:lstStyle/>
          <a:p>
            <a:r>
              <a:rPr lang="en-GB" dirty="0"/>
              <a:t>The Friedman Doctrine</a:t>
            </a:r>
          </a:p>
        </p:txBody>
      </p:sp>
      <p:sp>
        <p:nvSpPr>
          <p:cNvPr id="3" name="Slide Number Placeholder 2">
            <a:extLst>
              <a:ext uri="{FF2B5EF4-FFF2-40B4-BE49-F238E27FC236}">
                <a16:creationId xmlns:a16="http://schemas.microsoft.com/office/drawing/2014/main" id="{D057C34B-5485-AE10-B291-976D1623A4FD}"/>
              </a:ext>
            </a:extLst>
          </p:cNvPr>
          <p:cNvSpPr>
            <a:spLocks noGrp="1"/>
          </p:cNvSpPr>
          <p:nvPr>
            <p:ph type="sldNum" sz="quarter" idx="12"/>
          </p:nvPr>
        </p:nvSpPr>
        <p:spPr/>
        <p:txBody>
          <a:bodyPr/>
          <a:lstStyle/>
          <a:p>
            <a:fld id="{F38DF745-7D3F-47F4-83A3-874385CFAA69}" type="slidenum">
              <a:rPr lang="en-US" smtClean="0"/>
              <a:pPr/>
              <a:t>20</a:t>
            </a:fld>
            <a:endParaRPr lang="en-US"/>
          </a:p>
        </p:txBody>
      </p:sp>
      <p:sp>
        <p:nvSpPr>
          <p:cNvPr id="4" name="Content Placeholder 3">
            <a:extLst>
              <a:ext uri="{FF2B5EF4-FFF2-40B4-BE49-F238E27FC236}">
                <a16:creationId xmlns:a16="http://schemas.microsoft.com/office/drawing/2014/main" id="{B4EBB295-5268-AD26-15FA-FF4093B79B50}"/>
              </a:ext>
            </a:extLst>
          </p:cNvPr>
          <p:cNvSpPr>
            <a:spLocks noGrp="1"/>
          </p:cNvSpPr>
          <p:nvPr>
            <p:ph sz="quarter" idx="1"/>
          </p:nvPr>
        </p:nvSpPr>
        <p:spPr>
          <a:xfrm>
            <a:off x="914400" y="1522800"/>
            <a:ext cx="8050088" cy="4497000"/>
          </a:xfrm>
        </p:spPr>
        <p:txBody>
          <a:bodyPr/>
          <a:lstStyle/>
          <a:p>
            <a:r>
              <a:rPr lang="en-GB" dirty="0"/>
              <a:t>Milton Friedman’s Argument: </a:t>
            </a:r>
            <a:r>
              <a:rPr lang="en-GB" b="1" u="sng" dirty="0"/>
              <a:t>A company’s sole responsibility is to maximize shareholder profits.</a:t>
            </a:r>
            <a:endParaRPr lang="en-GB" u="sng" dirty="0"/>
          </a:p>
          <a:p>
            <a:r>
              <a:rPr lang="en-GB" dirty="0"/>
              <a:t>Read the 1970 New York Times Magazine essay </a:t>
            </a:r>
            <a:r>
              <a:rPr lang="en-GB" i="1" dirty="0"/>
              <a:t>The Social Responsibility of Business Is to Increase Its Profits </a:t>
            </a:r>
            <a:r>
              <a:rPr lang="en-GB" dirty="0"/>
              <a:t>(see Moodle page)</a:t>
            </a:r>
          </a:p>
          <a:p>
            <a:endParaRPr lang="en-GB" i="1" dirty="0"/>
          </a:p>
        </p:txBody>
      </p:sp>
      <p:pic>
        <p:nvPicPr>
          <p:cNvPr id="3075" name="Picture 3" descr="TAKE IT TO THE LIMITS: Milton Friedman on Libertarianism | Hoover  Institution TAKE IT TO THE LIMITS: Milton Friedman on Libertarianism">
            <a:extLst>
              <a:ext uri="{FF2B5EF4-FFF2-40B4-BE49-F238E27FC236}">
                <a16:creationId xmlns:a16="http://schemas.microsoft.com/office/drawing/2014/main" id="{B7F0BCCF-E5BD-CF43-1259-D3394758CA5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90828" y="3377716"/>
            <a:ext cx="2166909" cy="314762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0B4EDF27-98AA-D62A-728C-67557F65C1C0}"/>
              </a:ext>
            </a:extLst>
          </p:cNvPr>
          <p:cNvPicPr>
            <a:picLocks noChangeAspect="1"/>
          </p:cNvPicPr>
          <p:nvPr/>
        </p:nvPicPr>
        <p:blipFill>
          <a:blip r:embed="rId4">
            <a:extLst>
              <a:ext uri="{BEBA8EAE-BF5A-486C-A8C5-ECC9F3942E4B}">
                <a14:imgProps xmlns:a14="http://schemas.microsoft.com/office/drawing/2010/main">
                  <a14:imgLayer r:embed="rId5">
                    <a14:imgEffect>
                      <a14:artisticCrisscrossEtching/>
                    </a14:imgEffect>
                    <a14:imgEffect>
                      <a14:colorTemperature colorTemp="11200"/>
                    </a14:imgEffect>
                  </a14:imgLayer>
                </a14:imgProps>
              </a:ext>
            </a:extLst>
          </a:blip>
          <a:stretch>
            <a:fillRect/>
          </a:stretch>
        </p:blipFill>
        <p:spPr>
          <a:xfrm rot="20843907">
            <a:off x="1555515" y="3850176"/>
            <a:ext cx="4400282" cy="2428292"/>
          </a:xfrm>
          <a:prstGeom prst="rect">
            <a:avLst/>
          </a:prstGeom>
        </p:spPr>
      </p:pic>
    </p:spTree>
    <p:extLst>
      <p:ext uri="{BB962C8B-B14F-4D97-AF65-F5344CB8AC3E}">
        <p14:creationId xmlns:p14="http://schemas.microsoft.com/office/powerpoint/2010/main" val="4069559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48160-2298-8CF5-BDF1-DEB2964FD1B7}"/>
              </a:ext>
            </a:extLst>
          </p:cNvPr>
          <p:cNvSpPr>
            <a:spLocks noGrp="1"/>
          </p:cNvSpPr>
          <p:nvPr>
            <p:ph type="title"/>
          </p:nvPr>
        </p:nvSpPr>
        <p:spPr/>
        <p:txBody>
          <a:bodyPr/>
          <a:lstStyle/>
          <a:p>
            <a:r>
              <a:rPr lang="en-GB" dirty="0"/>
              <a:t>The Friedman Doctrine</a:t>
            </a:r>
          </a:p>
        </p:txBody>
      </p:sp>
      <p:sp>
        <p:nvSpPr>
          <p:cNvPr id="3" name="Slide Number Placeholder 2">
            <a:extLst>
              <a:ext uri="{FF2B5EF4-FFF2-40B4-BE49-F238E27FC236}">
                <a16:creationId xmlns:a16="http://schemas.microsoft.com/office/drawing/2014/main" id="{60E4509C-F02D-3EB8-36B1-ECB0EE435984}"/>
              </a:ext>
            </a:extLst>
          </p:cNvPr>
          <p:cNvSpPr>
            <a:spLocks noGrp="1"/>
          </p:cNvSpPr>
          <p:nvPr>
            <p:ph type="sldNum" sz="quarter" idx="12"/>
          </p:nvPr>
        </p:nvSpPr>
        <p:spPr/>
        <p:txBody>
          <a:bodyPr/>
          <a:lstStyle/>
          <a:p>
            <a:fld id="{F38DF745-7D3F-47F4-83A3-874385CFAA69}" type="slidenum">
              <a:rPr lang="en-US" smtClean="0"/>
              <a:pPr/>
              <a:t>21</a:t>
            </a:fld>
            <a:endParaRPr lang="en-US"/>
          </a:p>
        </p:txBody>
      </p:sp>
      <p:sp>
        <p:nvSpPr>
          <p:cNvPr id="4" name="Content Placeholder 3">
            <a:extLst>
              <a:ext uri="{FF2B5EF4-FFF2-40B4-BE49-F238E27FC236}">
                <a16:creationId xmlns:a16="http://schemas.microsoft.com/office/drawing/2014/main" id="{5BDF3D6B-E996-5AFE-8E77-E379CC8F94B6}"/>
              </a:ext>
            </a:extLst>
          </p:cNvPr>
          <p:cNvSpPr>
            <a:spLocks noGrp="1"/>
          </p:cNvSpPr>
          <p:nvPr>
            <p:ph sz="quarter" idx="1"/>
          </p:nvPr>
        </p:nvSpPr>
        <p:spPr/>
        <p:txBody>
          <a:bodyPr/>
          <a:lstStyle/>
          <a:p>
            <a:r>
              <a:rPr lang="en-GB" dirty="0"/>
              <a:t>Key Arguments:</a:t>
            </a:r>
          </a:p>
          <a:p>
            <a:endParaRPr lang="en-GB" i="1" dirty="0"/>
          </a:p>
        </p:txBody>
      </p:sp>
      <p:graphicFrame>
        <p:nvGraphicFramePr>
          <p:cNvPr id="6" name="Table 5">
            <a:extLst>
              <a:ext uri="{FF2B5EF4-FFF2-40B4-BE49-F238E27FC236}">
                <a16:creationId xmlns:a16="http://schemas.microsoft.com/office/drawing/2014/main" id="{9C18A186-5678-ACA6-F0BA-BD35DA47F065}"/>
              </a:ext>
            </a:extLst>
          </p:cNvPr>
          <p:cNvGraphicFramePr>
            <a:graphicFrameLocks noGrp="1"/>
          </p:cNvGraphicFramePr>
          <p:nvPr>
            <p:extLst>
              <p:ext uri="{D42A27DB-BD31-4B8C-83A1-F6EECF244321}">
                <p14:modId xmlns:p14="http://schemas.microsoft.com/office/powerpoint/2010/main" val="2157679734"/>
              </p:ext>
            </p:extLst>
          </p:nvPr>
        </p:nvGraphicFramePr>
        <p:xfrm>
          <a:off x="176122" y="2100604"/>
          <a:ext cx="8769226" cy="3784845"/>
        </p:xfrm>
        <a:graphic>
          <a:graphicData uri="http://schemas.openxmlformats.org/drawingml/2006/table">
            <a:tbl>
              <a:tblPr/>
              <a:tblGrid>
                <a:gridCol w="2193447">
                  <a:extLst>
                    <a:ext uri="{9D8B030D-6E8A-4147-A177-3AD203B41FA5}">
                      <a16:colId xmlns:a16="http://schemas.microsoft.com/office/drawing/2014/main" val="3616055153"/>
                    </a:ext>
                  </a:extLst>
                </a:gridCol>
                <a:gridCol w="6575779">
                  <a:extLst>
                    <a:ext uri="{9D8B030D-6E8A-4147-A177-3AD203B41FA5}">
                      <a16:colId xmlns:a16="http://schemas.microsoft.com/office/drawing/2014/main" val="855005895"/>
                    </a:ext>
                  </a:extLst>
                </a:gridCol>
              </a:tblGrid>
              <a:tr h="1177638">
                <a:tc>
                  <a:txBody>
                    <a:bodyPr/>
                    <a:lstStyle/>
                    <a:p>
                      <a:r>
                        <a:rPr lang="en-GB" sz="2000" b="1" dirty="0">
                          <a:effectLst/>
                        </a:rPr>
                        <a:t>Agency problem</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2000" dirty="0">
                          <a:effectLst/>
                        </a:rPr>
                        <a:t>Executives are agents of shareholders; spending company resources on social responsibilities (e.g., environmental or social causes) is akin to "</a:t>
                      </a:r>
                      <a:r>
                        <a:rPr lang="en-GB" sz="2000" b="1" dirty="0">
                          <a:effectLst/>
                        </a:rPr>
                        <a:t>taxation without representation</a:t>
                      </a:r>
                      <a:r>
                        <a:rPr lang="en-GB" sz="2000" dirty="0">
                          <a:effectLst/>
                        </a:rPr>
                        <a:t>", as it diverts profits without owners’ consent.</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4225135234"/>
                  </a:ext>
                </a:extLst>
              </a:tr>
              <a:tr h="991399">
                <a:tc>
                  <a:txBody>
                    <a:bodyPr/>
                    <a:lstStyle/>
                    <a:p>
                      <a:r>
                        <a:rPr lang="en-GB" sz="2000" b="1" dirty="0">
                          <a:effectLst/>
                        </a:rPr>
                        <a:t>Incompetence</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2000" dirty="0">
                          <a:effectLst/>
                        </a:rPr>
                        <a:t>Managers often lack the expertise to address social issues (e.g., poverty, pollution) and struggle to determine the most effective way to allocate others' resources.</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049178461"/>
                  </a:ext>
                </a:extLst>
              </a:tr>
              <a:tr h="805161">
                <a:tc>
                  <a:txBody>
                    <a:bodyPr/>
                    <a:lstStyle/>
                    <a:p>
                      <a:r>
                        <a:rPr lang="en-GB" sz="2000" b="1" dirty="0">
                          <a:effectLst/>
                        </a:rPr>
                        <a:t>Market Discipline</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2000" dirty="0">
                          <a:effectLst/>
                        </a:rPr>
                        <a:t>In competitive markets, social responsibility initiatives that raise costs will be punished by shareholders, customers, or competitors.</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2575883923"/>
                  </a:ext>
                </a:extLst>
              </a:tr>
              <a:tr h="618922">
                <a:tc>
                  <a:txBody>
                    <a:bodyPr/>
                    <a:lstStyle/>
                    <a:p>
                      <a:r>
                        <a:rPr lang="en-GB" sz="2000" b="1" dirty="0">
                          <a:effectLst/>
                        </a:rPr>
                        <a:t>Window-dressing</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2000" dirty="0">
                          <a:effectLst/>
                        </a:rPr>
                        <a:t>Most social responsibility activities are self-interested (e.g., PR, tax deductions) rather than altruistic.</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250520888"/>
                  </a:ext>
                </a:extLst>
              </a:tr>
            </a:tbl>
          </a:graphicData>
        </a:graphic>
      </p:graphicFrame>
    </p:spTree>
    <p:extLst>
      <p:ext uri="{BB962C8B-B14F-4D97-AF65-F5344CB8AC3E}">
        <p14:creationId xmlns:p14="http://schemas.microsoft.com/office/powerpoint/2010/main" val="40178129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C1BD93-1172-B454-2FEE-916FF5535F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46ED95-0AF2-D37D-246D-EBA4B353CCFB}"/>
              </a:ext>
            </a:extLst>
          </p:cNvPr>
          <p:cNvSpPr>
            <a:spLocks noGrp="1"/>
          </p:cNvSpPr>
          <p:nvPr>
            <p:ph type="title"/>
          </p:nvPr>
        </p:nvSpPr>
        <p:spPr/>
        <p:txBody>
          <a:bodyPr/>
          <a:lstStyle/>
          <a:p>
            <a:r>
              <a:rPr lang="en-GB" dirty="0"/>
              <a:t>The Friedman Doctrine</a:t>
            </a:r>
          </a:p>
        </p:txBody>
      </p:sp>
      <p:sp>
        <p:nvSpPr>
          <p:cNvPr id="3" name="Slide Number Placeholder 2">
            <a:extLst>
              <a:ext uri="{FF2B5EF4-FFF2-40B4-BE49-F238E27FC236}">
                <a16:creationId xmlns:a16="http://schemas.microsoft.com/office/drawing/2014/main" id="{EEEF0E66-0EA3-8A3A-DA4A-69C8F79B6D68}"/>
              </a:ext>
            </a:extLst>
          </p:cNvPr>
          <p:cNvSpPr>
            <a:spLocks noGrp="1"/>
          </p:cNvSpPr>
          <p:nvPr>
            <p:ph type="sldNum" sz="quarter" idx="12"/>
          </p:nvPr>
        </p:nvSpPr>
        <p:spPr/>
        <p:txBody>
          <a:bodyPr/>
          <a:lstStyle/>
          <a:p>
            <a:fld id="{F38DF745-7D3F-47F4-83A3-874385CFAA69}" type="slidenum">
              <a:rPr lang="en-US" smtClean="0"/>
              <a:pPr/>
              <a:t>22</a:t>
            </a:fld>
            <a:endParaRPr lang="en-US"/>
          </a:p>
        </p:txBody>
      </p:sp>
      <p:sp>
        <p:nvSpPr>
          <p:cNvPr id="5" name="Thought Bubble: Cloud 4">
            <a:extLst>
              <a:ext uri="{FF2B5EF4-FFF2-40B4-BE49-F238E27FC236}">
                <a16:creationId xmlns:a16="http://schemas.microsoft.com/office/drawing/2014/main" id="{D8CF016E-EB40-234C-D70D-DCD0019B79DE}"/>
              </a:ext>
            </a:extLst>
          </p:cNvPr>
          <p:cNvSpPr/>
          <p:nvPr/>
        </p:nvSpPr>
        <p:spPr>
          <a:xfrm>
            <a:off x="1146216" y="2564904"/>
            <a:ext cx="6912768" cy="2088232"/>
          </a:xfrm>
          <a:prstGeom prst="cloudCallout">
            <a:avLst>
              <a:gd name="adj1" fmla="val -23420"/>
              <a:gd name="adj2" fmla="val 7092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Do you agree with Friedman?</a:t>
            </a:r>
          </a:p>
          <a:p>
            <a:pPr algn="ctr"/>
            <a:r>
              <a:rPr lang="en-GB" sz="2000" b="1" dirty="0"/>
              <a:t>Are there any situations where maximising profits might be harmful?</a:t>
            </a:r>
            <a:endParaRPr lang="en-GB" sz="2400" b="1" dirty="0"/>
          </a:p>
        </p:txBody>
      </p:sp>
    </p:spTree>
    <p:extLst>
      <p:ext uri="{BB962C8B-B14F-4D97-AF65-F5344CB8AC3E}">
        <p14:creationId xmlns:p14="http://schemas.microsoft.com/office/powerpoint/2010/main" val="4294563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38935E-C090-003D-6399-6967565CDE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377320-52B0-4725-C805-879BB97EECFE}"/>
              </a:ext>
            </a:extLst>
          </p:cNvPr>
          <p:cNvSpPr>
            <a:spLocks noGrp="1"/>
          </p:cNvSpPr>
          <p:nvPr>
            <p:ph type="title"/>
          </p:nvPr>
        </p:nvSpPr>
        <p:spPr/>
        <p:txBody>
          <a:bodyPr/>
          <a:lstStyle/>
          <a:p>
            <a:r>
              <a:rPr lang="en-GB" dirty="0"/>
              <a:t>Unpacking the Arguments</a:t>
            </a:r>
          </a:p>
        </p:txBody>
      </p:sp>
      <p:sp>
        <p:nvSpPr>
          <p:cNvPr id="3" name="Slide Number Placeholder 2">
            <a:extLst>
              <a:ext uri="{FF2B5EF4-FFF2-40B4-BE49-F238E27FC236}">
                <a16:creationId xmlns:a16="http://schemas.microsoft.com/office/drawing/2014/main" id="{BD168AB5-A352-A2FA-57AC-EC9624534A47}"/>
              </a:ext>
            </a:extLst>
          </p:cNvPr>
          <p:cNvSpPr>
            <a:spLocks noGrp="1"/>
          </p:cNvSpPr>
          <p:nvPr>
            <p:ph type="sldNum" sz="quarter" idx="12"/>
          </p:nvPr>
        </p:nvSpPr>
        <p:spPr/>
        <p:txBody>
          <a:bodyPr/>
          <a:lstStyle/>
          <a:p>
            <a:fld id="{F38DF745-7D3F-47F4-83A3-874385CFAA69}" type="slidenum">
              <a:rPr lang="en-US" smtClean="0"/>
              <a:pPr/>
              <a:t>23</a:t>
            </a:fld>
            <a:endParaRPr lang="en-US"/>
          </a:p>
        </p:txBody>
      </p:sp>
      <p:sp>
        <p:nvSpPr>
          <p:cNvPr id="4" name="Content Placeholder 3">
            <a:extLst>
              <a:ext uri="{FF2B5EF4-FFF2-40B4-BE49-F238E27FC236}">
                <a16:creationId xmlns:a16="http://schemas.microsoft.com/office/drawing/2014/main" id="{5A099B29-0AF7-C7BD-80DD-98E59D1BF4EB}"/>
              </a:ext>
            </a:extLst>
          </p:cNvPr>
          <p:cNvSpPr>
            <a:spLocks noGrp="1"/>
          </p:cNvSpPr>
          <p:nvPr>
            <p:ph sz="quarter" idx="1"/>
          </p:nvPr>
        </p:nvSpPr>
        <p:spPr/>
        <p:txBody>
          <a:bodyPr/>
          <a:lstStyle/>
          <a:p>
            <a:r>
              <a:rPr lang="en-GB" dirty="0"/>
              <a:t>Fiduciary Duty</a:t>
            </a:r>
          </a:p>
          <a:p>
            <a:pPr lvl="1"/>
            <a:r>
              <a:rPr lang="en-GB" dirty="0"/>
              <a:t>Managers must act in the best financial interests of shareholders.</a:t>
            </a:r>
          </a:p>
          <a:p>
            <a:r>
              <a:rPr lang="en-GB" dirty="0"/>
              <a:t>The “Taxation Without Representation” Argument:</a:t>
            </a:r>
          </a:p>
          <a:p>
            <a:pPr lvl="1"/>
            <a:r>
              <a:rPr lang="en-GB" dirty="0"/>
              <a:t>Spending on social causes without shareholder consent.</a:t>
            </a:r>
          </a:p>
          <a:p>
            <a:r>
              <a:rPr lang="en-GB" dirty="0"/>
              <a:t>The Logic of Dividends:</a:t>
            </a:r>
          </a:p>
          <a:p>
            <a:pPr lvl="1"/>
            <a:r>
              <a:rPr lang="en-GB" dirty="0"/>
              <a:t>Allowing shareholders to choose how to allocate their wealth.</a:t>
            </a:r>
            <a:endParaRPr lang="en-GB" i="1" dirty="0"/>
          </a:p>
        </p:txBody>
      </p:sp>
    </p:spTree>
    <p:extLst>
      <p:ext uri="{BB962C8B-B14F-4D97-AF65-F5344CB8AC3E}">
        <p14:creationId xmlns:p14="http://schemas.microsoft.com/office/powerpoint/2010/main" val="18097575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3B2F1-114C-4976-2F57-EC68B8C526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944476-E95F-356B-32A6-A0737202D5AB}"/>
              </a:ext>
            </a:extLst>
          </p:cNvPr>
          <p:cNvSpPr>
            <a:spLocks noGrp="1"/>
          </p:cNvSpPr>
          <p:nvPr>
            <p:ph type="title"/>
          </p:nvPr>
        </p:nvSpPr>
        <p:spPr/>
        <p:txBody>
          <a:bodyPr/>
          <a:lstStyle/>
          <a:p>
            <a:r>
              <a:rPr lang="en-GB" dirty="0"/>
              <a:t>Challenging Shareholder Primacy</a:t>
            </a:r>
          </a:p>
        </p:txBody>
      </p:sp>
      <p:sp>
        <p:nvSpPr>
          <p:cNvPr id="3" name="Slide Number Placeholder 2">
            <a:extLst>
              <a:ext uri="{FF2B5EF4-FFF2-40B4-BE49-F238E27FC236}">
                <a16:creationId xmlns:a16="http://schemas.microsoft.com/office/drawing/2014/main" id="{A41515BA-D7B8-5E28-B987-7F4BD77D7FB8}"/>
              </a:ext>
            </a:extLst>
          </p:cNvPr>
          <p:cNvSpPr>
            <a:spLocks noGrp="1"/>
          </p:cNvSpPr>
          <p:nvPr>
            <p:ph type="sldNum" sz="quarter" idx="12"/>
          </p:nvPr>
        </p:nvSpPr>
        <p:spPr/>
        <p:txBody>
          <a:bodyPr/>
          <a:lstStyle/>
          <a:p>
            <a:fld id="{F38DF745-7D3F-47F4-83A3-874385CFAA69}" type="slidenum">
              <a:rPr lang="en-US" smtClean="0"/>
              <a:pPr/>
              <a:t>24</a:t>
            </a:fld>
            <a:endParaRPr lang="en-US"/>
          </a:p>
        </p:txBody>
      </p:sp>
      <p:sp>
        <p:nvSpPr>
          <p:cNvPr id="4" name="Content Placeholder 3">
            <a:extLst>
              <a:ext uri="{FF2B5EF4-FFF2-40B4-BE49-F238E27FC236}">
                <a16:creationId xmlns:a16="http://schemas.microsoft.com/office/drawing/2014/main" id="{62A4FBFF-983B-1CC3-CA76-E679A1BF0C90}"/>
              </a:ext>
            </a:extLst>
          </p:cNvPr>
          <p:cNvSpPr>
            <a:spLocks noGrp="1"/>
          </p:cNvSpPr>
          <p:nvPr>
            <p:ph sz="quarter" idx="1"/>
          </p:nvPr>
        </p:nvSpPr>
        <p:spPr>
          <a:xfrm>
            <a:off x="914400" y="1522800"/>
            <a:ext cx="7978080" cy="5335200"/>
          </a:xfrm>
        </p:spPr>
        <p:txBody>
          <a:bodyPr>
            <a:normAutofit/>
          </a:bodyPr>
          <a:lstStyle/>
          <a:p>
            <a:r>
              <a:rPr lang="en-GB" dirty="0"/>
              <a:t>Comparative Advantage in Social Impact:</a:t>
            </a:r>
          </a:p>
          <a:p>
            <a:pPr lvl="1"/>
            <a:r>
              <a:rPr lang="en-GB" dirty="0"/>
              <a:t>Companies may be better positioned to address certain social issues.</a:t>
            </a:r>
          </a:p>
          <a:p>
            <a:pPr lvl="1"/>
            <a:r>
              <a:rPr lang="en-GB" dirty="0"/>
              <a:t>Case of Vodafone:</a:t>
            </a:r>
          </a:p>
          <a:p>
            <a:pPr lvl="2"/>
            <a:r>
              <a:rPr lang="en-GB" dirty="0"/>
              <a:t>In the past, residents living by Lake Magadi in Kenya could only send cash to relatives.</a:t>
            </a:r>
          </a:p>
          <a:p>
            <a:pPr lvl="2"/>
            <a:r>
              <a:rPr lang="en-GB" dirty="0"/>
              <a:t>Researchers funded by the Department for International Development (DFID) of the UK noticed Kenyans were transferring mobile minutes to each other as an easier option than sending cash.</a:t>
            </a:r>
          </a:p>
          <a:p>
            <a:pPr lvl="2"/>
            <a:r>
              <a:rPr lang="en-GB" dirty="0"/>
              <a:t>In 2007, Vodafone launched M-Pesa to transfer not mobile minutes but cash.</a:t>
            </a:r>
          </a:p>
          <a:p>
            <a:pPr lvl="2"/>
            <a:r>
              <a:rPr lang="en-GB" dirty="0"/>
              <a:t>Access to M-Pesa lifted 196,000 Kenyan households (2% of the population) out of poverty by 2014.</a:t>
            </a:r>
          </a:p>
          <a:p>
            <a:pPr lvl="2"/>
            <a:r>
              <a:rPr lang="en-GB" dirty="0"/>
              <a:t>It’s now the largest payments platform in Africa, helping 40 million users to process over a billion transactions each month.</a:t>
            </a:r>
          </a:p>
        </p:txBody>
      </p:sp>
    </p:spTree>
    <p:extLst>
      <p:ext uri="{BB962C8B-B14F-4D97-AF65-F5344CB8AC3E}">
        <p14:creationId xmlns:p14="http://schemas.microsoft.com/office/powerpoint/2010/main" val="33564941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86F8E-BB3C-14DC-DAA6-4D08C622A8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710F16-38B7-9EF3-92D3-E183BE4F3C99}"/>
              </a:ext>
            </a:extLst>
          </p:cNvPr>
          <p:cNvSpPr>
            <a:spLocks noGrp="1"/>
          </p:cNvSpPr>
          <p:nvPr>
            <p:ph type="title"/>
          </p:nvPr>
        </p:nvSpPr>
        <p:spPr/>
        <p:txBody>
          <a:bodyPr>
            <a:normAutofit/>
          </a:bodyPr>
          <a:lstStyle/>
          <a:p>
            <a:r>
              <a:rPr lang="en-GB" b="1" dirty="0"/>
              <a:t>6. Stakeholder Theory: A Broader View</a:t>
            </a:r>
          </a:p>
        </p:txBody>
      </p:sp>
      <p:sp>
        <p:nvSpPr>
          <p:cNvPr id="3" name="Text Placeholder 2">
            <a:extLst>
              <a:ext uri="{FF2B5EF4-FFF2-40B4-BE49-F238E27FC236}">
                <a16:creationId xmlns:a16="http://schemas.microsoft.com/office/drawing/2014/main" id="{A70691D6-008E-DB28-AC3C-C3F7C1CF9909}"/>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5B60ECB0-6756-A067-FB9F-B1B410538270}"/>
              </a:ext>
            </a:extLst>
          </p:cNvPr>
          <p:cNvSpPr>
            <a:spLocks noGrp="1"/>
          </p:cNvSpPr>
          <p:nvPr>
            <p:ph type="sldNum" sz="quarter" idx="12"/>
          </p:nvPr>
        </p:nvSpPr>
        <p:spPr/>
        <p:txBody>
          <a:bodyPr/>
          <a:lstStyle/>
          <a:p>
            <a:fld id="{F38DF745-7D3F-47F4-83A3-874385CFAA69}" type="slidenum">
              <a:rPr lang="en-US" smtClean="0"/>
              <a:pPr/>
              <a:t>25</a:t>
            </a:fld>
            <a:endParaRPr lang="en-US" dirty="0"/>
          </a:p>
        </p:txBody>
      </p:sp>
    </p:spTree>
    <p:extLst>
      <p:ext uri="{BB962C8B-B14F-4D97-AF65-F5344CB8AC3E}">
        <p14:creationId xmlns:p14="http://schemas.microsoft.com/office/powerpoint/2010/main" val="21479472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038A9-ECCA-200D-5553-0EF154A7F6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9C52FA-FEC9-FAA5-2B86-46ED9AEEE991}"/>
              </a:ext>
            </a:extLst>
          </p:cNvPr>
          <p:cNvSpPr>
            <a:spLocks noGrp="1"/>
          </p:cNvSpPr>
          <p:nvPr>
            <p:ph type="title"/>
          </p:nvPr>
        </p:nvSpPr>
        <p:spPr/>
        <p:txBody>
          <a:bodyPr/>
          <a:lstStyle/>
          <a:p>
            <a:r>
              <a:rPr lang="en-GB" dirty="0"/>
              <a:t>Beyond Shareholders</a:t>
            </a:r>
          </a:p>
        </p:txBody>
      </p:sp>
      <p:sp>
        <p:nvSpPr>
          <p:cNvPr id="3" name="Slide Number Placeholder 2">
            <a:extLst>
              <a:ext uri="{FF2B5EF4-FFF2-40B4-BE49-F238E27FC236}">
                <a16:creationId xmlns:a16="http://schemas.microsoft.com/office/drawing/2014/main" id="{502977EB-9B42-9029-705C-C2D20FFB9D27}"/>
              </a:ext>
            </a:extLst>
          </p:cNvPr>
          <p:cNvSpPr>
            <a:spLocks noGrp="1"/>
          </p:cNvSpPr>
          <p:nvPr>
            <p:ph type="sldNum" sz="quarter" idx="12"/>
          </p:nvPr>
        </p:nvSpPr>
        <p:spPr/>
        <p:txBody>
          <a:bodyPr/>
          <a:lstStyle/>
          <a:p>
            <a:fld id="{F38DF745-7D3F-47F4-83A3-874385CFAA69}" type="slidenum">
              <a:rPr lang="en-US" smtClean="0"/>
              <a:pPr/>
              <a:t>26</a:t>
            </a:fld>
            <a:endParaRPr lang="en-US"/>
          </a:p>
        </p:txBody>
      </p:sp>
      <p:sp>
        <p:nvSpPr>
          <p:cNvPr id="4" name="Content Placeholder 3">
            <a:extLst>
              <a:ext uri="{FF2B5EF4-FFF2-40B4-BE49-F238E27FC236}">
                <a16:creationId xmlns:a16="http://schemas.microsoft.com/office/drawing/2014/main" id="{741CDD2F-296E-2461-65B3-C39562C23AE4}"/>
              </a:ext>
            </a:extLst>
          </p:cNvPr>
          <p:cNvSpPr>
            <a:spLocks noGrp="1"/>
          </p:cNvSpPr>
          <p:nvPr>
            <p:ph sz="quarter" idx="1"/>
          </p:nvPr>
        </p:nvSpPr>
        <p:spPr/>
        <p:txBody>
          <a:bodyPr/>
          <a:lstStyle/>
          <a:p>
            <a:r>
              <a:rPr lang="en-GB" dirty="0"/>
              <a:t>Definition of Stakeholders</a:t>
            </a:r>
          </a:p>
          <a:p>
            <a:pPr lvl="1"/>
            <a:r>
              <a:rPr lang="en-GB" dirty="0"/>
              <a:t>Any group or individual affected by or affecting a firm's goals.</a:t>
            </a:r>
          </a:p>
        </p:txBody>
      </p:sp>
      <p:pic>
        <p:nvPicPr>
          <p:cNvPr id="6" name="Picture 5">
            <a:extLst>
              <a:ext uri="{FF2B5EF4-FFF2-40B4-BE49-F238E27FC236}">
                <a16:creationId xmlns:a16="http://schemas.microsoft.com/office/drawing/2014/main" id="{78731FFB-FF6C-10F7-968D-906F9104A9D8}"/>
              </a:ext>
            </a:extLst>
          </p:cNvPr>
          <p:cNvPicPr>
            <a:picLocks noChangeAspect="1"/>
          </p:cNvPicPr>
          <p:nvPr/>
        </p:nvPicPr>
        <p:blipFill>
          <a:blip r:embed="rId2"/>
          <a:stretch>
            <a:fillRect/>
          </a:stretch>
        </p:blipFill>
        <p:spPr>
          <a:xfrm>
            <a:off x="1347998" y="2636912"/>
            <a:ext cx="6448003" cy="3872236"/>
          </a:xfrm>
          <a:prstGeom prst="rect">
            <a:avLst/>
          </a:prstGeom>
        </p:spPr>
      </p:pic>
    </p:spTree>
    <p:extLst>
      <p:ext uri="{BB962C8B-B14F-4D97-AF65-F5344CB8AC3E}">
        <p14:creationId xmlns:p14="http://schemas.microsoft.com/office/powerpoint/2010/main" val="3851023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A0B4B2-58E7-5543-6E76-F09A750331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C15730-4F23-B277-A8B0-EEE020AE171E}"/>
              </a:ext>
            </a:extLst>
          </p:cNvPr>
          <p:cNvSpPr>
            <a:spLocks noGrp="1"/>
          </p:cNvSpPr>
          <p:nvPr>
            <p:ph type="title"/>
          </p:nvPr>
        </p:nvSpPr>
        <p:spPr/>
        <p:txBody>
          <a:bodyPr/>
          <a:lstStyle/>
          <a:p>
            <a:r>
              <a:rPr lang="en-GB" dirty="0"/>
              <a:t>Beyond Shareholders</a:t>
            </a:r>
          </a:p>
        </p:txBody>
      </p:sp>
      <p:sp>
        <p:nvSpPr>
          <p:cNvPr id="3" name="Slide Number Placeholder 2">
            <a:extLst>
              <a:ext uri="{FF2B5EF4-FFF2-40B4-BE49-F238E27FC236}">
                <a16:creationId xmlns:a16="http://schemas.microsoft.com/office/drawing/2014/main" id="{222E3DC6-51B2-B292-D631-5AF32EDA5044}"/>
              </a:ext>
            </a:extLst>
          </p:cNvPr>
          <p:cNvSpPr>
            <a:spLocks noGrp="1"/>
          </p:cNvSpPr>
          <p:nvPr>
            <p:ph type="sldNum" sz="quarter" idx="12"/>
          </p:nvPr>
        </p:nvSpPr>
        <p:spPr/>
        <p:txBody>
          <a:bodyPr/>
          <a:lstStyle/>
          <a:p>
            <a:fld id="{F38DF745-7D3F-47F4-83A3-874385CFAA69}" type="slidenum">
              <a:rPr lang="en-US" smtClean="0"/>
              <a:pPr/>
              <a:t>27</a:t>
            </a:fld>
            <a:endParaRPr lang="en-US"/>
          </a:p>
        </p:txBody>
      </p:sp>
      <p:sp>
        <p:nvSpPr>
          <p:cNvPr id="4" name="Content Placeholder 3">
            <a:extLst>
              <a:ext uri="{FF2B5EF4-FFF2-40B4-BE49-F238E27FC236}">
                <a16:creationId xmlns:a16="http://schemas.microsoft.com/office/drawing/2014/main" id="{03A37FB0-3E43-29F2-4D55-8284332A0414}"/>
              </a:ext>
            </a:extLst>
          </p:cNvPr>
          <p:cNvSpPr>
            <a:spLocks noGrp="1"/>
          </p:cNvSpPr>
          <p:nvPr>
            <p:ph sz="quarter" idx="1"/>
          </p:nvPr>
        </p:nvSpPr>
        <p:spPr/>
        <p:txBody>
          <a:bodyPr/>
          <a:lstStyle/>
          <a:p>
            <a:r>
              <a:rPr lang="en-GB" dirty="0"/>
              <a:t>Why Stakeholders Matter</a:t>
            </a:r>
          </a:p>
          <a:p>
            <a:pPr lvl="1"/>
            <a:r>
              <a:rPr lang="en-GB" dirty="0"/>
              <a:t>Building long-term value, managing risk, maintaining legitimacy.</a:t>
            </a:r>
          </a:p>
          <a:p>
            <a:r>
              <a:rPr lang="en-GB" dirty="0"/>
              <a:t>Discussion: Who are the key stakeholders for a company like Apple?</a:t>
            </a:r>
          </a:p>
        </p:txBody>
      </p:sp>
    </p:spTree>
    <p:extLst>
      <p:ext uri="{BB962C8B-B14F-4D97-AF65-F5344CB8AC3E}">
        <p14:creationId xmlns:p14="http://schemas.microsoft.com/office/powerpoint/2010/main" val="19638879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633448-BC61-361B-A537-4C5D8575BE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3D44C2-FACC-78E3-77CB-70B5D9113A74}"/>
              </a:ext>
            </a:extLst>
          </p:cNvPr>
          <p:cNvSpPr>
            <a:spLocks noGrp="1"/>
          </p:cNvSpPr>
          <p:nvPr>
            <p:ph type="title"/>
          </p:nvPr>
        </p:nvSpPr>
        <p:spPr/>
        <p:txBody>
          <a:bodyPr/>
          <a:lstStyle/>
          <a:p>
            <a:r>
              <a:rPr lang="en-GB" dirty="0"/>
              <a:t>Stakeholder Theory in Practice</a:t>
            </a:r>
          </a:p>
        </p:txBody>
      </p:sp>
      <p:sp>
        <p:nvSpPr>
          <p:cNvPr id="3" name="Slide Number Placeholder 2">
            <a:extLst>
              <a:ext uri="{FF2B5EF4-FFF2-40B4-BE49-F238E27FC236}">
                <a16:creationId xmlns:a16="http://schemas.microsoft.com/office/drawing/2014/main" id="{9D10E4C3-F164-8A6A-D11E-1554DC09404E}"/>
              </a:ext>
            </a:extLst>
          </p:cNvPr>
          <p:cNvSpPr>
            <a:spLocks noGrp="1"/>
          </p:cNvSpPr>
          <p:nvPr>
            <p:ph type="sldNum" sz="quarter" idx="12"/>
          </p:nvPr>
        </p:nvSpPr>
        <p:spPr/>
        <p:txBody>
          <a:bodyPr/>
          <a:lstStyle/>
          <a:p>
            <a:fld id="{F38DF745-7D3F-47F4-83A3-874385CFAA69}" type="slidenum">
              <a:rPr lang="en-US" smtClean="0"/>
              <a:pPr/>
              <a:t>28</a:t>
            </a:fld>
            <a:endParaRPr lang="en-US"/>
          </a:p>
        </p:txBody>
      </p:sp>
      <p:sp>
        <p:nvSpPr>
          <p:cNvPr id="4" name="Content Placeholder 3">
            <a:extLst>
              <a:ext uri="{FF2B5EF4-FFF2-40B4-BE49-F238E27FC236}">
                <a16:creationId xmlns:a16="http://schemas.microsoft.com/office/drawing/2014/main" id="{78A28498-5993-30AF-FC69-A3098CC3653C}"/>
              </a:ext>
            </a:extLst>
          </p:cNvPr>
          <p:cNvSpPr>
            <a:spLocks noGrp="1"/>
          </p:cNvSpPr>
          <p:nvPr>
            <p:ph sz="quarter" idx="1"/>
          </p:nvPr>
        </p:nvSpPr>
        <p:spPr>
          <a:xfrm>
            <a:off x="914400" y="1522800"/>
            <a:ext cx="8083296" cy="4930536"/>
          </a:xfrm>
        </p:spPr>
        <p:txBody>
          <a:bodyPr>
            <a:normAutofit lnSpcReduction="10000"/>
          </a:bodyPr>
          <a:lstStyle/>
          <a:p>
            <a:r>
              <a:rPr lang="en-GB" dirty="0"/>
              <a:t>Investigate two cases:</a:t>
            </a:r>
          </a:p>
          <a:p>
            <a:pPr lvl="1"/>
            <a:r>
              <a:rPr lang="en-GB" dirty="0"/>
              <a:t>(1) the price hike of Daraprim in 2014;</a:t>
            </a:r>
          </a:p>
          <a:p>
            <a:pPr lvl="1"/>
            <a:r>
              <a:rPr lang="en-GB" dirty="0"/>
              <a:t>(2) the </a:t>
            </a:r>
            <a:r>
              <a:rPr lang="en-GB" dirty="0" err="1"/>
              <a:t>Mectizan</a:t>
            </a:r>
            <a:r>
              <a:rPr lang="en-GB" dirty="0"/>
              <a:t> Donation Programme (MDP) in 1987</a:t>
            </a:r>
          </a:p>
          <a:p>
            <a:r>
              <a:rPr lang="en-GB" dirty="0"/>
              <a:t>The two cases are related to the fall of </a:t>
            </a:r>
            <a:r>
              <a:rPr lang="en-GB" b="1" dirty="0"/>
              <a:t>Turing Pharmaceuticals</a:t>
            </a:r>
            <a:r>
              <a:rPr lang="en-GB" dirty="0"/>
              <a:t> and the rise of </a:t>
            </a:r>
            <a:r>
              <a:rPr lang="en-GB" b="1" dirty="0"/>
              <a:t>Merck</a:t>
            </a:r>
            <a:r>
              <a:rPr lang="en-GB" dirty="0"/>
              <a:t>, respectively.</a:t>
            </a:r>
          </a:p>
          <a:p>
            <a:r>
              <a:rPr lang="en-GB" dirty="0"/>
              <a:t>In your investigation, consider two questions:</a:t>
            </a:r>
          </a:p>
          <a:p>
            <a:pPr lvl="1"/>
            <a:r>
              <a:rPr lang="en-GB" dirty="0"/>
              <a:t>How shareholder primacy theory and stakeholder theory disagree with each other.</a:t>
            </a:r>
          </a:p>
          <a:p>
            <a:pPr lvl="1"/>
            <a:r>
              <a:rPr lang="en-GB" dirty="0"/>
              <a:t>Whether the interests of shareholders are always misaligned with those of the stakeholders.</a:t>
            </a:r>
          </a:p>
          <a:p>
            <a:r>
              <a:rPr lang="en-GB" dirty="0"/>
              <a:t>Can companies achieve financial success through caring for stakeholders’ interests?</a:t>
            </a:r>
          </a:p>
        </p:txBody>
      </p:sp>
    </p:spTree>
    <p:extLst>
      <p:ext uri="{BB962C8B-B14F-4D97-AF65-F5344CB8AC3E}">
        <p14:creationId xmlns:p14="http://schemas.microsoft.com/office/powerpoint/2010/main" val="13633858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3.1.3337"/>
  <p:tag name="PPTVERSION" val="14"/>
  <p:tag name="TPOS"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31647</TotalTime>
  <Words>1590</Words>
  <Application>Microsoft Office PowerPoint</Application>
  <PresentationFormat>On-screen Show (4:3)</PresentationFormat>
  <Paragraphs>194</Paragraphs>
  <Slides>28</Slides>
  <Notes>13</Notes>
  <HiddenSlides>0</HiddenSlides>
  <MMClips>0</MMClips>
  <ScaleCrop>false</ScaleCrop>
  <HeadingPairs>
    <vt:vector size="6" baseType="variant">
      <vt:variant>
        <vt:lpstr>Fonts Used</vt:lpstr>
      </vt:variant>
      <vt:variant>
        <vt:i4>9</vt:i4>
      </vt:variant>
      <vt:variant>
        <vt:lpstr>Theme</vt:lpstr>
      </vt:variant>
      <vt:variant>
        <vt:i4>9</vt:i4>
      </vt:variant>
      <vt:variant>
        <vt:lpstr>Slide Titles</vt:lpstr>
      </vt:variant>
      <vt:variant>
        <vt:i4>28</vt:i4>
      </vt:variant>
    </vt:vector>
  </HeadingPairs>
  <TitlesOfParts>
    <vt:vector size="46" baseType="lpstr">
      <vt:lpstr>Arial</vt:lpstr>
      <vt:lpstr>Arial Black</vt:lpstr>
      <vt:lpstr>Calibri</vt:lpstr>
      <vt:lpstr>Courier New</vt:lpstr>
      <vt:lpstr>Franklin Gothic Book</vt:lpstr>
      <vt:lpstr>Franklin Gothic Medium</vt:lpstr>
      <vt:lpstr>Perpetua</vt:lpstr>
      <vt:lpstr>Wingdings</vt:lpstr>
      <vt:lpstr>Wingdings 2</vt:lpstr>
      <vt:lpstr>Essential</vt:lpstr>
      <vt:lpstr>1_Essential</vt:lpstr>
      <vt:lpstr>1_Office Theme</vt:lpstr>
      <vt:lpstr>2_Essential</vt:lpstr>
      <vt:lpstr>2_Office Theme</vt:lpstr>
      <vt:lpstr>Angles</vt:lpstr>
      <vt:lpstr>1_Angles</vt:lpstr>
      <vt:lpstr>Clarity</vt:lpstr>
      <vt:lpstr>Equity</vt:lpstr>
      <vt:lpstr>Theoretical Foundation of Western Corporate Governance</vt:lpstr>
      <vt:lpstr>PowerPoint Presentation</vt:lpstr>
      <vt:lpstr>1. Introduction: The Purpose of a Corporation</vt:lpstr>
      <vt:lpstr>What is a Company For?</vt:lpstr>
      <vt:lpstr>2. The Agency Problem: A Conflict of Interest</vt:lpstr>
      <vt:lpstr>The Principal-Agent Dilemma</vt:lpstr>
      <vt:lpstr>The Principal-Agent Dilemma</vt:lpstr>
      <vt:lpstr>3. Agency Costs: The Price of Conflict</vt:lpstr>
      <vt:lpstr>More Than Just Money</vt:lpstr>
      <vt:lpstr>An Example of Empire Building</vt:lpstr>
      <vt:lpstr>An Example of Empire Building</vt:lpstr>
      <vt:lpstr>An Example of Empire Building</vt:lpstr>
      <vt:lpstr>An Example of Empire Building</vt:lpstr>
      <vt:lpstr>Caution!</vt:lpstr>
      <vt:lpstr>4. Separation of Ownership and Control: The Root of the Problem</vt:lpstr>
      <vt:lpstr>Too Many Cooks?</vt:lpstr>
      <vt:lpstr>Too Many Cooks?</vt:lpstr>
      <vt:lpstr>Monitoring Problem</vt:lpstr>
      <vt:lpstr>5. Shareholder Primacy Theory: Profits Über Alles</vt:lpstr>
      <vt:lpstr>The Friedman Doctrine</vt:lpstr>
      <vt:lpstr>The Friedman Doctrine</vt:lpstr>
      <vt:lpstr>The Friedman Doctrine</vt:lpstr>
      <vt:lpstr>Unpacking the Arguments</vt:lpstr>
      <vt:lpstr>Challenging Shareholder Primacy</vt:lpstr>
      <vt:lpstr>6. Stakeholder Theory: A Broader View</vt:lpstr>
      <vt:lpstr>Beyond Shareholders</vt:lpstr>
      <vt:lpstr>Beyond Shareholders</vt:lpstr>
      <vt:lpstr>Stakeholder Theory in Practice</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2072</cp:revision>
  <dcterms:created xsi:type="dcterms:W3CDTF">2014-09-10T15:36:00Z</dcterms:created>
  <dcterms:modified xsi:type="dcterms:W3CDTF">2025-06-22T12:43:10Z</dcterms:modified>
</cp:coreProperties>
</file>