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9" r:id="rId5"/>
    <p:sldId id="300" r:id="rId6"/>
    <p:sldId id="301" r:id="rId7"/>
    <p:sldId id="306" r:id="rId8"/>
    <p:sldId id="307" r:id="rId9"/>
    <p:sldId id="288" r:id="rId10"/>
    <p:sldId id="286" r:id="rId11"/>
    <p:sldId id="287" r:id="rId12"/>
    <p:sldId id="289" r:id="rId13"/>
    <p:sldId id="295" r:id="rId14"/>
    <p:sldId id="290" r:id="rId15"/>
    <p:sldId id="292" r:id="rId16"/>
    <p:sldId id="293" r:id="rId17"/>
    <p:sldId id="294" r:id="rId18"/>
    <p:sldId id="291" r:id="rId19"/>
    <p:sldId id="296" r:id="rId20"/>
    <p:sldId id="297" r:id="rId21"/>
    <p:sldId id="302" r:id="rId22"/>
    <p:sldId id="303" r:id="rId23"/>
    <p:sldId id="304" r:id="rId24"/>
    <p:sldId id="284" r:id="rId25"/>
    <p:sldId id="283" r:id="rId26"/>
    <p:sldId id="260" r:id="rId27"/>
    <p:sldId id="263" r:id="rId28"/>
    <p:sldId id="268" r:id="rId29"/>
    <p:sldId id="266" r:id="rId30"/>
    <p:sldId id="271" r:id="rId31"/>
    <p:sldId id="273" r:id="rId32"/>
    <p:sldId id="274" r:id="rId33"/>
    <p:sldId id="275" r:id="rId34"/>
    <p:sldId id="267" r:id="rId35"/>
    <p:sldId id="276" r:id="rId36"/>
    <p:sldId id="277" r:id="rId37"/>
    <p:sldId id="282" r:id="rId38"/>
    <p:sldId id="279" r:id="rId39"/>
    <p:sldId id="280" r:id="rId40"/>
    <p:sldId id="281"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1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CA66E0-0AF2-44BC-93F4-206B4E14B98A}" type="doc">
      <dgm:prSet loTypeId="urn:microsoft.com/office/officeart/2005/8/layout/pyramid3" loCatId="pyramid" qsTypeId="urn:microsoft.com/office/officeart/2005/8/quickstyle/simple1" qsCatId="simple" csTypeId="urn:microsoft.com/office/officeart/2005/8/colors/colorful3" csCatId="colorful" phldr="1"/>
      <dgm:spPr/>
    </dgm:pt>
    <dgm:pt modelId="{02E0CA09-60B6-4311-A50A-83A31418518B}">
      <dgm:prSet phldrT="[Text]" custT="1"/>
      <dgm:spPr/>
      <dgm:t>
        <a:bodyPr/>
        <a:lstStyle/>
        <a:p>
          <a:r>
            <a:rPr lang="en-GB" sz="2000" dirty="0"/>
            <a:t>Mass</a:t>
          </a:r>
        </a:p>
      </dgm:t>
    </dgm:pt>
    <dgm:pt modelId="{68CE804C-B133-4313-B2AD-840C029A4E6D}" type="parTrans" cxnId="{C264C124-F482-4ADF-9659-60D9F61A29DB}">
      <dgm:prSet/>
      <dgm:spPr/>
      <dgm:t>
        <a:bodyPr/>
        <a:lstStyle/>
        <a:p>
          <a:endParaRPr lang="en-GB"/>
        </a:p>
      </dgm:t>
    </dgm:pt>
    <dgm:pt modelId="{3075C7C3-A114-45C4-910F-01ACFB9D7E91}" type="sibTrans" cxnId="{C264C124-F482-4ADF-9659-60D9F61A29DB}">
      <dgm:prSet/>
      <dgm:spPr/>
      <dgm:t>
        <a:bodyPr/>
        <a:lstStyle/>
        <a:p>
          <a:endParaRPr lang="en-GB"/>
        </a:p>
      </dgm:t>
    </dgm:pt>
    <dgm:pt modelId="{1318600F-2120-4709-9C42-C239DEBC5648}">
      <dgm:prSet phldrT="[Text]" custT="1"/>
      <dgm:spPr/>
      <dgm:t>
        <a:bodyPr/>
        <a:lstStyle/>
        <a:p>
          <a:r>
            <a:rPr lang="en-GB" sz="2000" dirty="0">
              <a:latin typeface="Arial" panose="020B0604020202020204" pitchFamily="34" charset="0"/>
              <a:cs typeface="Arial" panose="020B0604020202020204" pitchFamily="34" charset="0"/>
            </a:rPr>
            <a:t>Interpersonal </a:t>
          </a:r>
        </a:p>
      </dgm:t>
    </dgm:pt>
    <dgm:pt modelId="{F6D66DDD-AF1B-4BC6-ADE0-D92064389081}" type="parTrans" cxnId="{6529846F-0291-4420-B3E4-3C51BE28C05D}">
      <dgm:prSet/>
      <dgm:spPr/>
      <dgm:t>
        <a:bodyPr/>
        <a:lstStyle/>
        <a:p>
          <a:endParaRPr lang="en-GB"/>
        </a:p>
      </dgm:t>
    </dgm:pt>
    <dgm:pt modelId="{C71AF796-EE05-4F85-B4E6-483D3A2D6598}" type="sibTrans" cxnId="{6529846F-0291-4420-B3E4-3C51BE28C05D}">
      <dgm:prSet/>
      <dgm:spPr/>
      <dgm:t>
        <a:bodyPr/>
        <a:lstStyle/>
        <a:p>
          <a:endParaRPr lang="en-GB"/>
        </a:p>
      </dgm:t>
    </dgm:pt>
    <dgm:pt modelId="{79674634-CE6A-4B88-BFEB-175D87497429}">
      <dgm:prSet phldrT="[Text]" custT="1"/>
      <dgm:spPr/>
      <dgm:t>
        <a:bodyPr/>
        <a:lstStyle/>
        <a:p>
          <a:r>
            <a:rPr lang="en-GB" sz="2000" dirty="0">
              <a:latin typeface="Arial" panose="020B0604020202020204" pitchFamily="34" charset="0"/>
              <a:cs typeface="Arial" panose="020B0604020202020204" pitchFamily="34" charset="0"/>
            </a:rPr>
            <a:t>Intrapersonal </a:t>
          </a:r>
        </a:p>
      </dgm:t>
    </dgm:pt>
    <dgm:pt modelId="{FA3C3DA9-D324-4106-B010-25BEAB8D5C1D}" type="parTrans" cxnId="{347C9B75-DEE4-489A-9D28-8A8BA213A875}">
      <dgm:prSet/>
      <dgm:spPr/>
      <dgm:t>
        <a:bodyPr/>
        <a:lstStyle/>
        <a:p>
          <a:endParaRPr lang="en-GB"/>
        </a:p>
      </dgm:t>
    </dgm:pt>
    <dgm:pt modelId="{684C1D7F-1635-4E2B-94D7-7DF31BF79922}" type="sibTrans" cxnId="{347C9B75-DEE4-489A-9D28-8A8BA213A875}">
      <dgm:prSet/>
      <dgm:spPr/>
      <dgm:t>
        <a:bodyPr/>
        <a:lstStyle/>
        <a:p>
          <a:endParaRPr lang="en-GB"/>
        </a:p>
      </dgm:t>
    </dgm:pt>
    <dgm:pt modelId="{E904EDC0-4991-46C0-80FA-E98FDA1C1EFC}">
      <dgm:prSet custT="1"/>
      <dgm:spPr/>
      <dgm:t>
        <a:bodyPr/>
        <a:lstStyle/>
        <a:p>
          <a:r>
            <a:rPr lang="en-GB" sz="2000" dirty="0">
              <a:latin typeface="Arial" panose="020B0604020202020204" pitchFamily="34" charset="0"/>
              <a:cs typeface="Arial" panose="020B0604020202020204" pitchFamily="34" charset="0"/>
            </a:rPr>
            <a:t>Organisational</a:t>
          </a:r>
        </a:p>
      </dgm:t>
    </dgm:pt>
    <dgm:pt modelId="{C71842A6-BFA0-4293-8D6E-37C6D3FDEBD0}" type="parTrans" cxnId="{5A831B3A-F8B6-488E-BAEB-12B327BD735C}">
      <dgm:prSet/>
      <dgm:spPr/>
      <dgm:t>
        <a:bodyPr/>
        <a:lstStyle/>
        <a:p>
          <a:endParaRPr lang="en-GB"/>
        </a:p>
      </dgm:t>
    </dgm:pt>
    <dgm:pt modelId="{D483B899-3583-4683-A67D-20003599D025}" type="sibTrans" cxnId="{5A831B3A-F8B6-488E-BAEB-12B327BD735C}">
      <dgm:prSet/>
      <dgm:spPr/>
      <dgm:t>
        <a:bodyPr/>
        <a:lstStyle/>
        <a:p>
          <a:endParaRPr lang="en-GB"/>
        </a:p>
      </dgm:t>
    </dgm:pt>
    <dgm:pt modelId="{4A61B387-64B0-4268-928F-7E554B438157}">
      <dgm:prSet custT="1"/>
      <dgm:spPr/>
      <dgm:t>
        <a:bodyPr/>
        <a:lstStyle/>
        <a:p>
          <a:r>
            <a:rPr lang="en-GB" sz="2000" dirty="0">
              <a:latin typeface="Arial" panose="020B0604020202020204" pitchFamily="34" charset="0"/>
              <a:cs typeface="Arial" panose="020B0604020202020204" pitchFamily="34" charset="0"/>
            </a:rPr>
            <a:t>Extrapersonal</a:t>
          </a:r>
        </a:p>
      </dgm:t>
    </dgm:pt>
    <dgm:pt modelId="{D42D4E72-1699-4A64-95A3-340285A0E373}" type="parTrans" cxnId="{30035E38-D36F-4735-804C-C908FC68ACA4}">
      <dgm:prSet/>
      <dgm:spPr/>
      <dgm:t>
        <a:bodyPr/>
        <a:lstStyle/>
        <a:p>
          <a:endParaRPr lang="en-GB"/>
        </a:p>
      </dgm:t>
    </dgm:pt>
    <dgm:pt modelId="{AC617B3F-4C7C-4A68-936A-3E64559FAB46}" type="sibTrans" cxnId="{30035E38-D36F-4735-804C-C908FC68ACA4}">
      <dgm:prSet/>
      <dgm:spPr/>
      <dgm:t>
        <a:bodyPr/>
        <a:lstStyle/>
        <a:p>
          <a:endParaRPr lang="en-GB"/>
        </a:p>
      </dgm:t>
    </dgm:pt>
    <dgm:pt modelId="{8D6EE650-C5A2-4F02-B470-30C1618EB456}" type="pres">
      <dgm:prSet presAssocID="{F2CA66E0-0AF2-44BC-93F4-206B4E14B98A}" presName="Name0" presStyleCnt="0">
        <dgm:presLayoutVars>
          <dgm:dir/>
          <dgm:animLvl val="lvl"/>
          <dgm:resizeHandles val="exact"/>
        </dgm:presLayoutVars>
      </dgm:prSet>
      <dgm:spPr/>
    </dgm:pt>
    <dgm:pt modelId="{646957FE-7F5C-4742-9A3A-5E3B0BDBC423}" type="pres">
      <dgm:prSet presAssocID="{02E0CA09-60B6-4311-A50A-83A31418518B}" presName="Name8" presStyleCnt="0"/>
      <dgm:spPr/>
    </dgm:pt>
    <dgm:pt modelId="{2C163973-D1EC-4F8F-9AE9-BA6490BBAE4F}" type="pres">
      <dgm:prSet presAssocID="{02E0CA09-60B6-4311-A50A-83A31418518B}" presName="level" presStyleLbl="node1" presStyleIdx="0" presStyleCnt="5" custLinFactNeighborX="-56104" custLinFactNeighborY="-49996">
        <dgm:presLayoutVars>
          <dgm:chMax val="1"/>
          <dgm:bulletEnabled val="1"/>
        </dgm:presLayoutVars>
      </dgm:prSet>
      <dgm:spPr/>
      <dgm:t>
        <a:bodyPr/>
        <a:lstStyle/>
        <a:p>
          <a:endParaRPr lang="en-GB"/>
        </a:p>
      </dgm:t>
    </dgm:pt>
    <dgm:pt modelId="{144440D3-E86B-4F09-AFD2-894E01989E40}" type="pres">
      <dgm:prSet presAssocID="{02E0CA09-60B6-4311-A50A-83A31418518B}" presName="levelTx" presStyleLbl="revTx" presStyleIdx="0" presStyleCnt="0">
        <dgm:presLayoutVars>
          <dgm:chMax val="1"/>
          <dgm:bulletEnabled val="1"/>
        </dgm:presLayoutVars>
      </dgm:prSet>
      <dgm:spPr/>
      <dgm:t>
        <a:bodyPr/>
        <a:lstStyle/>
        <a:p>
          <a:endParaRPr lang="en-GB"/>
        </a:p>
      </dgm:t>
    </dgm:pt>
    <dgm:pt modelId="{5C292D2C-9467-4A72-936F-9028776C731E}" type="pres">
      <dgm:prSet presAssocID="{E904EDC0-4991-46C0-80FA-E98FDA1C1EFC}" presName="Name8" presStyleCnt="0"/>
      <dgm:spPr/>
    </dgm:pt>
    <dgm:pt modelId="{C61C627C-07D4-4573-B8FD-556DE318F047}" type="pres">
      <dgm:prSet presAssocID="{E904EDC0-4991-46C0-80FA-E98FDA1C1EFC}" presName="level" presStyleLbl="node1" presStyleIdx="1" presStyleCnt="5">
        <dgm:presLayoutVars>
          <dgm:chMax val="1"/>
          <dgm:bulletEnabled val="1"/>
        </dgm:presLayoutVars>
      </dgm:prSet>
      <dgm:spPr/>
      <dgm:t>
        <a:bodyPr/>
        <a:lstStyle/>
        <a:p>
          <a:endParaRPr lang="en-GB"/>
        </a:p>
      </dgm:t>
    </dgm:pt>
    <dgm:pt modelId="{98EF22E0-B8FF-4742-B714-27441C6644B7}" type="pres">
      <dgm:prSet presAssocID="{E904EDC0-4991-46C0-80FA-E98FDA1C1EFC}" presName="levelTx" presStyleLbl="revTx" presStyleIdx="0" presStyleCnt="0">
        <dgm:presLayoutVars>
          <dgm:chMax val="1"/>
          <dgm:bulletEnabled val="1"/>
        </dgm:presLayoutVars>
      </dgm:prSet>
      <dgm:spPr/>
      <dgm:t>
        <a:bodyPr/>
        <a:lstStyle/>
        <a:p>
          <a:endParaRPr lang="en-GB"/>
        </a:p>
      </dgm:t>
    </dgm:pt>
    <dgm:pt modelId="{218ED6BD-6D81-488C-A0F5-A5E2DB5B0014}" type="pres">
      <dgm:prSet presAssocID="{4A61B387-64B0-4268-928F-7E554B438157}" presName="Name8" presStyleCnt="0"/>
      <dgm:spPr/>
    </dgm:pt>
    <dgm:pt modelId="{7F617455-7E63-41B5-830B-6DD82E6A5394}" type="pres">
      <dgm:prSet presAssocID="{4A61B387-64B0-4268-928F-7E554B438157}" presName="level" presStyleLbl="node1" presStyleIdx="2" presStyleCnt="5" custScaleX="116352">
        <dgm:presLayoutVars>
          <dgm:chMax val="1"/>
          <dgm:bulletEnabled val="1"/>
        </dgm:presLayoutVars>
      </dgm:prSet>
      <dgm:spPr/>
      <dgm:t>
        <a:bodyPr/>
        <a:lstStyle/>
        <a:p>
          <a:endParaRPr lang="en-GB"/>
        </a:p>
      </dgm:t>
    </dgm:pt>
    <dgm:pt modelId="{581484C7-F965-4C23-A736-A33D63898F01}" type="pres">
      <dgm:prSet presAssocID="{4A61B387-64B0-4268-928F-7E554B438157}" presName="levelTx" presStyleLbl="revTx" presStyleIdx="0" presStyleCnt="0">
        <dgm:presLayoutVars>
          <dgm:chMax val="1"/>
          <dgm:bulletEnabled val="1"/>
        </dgm:presLayoutVars>
      </dgm:prSet>
      <dgm:spPr/>
      <dgm:t>
        <a:bodyPr/>
        <a:lstStyle/>
        <a:p>
          <a:endParaRPr lang="en-GB"/>
        </a:p>
      </dgm:t>
    </dgm:pt>
    <dgm:pt modelId="{00C352F7-28B3-44F1-B699-5914F8F3F9AF}" type="pres">
      <dgm:prSet presAssocID="{1318600F-2120-4709-9C42-C239DEBC5648}" presName="Name8" presStyleCnt="0"/>
      <dgm:spPr/>
    </dgm:pt>
    <dgm:pt modelId="{7EEEACB8-23E5-4DC3-96D0-FB3C86D27770}" type="pres">
      <dgm:prSet presAssocID="{1318600F-2120-4709-9C42-C239DEBC5648}" presName="level" presStyleLbl="node1" presStyleIdx="3" presStyleCnt="5" custScaleX="165094">
        <dgm:presLayoutVars>
          <dgm:chMax val="1"/>
          <dgm:bulletEnabled val="1"/>
        </dgm:presLayoutVars>
      </dgm:prSet>
      <dgm:spPr/>
      <dgm:t>
        <a:bodyPr/>
        <a:lstStyle/>
        <a:p>
          <a:endParaRPr lang="en-GB"/>
        </a:p>
      </dgm:t>
    </dgm:pt>
    <dgm:pt modelId="{5F52D22D-8F23-4FD9-86DC-CADB5C290110}" type="pres">
      <dgm:prSet presAssocID="{1318600F-2120-4709-9C42-C239DEBC5648}" presName="levelTx" presStyleLbl="revTx" presStyleIdx="0" presStyleCnt="0">
        <dgm:presLayoutVars>
          <dgm:chMax val="1"/>
          <dgm:bulletEnabled val="1"/>
        </dgm:presLayoutVars>
      </dgm:prSet>
      <dgm:spPr/>
      <dgm:t>
        <a:bodyPr/>
        <a:lstStyle/>
        <a:p>
          <a:endParaRPr lang="en-GB"/>
        </a:p>
      </dgm:t>
    </dgm:pt>
    <dgm:pt modelId="{303DC41B-3FF1-4A45-98C0-7B3613F0A5B9}" type="pres">
      <dgm:prSet presAssocID="{79674634-CE6A-4B88-BFEB-175D87497429}" presName="Name8" presStyleCnt="0"/>
      <dgm:spPr/>
    </dgm:pt>
    <dgm:pt modelId="{52B5D67A-3981-4C60-9FC3-B0A1439793FF}" type="pres">
      <dgm:prSet presAssocID="{79674634-CE6A-4B88-BFEB-175D87497429}" presName="level" presStyleLbl="node1" presStyleIdx="4" presStyleCnt="5" custScaleX="330189">
        <dgm:presLayoutVars>
          <dgm:chMax val="1"/>
          <dgm:bulletEnabled val="1"/>
        </dgm:presLayoutVars>
      </dgm:prSet>
      <dgm:spPr/>
      <dgm:t>
        <a:bodyPr/>
        <a:lstStyle/>
        <a:p>
          <a:endParaRPr lang="en-GB"/>
        </a:p>
      </dgm:t>
    </dgm:pt>
    <dgm:pt modelId="{BC0A566E-0985-4F4A-9C05-C7CC80BB879F}" type="pres">
      <dgm:prSet presAssocID="{79674634-CE6A-4B88-BFEB-175D87497429}" presName="levelTx" presStyleLbl="revTx" presStyleIdx="0" presStyleCnt="0">
        <dgm:presLayoutVars>
          <dgm:chMax val="1"/>
          <dgm:bulletEnabled val="1"/>
        </dgm:presLayoutVars>
      </dgm:prSet>
      <dgm:spPr/>
      <dgm:t>
        <a:bodyPr/>
        <a:lstStyle/>
        <a:p>
          <a:endParaRPr lang="en-GB"/>
        </a:p>
      </dgm:t>
    </dgm:pt>
  </dgm:ptLst>
  <dgm:cxnLst>
    <dgm:cxn modelId="{0EE32534-CE8A-4C48-89F8-90411B037982}" type="presOf" srcId="{02E0CA09-60B6-4311-A50A-83A31418518B}" destId="{2C163973-D1EC-4F8F-9AE9-BA6490BBAE4F}" srcOrd="0" destOrd="0" presId="urn:microsoft.com/office/officeart/2005/8/layout/pyramid3"/>
    <dgm:cxn modelId="{6529846F-0291-4420-B3E4-3C51BE28C05D}" srcId="{F2CA66E0-0AF2-44BC-93F4-206B4E14B98A}" destId="{1318600F-2120-4709-9C42-C239DEBC5648}" srcOrd="3" destOrd="0" parTransId="{F6D66DDD-AF1B-4BC6-ADE0-D92064389081}" sibTransId="{C71AF796-EE05-4F85-B4E6-483D3A2D6598}"/>
    <dgm:cxn modelId="{347C9B75-DEE4-489A-9D28-8A8BA213A875}" srcId="{F2CA66E0-0AF2-44BC-93F4-206B4E14B98A}" destId="{79674634-CE6A-4B88-BFEB-175D87497429}" srcOrd="4" destOrd="0" parTransId="{FA3C3DA9-D324-4106-B010-25BEAB8D5C1D}" sibTransId="{684C1D7F-1635-4E2B-94D7-7DF31BF79922}"/>
    <dgm:cxn modelId="{9F220675-DF49-42CD-998B-7C4A42C60C8B}" type="presOf" srcId="{79674634-CE6A-4B88-BFEB-175D87497429}" destId="{BC0A566E-0985-4F4A-9C05-C7CC80BB879F}" srcOrd="1" destOrd="0" presId="urn:microsoft.com/office/officeart/2005/8/layout/pyramid3"/>
    <dgm:cxn modelId="{94AA6757-9011-4CCF-988E-0733C5435903}" type="presOf" srcId="{F2CA66E0-0AF2-44BC-93F4-206B4E14B98A}" destId="{8D6EE650-C5A2-4F02-B470-30C1618EB456}" srcOrd="0" destOrd="0" presId="urn:microsoft.com/office/officeart/2005/8/layout/pyramid3"/>
    <dgm:cxn modelId="{C264C124-F482-4ADF-9659-60D9F61A29DB}" srcId="{F2CA66E0-0AF2-44BC-93F4-206B4E14B98A}" destId="{02E0CA09-60B6-4311-A50A-83A31418518B}" srcOrd="0" destOrd="0" parTransId="{68CE804C-B133-4313-B2AD-840C029A4E6D}" sibTransId="{3075C7C3-A114-45C4-910F-01ACFB9D7E91}"/>
    <dgm:cxn modelId="{538A37B6-A752-4F3C-92B0-A91F3F250CBB}" type="presOf" srcId="{1318600F-2120-4709-9C42-C239DEBC5648}" destId="{5F52D22D-8F23-4FD9-86DC-CADB5C290110}" srcOrd="1" destOrd="0" presId="urn:microsoft.com/office/officeart/2005/8/layout/pyramid3"/>
    <dgm:cxn modelId="{115D4108-A539-412E-AEA3-6C71E8B01DD7}" type="presOf" srcId="{E904EDC0-4991-46C0-80FA-E98FDA1C1EFC}" destId="{98EF22E0-B8FF-4742-B714-27441C6644B7}" srcOrd="1" destOrd="0" presId="urn:microsoft.com/office/officeart/2005/8/layout/pyramid3"/>
    <dgm:cxn modelId="{014BAA4C-696A-45BF-8DD5-BD19C76FBBCA}" type="presOf" srcId="{4A61B387-64B0-4268-928F-7E554B438157}" destId="{7F617455-7E63-41B5-830B-6DD82E6A5394}" srcOrd="0" destOrd="0" presId="urn:microsoft.com/office/officeart/2005/8/layout/pyramid3"/>
    <dgm:cxn modelId="{30035E38-D36F-4735-804C-C908FC68ACA4}" srcId="{F2CA66E0-0AF2-44BC-93F4-206B4E14B98A}" destId="{4A61B387-64B0-4268-928F-7E554B438157}" srcOrd="2" destOrd="0" parTransId="{D42D4E72-1699-4A64-95A3-340285A0E373}" sibTransId="{AC617B3F-4C7C-4A68-936A-3E64559FAB46}"/>
    <dgm:cxn modelId="{E14E8B59-BAC3-4CA9-8056-D7D301579957}" type="presOf" srcId="{E904EDC0-4991-46C0-80FA-E98FDA1C1EFC}" destId="{C61C627C-07D4-4573-B8FD-556DE318F047}" srcOrd="0" destOrd="0" presId="urn:microsoft.com/office/officeart/2005/8/layout/pyramid3"/>
    <dgm:cxn modelId="{602641A9-9356-4CF4-A202-AAA60A138A60}" type="presOf" srcId="{79674634-CE6A-4B88-BFEB-175D87497429}" destId="{52B5D67A-3981-4C60-9FC3-B0A1439793FF}" srcOrd="0" destOrd="0" presId="urn:microsoft.com/office/officeart/2005/8/layout/pyramid3"/>
    <dgm:cxn modelId="{5A831B3A-F8B6-488E-BAEB-12B327BD735C}" srcId="{F2CA66E0-0AF2-44BC-93F4-206B4E14B98A}" destId="{E904EDC0-4991-46C0-80FA-E98FDA1C1EFC}" srcOrd="1" destOrd="0" parTransId="{C71842A6-BFA0-4293-8D6E-37C6D3FDEBD0}" sibTransId="{D483B899-3583-4683-A67D-20003599D025}"/>
    <dgm:cxn modelId="{68419015-2EE6-4426-A559-A01C738D8AF4}" type="presOf" srcId="{4A61B387-64B0-4268-928F-7E554B438157}" destId="{581484C7-F965-4C23-A736-A33D63898F01}" srcOrd="1" destOrd="0" presId="urn:microsoft.com/office/officeart/2005/8/layout/pyramid3"/>
    <dgm:cxn modelId="{ABD613A2-89E4-4722-B253-9130A4FE5780}" type="presOf" srcId="{1318600F-2120-4709-9C42-C239DEBC5648}" destId="{7EEEACB8-23E5-4DC3-96D0-FB3C86D27770}" srcOrd="0" destOrd="0" presId="urn:microsoft.com/office/officeart/2005/8/layout/pyramid3"/>
    <dgm:cxn modelId="{948CD76F-F119-4465-BD20-0B61BFF476FD}" type="presOf" srcId="{02E0CA09-60B6-4311-A50A-83A31418518B}" destId="{144440D3-E86B-4F09-AFD2-894E01989E40}" srcOrd="1" destOrd="0" presId="urn:microsoft.com/office/officeart/2005/8/layout/pyramid3"/>
    <dgm:cxn modelId="{9CEF02D1-5DCD-4FEA-8A0B-93E9E896FFCE}" type="presParOf" srcId="{8D6EE650-C5A2-4F02-B470-30C1618EB456}" destId="{646957FE-7F5C-4742-9A3A-5E3B0BDBC423}" srcOrd="0" destOrd="0" presId="urn:microsoft.com/office/officeart/2005/8/layout/pyramid3"/>
    <dgm:cxn modelId="{FB1DD0C0-8EAA-4908-90D4-B040F3CA0B26}" type="presParOf" srcId="{646957FE-7F5C-4742-9A3A-5E3B0BDBC423}" destId="{2C163973-D1EC-4F8F-9AE9-BA6490BBAE4F}" srcOrd="0" destOrd="0" presId="urn:microsoft.com/office/officeart/2005/8/layout/pyramid3"/>
    <dgm:cxn modelId="{BCB96491-FD04-4C05-BDF9-84A3985A707A}" type="presParOf" srcId="{646957FE-7F5C-4742-9A3A-5E3B0BDBC423}" destId="{144440D3-E86B-4F09-AFD2-894E01989E40}" srcOrd="1" destOrd="0" presId="urn:microsoft.com/office/officeart/2005/8/layout/pyramid3"/>
    <dgm:cxn modelId="{62F7195A-49A9-42DB-A703-D1BB61824331}" type="presParOf" srcId="{8D6EE650-C5A2-4F02-B470-30C1618EB456}" destId="{5C292D2C-9467-4A72-936F-9028776C731E}" srcOrd="1" destOrd="0" presId="urn:microsoft.com/office/officeart/2005/8/layout/pyramid3"/>
    <dgm:cxn modelId="{636E0B95-3EC9-4E76-95A2-409A5DA11F12}" type="presParOf" srcId="{5C292D2C-9467-4A72-936F-9028776C731E}" destId="{C61C627C-07D4-4573-B8FD-556DE318F047}" srcOrd="0" destOrd="0" presId="urn:microsoft.com/office/officeart/2005/8/layout/pyramid3"/>
    <dgm:cxn modelId="{467A1BD9-8B8E-4E2C-B41A-5358B9824180}" type="presParOf" srcId="{5C292D2C-9467-4A72-936F-9028776C731E}" destId="{98EF22E0-B8FF-4742-B714-27441C6644B7}" srcOrd="1" destOrd="0" presId="urn:microsoft.com/office/officeart/2005/8/layout/pyramid3"/>
    <dgm:cxn modelId="{C73A178E-C97A-4075-9D83-465601BBABD1}" type="presParOf" srcId="{8D6EE650-C5A2-4F02-B470-30C1618EB456}" destId="{218ED6BD-6D81-488C-A0F5-A5E2DB5B0014}" srcOrd="2" destOrd="0" presId="urn:microsoft.com/office/officeart/2005/8/layout/pyramid3"/>
    <dgm:cxn modelId="{CA7C52C0-054B-4D08-A01B-590E11CAC792}" type="presParOf" srcId="{218ED6BD-6D81-488C-A0F5-A5E2DB5B0014}" destId="{7F617455-7E63-41B5-830B-6DD82E6A5394}" srcOrd="0" destOrd="0" presId="urn:microsoft.com/office/officeart/2005/8/layout/pyramid3"/>
    <dgm:cxn modelId="{951B41D8-B765-4565-A303-347528E4C9FC}" type="presParOf" srcId="{218ED6BD-6D81-488C-A0F5-A5E2DB5B0014}" destId="{581484C7-F965-4C23-A736-A33D63898F01}" srcOrd="1" destOrd="0" presId="urn:microsoft.com/office/officeart/2005/8/layout/pyramid3"/>
    <dgm:cxn modelId="{7A996806-739D-4B06-AE90-8884C0942FB0}" type="presParOf" srcId="{8D6EE650-C5A2-4F02-B470-30C1618EB456}" destId="{00C352F7-28B3-44F1-B699-5914F8F3F9AF}" srcOrd="3" destOrd="0" presId="urn:microsoft.com/office/officeart/2005/8/layout/pyramid3"/>
    <dgm:cxn modelId="{08240810-2741-4580-BB55-98112A84DA70}" type="presParOf" srcId="{00C352F7-28B3-44F1-B699-5914F8F3F9AF}" destId="{7EEEACB8-23E5-4DC3-96D0-FB3C86D27770}" srcOrd="0" destOrd="0" presId="urn:microsoft.com/office/officeart/2005/8/layout/pyramid3"/>
    <dgm:cxn modelId="{7AD44550-18DF-4D47-B274-72DAD09F2BC0}" type="presParOf" srcId="{00C352F7-28B3-44F1-B699-5914F8F3F9AF}" destId="{5F52D22D-8F23-4FD9-86DC-CADB5C290110}" srcOrd="1" destOrd="0" presId="urn:microsoft.com/office/officeart/2005/8/layout/pyramid3"/>
    <dgm:cxn modelId="{9752E0BC-646D-4CB4-99A8-4788754157B0}" type="presParOf" srcId="{8D6EE650-C5A2-4F02-B470-30C1618EB456}" destId="{303DC41B-3FF1-4A45-98C0-7B3613F0A5B9}" srcOrd="4" destOrd="0" presId="urn:microsoft.com/office/officeart/2005/8/layout/pyramid3"/>
    <dgm:cxn modelId="{78331ADA-472C-4D3E-A5D0-B604A2B4230F}" type="presParOf" srcId="{303DC41B-3FF1-4A45-98C0-7B3613F0A5B9}" destId="{52B5D67A-3981-4C60-9FC3-B0A1439793FF}" srcOrd="0" destOrd="0" presId="urn:microsoft.com/office/officeart/2005/8/layout/pyramid3"/>
    <dgm:cxn modelId="{F6A7B6D9-3FFC-4984-96D2-60E9F028B2A9}" type="presParOf" srcId="{303DC41B-3FF1-4A45-98C0-7B3613F0A5B9}" destId="{BC0A566E-0985-4F4A-9C05-C7CC80BB879F}"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20/05/2016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383B0B4-42A0-46AE-96B7-9F83064A74D6}" type="datetimeFigureOut">
              <a:rPr lang="en-GB" smtClean="0"/>
              <a:t>20/05/2016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94CAF9E-B8D2-4992-92B2-25C6DB1FC9F1}" type="slidenum">
              <a:rPr lang="en-GB" smtClean="0"/>
              <a:t>‹#›</a:t>
            </a:fld>
            <a:endParaRPr lang="en-GB"/>
          </a:p>
        </p:txBody>
      </p:sp>
    </p:spTree>
    <p:extLst>
      <p:ext uri="{BB962C8B-B14F-4D97-AF65-F5344CB8AC3E}">
        <p14:creationId xmlns:p14="http://schemas.microsoft.com/office/powerpoint/2010/main" val="3562188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94CAF9E-B8D2-4992-92B2-25C6DB1FC9F1}" type="slidenum">
              <a:rPr lang="en-GB" smtClean="0"/>
              <a:t>17</a:t>
            </a:fld>
            <a:endParaRPr lang="en-GB" dirty="0"/>
          </a:p>
        </p:txBody>
      </p:sp>
    </p:spTree>
    <p:extLst>
      <p:ext uri="{BB962C8B-B14F-4D97-AF65-F5344CB8AC3E}">
        <p14:creationId xmlns:p14="http://schemas.microsoft.com/office/powerpoint/2010/main" val="1362633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3608" y="1268760"/>
            <a:ext cx="7272808" cy="5909310"/>
          </a:xfrm>
          <a:prstGeom prst="rect">
            <a:avLst/>
          </a:prstGeom>
          <a:noFill/>
        </p:spPr>
        <p:txBody>
          <a:bodyPr wrap="square" rtlCol="0">
            <a:spAutoFit/>
          </a:bodyPr>
          <a:lstStyle/>
          <a:p>
            <a:pPr algn="ctr"/>
            <a:r>
              <a:rPr lang="en-GB" sz="4000" dirty="0" smtClean="0">
                <a:latin typeface="Arial" panose="020B0604020202020204" pitchFamily="34" charset="0"/>
                <a:cs typeface="Arial" panose="020B0604020202020204" pitchFamily="34" charset="0"/>
              </a:rPr>
              <a:t>Rheoli </a:t>
            </a:r>
            <a:r>
              <a:rPr lang="en-GB" sz="4000" dirty="0">
                <a:latin typeface="Arial" panose="020B0604020202020204" pitchFamily="34" charset="0"/>
                <a:cs typeface="Arial" panose="020B0604020202020204" pitchFamily="34" charset="0"/>
              </a:rPr>
              <a:t>cyfathrebu mewn amgylchedd fusnes</a:t>
            </a:r>
          </a:p>
          <a:p>
            <a:pPr algn="ctr"/>
            <a:endParaRPr lang="en-GB" sz="4000" dirty="0" smtClean="0">
              <a:latin typeface="Arial" panose="020B0604020202020204" pitchFamily="34" charset="0"/>
              <a:cs typeface="Arial" panose="020B0604020202020204" pitchFamily="34" charset="0"/>
            </a:endParaRPr>
          </a:p>
          <a:p>
            <a:pPr algn="ctr"/>
            <a:endParaRPr lang="en-GB" sz="4000" dirty="0" smtClean="0">
              <a:latin typeface="Arial" panose="020B0604020202020204" pitchFamily="34" charset="0"/>
              <a:cs typeface="Arial" panose="020B0604020202020204" pitchFamily="34" charset="0"/>
            </a:endParaRPr>
          </a:p>
          <a:p>
            <a:pPr algn="ctr"/>
            <a:endParaRPr lang="en-GB" sz="4000" dirty="0">
              <a:latin typeface="Arial" panose="020B0604020202020204" pitchFamily="34" charset="0"/>
              <a:cs typeface="Arial" panose="020B0604020202020204" pitchFamily="34" charset="0"/>
            </a:endParaRPr>
          </a:p>
          <a:p>
            <a:pPr algn="ctr"/>
            <a:endParaRPr lang="en-GB" sz="4000" dirty="0">
              <a:latin typeface="Arial" panose="020B0604020202020204" pitchFamily="34" charset="0"/>
              <a:cs typeface="Arial" panose="020B0604020202020204" pitchFamily="34" charset="0"/>
            </a:endParaRPr>
          </a:p>
          <a:p>
            <a:pPr algn="ctr"/>
            <a:r>
              <a:rPr lang="en-GB" sz="4000" i="1" dirty="0" smtClean="0">
                <a:latin typeface="Arial" panose="020B0604020202020204" pitchFamily="34" charset="0"/>
                <a:cs typeface="Arial" panose="020B0604020202020204" pitchFamily="34" charset="0"/>
              </a:rPr>
              <a:t>Manage </a:t>
            </a:r>
            <a:r>
              <a:rPr lang="en-GB" sz="4000" i="1" dirty="0">
                <a:latin typeface="Arial" panose="020B0604020202020204" pitchFamily="34" charset="0"/>
                <a:cs typeface="Arial" panose="020B0604020202020204" pitchFamily="34" charset="0"/>
              </a:rPr>
              <a:t>communications in a business </a:t>
            </a:r>
            <a:r>
              <a:rPr lang="en-GB" sz="4000" i="1" dirty="0" smtClean="0">
                <a:latin typeface="Arial" panose="020B0604020202020204" pitchFamily="34" charset="0"/>
                <a:cs typeface="Arial" panose="020B0604020202020204" pitchFamily="34" charset="0"/>
              </a:rPr>
              <a:t>environment</a:t>
            </a:r>
          </a:p>
          <a:p>
            <a:pPr algn="ctr"/>
            <a:endParaRPr lang="en-GB" sz="4000" i="1" dirty="0">
              <a:latin typeface="Arial" panose="020B0604020202020204" pitchFamily="34" charset="0"/>
              <a:cs typeface="Arial" panose="020B0604020202020204" pitchFamily="34" charset="0"/>
            </a:endParaRPr>
          </a:p>
          <a:p>
            <a:pPr algn="r"/>
            <a:r>
              <a:rPr lang="en-GB" b="1" i="1" dirty="0" smtClean="0">
                <a:solidFill>
                  <a:schemeClr val="bg1"/>
                </a:solidFill>
                <a:latin typeface="Arial" panose="020B0604020202020204" pitchFamily="34" charset="0"/>
                <a:cs typeface="Arial" panose="020B0604020202020204" pitchFamily="34" charset="0"/>
              </a:rPr>
              <a:t>Seiliedig ar / Based on NOS</a:t>
            </a:r>
            <a:endParaRPr lang="en-GB" b="1" i="1" dirty="0">
              <a:solidFill>
                <a:schemeClr val="bg1"/>
              </a:solidFill>
              <a:latin typeface="Arial" panose="020B0604020202020204" pitchFamily="34" charset="0"/>
              <a:cs typeface="Arial" panose="020B0604020202020204" pitchFamily="34" charset="0"/>
            </a:endParaRPr>
          </a:p>
        </p:txBody>
      </p:sp>
      <p:pic>
        <p:nvPicPr>
          <p:cNvPr id="1026" name="Picture 2" descr="http://tse1.mm.bing.net/th?&amp;id=OIP.Mfbde1e5210923e1bcadbd27b6be178a0H0&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2809876"/>
            <a:ext cx="1903805" cy="15865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tse1.mm.bing.net/th?&amp;id=OIP.Mff838fff2d0eb20c036b3222a3cfdf2eH0&amp;w=300&amp;h=300&amp;c=0&amp;pid=1.9&amp;rs=0&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004" y="2851794"/>
            <a:ext cx="2161796" cy="158531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blogs.msbcollege.edu/wp-content/uploads/2012/04/Communication.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1840" y="2553121"/>
            <a:ext cx="2855508" cy="21000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0570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1952" y="773088"/>
            <a:ext cx="8136904" cy="4801314"/>
          </a:xfrm>
          <a:prstGeom prst="rect">
            <a:avLst/>
          </a:prstGeom>
          <a:noFill/>
        </p:spPr>
        <p:txBody>
          <a:bodyPr wrap="square" rtlCol="0">
            <a:spAutoFit/>
          </a:bodyPr>
          <a:lstStyle/>
          <a:p>
            <a:r>
              <a:rPr lang="en-US" sz="2400" dirty="0" smtClean="0">
                <a:latin typeface="Arial" panose="020B0604020202020204" pitchFamily="34" charset="0"/>
                <a:cs typeface="Arial" panose="020B0604020202020204" pitchFamily="34" charset="0"/>
              </a:rPr>
              <a:t>Definitions </a:t>
            </a:r>
          </a:p>
          <a:p>
            <a:pPr marL="342900" indent="-3429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smtClean="0">
                <a:latin typeface="Arial" panose="020B0604020202020204" pitchFamily="34" charset="0"/>
                <a:cs typeface="Arial" panose="020B0604020202020204" pitchFamily="34" charset="0"/>
              </a:rPr>
              <a:t>the </a:t>
            </a:r>
            <a:r>
              <a:rPr lang="en-US" sz="2400" dirty="0">
                <a:latin typeface="Arial" panose="020B0604020202020204" pitchFamily="34" charset="0"/>
                <a:cs typeface="Arial" panose="020B0604020202020204" pitchFamily="34" charset="0"/>
              </a:rPr>
              <a:t>imparting or exchanging of information by speaking, writing, or using some other </a:t>
            </a:r>
            <a:r>
              <a:rPr lang="en-US" sz="2400" dirty="0" smtClean="0">
                <a:latin typeface="Arial" panose="020B0604020202020204" pitchFamily="34" charset="0"/>
                <a:cs typeface="Arial" panose="020B0604020202020204" pitchFamily="34" charset="0"/>
              </a:rPr>
              <a:t>medium</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a letter or message containing information or news</a:t>
            </a:r>
            <a:r>
              <a:rPr lang="en-US" sz="2400" dirty="0" smtClean="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2400" dirty="0"/>
              <a:t>the successful conveying or sharing of ideas and feelings.</a:t>
            </a:r>
          </a:p>
          <a:p>
            <a:pPr marL="342900" indent="-342900">
              <a:buFont typeface="Arial" panose="020B0604020202020204" pitchFamily="34" charset="0"/>
              <a:buChar char="•"/>
            </a:pPr>
            <a:r>
              <a:rPr lang="en-US" sz="2400" dirty="0"/>
              <a:t>means of sending or receiving information, such as telephone lines or computers</a:t>
            </a:r>
            <a:r>
              <a:rPr lang="en-US" sz="2400" dirty="0" smtClean="0"/>
              <a:t>.</a:t>
            </a:r>
          </a:p>
          <a:p>
            <a:pPr marL="342900" indent="-342900">
              <a:buFont typeface="Arial" panose="020B0604020202020204" pitchFamily="34" charset="0"/>
              <a:buChar char="•"/>
            </a:pPr>
            <a:endParaRPr lang="en-US" sz="2400" dirty="0"/>
          </a:p>
          <a:p>
            <a:r>
              <a:rPr lang="en-US" sz="1600" dirty="0" smtClean="0">
                <a:latin typeface="Arial" panose="020B0604020202020204" pitchFamily="34" charset="0"/>
                <a:cs typeface="Arial" panose="020B0604020202020204" pitchFamily="34" charset="0"/>
              </a:rPr>
              <a:t>Oxford Dictionaries on-line</a:t>
            </a:r>
          </a:p>
          <a:p>
            <a:endParaRPr lang="en-US" sz="2400" dirty="0" smtClean="0"/>
          </a:p>
          <a:p>
            <a:endParaRPr lang="en-US" dirty="0"/>
          </a:p>
        </p:txBody>
      </p:sp>
    </p:spTree>
    <p:extLst>
      <p:ext uri="{BB962C8B-B14F-4D97-AF65-F5344CB8AC3E}">
        <p14:creationId xmlns:p14="http://schemas.microsoft.com/office/powerpoint/2010/main" val="42337262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1952" y="773088"/>
            <a:ext cx="8272536" cy="4801314"/>
          </a:xfrm>
          <a:prstGeom prst="rect">
            <a:avLst/>
          </a:prstGeom>
          <a:noFill/>
        </p:spPr>
        <p:txBody>
          <a:bodyPr wrap="square" rtlCol="0">
            <a:spAutoFit/>
          </a:bodyPr>
          <a:lstStyle/>
          <a:p>
            <a:r>
              <a:rPr lang="en-US" sz="2400" dirty="0" smtClean="0"/>
              <a:t>Two-way process </a:t>
            </a:r>
            <a:r>
              <a:rPr lang="en-US" sz="2400" dirty="0"/>
              <a:t>of reaching </a:t>
            </a:r>
            <a:r>
              <a:rPr lang="en-US" sz="2400" dirty="0" smtClean="0"/>
              <a:t>mutual understanding</a:t>
            </a:r>
            <a:r>
              <a:rPr lang="en-US" sz="2400" dirty="0"/>
              <a:t>, in which </a:t>
            </a:r>
            <a:r>
              <a:rPr lang="en-US" sz="2400" dirty="0" smtClean="0"/>
              <a:t>participants not </a:t>
            </a:r>
            <a:r>
              <a:rPr lang="en-US" sz="2400" dirty="0"/>
              <a:t>only </a:t>
            </a:r>
            <a:r>
              <a:rPr lang="en-US" sz="2400" dirty="0" smtClean="0"/>
              <a:t>exchange (encode-decode) information, news, ideas and </a:t>
            </a:r>
            <a:r>
              <a:rPr lang="en-US" sz="2400" dirty="0"/>
              <a:t>feelings but also </a:t>
            </a:r>
            <a:r>
              <a:rPr lang="en-US" sz="2400" dirty="0" smtClean="0"/>
              <a:t>create and share meaning</a:t>
            </a:r>
            <a:r>
              <a:rPr lang="en-US" sz="2400" dirty="0"/>
              <a:t>. In </a:t>
            </a:r>
            <a:r>
              <a:rPr lang="en-US" sz="2400" dirty="0" smtClean="0"/>
              <a:t>general, communication </a:t>
            </a:r>
            <a:r>
              <a:rPr lang="en-US" sz="2400" dirty="0"/>
              <a:t>is </a:t>
            </a:r>
            <a:r>
              <a:rPr lang="en-US" sz="2400" dirty="0" smtClean="0"/>
              <a:t>a means of </a:t>
            </a:r>
            <a:r>
              <a:rPr lang="en-US" sz="2400" dirty="0"/>
              <a:t>connecting people or </a:t>
            </a:r>
            <a:r>
              <a:rPr lang="en-US" sz="2400" dirty="0" smtClean="0"/>
              <a:t>places. </a:t>
            </a:r>
            <a:r>
              <a:rPr lang="en-US" sz="2400" dirty="0"/>
              <a:t>In </a:t>
            </a:r>
            <a:r>
              <a:rPr lang="en-US" sz="2400" dirty="0" smtClean="0"/>
              <a:t>business, </a:t>
            </a:r>
            <a:r>
              <a:rPr lang="en-US" sz="2400" dirty="0"/>
              <a:t>it is a key </a:t>
            </a:r>
            <a:r>
              <a:rPr lang="en-US" sz="2400" dirty="0" smtClean="0"/>
              <a:t>function of management - an organisation cannot operate without </a:t>
            </a:r>
            <a:r>
              <a:rPr lang="en-US" sz="2400" dirty="0"/>
              <a:t>communication between levels, </a:t>
            </a:r>
            <a:r>
              <a:rPr lang="en-US" sz="2400" dirty="0" smtClean="0"/>
              <a:t>departments and employees.</a:t>
            </a:r>
            <a:r>
              <a:rPr lang="en-US" sz="2400" dirty="0"/>
              <a:t/>
            </a:r>
            <a:br>
              <a:rPr lang="en-US" sz="2400" dirty="0"/>
            </a:br>
            <a:r>
              <a:rPr lang="en-US" sz="2400" dirty="0"/>
              <a:t/>
            </a:r>
            <a:br>
              <a:rPr lang="en-US" sz="2400" dirty="0"/>
            </a:br>
            <a:r>
              <a:rPr lang="en-US" sz="2400" dirty="0" smtClean="0"/>
              <a:t> </a:t>
            </a:r>
            <a:r>
              <a:rPr lang="en-US" sz="2400" dirty="0"/>
              <a:t>http://</a:t>
            </a:r>
            <a:r>
              <a:rPr lang="en-US" sz="2400" dirty="0" smtClean="0"/>
              <a:t>www.businessdictionary.com/definition/communication</a:t>
            </a:r>
            <a:r>
              <a:rPr lang="en-US" sz="2400" dirty="0"/>
              <a:t/>
            </a:r>
            <a:br>
              <a:rPr lang="en-US" sz="2400" dirty="0"/>
            </a:br>
            <a:endParaRPr 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9742254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3816424" cy="5632311"/>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Egwyddorion sylfaenol cyfathrebu </a:t>
            </a:r>
          </a:p>
          <a:p>
            <a:endParaRPr lang="en-GB" sz="2400"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Mae popeth a wnawn yn gyfathrebu</a:t>
            </a:r>
          </a:p>
          <a:p>
            <a:r>
              <a:rPr lang="en-GB" sz="2400" dirty="0" smtClean="0">
                <a:latin typeface="Arial" panose="020B0604020202020204" pitchFamily="34" charset="0"/>
                <a:cs typeface="Arial" panose="020B0604020202020204" pitchFamily="34" charset="0"/>
              </a:rPr>
              <a:t>Mae’r ffordd y </a:t>
            </a:r>
            <a:r>
              <a:rPr lang="en-GB" sz="2400" dirty="0" err="1" smtClean="0">
                <a:latin typeface="Arial" panose="020B0604020202020204" pitchFamily="34" charset="0"/>
                <a:cs typeface="Arial" panose="020B0604020202020204" pitchFamily="34" charset="0"/>
              </a:rPr>
              <a:t>dechreuir</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neges</a:t>
            </a:r>
            <a:r>
              <a:rPr lang="en-GB" sz="2400" dirty="0" smtClean="0">
                <a:latin typeface="Arial" panose="020B0604020202020204" pitchFamily="34" charset="0"/>
                <a:cs typeface="Arial" panose="020B0604020202020204" pitchFamily="34" charset="0"/>
              </a:rPr>
              <a:t> yn </a:t>
            </a:r>
            <a:r>
              <a:rPr lang="en-GB" sz="2400" dirty="0" err="1" smtClean="0">
                <a:latin typeface="Arial" panose="020B0604020202020204" pitchFamily="34" charset="0"/>
                <a:cs typeface="Arial" panose="020B0604020202020204" pitchFamily="34" charset="0"/>
              </a:rPr>
              <a:t>pennu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allbwn</a:t>
            </a:r>
            <a:r>
              <a:rPr lang="en-GB" sz="2400" dirty="0" smtClean="0">
                <a:latin typeface="Arial" panose="020B0604020202020204" pitchFamily="34" charset="0"/>
                <a:cs typeface="Arial" panose="020B0604020202020204" pitchFamily="34" charset="0"/>
              </a:rPr>
              <a:t> y cyfathrebu</a:t>
            </a:r>
          </a:p>
          <a:p>
            <a:r>
              <a:rPr lang="en-GB" sz="2400" dirty="0" smtClean="0">
                <a:latin typeface="Arial" panose="020B0604020202020204" pitchFamily="34" charset="0"/>
                <a:cs typeface="Arial" panose="020B0604020202020204" pitchFamily="34" charset="0"/>
              </a:rPr>
              <a:t>Mae’r ffordd </a:t>
            </a:r>
            <a:r>
              <a:rPr lang="en-GB" sz="2400" dirty="0" err="1" smtClean="0">
                <a:latin typeface="Arial" panose="020B0604020202020204" pitchFamily="34" charset="0"/>
                <a:cs typeface="Arial" panose="020B0604020202020204" pitchFamily="34" charset="0"/>
              </a:rPr>
              <a:t>mae’r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neges</a:t>
            </a:r>
            <a:r>
              <a:rPr lang="en-GB" sz="2400" dirty="0" smtClean="0">
                <a:latin typeface="Arial" panose="020B0604020202020204" pitchFamily="34" charset="0"/>
                <a:cs typeface="Arial" panose="020B0604020202020204" pitchFamily="34" charset="0"/>
              </a:rPr>
              <a:t> yn </a:t>
            </a:r>
            <a:r>
              <a:rPr lang="en-GB" sz="2400" dirty="0" err="1" smtClean="0">
                <a:latin typeface="Arial" panose="020B0604020202020204" pitchFamily="34" charset="0"/>
                <a:cs typeface="Arial" panose="020B0604020202020204" pitchFamily="34" charset="0"/>
              </a:rPr>
              <a:t>cael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throsglwyddo</a:t>
            </a:r>
            <a:r>
              <a:rPr lang="en-GB" sz="2400" dirty="0" smtClean="0">
                <a:latin typeface="Arial" panose="020B0604020202020204" pitchFamily="34" charset="0"/>
                <a:cs typeface="Arial" panose="020B0604020202020204" pitchFamily="34" charset="0"/>
              </a:rPr>
              <a:t> yn </a:t>
            </a:r>
            <a:r>
              <a:rPr lang="en-GB" sz="2400" dirty="0" err="1" smtClean="0">
                <a:latin typeface="Arial" panose="020B0604020202020204" pitchFamily="34" charset="0"/>
                <a:cs typeface="Arial" panose="020B0604020202020204" pitchFamily="34" charset="0"/>
              </a:rPr>
              <a:t>effeithio</a:t>
            </a:r>
            <a:r>
              <a:rPr lang="en-GB" sz="2400" dirty="0" smtClean="0">
                <a:latin typeface="Arial" panose="020B0604020202020204" pitchFamily="34" charset="0"/>
                <a:cs typeface="Arial" panose="020B0604020202020204" pitchFamily="34" charset="0"/>
              </a:rPr>
              <a:t> bob </a:t>
            </a:r>
            <a:r>
              <a:rPr lang="en-GB" sz="2400" dirty="0" err="1" smtClean="0">
                <a:latin typeface="Arial" panose="020B0604020202020204" pitchFamily="34" charset="0"/>
                <a:cs typeface="Arial" panose="020B0604020202020204" pitchFamily="34" charset="0"/>
              </a:rPr>
              <a:t>amser</a:t>
            </a:r>
            <a:r>
              <a:rPr lang="en-GB" sz="2400" dirty="0" smtClean="0">
                <a:latin typeface="Arial" panose="020B0604020202020204" pitchFamily="34" charset="0"/>
                <a:cs typeface="Arial" panose="020B0604020202020204" pitchFamily="34" charset="0"/>
              </a:rPr>
              <a:t> ar y ffordd </a:t>
            </a:r>
            <a:r>
              <a:rPr lang="en-GB" sz="2400" dirty="0" err="1" smtClean="0">
                <a:latin typeface="Arial" panose="020B0604020202020204" pitchFamily="34" charset="0"/>
                <a:cs typeface="Arial" panose="020B0604020202020204" pitchFamily="34" charset="0"/>
              </a:rPr>
              <a:t>mae’n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cael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ei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derbyn</a:t>
            </a:r>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TextBox 4"/>
          <p:cNvSpPr txBox="1"/>
          <p:nvPr/>
        </p:nvSpPr>
        <p:spPr>
          <a:xfrm>
            <a:off x="4499992" y="836712"/>
            <a:ext cx="4248472" cy="5324535"/>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Basic communication principles</a:t>
            </a:r>
          </a:p>
          <a:p>
            <a:endParaRPr lang="en-GB" sz="2400" i="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Everything we do is communication</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 way we begin our message often determines the outcome of the communication</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 way the message is delivered always affects the way the message is received</a:t>
            </a:r>
            <a:endParaRPr lang="en-GB" sz="24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33757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3816424" cy="3416320"/>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Cyfathrebu effeithiol</a:t>
            </a:r>
          </a:p>
          <a:p>
            <a:endParaRPr lang="en-GB" sz="2400" b="1" dirty="0">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6 C</a:t>
            </a:r>
          </a:p>
          <a:p>
            <a:r>
              <a:rPr lang="en-GB" sz="2400" b="1" dirty="0" err="1" smtClean="0">
                <a:latin typeface="Arial" panose="020B0604020202020204" pitchFamily="34" charset="0"/>
                <a:cs typeface="Arial" panose="020B0604020202020204" pitchFamily="34" charset="0"/>
              </a:rPr>
              <a:t>Clir</a:t>
            </a:r>
            <a:r>
              <a:rPr lang="en-GB" sz="2400" b="1" dirty="0" smtClean="0">
                <a:latin typeface="Arial" panose="020B0604020202020204" pitchFamily="34" charset="0"/>
                <a:cs typeface="Arial" panose="020B0604020202020204" pitchFamily="34" charset="0"/>
              </a:rPr>
              <a:t> / </a:t>
            </a:r>
            <a:r>
              <a:rPr lang="en-GB" sz="2400" b="1" dirty="0" err="1" smtClean="0">
                <a:latin typeface="Arial" panose="020B0604020202020204" pitchFamily="34" charset="0"/>
                <a:cs typeface="Arial" panose="020B0604020202020204" pitchFamily="34" charset="0"/>
              </a:rPr>
              <a:t>Cryno</a:t>
            </a:r>
            <a:r>
              <a:rPr lang="en-GB" sz="2400" b="1" dirty="0" smtClean="0">
                <a:latin typeface="Arial" panose="020B0604020202020204" pitchFamily="34" charset="0"/>
                <a:cs typeface="Arial" panose="020B0604020202020204" pitchFamily="34" charset="0"/>
              </a:rPr>
              <a:t> / </a:t>
            </a:r>
            <a:r>
              <a:rPr lang="en-GB" sz="2400" b="1" dirty="0" err="1" smtClean="0">
                <a:latin typeface="Arial" panose="020B0604020202020204" pitchFamily="34" charset="0"/>
                <a:cs typeface="Arial" panose="020B0604020202020204" pitchFamily="34" charset="0"/>
              </a:rPr>
              <a:t>Cywir</a:t>
            </a:r>
            <a:r>
              <a:rPr lang="en-GB" sz="2400" b="1" dirty="0" smtClean="0">
                <a:latin typeface="Arial" panose="020B0604020202020204" pitchFamily="34" charset="0"/>
                <a:cs typeface="Arial" panose="020B0604020202020204" pitchFamily="34" charset="0"/>
              </a:rPr>
              <a:t> / </a:t>
            </a:r>
            <a:r>
              <a:rPr lang="en-GB" sz="2400" b="1" dirty="0" err="1" smtClean="0">
                <a:latin typeface="Arial" panose="020B0604020202020204" pitchFamily="34" charset="0"/>
                <a:cs typeface="Arial" panose="020B0604020202020204" pitchFamily="34" charset="0"/>
              </a:rPr>
              <a:t>Cyflawn</a:t>
            </a:r>
            <a:r>
              <a:rPr lang="en-GB" sz="2400" b="1" dirty="0" smtClean="0">
                <a:latin typeface="Arial" panose="020B0604020202020204" pitchFamily="34" charset="0"/>
                <a:cs typeface="Arial" panose="020B0604020202020204" pitchFamily="34" charset="0"/>
              </a:rPr>
              <a:t> / </a:t>
            </a:r>
            <a:r>
              <a:rPr lang="en-GB" sz="2400" b="1" dirty="0" err="1" smtClean="0">
                <a:latin typeface="Arial" panose="020B0604020202020204" pitchFamily="34" charset="0"/>
                <a:cs typeface="Arial" panose="020B0604020202020204" pitchFamily="34" charset="0"/>
              </a:rPr>
              <a:t>Cwrtais</a:t>
            </a:r>
            <a:r>
              <a:rPr lang="en-GB" sz="2400" b="1" dirty="0" smtClean="0">
                <a:latin typeface="Arial" panose="020B0604020202020204" pitchFamily="34" charset="0"/>
                <a:cs typeface="Arial" panose="020B0604020202020204" pitchFamily="34" charset="0"/>
              </a:rPr>
              <a:t> / </a:t>
            </a:r>
            <a:r>
              <a:rPr lang="en-GB" sz="2400" b="1" dirty="0" err="1" smtClean="0">
                <a:latin typeface="Arial" panose="020B0604020202020204" pitchFamily="34" charset="0"/>
                <a:cs typeface="Arial" panose="020B0604020202020204" pitchFamily="34" charset="0"/>
              </a:rPr>
              <a:t>Concrit</a:t>
            </a:r>
            <a:r>
              <a:rPr lang="en-GB" sz="2400" b="1" dirty="0" smtClean="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TextBox 4"/>
          <p:cNvSpPr txBox="1"/>
          <p:nvPr/>
        </p:nvSpPr>
        <p:spPr>
          <a:xfrm>
            <a:off x="4499992" y="836712"/>
            <a:ext cx="4248472" cy="3477875"/>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Effective communication</a:t>
            </a:r>
          </a:p>
          <a:p>
            <a:endParaRPr lang="en-GB" sz="2400" b="1" dirty="0">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6 Cs</a:t>
            </a:r>
          </a:p>
          <a:p>
            <a:r>
              <a:rPr lang="en-GB" sz="2400" b="1" dirty="0" smtClean="0">
                <a:latin typeface="Arial" panose="020B0604020202020204" pitchFamily="34" charset="0"/>
                <a:cs typeface="Arial" panose="020B0604020202020204" pitchFamily="34" charset="0"/>
              </a:rPr>
              <a:t>Clear / Concise / Correct / Complete / Courteous / Concrete </a:t>
            </a:r>
          </a:p>
          <a:p>
            <a:endParaRPr lang="en-GB" sz="2400" b="1" dirty="0" smtClean="0">
              <a:latin typeface="Arial" panose="020B0604020202020204" pitchFamily="34" charset="0"/>
              <a:cs typeface="Arial" panose="020B0604020202020204" pitchFamily="34" charset="0"/>
            </a:endParaRPr>
          </a:p>
          <a:p>
            <a:endParaRPr lang="en-GB" sz="2400" i="1"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34367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476672"/>
            <a:ext cx="3960440" cy="5047536"/>
          </a:xfrm>
          <a:prstGeom prst="rect">
            <a:avLst/>
          </a:prstGeom>
          <a:noFill/>
        </p:spPr>
        <p:txBody>
          <a:bodyPr wrap="square" rtlCol="0">
            <a:spAutoFit/>
          </a:bodyPr>
          <a:lstStyle/>
          <a:p>
            <a:r>
              <a:rPr lang="en-GB" sz="2300" b="1" dirty="0" smtClean="0">
                <a:latin typeface="Arial" panose="020B0604020202020204" pitchFamily="34" charset="0"/>
                <a:cs typeface="Arial" panose="020B0604020202020204" pitchFamily="34" charset="0"/>
              </a:rPr>
              <a:t>Nod</a:t>
            </a:r>
          </a:p>
          <a:p>
            <a:r>
              <a:rPr lang="en-GB" sz="2300" dirty="0" err="1" smtClean="0">
                <a:latin typeface="Arial" panose="020B0604020202020204" pitchFamily="34" charset="0"/>
                <a:cs typeface="Arial" panose="020B0604020202020204" pitchFamily="34" charset="0"/>
              </a:rPr>
              <a:t>Cyflwyniad</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i</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syniadau</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perthnasol</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i</a:t>
            </a:r>
            <a:r>
              <a:rPr lang="en-GB" sz="2300" dirty="0" smtClean="0">
                <a:latin typeface="Arial" panose="020B0604020202020204" pitchFamily="34" charset="0"/>
                <a:cs typeface="Arial" panose="020B0604020202020204" pitchFamily="34" charset="0"/>
              </a:rPr>
              <a:t> bob </a:t>
            </a:r>
            <a:r>
              <a:rPr lang="en-GB" sz="2300" dirty="0" err="1" smtClean="0">
                <a:latin typeface="Arial" panose="020B0604020202020204" pitchFamily="34" charset="0"/>
                <a:cs typeface="Arial" panose="020B0604020202020204" pitchFamily="34" charset="0"/>
              </a:rPr>
              <a:t>gweithle</a:t>
            </a:r>
            <a:endParaRPr lang="en-GB" sz="2300" dirty="0" smtClean="0">
              <a:latin typeface="Arial" panose="020B0604020202020204" pitchFamily="34" charset="0"/>
              <a:cs typeface="Arial" panose="020B0604020202020204" pitchFamily="34" charset="0"/>
            </a:endParaRPr>
          </a:p>
          <a:p>
            <a:r>
              <a:rPr lang="en-GB" sz="2300" b="1" dirty="0" err="1" smtClean="0">
                <a:latin typeface="Arial" panose="020B0604020202020204" pitchFamily="34" charset="0"/>
                <a:cs typeface="Arial" panose="020B0604020202020204" pitchFamily="34" charset="0"/>
              </a:rPr>
              <a:t>Amcanion</a:t>
            </a:r>
            <a:endParaRPr lang="en-GB" sz="2300" b="1"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err="1" smtClean="0">
                <a:latin typeface="Arial" panose="020B0604020202020204" pitchFamily="34" charset="0"/>
                <a:cs typeface="Arial" panose="020B0604020202020204" pitchFamily="34" charset="0"/>
              </a:rPr>
              <a:t>Perthnasu</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syniadau</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i</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feysydd</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dysgu</a:t>
            </a:r>
            <a:endParaRPr lang="en-GB" sz="23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err="1" smtClean="0">
                <a:latin typeface="Arial" panose="020B0604020202020204" pitchFamily="34" charset="0"/>
                <a:cs typeface="Arial" panose="020B0604020202020204" pitchFamily="34" charset="0"/>
              </a:rPr>
              <a:t>Defnyddio</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syniadau</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i</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ymchwil</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pellach</a:t>
            </a:r>
            <a:endParaRPr lang="en-GB" sz="23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err="1" smtClean="0">
                <a:latin typeface="Arial" panose="020B0604020202020204" pitchFamily="34" charset="0"/>
                <a:cs typeface="Arial" panose="020B0604020202020204" pitchFamily="34" charset="0"/>
              </a:rPr>
              <a:t>Addasu</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syniadau</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i</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adnabod</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anghenion</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datblgyiad</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personol</a:t>
            </a:r>
            <a:endParaRPr lang="en-GB" sz="23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err="1" smtClean="0">
                <a:latin typeface="Arial" panose="020B0604020202020204" pitchFamily="34" charset="0"/>
                <a:cs typeface="Arial" panose="020B0604020202020204" pitchFamily="34" charset="0"/>
              </a:rPr>
              <a:t>Defnyddio</a:t>
            </a:r>
            <a:r>
              <a:rPr lang="en-GB" sz="2300" dirty="0" smtClean="0">
                <a:latin typeface="Arial" panose="020B0604020202020204" pitchFamily="34" charset="0"/>
                <a:cs typeface="Arial" panose="020B0604020202020204" pitchFamily="34" charset="0"/>
              </a:rPr>
              <a:t> cyfathrebu mewn amgylchedd fusnes </a:t>
            </a:r>
            <a:r>
              <a:rPr lang="en-GB" sz="2300" dirty="0" err="1" smtClean="0">
                <a:latin typeface="Arial" panose="020B0604020202020204" pitchFamily="34" charset="0"/>
                <a:cs typeface="Arial" panose="020B0604020202020204" pitchFamily="34" charset="0"/>
              </a:rPr>
              <a:t>i</a:t>
            </a:r>
            <a:r>
              <a:rPr lang="en-GB" sz="2300" dirty="0" smtClean="0">
                <a:latin typeface="Arial" panose="020B0604020202020204" pitchFamily="34" charset="0"/>
                <a:cs typeface="Arial" panose="020B0604020202020204" pitchFamily="34" charset="0"/>
              </a:rPr>
              <a:t> </a:t>
            </a:r>
            <a:r>
              <a:rPr lang="en-GB" sz="2300" dirty="0" err="1" smtClean="0">
                <a:latin typeface="Arial" panose="020B0604020202020204" pitchFamily="34" charset="0"/>
                <a:cs typeface="Arial" panose="020B0604020202020204" pitchFamily="34" charset="0"/>
              </a:rPr>
              <a:t>egluro</a:t>
            </a:r>
            <a:r>
              <a:rPr lang="en-GB" sz="2300" dirty="0" smtClean="0">
                <a:latin typeface="Arial" panose="020B0604020202020204" pitchFamily="34" charset="0"/>
                <a:cs typeface="Arial" panose="020B0604020202020204" pitchFamily="34" charset="0"/>
              </a:rPr>
              <a:t> a </a:t>
            </a:r>
            <a:r>
              <a:rPr lang="en-GB" sz="2300" dirty="0" err="1" smtClean="0">
                <a:latin typeface="Arial" panose="020B0604020202020204" pitchFamily="34" charset="0"/>
                <a:cs typeface="Arial" panose="020B0604020202020204" pitchFamily="34" charset="0"/>
              </a:rPr>
              <a:t>pherswadio</a:t>
            </a:r>
            <a:endParaRPr lang="en-GB" sz="2300" dirty="0">
              <a:latin typeface="Arial" panose="020B0604020202020204" pitchFamily="34" charset="0"/>
              <a:cs typeface="Arial" panose="020B0604020202020204" pitchFamily="34" charset="0"/>
            </a:endParaRPr>
          </a:p>
        </p:txBody>
      </p:sp>
      <p:sp>
        <p:nvSpPr>
          <p:cNvPr id="5" name="TextBox 4"/>
          <p:cNvSpPr txBox="1"/>
          <p:nvPr/>
        </p:nvSpPr>
        <p:spPr>
          <a:xfrm>
            <a:off x="4499992" y="476672"/>
            <a:ext cx="4104456" cy="6001643"/>
          </a:xfrm>
          <a:prstGeom prst="rect">
            <a:avLst/>
          </a:prstGeom>
          <a:noFill/>
        </p:spPr>
        <p:txBody>
          <a:bodyPr wrap="square" rtlCol="0">
            <a:spAutoFit/>
          </a:bodyPr>
          <a:lstStyle/>
          <a:p>
            <a:r>
              <a:rPr lang="en-GB" sz="2300" b="1" dirty="0" smtClean="0">
                <a:latin typeface="Arial" panose="020B0604020202020204" pitchFamily="34" charset="0"/>
                <a:cs typeface="Arial" panose="020B0604020202020204" pitchFamily="34" charset="0"/>
              </a:rPr>
              <a:t>Aim</a:t>
            </a:r>
          </a:p>
          <a:p>
            <a:r>
              <a:rPr lang="en-GB" sz="2300" dirty="0" smtClean="0">
                <a:latin typeface="Arial" panose="020B0604020202020204" pitchFamily="34" charset="0"/>
                <a:cs typeface="Arial" panose="020B0604020202020204" pitchFamily="34" charset="0"/>
              </a:rPr>
              <a:t>Introduction of ideas </a:t>
            </a:r>
          </a:p>
          <a:p>
            <a:r>
              <a:rPr lang="en-GB" sz="2300" dirty="0" smtClean="0">
                <a:latin typeface="Arial" panose="020B0604020202020204" pitchFamily="34" charset="0"/>
                <a:cs typeface="Arial" panose="020B0604020202020204" pitchFamily="34" charset="0"/>
              </a:rPr>
              <a:t>relevant to all workplaces</a:t>
            </a:r>
            <a:endParaRPr lang="en-GB" sz="2300" dirty="0">
              <a:latin typeface="Arial" panose="020B0604020202020204" pitchFamily="34" charset="0"/>
              <a:cs typeface="Arial" panose="020B0604020202020204" pitchFamily="34" charset="0"/>
            </a:endParaRPr>
          </a:p>
          <a:p>
            <a:r>
              <a:rPr lang="en-GB" sz="2300" b="1" dirty="0" smtClean="0">
                <a:latin typeface="Arial" panose="020B0604020202020204" pitchFamily="34" charset="0"/>
                <a:cs typeface="Arial" panose="020B0604020202020204" pitchFamily="34" charset="0"/>
              </a:rPr>
              <a:t>Objective</a:t>
            </a:r>
          </a:p>
          <a:p>
            <a:pPr marL="342900" indent="-342900">
              <a:buFont typeface="Arial" panose="020B0604020202020204" pitchFamily="34" charset="0"/>
              <a:buChar char="•"/>
            </a:pPr>
            <a:r>
              <a:rPr lang="en-GB" sz="2300" dirty="0" smtClean="0">
                <a:latin typeface="Arial" panose="020B0604020202020204" pitchFamily="34" charset="0"/>
                <a:cs typeface="Arial" panose="020B0604020202020204" pitchFamily="34" charset="0"/>
              </a:rPr>
              <a:t>Relate ideas to learning areas</a:t>
            </a:r>
          </a:p>
          <a:p>
            <a:pPr marL="342900" indent="-342900">
              <a:buFont typeface="Arial" panose="020B0604020202020204" pitchFamily="34" charset="0"/>
              <a:buChar char="•"/>
            </a:pPr>
            <a:r>
              <a:rPr lang="en-GB" sz="2300" dirty="0" smtClean="0">
                <a:latin typeface="Arial" panose="020B0604020202020204" pitchFamily="34" charset="0"/>
                <a:cs typeface="Arial" panose="020B0604020202020204" pitchFamily="34" charset="0"/>
              </a:rPr>
              <a:t>Use ideas to support further research</a:t>
            </a:r>
          </a:p>
          <a:p>
            <a:pPr marL="342900" indent="-342900">
              <a:buFont typeface="Arial" panose="020B0604020202020204" pitchFamily="34" charset="0"/>
              <a:buChar char="•"/>
            </a:pPr>
            <a:r>
              <a:rPr lang="en-GB" sz="2300" dirty="0" smtClean="0">
                <a:latin typeface="Arial" panose="020B0604020202020204" pitchFamily="34" charset="0"/>
                <a:cs typeface="Arial" panose="020B0604020202020204" pitchFamily="34" charset="0"/>
              </a:rPr>
              <a:t>Adapt ideas to identify additional personal development needs</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Manage communications in a business </a:t>
            </a:r>
            <a:r>
              <a:rPr lang="en-GB" sz="2300" dirty="0" smtClean="0">
                <a:latin typeface="Arial" panose="020B0604020202020204" pitchFamily="34" charset="0"/>
                <a:cs typeface="Arial" panose="020B0604020202020204" pitchFamily="34" charset="0"/>
              </a:rPr>
              <a:t>environment to explain and persuade.</a:t>
            </a:r>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a:p>
            <a:endParaRPr lang="en-GB" sz="2400" dirty="0"/>
          </a:p>
        </p:txBody>
      </p:sp>
      <p:pic>
        <p:nvPicPr>
          <p:cNvPr id="6" name="Picture 4" descr="http://tse1.mm.bing.net/th?&amp;id=OIP.Me3bba83461eb0c2b6c3b629de15d0f4bo0&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389922">
            <a:off x="7562079" y="243508"/>
            <a:ext cx="1428750" cy="1071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44734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3960440" cy="4154984"/>
          </a:xfrm>
          <a:prstGeom prst="rect">
            <a:avLst/>
          </a:prstGeom>
          <a:noFill/>
        </p:spPr>
        <p:txBody>
          <a:bodyPr wrap="square" rtlCol="0">
            <a:spAutoFit/>
          </a:bodyPr>
          <a:lstStyle/>
          <a:p>
            <a:endParaRPr lang="en-GB" sz="2400" b="1" dirty="0" smtClean="0">
              <a:latin typeface="Arial" panose="020B0604020202020204" pitchFamily="34" charset="0"/>
              <a:cs typeface="Arial" panose="020B0604020202020204" pitchFamily="34" charset="0"/>
            </a:endParaRPr>
          </a:p>
          <a:p>
            <a:r>
              <a:rPr lang="en-GB" sz="2400" b="1" dirty="0" err="1" smtClean="0">
                <a:latin typeface="Arial" panose="020B0604020202020204" pitchFamily="34" charset="0"/>
                <a:cs typeface="Arial" panose="020B0604020202020204" pitchFamily="34" charset="0"/>
              </a:rPr>
              <a:t>Sgiliau</a:t>
            </a:r>
            <a:r>
              <a:rPr lang="en-GB" sz="2400" b="1" dirty="0" smtClean="0">
                <a:latin typeface="Arial" panose="020B0604020202020204" pitchFamily="34" charset="0"/>
                <a:cs typeface="Arial" panose="020B0604020202020204" pitchFamily="34" charset="0"/>
              </a:rPr>
              <a:t> </a:t>
            </a:r>
            <a:r>
              <a:rPr lang="en-GB" sz="2400" b="1" dirty="0" err="1" smtClean="0">
                <a:latin typeface="Arial" panose="020B0604020202020204" pitchFamily="34" charset="0"/>
                <a:cs typeface="Arial" panose="020B0604020202020204" pitchFamily="34" charset="0"/>
              </a:rPr>
              <a:t>penodol</a:t>
            </a:r>
            <a:r>
              <a:rPr lang="en-GB" sz="2400" b="1"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Dadansoddi</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Cyfathrebu</a:t>
            </a: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Gwerthuso</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Trefnu</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Cynllunio</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Adfyfyrio</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Gwneud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penderfyniadau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cytbwys</a:t>
            </a:r>
            <a:endParaRPr lang="en-GB" sz="2400" dirty="0" smtClean="0">
              <a:latin typeface="Arial" panose="020B0604020202020204" pitchFamily="34" charset="0"/>
              <a:cs typeface="Arial" panose="020B0604020202020204" pitchFamily="34" charset="0"/>
            </a:endParaRPr>
          </a:p>
        </p:txBody>
      </p:sp>
      <p:sp>
        <p:nvSpPr>
          <p:cNvPr id="5" name="TextBox 4"/>
          <p:cNvSpPr txBox="1"/>
          <p:nvPr/>
        </p:nvSpPr>
        <p:spPr>
          <a:xfrm>
            <a:off x="5004048" y="836712"/>
            <a:ext cx="3744416" cy="5324535"/>
          </a:xfrm>
          <a:prstGeom prst="rect">
            <a:avLst/>
          </a:prstGeom>
          <a:noFill/>
        </p:spPr>
        <p:txBody>
          <a:bodyPr wrap="square" rtlCol="0">
            <a:spAutoFit/>
          </a:bodyPr>
          <a:lstStyle/>
          <a:p>
            <a:endParaRPr lang="en-GB" sz="2400" b="1" dirty="0" smtClean="0"/>
          </a:p>
          <a:p>
            <a:r>
              <a:rPr lang="en-GB" sz="2400" b="1" dirty="0" smtClean="0"/>
              <a:t>Specific </a:t>
            </a:r>
            <a:r>
              <a:rPr lang="en-GB" sz="2400" b="1" dirty="0"/>
              <a:t>skills: </a:t>
            </a:r>
            <a:endParaRPr lang="en-GB" sz="2400" b="1" dirty="0" smtClean="0"/>
          </a:p>
          <a:p>
            <a:endParaRPr lang="en-GB" sz="2400" dirty="0"/>
          </a:p>
          <a:p>
            <a:pPr marL="342900" lvl="0" indent="-342900">
              <a:buFont typeface="Arial" panose="020B0604020202020204" pitchFamily="34" charset="0"/>
              <a:buChar char="•"/>
            </a:pPr>
            <a:r>
              <a:rPr lang="en-GB" sz="2400" dirty="0" smtClean="0"/>
              <a:t>Analysing </a:t>
            </a:r>
            <a:endParaRPr lang="en-GB" sz="2400" dirty="0"/>
          </a:p>
          <a:p>
            <a:pPr marL="342900" lvl="0" indent="-342900">
              <a:buFont typeface="Arial" panose="020B0604020202020204" pitchFamily="34" charset="0"/>
              <a:buChar char="•"/>
            </a:pPr>
            <a:r>
              <a:rPr lang="en-GB" sz="2400" dirty="0" smtClean="0"/>
              <a:t>Communicating </a:t>
            </a:r>
          </a:p>
          <a:p>
            <a:pPr marL="342900" lvl="0" indent="-342900">
              <a:buFont typeface="Arial" panose="020B0604020202020204" pitchFamily="34" charset="0"/>
              <a:buChar char="•"/>
            </a:pPr>
            <a:r>
              <a:rPr lang="en-GB" sz="2400" dirty="0"/>
              <a:t>E</a:t>
            </a:r>
            <a:r>
              <a:rPr lang="en-GB" sz="2400" dirty="0" smtClean="0"/>
              <a:t>valuating </a:t>
            </a:r>
          </a:p>
          <a:p>
            <a:pPr marL="342900" lvl="0" indent="-342900">
              <a:buFont typeface="Arial" panose="020B0604020202020204" pitchFamily="34" charset="0"/>
              <a:buChar char="•"/>
            </a:pPr>
            <a:r>
              <a:rPr lang="en-GB" sz="2400" dirty="0"/>
              <a:t>O</a:t>
            </a:r>
            <a:r>
              <a:rPr lang="en-GB" sz="2400" dirty="0" smtClean="0"/>
              <a:t>rganising </a:t>
            </a:r>
            <a:endParaRPr lang="en-GB" sz="2400" dirty="0"/>
          </a:p>
          <a:p>
            <a:pPr marL="342900" lvl="0" indent="-342900">
              <a:buFont typeface="Arial" panose="020B0604020202020204" pitchFamily="34" charset="0"/>
              <a:buChar char="•"/>
            </a:pPr>
            <a:r>
              <a:rPr lang="en-GB" sz="2400" dirty="0"/>
              <a:t>P</a:t>
            </a:r>
            <a:r>
              <a:rPr lang="en-GB" sz="2400" dirty="0" smtClean="0"/>
              <a:t>lanning </a:t>
            </a:r>
            <a:endParaRPr lang="en-GB" sz="2400" dirty="0"/>
          </a:p>
          <a:p>
            <a:pPr marL="342900" lvl="0" indent="-342900">
              <a:buFont typeface="Arial" panose="020B0604020202020204" pitchFamily="34" charset="0"/>
              <a:buChar char="•"/>
            </a:pPr>
            <a:r>
              <a:rPr lang="en-GB" sz="2400" dirty="0"/>
              <a:t>R</a:t>
            </a:r>
            <a:r>
              <a:rPr lang="en-GB" sz="2400" dirty="0" smtClean="0"/>
              <a:t>eflecting </a:t>
            </a:r>
            <a:endParaRPr lang="en-GB" sz="2400" dirty="0"/>
          </a:p>
          <a:p>
            <a:pPr marL="342900" lvl="0" indent="-342900">
              <a:buFont typeface="Arial" panose="020B0604020202020204" pitchFamily="34" charset="0"/>
              <a:buChar char="•"/>
            </a:pPr>
            <a:r>
              <a:rPr lang="en-GB" sz="2400" dirty="0" smtClean="0"/>
              <a:t>Making balanced decisions</a:t>
            </a:r>
            <a:endParaRPr lang="en-GB" sz="2400" dirty="0"/>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endParaRPr lang="en-GB" sz="2400" dirty="0"/>
          </a:p>
          <a:p>
            <a:endParaRPr lang="en-GB" sz="2800" dirty="0">
              <a:latin typeface="Arial" panose="020B0604020202020204" pitchFamily="34" charset="0"/>
              <a:cs typeface="Arial" panose="020B0604020202020204" pitchFamily="34" charset="0"/>
            </a:endParaRPr>
          </a:p>
        </p:txBody>
      </p:sp>
      <p:pic>
        <p:nvPicPr>
          <p:cNvPr id="2050" name="Picture 2" descr="http://www.mtccounseling.com/wordpress/wp-content/uploads/2013/05/Communication-Skills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116632"/>
            <a:ext cx="3384376" cy="2305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81145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548680"/>
            <a:ext cx="3528392" cy="5262979"/>
          </a:xfrm>
          <a:prstGeom prst="rect">
            <a:avLst/>
          </a:prstGeom>
          <a:noFill/>
        </p:spPr>
        <p:txBody>
          <a:bodyPr wrap="square" rtlCol="0">
            <a:spAutoFit/>
          </a:bodyPr>
          <a:lstStyle/>
          <a:p>
            <a:r>
              <a:rPr lang="en-GB" sz="2400" b="1" dirty="0" smtClean="0">
                <a:solidFill>
                  <a:srgbClr val="FF0000"/>
                </a:solidFill>
                <a:latin typeface="Arial" panose="020B0604020202020204" pitchFamily="34" charset="0"/>
                <a:cs typeface="Arial" panose="020B0604020202020204" pitchFamily="34" charset="0"/>
              </a:rPr>
              <a:t>Beth </a:t>
            </a:r>
            <a:r>
              <a:rPr lang="en-GB" sz="2400" b="1" dirty="0" err="1" smtClean="0">
                <a:solidFill>
                  <a:srgbClr val="FF0000"/>
                </a:solidFill>
                <a:latin typeface="Arial" panose="020B0604020202020204" pitchFamily="34" charset="0"/>
                <a:cs typeface="Arial" panose="020B0604020202020204" pitchFamily="34" charset="0"/>
              </a:rPr>
              <a:t>i</a:t>
            </a:r>
            <a:r>
              <a:rPr lang="en-GB" sz="2400" b="1" dirty="0" smtClean="0">
                <a:solidFill>
                  <a:srgbClr val="FF0000"/>
                </a:solidFill>
                <a:latin typeface="Arial" panose="020B0604020202020204" pitchFamily="34" charset="0"/>
                <a:cs typeface="Arial" panose="020B0604020202020204" pitchFamily="34" charset="0"/>
              </a:rPr>
              <a:t> </a:t>
            </a:r>
            <a:r>
              <a:rPr lang="en-GB" sz="2400" b="1" dirty="0" err="1" smtClean="0">
                <a:solidFill>
                  <a:srgbClr val="FF0000"/>
                </a:solidFill>
                <a:latin typeface="Arial" panose="020B0604020202020204" pitchFamily="34" charset="0"/>
                <a:cs typeface="Arial" panose="020B0604020202020204" pitchFamily="34" charset="0"/>
              </a:rPr>
              <a:t>chi‘n</a:t>
            </a:r>
            <a:r>
              <a:rPr lang="en-GB" sz="2400" b="1" dirty="0" smtClean="0">
                <a:solidFill>
                  <a:srgbClr val="FF0000"/>
                </a:solidFill>
                <a:latin typeface="Arial" panose="020B0604020202020204" pitchFamily="34" charset="0"/>
                <a:cs typeface="Arial" panose="020B0604020202020204" pitchFamily="34" charset="0"/>
              </a:rPr>
              <a:t> </a:t>
            </a:r>
            <a:r>
              <a:rPr lang="en-GB" sz="2400" b="1" dirty="0" err="1" smtClean="0">
                <a:solidFill>
                  <a:srgbClr val="FF0000"/>
                </a:solidFill>
                <a:latin typeface="Arial" panose="020B0604020202020204" pitchFamily="34" charset="0"/>
                <a:cs typeface="Arial" panose="020B0604020202020204" pitchFamily="34" charset="0"/>
              </a:rPr>
              <a:t>wneud</a:t>
            </a:r>
            <a:r>
              <a:rPr lang="en-GB" sz="2400" b="1" dirty="0" smtClean="0">
                <a:solidFill>
                  <a:srgbClr val="FF0000"/>
                </a:solidFill>
                <a:latin typeface="Arial" panose="020B0604020202020204" pitchFamily="34" charset="0"/>
                <a:cs typeface="Arial" panose="020B0604020202020204" pitchFamily="34" charset="0"/>
              </a:rPr>
              <a:t>?</a:t>
            </a:r>
          </a:p>
          <a:p>
            <a:endParaRPr lang="en-GB" sz="2400" b="1" dirty="0" smtClean="0">
              <a:solidFill>
                <a:srgbClr val="FF0000"/>
              </a:solidFill>
              <a:latin typeface="Arial" panose="020B0604020202020204" pitchFamily="34" charset="0"/>
              <a:cs typeface="Arial" panose="020B0604020202020204" pitchFamily="34" charset="0"/>
            </a:endParaRPr>
          </a:p>
          <a:p>
            <a:r>
              <a:rPr lang="en-GB" sz="2400" b="1" dirty="0" err="1" smtClean="0">
                <a:latin typeface="Arial" panose="020B0604020202020204" pitchFamily="34" charset="0"/>
                <a:cs typeface="Arial" panose="020B0604020202020204" pitchFamily="34" charset="0"/>
              </a:rPr>
              <a:t>Cynllunio</a:t>
            </a:r>
            <a:r>
              <a:rPr lang="en-GB" sz="2400" b="1" dirty="0" smtClean="0">
                <a:latin typeface="Arial" panose="020B0604020202020204" pitchFamily="34" charset="0"/>
                <a:cs typeface="Arial" panose="020B0604020202020204" pitchFamily="34" charset="0"/>
              </a:rPr>
              <a:t> cyfathrebu</a:t>
            </a: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adnabod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pwrpas</a:t>
            </a:r>
            <a:r>
              <a:rPr lang="en-GB" sz="2400" dirty="0" smtClean="0">
                <a:latin typeface="Arial" panose="020B0604020202020204" pitchFamily="34" charset="0"/>
                <a:cs typeface="Arial" panose="020B0604020202020204" pitchFamily="34" charset="0"/>
              </a:rPr>
              <a:t> y cyfathrebu, y </a:t>
            </a:r>
            <a:r>
              <a:rPr lang="en-GB" sz="2400" dirty="0" err="1" smtClean="0">
                <a:latin typeface="Arial" panose="020B0604020202020204" pitchFamily="34" charset="0"/>
                <a:cs typeface="Arial" panose="020B0604020202020204" pitchFamily="34" charset="0"/>
              </a:rPr>
              <a:t>gynulleidfa</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deilliannau</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penderfynu</a:t>
            </a:r>
            <a:r>
              <a:rPr lang="en-GB" sz="2400" dirty="0" smtClean="0">
                <a:latin typeface="Arial" panose="020B0604020202020204" pitchFamily="34" charset="0"/>
                <a:cs typeface="Arial" panose="020B0604020202020204" pitchFamily="34" charset="0"/>
              </a:rPr>
              <a:t> ar </a:t>
            </a:r>
            <a:r>
              <a:rPr lang="en-GB" sz="2400" dirty="0" err="1" smtClean="0">
                <a:latin typeface="Arial" panose="020B0604020202020204" pitchFamily="34" charset="0"/>
                <a:cs typeface="Arial" panose="020B0604020202020204" pitchFamily="34" charset="0"/>
              </a:rPr>
              <a:t>lefel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ffurfioldeb</a:t>
            </a:r>
            <a:r>
              <a:rPr lang="en-GB" sz="2400" dirty="0" smtClean="0">
                <a:latin typeface="Arial" panose="020B0604020202020204" pitchFamily="34" charset="0"/>
                <a:cs typeface="Arial" panose="020B0604020202020204" pitchFamily="34" charset="0"/>
              </a:rPr>
              <a:t> ar </a:t>
            </a:r>
            <a:r>
              <a:rPr lang="en-GB" sz="2400" dirty="0" err="1" smtClean="0">
                <a:latin typeface="Arial" panose="020B0604020202020204" pitchFamily="34" charset="0"/>
                <a:cs typeface="Arial" panose="020B0604020202020204" pitchFamily="34" charset="0"/>
              </a:rPr>
              <a:t>gyfer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pob</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gohebiaeth</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gwithredu</a:t>
            </a:r>
            <a:r>
              <a:rPr lang="en-GB" sz="2400" dirty="0" smtClean="0">
                <a:latin typeface="Arial" panose="020B0604020202020204" pitchFamily="34" charset="0"/>
                <a:cs typeface="Arial" panose="020B0604020202020204" pitchFamily="34" charset="0"/>
              </a:rPr>
              <a:t> yn </a:t>
            </a:r>
            <a:r>
              <a:rPr lang="en-GB" sz="2400" dirty="0" err="1" smtClean="0">
                <a:latin typeface="Arial" panose="020B0604020202020204" pitchFamily="34" charset="0"/>
                <a:cs typeface="Arial" panose="020B0604020202020204" pitchFamily="34" charset="0"/>
              </a:rPr>
              <a:t>gyfatebol</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penderfynu</a:t>
            </a:r>
            <a:r>
              <a:rPr lang="en-GB" sz="2400" dirty="0" smtClean="0">
                <a:latin typeface="Arial" panose="020B0604020202020204" pitchFamily="34" charset="0"/>
                <a:cs typeface="Arial" panose="020B0604020202020204" pitchFamily="34" charset="0"/>
              </a:rPr>
              <a:t> pa </a:t>
            </a:r>
            <a:r>
              <a:rPr lang="en-GB" sz="2400" dirty="0" err="1" smtClean="0">
                <a:latin typeface="Arial" panose="020B0604020202020204" pitchFamily="34" charset="0"/>
                <a:cs typeface="Arial" panose="020B0604020202020204" pitchFamily="34" charset="0"/>
              </a:rPr>
              <a:t>ddull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i’w</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ddefnyddio</a:t>
            </a:r>
            <a:endParaRPr lang="en-GB" sz="2400" dirty="0" smtClean="0">
              <a:latin typeface="Arial" panose="020B0604020202020204" pitchFamily="34" charset="0"/>
              <a:cs typeface="Arial" panose="020B0604020202020204" pitchFamily="34" charset="0"/>
            </a:endParaRPr>
          </a:p>
        </p:txBody>
      </p:sp>
      <p:sp>
        <p:nvSpPr>
          <p:cNvPr id="5" name="TextBox 4"/>
          <p:cNvSpPr txBox="1"/>
          <p:nvPr/>
        </p:nvSpPr>
        <p:spPr>
          <a:xfrm>
            <a:off x="4788024" y="548680"/>
            <a:ext cx="4176464" cy="5632311"/>
          </a:xfrm>
          <a:prstGeom prst="rect">
            <a:avLst/>
          </a:prstGeom>
          <a:noFill/>
        </p:spPr>
        <p:txBody>
          <a:bodyPr wrap="square" rtlCol="0">
            <a:spAutoFit/>
          </a:bodyPr>
          <a:lstStyle/>
          <a:p>
            <a:r>
              <a:rPr lang="en-GB" sz="2400" b="1" dirty="0" smtClean="0">
                <a:solidFill>
                  <a:srgbClr val="FF0000"/>
                </a:solidFill>
                <a:latin typeface="Arial" panose="020B0604020202020204" pitchFamily="34" charset="0"/>
                <a:cs typeface="Arial" panose="020B0604020202020204" pitchFamily="34" charset="0"/>
              </a:rPr>
              <a:t>What do you do?</a:t>
            </a:r>
          </a:p>
          <a:p>
            <a:endParaRPr lang="en-GB" sz="2400" b="1" dirty="0" smtClean="0">
              <a:solidFill>
                <a:srgbClr val="FF0000"/>
              </a:solidFill>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Plan </a:t>
            </a:r>
            <a:r>
              <a:rPr lang="en-GB" sz="2400" b="1" dirty="0">
                <a:latin typeface="Arial" panose="020B0604020202020204" pitchFamily="34" charset="0"/>
                <a:cs typeface="Arial" panose="020B0604020202020204" pitchFamily="34" charset="0"/>
              </a:rPr>
              <a:t>communication </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identify the purpose of the communication, the audience and the outcomes to be achieved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decide on the level of formality/informality required for each communication and act accordingly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decide which method of communication to use </a:t>
            </a:r>
          </a:p>
          <a:p>
            <a:endParaRPr lang="en-GB"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81145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11560" y="620688"/>
            <a:ext cx="8117401" cy="452431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Communicate in writing </a:t>
            </a:r>
            <a:r>
              <a:rPr lang="en-GB" sz="2400" b="1" dirty="0" smtClean="0">
                <a:latin typeface="Arial" panose="020B0604020202020204" pitchFamily="34" charset="0"/>
                <a:cs typeface="Arial" panose="020B0604020202020204" pitchFamily="34" charset="0"/>
              </a:rPr>
              <a:t>(1)</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identify sources of information that support the purpose of the communication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evaluate information to extract points that support the purpose of the communication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select an appropriate tone and style for the written communication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present the information using a format, layout, style and house style that is appropriate to the subject matter, work situation and communication channel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use language that is appropriate to the audience and to suit the purpose </a:t>
            </a:r>
          </a:p>
        </p:txBody>
      </p:sp>
      <p:pic>
        <p:nvPicPr>
          <p:cNvPr id="4098" name="Picture 2" descr="http://tse1.mm.bing.net/th?&amp;id=OIP.M6af7494a38cc1e255f15debfe54d3545o0&amp;w=300&amp;h=300&amp;c=0&amp;pid=1.9&amp;rs=0&amp;p=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54253" y="4604943"/>
            <a:ext cx="1004512" cy="1080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92631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11560" y="620688"/>
            <a:ext cx="8117401" cy="452431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Communicate in writing </a:t>
            </a:r>
            <a:r>
              <a:rPr lang="en-GB" sz="2400" b="1" dirty="0" smtClean="0">
                <a:latin typeface="Arial" panose="020B0604020202020204" pitchFamily="34" charset="0"/>
                <a:cs typeface="Arial" panose="020B0604020202020204" pitchFamily="34" charset="0"/>
              </a:rPr>
              <a:t>(2)</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organise</a:t>
            </a:r>
            <a:r>
              <a:rPr lang="en-GB" sz="2400" dirty="0">
                <a:latin typeface="Arial" panose="020B0604020202020204" pitchFamily="34" charset="0"/>
                <a:cs typeface="Arial" panose="020B0604020202020204" pitchFamily="34" charset="0"/>
              </a:rPr>
              <a:t>, structure and present information clearly and accurately to suit different audiences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use accurate grammar, punctuation and spelling to make sure that meaning is clear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proofread or check work and make any necessary amendments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produce the communication to meet agreed deadlines recognising the difference between what is important and what is urgent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keep a file copy of all communication </a:t>
            </a:r>
          </a:p>
          <a:p>
            <a:endParaRPr lang="en-GB" sz="2400" dirty="0" smtClean="0">
              <a:latin typeface="Arial" panose="020B0604020202020204" pitchFamily="34" charset="0"/>
              <a:cs typeface="Arial" panose="020B0604020202020204" pitchFamily="34" charset="0"/>
            </a:endParaRPr>
          </a:p>
        </p:txBody>
      </p:sp>
      <p:pic>
        <p:nvPicPr>
          <p:cNvPr id="6146" name="Picture 2" descr="http://tse1.mm.bing.net/th?&amp;id=OIP.M6af7494a38cc1e255f15debfe54d3545o0&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0312" y="4005064"/>
            <a:ext cx="1519029" cy="1633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61483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9552" y="404664"/>
            <a:ext cx="8352928" cy="5570756"/>
          </a:xfrm>
          <a:prstGeom prst="rect">
            <a:avLst/>
          </a:prstGeom>
          <a:noFill/>
        </p:spPr>
        <p:txBody>
          <a:bodyPr wrap="square" rtlCol="0">
            <a:spAutoFit/>
          </a:bodyPr>
          <a:lstStyle/>
          <a:p>
            <a:r>
              <a:rPr lang="en-GB" sz="2400" b="1" dirty="0"/>
              <a:t>Communicate verbally </a:t>
            </a:r>
            <a:endParaRPr lang="en-GB" sz="2400" dirty="0"/>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present information and ideas clearly and </a:t>
            </a:r>
            <a:r>
              <a:rPr lang="en-GB" sz="2200" dirty="0" smtClean="0">
                <a:latin typeface="Arial" panose="020B0604020202020204" pitchFamily="34" charset="0"/>
                <a:cs typeface="Arial" panose="020B0604020202020204" pitchFamily="34" charset="0"/>
              </a:rPr>
              <a:t>convincingly </a:t>
            </a: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direct discussions to achieve objectives, adapting contributions to suit the audience, purpose and situation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use appropriate body language and voice tone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listen actively to information that other people are communicating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ask relevant questions to clarify anything not understood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make relevant, well-argued responses using language to suit the audience and situation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give others the opportunity to contribute their ideas and opinions and take these into account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overcome barriers to verbal communication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summarise the communication with the person/people you are communicating with </a:t>
            </a:r>
          </a:p>
          <a:p>
            <a:endParaRPr lang="en-GB"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36986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788024" y="836712"/>
            <a:ext cx="3960440" cy="4154984"/>
          </a:xfrm>
          <a:prstGeom prst="rect">
            <a:avLst/>
          </a:prstGeom>
          <a:noFill/>
        </p:spPr>
        <p:txBody>
          <a:bodyPr wrap="square" rtlCol="0">
            <a:spAutoFit/>
          </a:bodyPr>
          <a:lstStyle/>
          <a:p>
            <a:r>
              <a:rPr lang="en-GB" sz="2400" b="1" dirty="0"/>
              <a:t>After communication </a:t>
            </a:r>
            <a:endParaRPr lang="en-GB" sz="2400" dirty="0"/>
          </a:p>
          <a:p>
            <a:pPr marL="342900" indent="-342900">
              <a:buFont typeface="Arial" panose="020B0604020202020204" pitchFamily="34" charset="0"/>
              <a:buChar char="•"/>
            </a:pPr>
            <a:r>
              <a:rPr lang="en-GB" sz="2400" dirty="0"/>
              <a:t>seek feedback on whether the communication achieved its purpose </a:t>
            </a:r>
          </a:p>
          <a:p>
            <a:pPr marL="342900" indent="-342900">
              <a:buFont typeface="Arial" panose="020B0604020202020204" pitchFamily="34" charset="0"/>
              <a:buChar char="•"/>
            </a:pPr>
            <a:r>
              <a:rPr lang="en-GB" sz="2400" dirty="0"/>
              <a:t>reflect on the outcomes of communication and identify ways to further develop communication skills </a:t>
            </a:r>
          </a:p>
          <a:p>
            <a:endParaRPr lang="en-GB" sz="2400" dirty="0" smtClean="0">
              <a:latin typeface="Arial" panose="020B0604020202020204" pitchFamily="34" charset="0"/>
              <a:cs typeface="Arial" panose="020B0604020202020204" pitchFamily="34" charset="0"/>
            </a:endParaRPr>
          </a:p>
        </p:txBody>
      </p:sp>
      <p:pic>
        <p:nvPicPr>
          <p:cNvPr id="6" name="Picture 5" descr="http://www.maximumadvantage.com/images/effective-communication-cycle.png"/>
          <p:cNvPicPr/>
          <p:nvPr/>
        </p:nvPicPr>
        <p:blipFill>
          <a:blip r:embed="rId2">
            <a:extLst>
              <a:ext uri="{28A0092B-C50C-407E-A947-70E740481C1C}">
                <a14:useLocalDpi xmlns:a14="http://schemas.microsoft.com/office/drawing/2010/main" val="0"/>
              </a:ext>
            </a:extLst>
          </a:blip>
          <a:srcRect/>
          <a:stretch>
            <a:fillRect/>
          </a:stretch>
        </p:blipFill>
        <p:spPr bwMode="auto">
          <a:xfrm>
            <a:off x="971600" y="1099445"/>
            <a:ext cx="3672408" cy="3600399"/>
          </a:xfrm>
          <a:prstGeom prst="rect">
            <a:avLst/>
          </a:prstGeom>
          <a:noFill/>
          <a:ln>
            <a:noFill/>
          </a:ln>
        </p:spPr>
      </p:pic>
    </p:spTree>
    <p:extLst>
      <p:ext uri="{BB962C8B-B14F-4D97-AF65-F5344CB8AC3E}">
        <p14:creationId xmlns:p14="http://schemas.microsoft.com/office/powerpoint/2010/main" val="36943714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3384376" cy="4524315"/>
          </a:xfrm>
          <a:prstGeom prst="rect">
            <a:avLst/>
          </a:prstGeom>
          <a:noFill/>
        </p:spPr>
        <p:txBody>
          <a:bodyPr wrap="square" rtlCol="0">
            <a:spAutoFit/>
          </a:bodyPr>
          <a:lstStyle/>
          <a:p>
            <a:r>
              <a:rPr lang="en-GB" sz="2400" b="1" dirty="0" smtClean="0">
                <a:solidFill>
                  <a:srgbClr val="FF0000"/>
                </a:solidFill>
                <a:latin typeface="Arial" panose="020B0604020202020204" pitchFamily="34" charset="0"/>
                <a:cs typeface="Arial" panose="020B0604020202020204" pitchFamily="34" charset="0"/>
              </a:rPr>
              <a:t>Beth </a:t>
            </a:r>
            <a:r>
              <a:rPr lang="en-GB" sz="2400" b="1" dirty="0" err="1" smtClean="0">
                <a:solidFill>
                  <a:srgbClr val="FF0000"/>
                </a:solidFill>
                <a:latin typeface="Arial" panose="020B0604020202020204" pitchFamily="34" charset="0"/>
                <a:cs typeface="Arial" panose="020B0604020202020204" pitchFamily="34" charset="0"/>
              </a:rPr>
              <a:t>i</a:t>
            </a:r>
            <a:r>
              <a:rPr lang="en-GB" sz="2400" b="1" dirty="0" smtClean="0">
                <a:solidFill>
                  <a:srgbClr val="FF0000"/>
                </a:solidFill>
                <a:latin typeface="Arial" panose="020B0604020202020204" pitchFamily="34" charset="0"/>
                <a:cs typeface="Arial" panose="020B0604020202020204" pitchFamily="34" charset="0"/>
              </a:rPr>
              <a:t> </a:t>
            </a:r>
            <a:r>
              <a:rPr lang="en-GB" sz="2400" b="1" dirty="0" err="1" smtClean="0">
                <a:solidFill>
                  <a:srgbClr val="FF0000"/>
                </a:solidFill>
                <a:latin typeface="Arial" panose="020B0604020202020204" pitchFamily="34" charset="0"/>
                <a:cs typeface="Arial" panose="020B0604020202020204" pitchFamily="34" charset="0"/>
              </a:rPr>
              <a:t>chi’n</a:t>
            </a:r>
            <a:r>
              <a:rPr lang="en-GB" sz="2400" b="1" dirty="0" smtClean="0">
                <a:solidFill>
                  <a:srgbClr val="FF0000"/>
                </a:solidFill>
                <a:latin typeface="Arial" panose="020B0604020202020204" pitchFamily="34" charset="0"/>
                <a:cs typeface="Arial" panose="020B0604020202020204" pitchFamily="34" charset="0"/>
              </a:rPr>
              <a:t> </a:t>
            </a:r>
            <a:r>
              <a:rPr lang="en-GB" sz="2400" b="1" dirty="0" err="1" smtClean="0">
                <a:solidFill>
                  <a:srgbClr val="FF0000"/>
                </a:solidFill>
                <a:latin typeface="Arial" panose="020B0604020202020204" pitchFamily="34" charset="0"/>
                <a:cs typeface="Arial" panose="020B0604020202020204" pitchFamily="34" charset="0"/>
              </a:rPr>
              <a:t>wybod</a:t>
            </a:r>
            <a:r>
              <a:rPr lang="en-GB" sz="2400" b="1" dirty="0" smtClean="0">
                <a:solidFill>
                  <a:srgbClr val="FF0000"/>
                </a:solidFill>
                <a:latin typeface="Arial" panose="020B0604020202020204" pitchFamily="34" charset="0"/>
                <a:cs typeface="Arial" panose="020B0604020202020204" pitchFamily="34" charset="0"/>
              </a:rPr>
              <a:t>? </a:t>
            </a:r>
          </a:p>
          <a:p>
            <a:endParaRPr lang="en-GB" sz="2400" b="1" dirty="0">
              <a:solidFill>
                <a:srgbClr val="FF0000"/>
              </a:solidFill>
              <a:latin typeface="Arial" panose="020B0604020202020204" pitchFamily="34" charset="0"/>
              <a:cs typeface="Arial" panose="020B0604020202020204" pitchFamily="34" charset="0"/>
            </a:endParaRPr>
          </a:p>
          <a:p>
            <a:r>
              <a:rPr lang="en-GB" sz="2400" b="1" dirty="0" err="1" smtClean="0">
                <a:latin typeface="Arial" panose="020B0604020202020204" pitchFamily="34" charset="0"/>
                <a:cs typeface="Arial" panose="020B0604020202020204" pitchFamily="34" charset="0"/>
              </a:rPr>
              <a:t>Cynllunio</a:t>
            </a:r>
            <a:r>
              <a:rPr lang="en-GB" sz="2400" b="1" dirty="0" smtClean="0">
                <a:latin typeface="Arial" panose="020B0604020202020204" pitchFamily="34" charset="0"/>
                <a:cs typeface="Arial" panose="020B0604020202020204" pitchFamily="34" charset="0"/>
              </a:rPr>
              <a:t> cyfathrebu:</a:t>
            </a: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r</a:t>
            </a:r>
            <a:r>
              <a:rPr lang="en-GB" sz="2400" dirty="0" err="1" smtClean="0">
                <a:latin typeface="Arial" panose="020B0604020202020204" pitchFamily="34" charset="0"/>
                <a:cs typeface="Arial" panose="020B0604020202020204" pitchFamily="34" charset="0"/>
              </a:rPr>
              <a:t>heswm</a:t>
            </a:r>
            <a:r>
              <a:rPr lang="en-GB" sz="2400" dirty="0" smtClean="0">
                <a:latin typeface="Arial" panose="020B0604020202020204" pitchFamily="34" charset="0"/>
                <a:cs typeface="Arial" panose="020B0604020202020204" pitchFamily="34" charset="0"/>
              </a:rPr>
              <a:t> am </a:t>
            </a:r>
            <a:r>
              <a:rPr lang="en-GB" sz="2400" dirty="0" err="1" smtClean="0">
                <a:latin typeface="Arial" panose="020B0604020202020204" pitchFamily="34" charset="0"/>
                <a:cs typeface="Arial" panose="020B0604020202020204" pitchFamily="34" charset="0"/>
              </a:rPr>
              <a:t>adnabod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pwrpas</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cyfathregbu</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gyneulleidfa</a:t>
            </a:r>
            <a:r>
              <a:rPr lang="en-GB" sz="2400" dirty="0" smtClean="0">
                <a:latin typeface="Arial" panose="020B0604020202020204" pitchFamily="34" charset="0"/>
                <a:cs typeface="Arial" panose="020B0604020202020204" pitchFamily="34" charset="0"/>
              </a:rPr>
              <a:t>, nod a </a:t>
            </a:r>
            <a:r>
              <a:rPr lang="en-GB" sz="2400" dirty="0" err="1" smtClean="0">
                <a:latin typeface="Arial" panose="020B0604020202020204" pitchFamily="34" charset="0"/>
                <a:cs typeface="Arial" panose="020B0604020202020204" pitchFamily="34" charset="0"/>
              </a:rPr>
              <a:t>deilliannau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i’w</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cyfalwni</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Dulliau</a:t>
            </a:r>
            <a:r>
              <a:rPr lang="en-GB" sz="2400" dirty="0" smtClean="0">
                <a:latin typeface="Arial" panose="020B0604020202020204" pitchFamily="34" charset="0"/>
                <a:cs typeface="Arial" panose="020B0604020202020204" pitchFamily="34" charset="0"/>
              </a:rPr>
              <a:t> cyfathrebu a </a:t>
            </a:r>
            <a:r>
              <a:rPr lang="en-GB" sz="2400" dirty="0" err="1" smtClean="0">
                <a:latin typeface="Arial" panose="020B0604020202020204" pitchFamily="34" charset="0"/>
                <a:cs typeface="Arial" panose="020B0604020202020204" pitchFamily="34" charset="0"/>
              </a:rPr>
              <a:t>sefyllfaeodd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lle</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dfenyddir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hwy</a:t>
            </a:r>
            <a:endParaRPr lang="en-GB" sz="2400" dirty="0" smtClean="0">
              <a:latin typeface="Arial" panose="020B0604020202020204" pitchFamily="34" charset="0"/>
              <a:cs typeface="Arial" panose="020B0604020202020204" pitchFamily="34" charset="0"/>
            </a:endParaRPr>
          </a:p>
        </p:txBody>
      </p:sp>
      <p:sp>
        <p:nvSpPr>
          <p:cNvPr id="5" name="TextBox 4"/>
          <p:cNvSpPr txBox="1"/>
          <p:nvPr/>
        </p:nvSpPr>
        <p:spPr>
          <a:xfrm>
            <a:off x="4788024" y="836712"/>
            <a:ext cx="3960440" cy="4893647"/>
          </a:xfrm>
          <a:prstGeom prst="rect">
            <a:avLst/>
          </a:prstGeom>
          <a:noFill/>
        </p:spPr>
        <p:txBody>
          <a:bodyPr wrap="square" rtlCol="0">
            <a:spAutoFit/>
          </a:bodyPr>
          <a:lstStyle/>
          <a:p>
            <a:r>
              <a:rPr lang="en-GB" sz="2400" b="1" dirty="0" smtClean="0">
                <a:solidFill>
                  <a:srgbClr val="FF0000"/>
                </a:solidFill>
              </a:rPr>
              <a:t>What do you know?</a:t>
            </a:r>
            <a:endParaRPr lang="en-GB" sz="2400" dirty="0">
              <a:solidFill>
                <a:srgbClr val="FF0000"/>
              </a:solidFill>
            </a:endParaRPr>
          </a:p>
          <a:p>
            <a:endParaRPr lang="en-GB" sz="2400" dirty="0" smtClean="0">
              <a:latin typeface="Arial" panose="020B0604020202020204" pitchFamily="34" charset="0"/>
              <a:cs typeface="Arial" panose="020B0604020202020204" pitchFamily="34" charset="0"/>
            </a:endParaRPr>
          </a:p>
          <a:p>
            <a:r>
              <a:rPr lang="en-GB" sz="2400" b="1" dirty="0"/>
              <a:t>Plan communication </a:t>
            </a:r>
            <a:endParaRPr lang="en-GB" sz="2400" dirty="0"/>
          </a:p>
          <a:p>
            <a:pPr marL="342900" indent="-342900">
              <a:buFont typeface="Arial" panose="020B0604020202020204" pitchFamily="34" charset="0"/>
              <a:buChar char="•"/>
            </a:pPr>
            <a:r>
              <a:rPr lang="en-GB" sz="2400" dirty="0"/>
              <a:t>the reasons for identifying the purpose of communication, the audience and the aims of the outcomes to be achieved </a:t>
            </a:r>
          </a:p>
          <a:p>
            <a:pPr marL="342900" indent="-342900">
              <a:buFont typeface="Arial" panose="020B0604020202020204" pitchFamily="34" charset="0"/>
              <a:buChar char="•"/>
            </a:pPr>
            <a:r>
              <a:rPr lang="en-GB" sz="2400" dirty="0"/>
              <a:t>methods of communication and situations in which to use them</a:t>
            </a:r>
            <a:endParaRPr lang="en-GB" sz="2400" dirty="0" smtClean="0">
              <a:latin typeface="Arial" panose="020B0604020202020204" pitchFamily="34" charset="0"/>
              <a:cs typeface="Arial" panose="020B0604020202020204" pitchFamily="34" charset="0"/>
            </a:endParaRPr>
          </a:p>
        </p:txBody>
      </p:sp>
      <p:sp>
        <p:nvSpPr>
          <p:cNvPr id="2" name="Rectangle 1"/>
          <p:cNvSpPr/>
          <p:nvPr/>
        </p:nvSpPr>
        <p:spPr>
          <a:xfrm>
            <a:off x="4135345" y="1297734"/>
            <a:ext cx="553998" cy="3971601"/>
          </a:xfrm>
          <a:prstGeom prst="rect">
            <a:avLst/>
          </a:prstGeom>
          <a:noFill/>
        </p:spPr>
        <p:txBody>
          <a:bodyPr vert="vert270" wrap="none" lIns="91440" tIns="45720" rIns="91440" bIns="45720">
            <a:spAutoFit/>
          </a:bodyPr>
          <a:lstStyle/>
          <a:p>
            <a:pPr algn="ctr"/>
            <a:r>
              <a:rPr lang="en-US" sz="2400" b="1" cap="all" spc="0"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sz="2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a:t>
            </a:r>
            <a:r>
              <a:rPr lang="en-US" sz="2400" b="1" cap="all" spc="0"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eVIDENCE</a:t>
            </a:r>
            <a:r>
              <a:rPr lang="en-US" sz="24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a:t>
            </a:r>
            <a:endParaRPr lang="en-US" sz="2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extLst>
      <p:ext uri="{BB962C8B-B14F-4D97-AF65-F5344CB8AC3E}">
        <p14:creationId xmlns:p14="http://schemas.microsoft.com/office/powerpoint/2010/main" val="9061596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9552" y="404664"/>
            <a:ext cx="7992890" cy="5262979"/>
          </a:xfrm>
          <a:prstGeom prst="rect">
            <a:avLst/>
          </a:prstGeom>
          <a:noFill/>
        </p:spPr>
        <p:txBody>
          <a:bodyPr wrap="square" rtlCol="0">
            <a:spAutoFit/>
          </a:bodyPr>
          <a:lstStyle/>
          <a:p>
            <a:r>
              <a:rPr lang="en-GB" sz="2400" b="1" dirty="0"/>
              <a:t>Communicate in writing </a:t>
            </a:r>
            <a:endParaRPr lang="en-GB" sz="2400" dirty="0"/>
          </a:p>
          <a:p>
            <a:r>
              <a:rPr lang="en-GB" sz="2400" dirty="0"/>
              <a:t>relevant sources of information and how to extract key points </a:t>
            </a:r>
          </a:p>
          <a:p>
            <a:r>
              <a:rPr lang="en-GB" sz="2400" dirty="0"/>
              <a:t>how to judge the tone and style for written communication </a:t>
            </a:r>
          </a:p>
          <a:p>
            <a:r>
              <a:rPr lang="en-GB" sz="2400" dirty="0"/>
              <a:t>how to use language appropriate to the audience, purpose and communication media </a:t>
            </a:r>
          </a:p>
          <a:p>
            <a:r>
              <a:rPr lang="en-GB" sz="2400" dirty="0"/>
              <a:t>how to organise, structure and present information to different audiences </a:t>
            </a:r>
          </a:p>
          <a:p>
            <a:r>
              <a:rPr lang="en-GB" sz="2400" dirty="0"/>
              <a:t>how to check the accuracy of the information </a:t>
            </a:r>
          </a:p>
          <a:p>
            <a:r>
              <a:rPr lang="en-GB" sz="2400" dirty="0"/>
              <a:t>how to use grammar, punctuation and spelling accurately </a:t>
            </a:r>
          </a:p>
          <a:p>
            <a:r>
              <a:rPr lang="en-GB" sz="2400" dirty="0"/>
              <a:t>the principles of Plain English </a:t>
            </a:r>
            <a:r>
              <a:rPr lang="en-GB" sz="2400" dirty="0" smtClean="0"/>
              <a:t>/ Welsh</a:t>
            </a:r>
            <a:endParaRPr lang="en-GB" sz="2400" dirty="0"/>
          </a:p>
          <a:p>
            <a:r>
              <a:rPr lang="en-GB" sz="2400" dirty="0"/>
              <a:t>the reasons for proofreading or checking work </a:t>
            </a:r>
          </a:p>
          <a:p>
            <a:r>
              <a:rPr lang="en-GB" sz="2400" dirty="0"/>
              <a:t>how to recognise when work is urgent or important </a:t>
            </a:r>
          </a:p>
          <a:p>
            <a:r>
              <a:rPr lang="en-GB" sz="2400" dirty="0"/>
              <a:t>the organisational procedures for filing written work </a:t>
            </a:r>
            <a:endParaRPr lang="en-GB" sz="2400" dirty="0" smtClean="0">
              <a:latin typeface="Arial" panose="020B0604020202020204" pitchFamily="34" charset="0"/>
              <a:cs typeface="Arial" panose="020B0604020202020204" pitchFamily="34" charset="0"/>
            </a:endParaRPr>
          </a:p>
        </p:txBody>
      </p:sp>
      <p:sp>
        <p:nvSpPr>
          <p:cNvPr id="2" name="Rectangle 1"/>
          <p:cNvSpPr/>
          <p:nvPr/>
        </p:nvSpPr>
        <p:spPr>
          <a:xfrm rot="5400000">
            <a:off x="6231306" y="3019542"/>
            <a:ext cx="4864152" cy="432050"/>
          </a:xfrm>
          <a:prstGeom prst="rect">
            <a:avLst/>
          </a:prstGeom>
        </p:spPr>
        <p:txBody>
          <a:bodyPr vert="wordArtVert" wrap="square">
            <a:spAutoFit/>
          </a:bodyPr>
          <a:lstStyle/>
          <a:p>
            <a:r>
              <a:rPr lang="en-US" sz="1400"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sz="1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sz="1400" dirty="0"/>
          </a:p>
        </p:txBody>
      </p:sp>
    </p:spTree>
    <p:extLst>
      <p:ext uri="{BB962C8B-B14F-4D97-AF65-F5344CB8AC3E}">
        <p14:creationId xmlns:p14="http://schemas.microsoft.com/office/powerpoint/2010/main" val="32094623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7544" y="404664"/>
            <a:ext cx="8280920" cy="5632311"/>
          </a:xfrm>
          <a:prstGeom prst="rect">
            <a:avLst/>
          </a:prstGeom>
          <a:noFill/>
        </p:spPr>
        <p:txBody>
          <a:bodyPr wrap="square" rtlCol="0">
            <a:spAutoFit/>
          </a:bodyPr>
          <a:lstStyle/>
          <a:p>
            <a:r>
              <a:rPr lang="en-GB" sz="2400" b="1" dirty="0"/>
              <a:t>Communicate verbally </a:t>
            </a:r>
            <a:endParaRPr lang="en-GB" sz="2400" dirty="0"/>
          </a:p>
          <a:p>
            <a:pPr marL="342900" indent="-342900">
              <a:buFont typeface="Arial" panose="020B0604020202020204" pitchFamily="34" charset="0"/>
              <a:buChar char="•"/>
            </a:pPr>
            <a:r>
              <a:rPr lang="en-GB" sz="2400" dirty="0"/>
              <a:t>how to present information and ideas clearly, convincingly or persuasively </a:t>
            </a:r>
          </a:p>
          <a:p>
            <a:pPr marL="342900" indent="-342900">
              <a:buFont typeface="Arial" panose="020B0604020202020204" pitchFamily="34" charset="0"/>
              <a:buChar char="•"/>
            </a:pPr>
            <a:r>
              <a:rPr lang="en-GB" sz="2400" dirty="0"/>
              <a:t>ways of directing discussions to achieve objectives and how to adapt contributions to suit different audiences, purposes and situations </a:t>
            </a:r>
          </a:p>
          <a:p>
            <a:pPr marL="342900" indent="-342900">
              <a:buFont typeface="Arial" panose="020B0604020202020204" pitchFamily="34" charset="0"/>
              <a:buChar char="•"/>
            </a:pPr>
            <a:r>
              <a:rPr lang="en-GB" sz="2400" dirty="0"/>
              <a:t>how to use and interpret body language and tone of voice </a:t>
            </a:r>
          </a:p>
          <a:p>
            <a:pPr marL="342900" indent="-342900">
              <a:buFont typeface="Arial" panose="020B0604020202020204" pitchFamily="34" charset="0"/>
              <a:buChar char="•"/>
            </a:pPr>
            <a:r>
              <a:rPr lang="en-GB" sz="2400" dirty="0"/>
              <a:t>methods of active listening </a:t>
            </a:r>
          </a:p>
          <a:p>
            <a:pPr marL="342900" indent="-342900">
              <a:buFont typeface="Arial" panose="020B0604020202020204" pitchFamily="34" charset="0"/>
              <a:buChar char="•"/>
            </a:pPr>
            <a:r>
              <a:rPr lang="en-GB" sz="2400" dirty="0"/>
              <a:t>how to use language to suit the audience and situation </a:t>
            </a:r>
          </a:p>
          <a:p>
            <a:pPr marL="342900" indent="-342900">
              <a:buFont typeface="Arial" panose="020B0604020202020204" pitchFamily="34" charset="0"/>
              <a:buChar char="•"/>
            </a:pPr>
            <a:r>
              <a:rPr lang="en-GB" sz="2400" dirty="0"/>
              <a:t>the reasons for seeking ideas and opinions from others and for taking these into account </a:t>
            </a:r>
          </a:p>
          <a:p>
            <a:pPr marL="342900" indent="-342900">
              <a:buFont typeface="Arial" panose="020B0604020202020204" pitchFamily="34" charset="0"/>
              <a:buChar char="•"/>
            </a:pPr>
            <a:r>
              <a:rPr lang="en-GB" sz="2400" dirty="0"/>
              <a:t>barriers to verbal communication </a:t>
            </a:r>
          </a:p>
          <a:p>
            <a:pPr marL="342900" indent="-342900">
              <a:buFont typeface="Arial" panose="020B0604020202020204" pitchFamily="34" charset="0"/>
              <a:buChar char="•"/>
            </a:pPr>
            <a:r>
              <a:rPr lang="en-GB" sz="2400" dirty="0"/>
              <a:t>the reasons for summarising communication </a:t>
            </a:r>
          </a:p>
          <a:p>
            <a:endParaRPr lang="en-GB" sz="2400" dirty="0" smtClean="0">
              <a:latin typeface="Arial" panose="020B0604020202020204" pitchFamily="34" charset="0"/>
              <a:cs typeface="Arial" panose="020B0604020202020204" pitchFamily="34" charset="0"/>
            </a:endParaRPr>
          </a:p>
        </p:txBody>
      </p:sp>
      <p:sp>
        <p:nvSpPr>
          <p:cNvPr id="2" name="Rectangle 1"/>
          <p:cNvSpPr/>
          <p:nvPr/>
        </p:nvSpPr>
        <p:spPr>
          <a:xfrm rot="5400000">
            <a:off x="6172371" y="3212977"/>
            <a:ext cx="4864152" cy="432047"/>
          </a:xfrm>
          <a:prstGeom prst="rect">
            <a:avLst/>
          </a:prstGeom>
        </p:spPr>
        <p:txBody>
          <a:bodyPr vert="wordArtVert" wrap="square">
            <a:spAutoFit/>
          </a:bodyPr>
          <a:lstStyle/>
          <a:p>
            <a:r>
              <a:rPr lang="en-US" sz="1400"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sz="1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sz="1400" dirty="0"/>
          </a:p>
        </p:txBody>
      </p:sp>
    </p:spTree>
    <p:extLst>
      <p:ext uri="{BB962C8B-B14F-4D97-AF65-F5344CB8AC3E}">
        <p14:creationId xmlns:p14="http://schemas.microsoft.com/office/powerpoint/2010/main" val="21813261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3672408" cy="3785652"/>
          </a:xfrm>
          <a:prstGeom prst="rect">
            <a:avLst/>
          </a:prstGeom>
          <a:noFill/>
        </p:spPr>
        <p:txBody>
          <a:bodyPr wrap="square" rtlCol="0">
            <a:spAutoFit/>
          </a:bodyPr>
          <a:lstStyle/>
          <a:p>
            <a:r>
              <a:rPr lang="en-GB" sz="2400" b="1" dirty="0" err="1" smtClean="0">
                <a:latin typeface="Arial" panose="020B0604020202020204" pitchFamily="34" charset="0"/>
                <a:cs typeface="Arial" panose="020B0604020202020204" pitchFamily="34" charset="0"/>
              </a:rPr>
              <a:t>Wedi</a:t>
            </a:r>
            <a:r>
              <a:rPr lang="en-GB" sz="2400" b="1" dirty="0" smtClean="0">
                <a:latin typeface="Arial" panose="020B0604020202020204" pitchFamily="34" charset="0"/>
                <a:cs typeface="Arial" panose="020B0604020202020204" pitchFamily="34" charset="0"/>
              </a:rPr>
              <a:t> cyfathrebu</a:t>
            </a: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Sut</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gael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adborth</a:t>
            </a:r>
            <a:r>
              <a:rPr lang="en-GB" sz="2400" dirty="0" smtClean="0">
                <a:latin typeface="Arial" panose="020B0604020202020204" pitchFamily="34" charset="0"/>
                <a:cs typeface="Arial" panose="020B0604020202020204" pitchFamily="34" charset="0"/>
              </a:rPr>
              <a:t> ac a </a:t>
            </a:r>
            <a:r>
              <a:rPr lang="en-GB" sz="2400" dirty="0" err="1" smtClean="0">
                <a:latin typeface="Arial" panose="020B0604020202020204" pitchFamily="34" charset="0"/>
                <a:cs typeface="Arial" panose="020B0604020202020204" pitchFamily="34" charset="0"/>
              </a:rPr>
              <a:t>yw’r</a:t>
            </a:r>
            <a:r>
              <a:rPr lang="en-GB" sz="2400" dirty="0" smtClean="0">
                <a:latin typeface="Arial" panose="020B0604020202020204" pitchFamily="34" charset="0"/>
                <a:cs typeface="Arial" panose="020B0604020202020204" pitchFamily="34" charset="0"/>
              </a:rPr>
              <a:t> cyfathrebu </a:t>
            </a:r>
            <a:r>
              <a:rPr lang="en-GB" sz="2400" dirty="0" err="1" smtClean="0">
                <a:latin typeface="Arial" panose="020B0604020202020204" pitchFamily="34" charset="0"/>
                <a:cs typeface="Arial" panose="020B0604020202020204" pitchFamily="34" charset="0"/>
              </a:rPr>
              <a:t>wedi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cyflawni’r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amcanion</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Gwerth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adfyfyrio</a:t>
            </a:r>
            <a:r>
              <a:rPr lang="en-GB" sz="2400" dirty="0" smtClean="0">
                <a:latin typeface="Arial" panose="020B0604020202020204" pitchFamily="34" charset="0"/>
                <a:cs typeface="Arial" panose="020B0604020202020204" pitchFamily="34" charset="0"/>
              </a:rPr>
              <a:t> ar </a:t>
            </a:r>
            <a:r>
              <a:rPr lang="en-GB" sz="2400" dirty="0" err="1" smtClean="0">
                <a:latin typeface="Arial" panose="020B0604020202020204" pitchFamily="34" charset="0"/>
                <a:cs typeface="Arial" panose="020B0604020202020204" pitchFamily="34" charset="0"/>
              </a:rPr>
              <a:t>ddeilliannau’r</a:t>
            </a:r>
            <a:r>
              <a:rPr lang="en-GB" sz="2400" dirty="0" smtClean="0">
                <a:latin typeface="Arial" panose="020B0604020202020204" pitchFamily="34" charset="0"/>
                <a:cs typeface="Arial" panose="020B0604020202020204" pitchFamily="34" charset="0"/>
              </a:rPr>
              <a:t> cyfathrebu ac </a:t>
            </a:r>
            <a:r>
              <a:rPr lang="en-GB" sz="2400" dirty="0" err="1" smtClean="0">
                <a:latin typeface="Arial" panose="020B0604020202020204" pitchFamily="34" charset="0"/>
                <a:cs typeface="Arial" panose="020B0604020202020204" pitchFamily="34" charset="0"/>
              </a:rPr>
              <a:t>adnabod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ffyrdd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ddatblygu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sgiliau</a:t>
            </a:r>
            <a:r>
              <a:rPr lang="en-GB" sz="2400" dirty="0" smtClean="0">
                <a:latin typeface="Arial" panose="020B0604020202020204" pitchFamily="34" charset="0"/>
                <a:cs typeface="Arial" panose="020B0604020202020204" pitchFamily="34" charset="0"/>
              </a:rPr>
              <a:t> cyfathrebu </a:t>
            </a:r>
            <a:r>
              <a:rPr lang="en-GB" sz="2400" dirty="0" err="1" smtClean="0">
                <a:latin typeface="Arial" panose="020B0604020202020204" pitchFamily="34" charset="0"/>
                <a:cs typeface="Arial" panose="020B0604020202020204" pitchFamily="34" charset="0"/>
              </a:rPr>
              <a:t>ymhellach</a:t>
            </a:r>
            <a:endParaRPr lang="en-GB" sz="2400" dirty="0" smtClean="0">
              <a:latin typeface="Arial" panose="020B0604020202020204" pitchFamily="34" charset="0"/>
              <a:cs typeface="Arial" panose="020B0604020202020204" pitchFamily="34" charset="0"/>
            </a:endParaRPr>
          </a:p>
        </p:txBody>
      </p:sp>
      <p:sp>
        <p:nvSpPr>
          <p:cNvPr id="5" name="TextBox 4"/>
          <p:cNvSpPr txBox="1"/>
          <p:nvPr/>
        </p:nvSpPr>
        <p:spPr>
          <a:xfrm>
            <a:off x="4788024" y="836712"/>
            <a:ext cx="3960440" cy="4524315"/>
          </a:xfrm>
          <a:prstGeom prst="rect">
            <a:avLst/>
          </a:prstGeom>
          <a:noFill/>
        </p:spPr>
        <p:txBody>
          <a:bodyPr wrap="square" rtlCol="0">
            <a:spAutoFit/>
          </a:bodyPr>
          <a:lstStyle/>
          <a:p>
            <a:r>
              <a:rPr lang="en-GB" sz="2400" b="1" dirty="0"/>
              <a:t>After communication </a:t>
            </a:r>
            <a:endParaRPr lang="en-GB" sz="2400" dirty="0"/>
          </a:p>
          <a:p>
            <a:pPr marL="342900" indent="-342900">
              <a:buFont typeface="Arial" panose="020B0604020202020204" pitchFamily="34" charset="0"/>
              <a:buChar char="•"/>
            </a:pPr>
            <a:r>
              <a:rPr lang="en-GB" sz="2400" dirty="0"/>
              <a:t>how to seek feedback on whether the communication achieved its purpose </a:t>
            </a:r>
          </a:p>
          <a:p>
            <a:pPr marL="342900" indent="-342900">
              <a:buFont typeface="Arial" panose="020B0604020202020204" pitchFamily="34" charset="0"/>
              <a:buChar char="•"/>
            </a:pPr>
            <a:r>
              <a:rPr lang="en-GB" sz="2400" dirty="0"/>
              <a:t>the value of reflecting on the outcomes of communication and of identifying ways to further develop communication skills </a:t>
            </a:r>
          </a:p>
          <a:p>
            <a:pPr marL="342900" indent="-3429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p:txBody>
      </p:sp>
      <p:sp>
        <p:nvSpPr>
          <p:cNvPr id="2" name="Rectangle 1"/>
          <p:cNvSpPr/>
          <p:nvPr/>
        </p:nvSpPr>
        <p:spPr>
          <a:xfrm>
            <a:off x="1691680" y="4983559"/>
            <a:ext cx="5256584" cy="461665"/>
          </a:xfrm>
          <a:prstGeom prst="rect">
            <a:avLst/>
          </a:prstGeom>
        </p:spPr>
        <p:txBody>
          <a:bodyPr wrap="square">
            <a:spAutoFit/>
          </a:bodyPr>
          <a:lstStyle/>
          <a:p>
            <a:pPr algn="ctr"/>
            <a:r>
              <a:rPr lang="en-US" sz="2400"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sz="24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sz="2400" dirty="0"/>
          </a:p>
        </p:txBody>
      </p:sp>
    </p:spTree>
    <p:extLst>
      <p:ext uri="{BB962C8B-B14F-4D97-AF65-F5344CB8AC3E}">
        <p14:creationId xmlns:p14="http://schemas.microsoft.com/office/powerpoint/2010/main" val="18058622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788024" y="332656"/>
            <a:ext cx="3960440" cy="6555641"/>
          </a:xfrm>
          <a:prstGeom prst="rect">
            <a:avLst/>
          </a:prstGeom>
          <a:noFill/>
        </p:spPr>
        <p:txBody>
          <a:bodyPr wrap="square" rtlCol="0">
            <a:spAutoFit/>
          </a:bodyPr>
          <a:lstStyle/>
          <a:p>
            <a:r>
              <a:rPr lang="en-GB" sz="2200" b="1" dirty="0" smtClean="0">
                <a:latin typeface="Arial" panose="020B0604020202020204" pitchFamily="34" charset="0"/>
                <a:cs typeface="Arial" panose="020B0604020202020204" pitchFamily="34" charset="0"/>
              </a:rPr>
              <a:t>Some considerations</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Message/media/models</a:t>
            </a: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Internal/external</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Formal/informal </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Known/unknown - recipient</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Information/confirmation</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Corporate</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Verbal/written/non verbal </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Upwards/downwards</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Directed/non directed</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Lateral/horizontal</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Listening/speaking</a:t>
            </a: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Pictures</a:t>
            </a:r>
          </a:p>
          <a:p>
            <a:r>
              <a:rPr lang="en-GB" sz="2200" b="1" dirty="0">
                <a:latin typeface="Arial" panose="020B0604020202020204" pitchFamily="34" charset="0"/>
                <a:cs typeface="Arial" panose="020B0604020202020204" pitchFamily="34" charset="0"/>
              </a:rPr>
              <a:t>Some challenges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Technology is challenging the non-verbal</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smtClean="0">
              <a:latin typeface="Arial" panose="020B0604020202020204" pitchFamily="34" charset="0"/>
              <a:cs typeface="Arial" panose="020B0604020202020204" pitchFamily="34" charset="0"/>
            </a:endParaRPr>
          </a:p>
        </p:txBody>
      </p:sp>
      <p:graphicFrame>
        <p:nvGraphicFramePr>
          <p:cNvPr id="9" name="Diagram 8"/>
          <p:cNvGraphicFramePr/>
          <p:nvPr>
            <p:extLst>
              <p:ext uri="{D42A27DB-BD31-4B8C-83A1-F6EECF244321}">
                <p14:modId xmlns:p14="http://schemas.microsoft.com/office/powerpoint/2010/main" val="369685531"/>
              </p:ext>
            </p:extLst>
          </p:nvPr>
        </p:nvGraphicFramePr>
        <p:xfrm>
          <a:off x="827584" y="1268760"/>
          <a:ext cx="3816424" cy="3456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611560" y="692696"/>
            <a:ext cx="3672408"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Levels of Communication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21836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www.utwente.nl/cw/theorieenoverzicht/Theory%20Clusters/Communication%20and%20Information%20Technology/Information_Theory/Information_Theory-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5" y="1052736"/>
            <a:ext cx="7737005" cy="15121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575" y="3068960"/>
            <a:ext cx="7632849" cy="2246769"/>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In this work Shannon and Weaver sought to identify the quickest and most efficient way to get a message from one point to another. </a:t>
            </a:r>
            <a:endParaRPr lang="en-US" sz="2000" dirty="0" smtClean="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t>Shannon, C</a:t>
            </a:r>
            <a:r>
              <a:rPr lang="en-US" sz="2000" dirty="0" smtClean="0"/>
              <a:t>. E</a:t>
            </a:r>
            <a:r>
              <a:rPr lang="en-US" sz="2000" dirty="0"/>
              <a:t>., &amp; Weaver, W. (1949). </a:t>
            </a:r>
            <a:r>
              <a:rPr lang="en-US" sz="2000" i="1" dirty="0"/>
              <a:t>The mathematical theory of communication</a:t>
            </a:r>
            <a:r>
              <a:rPr lang="en-US" sz="2000" dirty="0"/>
              <a:t>. Urbana: University of Illinois Press.</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62384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Berlos Model of Communic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404664"/>
            <a:ext cx="6120680" cy="350613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83568" y="4293096"/>
            <a:ext cx="7416824" cy="646331"/>
          </a:xfrm>
          <a:prstGeom prst="rect">
            <a:avLst/>
          </a:prstGeom>
        </p:spPr>
        <p:txBody>
          <a:bodyPr wrap="square">
            <a:spAutoFit/>
          </a:bodyPr>
          <a:lstStyle/>
          <a:p>
            <a:r>
              <a:rPr lang="en-US" dirty="0">
                <a:latin typeface="Arial" panose="020B0604020202020204" pitchFamily="34" charset="0"/>
                <a:cs typeface="Arial" panose="020B0604020202020204" pitchFamily="34" charset="0"/>
              </a:rPr>
              <a:t>Berlo, D. K. (1960). </a:t>
            </a:r>
            <a:r>
              <a:rPr lang="en-US" i="1" dirty="0">
                <a:latin typeface="Arial" panose="020B0604020202020204" pitchFamily="34" charset="0"/>
                <a:cs typeface="Arial" panose="020B0604020202020204" pitchFamily="34" charset="0"/>
              </a:rPr>
              <a:t>The process of communication</a:t>
            </a:r>
            <a:r>
              <a:rPr lang="en-US" dirty="0">
                <a:latin typeface="Arial" panose="020B0604020202020204" pitchFamily="34" charset="0"/>
                <a:cs typeface="Arial" panose="020B0604020202020204" pitchFamily="34" charset="0"/>
              </a:rPr>
              <a:t>. New York, New York: Holt, Rinehart, &amp; Winston.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3760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lh4.googleusercontent.com/-EZMk8PO6XDQ/VCAEt9qwxnI/AAAAAAAAAC8/2rGHinUW5js/s640/blogger-image-1189228018.jpg"/>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4" descr="https://lh4.googleusercontent.com/-EZMk8PO6XDQ/VCAEt9qwxnI/AAAAAAAAAC8/2rGHinUW5js/s640/blogger-image-1189228018.jpg"/>
          <p:cNvSpPr>
            <a:spLocks noChangeAspect="1" noChangeArrowheads="1"/>
          </p:cNvSpPr>
          <p:nvPr/>
        </p:nvSpPr>
        <p:spPr bwMode="auto">
          <a:xfrm>
            <a:off x="21590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126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636" y="764704"/>
            <a:ext cx="6552728" cy="31739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93766" y="168275"/>
            <a:ext cx="4572000" cy="646331"/>
          </a:xfrm>
          <a:prstGeom prst="rect">
            <a:avLst/>
          </a:prstGeom>
        </p:spPr>
        <p:txBody>
          <a:bodyPr>
            <a:spAutoFit/>
          </a:bodyPr>
          <a:lstStyle/>
          <a:p>
            <a:r>
              <a:rPr lang="en-GB" dirty="0"/>
              <a:t>http://gracecommsculture.blogspot.co.uk/2014/09/linear-communication-model.html</a:t>
            </a:r>
          </a:p>
        </p:txBody>
      </p:sp>
      <p:sp>
        <p:nvSpPr>
          <p:cNvPr id="7" name="TextBox 6"/>
          <p:cNvSpPr txBox="1"/>
          <p:nvPr/>
        </p:nvSpPr>
        <p:spPr>
          <a:xfrm>
            <a:off x="520700" y="3853497"/>
            <a:ext cx="8443788" cy="1754326"/>
          </a:xfrm>
          <a:prstGeom prst="rect">
            <a:avLst/>
          </a:prstGeom>
          <a:noFill/>
        </p:spPr>
        <p:txBody>
          <a:bodyPr wrap="square" rtlCol="0">
            <a:spAutoFit/>
          </a:bodyPr>
          <a:lstStyle/>
          <a:p>
            <a:r>
              <a:rPr lang="en-US" b="1" dirty="0"/>
              <a:t>Linear Communication Model</a:t>
            </a:r>
            <a:endParaRPr lang="en-US" dirty="0"/>
          </a:p>
          <a:p>
            <a:r>
              <a:rPr lang="en-US" dirty="0"/>
              <a:t>It is a one way model to communicate with others. It consists of the sender encoding a message and channeling it to the receiver in the presence of noise</a:t>
            </a:r>
            <a:r>
              <a:rPr lang="en-US" dirty="0" smtClean="0"/>
              <a:t>. In </a:t>
            </a:r>
            <a:r>
              <a:rPr lang="en-US" dirty="0"/>
              <a:t>this model there is no feedback which may allow for a continues exchange of information. This form of communication is a one-way form of communication that does not involve any feedback or response, and noise. (F.N.S. Palma, 1993,)</a:t>
            </a:r>
          </a:p>
        </p:txBody>
      </p:sp>
    </p:spTree>
    <p:extLst>
      <p:ext uri="{BB962C8B-B14F-4D97-AF65-F5344CB8AC3E}">
        <p14:creationId xmlns:p14="http://schemas.microsoft.com/office/powerpoint/2010/main" val="27461041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799603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3816424" cy="3416320"/>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Rheoli a </a:t>
            </a:r>
            <a:r>
              <a:rPr lang="en-GB" sz="2400" dirty="0" err="1" smtClean="0">
                <a:latin typeface="Arial" panose="020B0604020202020204" pitchFamily="34" charset="0"/>
                <a:cs typeface="Arial" panose="020B0604020202020204" pitchFamily="34" charset="0"/>
              </a:rPr>
              <a:t>chymryd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cyfrifoldeb</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dros</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weithio’n</a:t>
            </a:r>
            <a:r>
              <a:rPr lang="en-GB" sz="2400" dirty="0" smtClean="0">
                <a:latin typeface="Arial" panose="020B0604020202020204" pitchFamily="34" charset="0"/>
                <a:cs typeface="Arial" panose="020B0604020202020204" pitchFamily="34" charset="0"/>
              </a:rPr>
              <a:t> effeithiol o </a:t>
            </a:r>
            <a:r>
              <a:rPr lang="en-GB" sz="2400" dirty="0" err="1" smtClean="0">
                <a:latin typeface="Arial" panose="020B0604020202020204" pitchFamily="34" charset="0"/>
                <a:cs typeface="Arial" panose="020B0604020202020204" pitchFamily="34" charset="0"/>
              </a:rPr>
              <a:t>fewn</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sefydliad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cefnogi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pwrpas</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gwerthoedd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cynaladwyiaeth</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parchu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gwahaniaethau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amddiffyn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diogelwch</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chyfrinachedd</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rheoli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risg</a:t>
            </a:r>
            <a:r>
              <a:rPr lang="en-GB" sz="2400" dirty="0">
                <a:latin typeface="Arial" panose="020B0604020202020204" pitchFamily="34" charset="0"/>
                <a:cs typeface="Arial" panose="020B0604020202020204" pitchFamily="34" charset="0"/>
              </a:rPr>
              <a:t>.</a:t>
            </a:r>
          </a:p>
        </p:txBody>
      </p:sp>
      <p:sp>
        <p:nvSpPr>
          <p:cNvPr id="5" name="TextBox 4"/>
          <p:cNvSpPr txBox="1"/>
          <p:nvPr/>
        </p:nvSpPr>
        <p:spPr>
          <a:xfrm>
            <a:off x="4499992" y="836712"/>
            <a:ext cx="4248472" cy="4431983"/>
          </a:xfrm>
          <a:prstGeom prst="rect">
            <a:avLst/>
          </a:prstGeom>
          <a:noFill/>
        </p:spPr>
        <p:txBody>
          <a:bodyPr wrap="square" rtlCol="0">
            <a:spAutoFit/>
          </a:bodyPr>
          <a:lstStyle/>
          <a:p>
            <a:r>
              <a:rPr lang="en-GB" sz="2400" dirty="0" smtClean="0"/>
              <a:t>Manage </a:t>
            </a:r>
            <a:r>
              <a:rPr lang="en-GB" sz="2400" dirty="0"/>
              <a:t>and take responsibility for working effectively within your organisation, supporting its purpose and values; sustainability; respecting diversity; protecting security and confidentiality; and, managing risk</a:t>
            </a:r>
            <a:r>
              <a:rPr lang="en-GB" sz="2400" dirty="0" smtClean="0"/>
              <a:t>.</a:t>
            </a:r>
          </a:p>
          <a:p>
            <a:pPr marL="342900" indent="-342900">
              <a:buFont typeface="Arial" panose="020B0604020202020204" pitchFamily="34" charset="0"/>
              <a:buChar char="•"/>
            </a:pPr>
            <a:endParaRPr lang="en-GB" sz="2400" dirty="0"/>
          </a:p>
          <a:p>
            <a:r>
              <a:rPr lang="en-GB" sz="1400" i="1" dirty="0" smtClean="0">
                <a:latin typeface="Arial" panose="020B0604020202020204" pitchFamily="34" charset="0"/>
                <a:cs typeface="Arial" panose="020B0604020202020204" pitchFamily="34" charset="0"/>
              </a:rPr>
              <a:t>Based on NOS</a:t>
            </a:r>
            <a:endParaRPr lang="en-GB" sz="1400" i="1"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97070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3600400" cy="4524315"/>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Nod</a:t>
            </a:r>
          </a:p>
          <a:p>
            <a:r>
              <a:rPr lang="en-GB" sz="2400" dirty="0" err="1" smtClean="0">
                <a:latin typeface="Arial" panose="020B0604020202020204" pitchFamily="34" charset="0"/>
                <a:cs typeface="Arial" panose="020B0604020202020204" pitchFamily="34" charset="0"/>
              </a:rPr>
              <a:t>Cyflwyniad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syniadau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perthnasol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 bob </a:t>
            </a:r>
            <a:r>
              <a:rPr lang="en-GB" sz="2400" dirty="0" err="1" smtClean="0">
                <a:latin typeface="Arial" panose="020B0604020202020204" pitchFamily="34" charset="0"/>
                <a:cs typeface="Arial" panose="020B0604020202020204" pitchFamily="34" charset="0"/>
              </a:rPr>
              <a:t>gweithle</a:t>
            </a:r>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err="1" smtClean="0">
                <a:latin typeface="Arial" panose="020B0604020202020204" pitchFamily="34" charset="0"/>
                <a:cs typeface="Arial" panose="020B0604020202020204" pitchFamily="34" charset="0"/>
              </a:rPr>
              <a:t>Amcanion</a:t>
            </a:r>
            <a:endParaRPr lang="en-GB" sz="2400" b="1"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Perthnasu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syniadau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feysydd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dysgu</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Defnyddio</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syniadau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ymchwil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pellach</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Addasu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syniadau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adnabod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anghenion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datblgyiad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personol</a:t>
            </a:r>
            <a:endParaRPr lang="en-GB" sz="2400" dirty="0">
              <a:latin typeface="Arial" panose="020B0604020202020204" pitchFamily="34" charset="0"/>
              <a:cs typeface="Arial" panose="020B0604020202020204" pitchFamily="34" charset="0"/>
            </a:endParaRPr>
          </a:p>
        </p:txBody>
      </p:sp>
      <p:sp>
        <p:nvSpPr>
          <p:cNvPr id="5" name="TextBox 4"/>
          <p:cNvSpPr txBox="1"/>
          <p:nvPr/>
        </p:nvSpPr>
        <p:spPr>
          <a:xfrm>
            <a:off x="4499992" y="836712"/>
            <a:ext cx="4104456" cy="4893647"/>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Aim</a:t>
            </a:r>
          </a:p>
          <a:p>
            <a:r>
              <a:rPr lang="en-GB" sz="2400" dirty="0" smtClean="0">
                <a:latin typeface="Arial" panose="020B0604020202020204" pitchFamily="34" charset="0"/>
                <a:cs typeface="Arial" panose="020B0604020202020204" pitchFamily="34" charset="0"/>
              </a:rPr>
              <a:t>Introduction of ideas relevant to all workplaces</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Objective</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Relate ideas to learning areas</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Use ideas to support further research</a:t>
            </a: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Adapt ideas to identify additional personal development needs</a:t>
            </a:r>
          </a:p>
          <a:p>
            <a:endParaRPr lang="en-GB" sz="2400" dirty="0"/>
          </a:p>
        </p:txBody>
      </p:sp>
    </p:spTree>
    <p:extLst>
      <p:ext uri="{BB962C8B-B14F-4D97-AF65-F5344CB8AC3E}">
        <p14:creationId xmlns:p14="http://schemas.microsoft.com/office/powerpoint/2010/main" val="25917761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27584" y="836712"/>
            <a:ext cx="3960440" cy="4154984"/>
          </a:xfrm>
          <a:prstGeom prst="rect">
            <a:avLst/>
          </a:prstGeom>
          <a:noFill/>
        </p:spPr>
        <p:txBody>
          <a:bodyPr wrap="square" rtlCol="0">
            <a:spAutoFit/>
          </a:bodyPr>
          <a:lstStyle/>
          <a:p>
            <a:r>
              <a:rPr lang="en-GB" sz="2400" b="1" dirty="0" err="1" smtClean="0">
                <a:latin typeface="Arial" panose="020B0604020202020204" pitchFamily="34" charset="0"/>
                <a:cs typeface="Arial" panose="020B0604020202020204" pitchFamily="34" charset="0"/>
              </a:rPr>
              <a:t>Sgiliau</a:t>
            </a:r>
            <a:r>
              <a:rPr lang="en-GB" sz="2400" b="1" dirty="0" smtClean="0">
                <a:latin typeface="Arial" panose="020B0604020202020204" pitchFamily="34" charset="0"/>
                <a:cs typeface="Arial" panose="020B0604020202020204" pitchFamily="34" charset="0"/>
              </a:rPr>
              <a:t> </a:t>
            </a:r>
            <a:r>
              <a:rPr lang="en-GB" sz="2400" b="1" dirty="0" err="1" smtClean="0">
                <a:latin typeface="Arial" panose="020B0604020202020204" pitchFamily="34" charset="0"/>
                <a:cs typeface="Arial" panose="020B0604020202020204" pitchFamily="34" charset="0"/>
              </a:rPr>
              <a:t>penodol</a:t>
            </a:r>
            <a:r>
              <a:rPr lang="en-GB" sz="2400"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smtClean="0">
                <a:latin typeface="Arial" panose="020B0604020202020204" pitchFamily="34" charset="0"/>
                <a:cs typeface="Arial" panose="020B0604020202020204" pitchFamily="34" charset="0"/>
              </a:rPr>
              <a:t>Cyfathrebu</a:t>
            </a:r>
          </a:p>
          <a:p>
            <a:pPr marL="457200" indent="-457200">
              <a:buFont typeface="+mj-lt"/>
              <a:buAutoNum type="arabicPeriod"/>
            </a:pPr>
            <a:r>
              <a:rPr lang="en-GB" sz="2400" dirty="0" err="1">
                <a:latin typeface="Arial" panose="020B0604020202020204" pitchFamily="34" charset="0"/>
                <a:cs typeface="Arial" panose="020B0604020202020204" pitchFamily="34" charset="0"/>
              </a:rPr>
              <a:t>A</a:t>
            </a:r>
            <a:r>
              <a:rPr lang="en-GB" sz="2400" dirty="0" err="1" smtClean="0">
                <a:latin typeface="Arial" panose="020B0604020202020204" pitchFamily="34" charset="0"/>
                <a:cs typeface="Arial" panose="020B0604020202020204" pitchFamily="34" charset="0"/>
              </a:rPr>
              <a:t>rolygu</a:t>
            </a:r>
            <a:endParaRPr lang="en-GB" sz="2400" dirty="0" smtClean="0">
              <a:latin typeface="Arial" panose="020B0604020202020204" pitchFamily="34" charset="0"/>
              <a:cs typeface="Arial" panose="020B0604020202020204" pitchFamily="34" charset="0"/>
            </a:endParaRPr>
          </a:p>
          <a:p>
            <a:pPr marL="457200" indent="-457200">
              <a:buFont typeface="+mj-lt"/>
              <a:buAutoNum type="arabicPeriod"/>
            </a:pPr>
            <a:r>
              <a:rPr lang="en-GB" sz="2400" dirty="0" err="1" smtClean="0">
                <a:latin typeface="Arial" panose="020B0604020202020204" pitchFamily="34" charset="0"/>
                <a:cs typeface="Arial" panose="020B0604020202020204" pitchFamily="34" charset="0"/>
              </a:rPr>
              <a:t>Datrys</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problemau</a:t>
            </a:r>
            <a:endParaRPr lang="en-GB" sz="2400" dirty="0" smtClean="0">
              <a:latin typeface="Arial" panose="020B0604020202020204" pitchFamily="34" charset="0"/>
              <a:cs typeface="Arial" panose="020B0604020202020204" pitchFamily="34" charset="0"/>
            </a:endParaRPr>
          </a:p>
          <a:p>
            <a:pPr marL="457200" indent="-457200">
              <a:buFont typeface="+mj-lt"/>
              <a:buAutoNum type="arabicPeriod"/>
            </a:pPr>
            <a:r>
              <a:rPr lang="en-GB" sz="2400" dirty="0" err="1" smtClean="0">
                <a:latin typeface="Arial" panose="020B0604020202020204" pitchFamily="34" charset="0"/>
                <a:cs typeface="Arial" panose="020B0604020202020204" pitchFamily="34" charset="0"/>
              </a:rPr>
              <a:t>Gweithio</a:t>
            </a:r>
            <a:r>
              <a:rPr lang="en-GB" sz="2400" dirty="0" smtClean="0">
                <a:latin typeface="Arial" panose="020B0604020202020204" pitchFamily="34" charset="0"/>
                <a:cs typeface="Arial" panose="020B0604020202020204" pitchFamily="34" charset="0"/>
              </a:rPr>
              <a:t> mewn </a:t>
            </a:r>
            <a:r>
              <a:rPr lang="en-GB" sz="2400" dirty="0" err="1" smtClean="0">
                <a:latin typeface="Arial" panose="020B0604020202020204" pitchFamily="34" charset="0"/>
                <a:cs typeface="Arial" panose="020B0604020202020204" pitchFamily="34" charset="0"/>
              </a:rPr>
              <a:t>Tîm</a:t>
            </a:r>
            <a:endParaRPr lang="en-GB" sz="2400" dirty="0" smtClean="0">
              <a:latin typeface="Arial" panose="020B0604020202020204" pitchFamily="34" charset="0"/>
              <a:cs typeface="Arial" panose="020B0604020202020204" pitchFamily="34" charset="0"/>
            </a:endParaRPr>
          </a:p>
          <a:p>
            <a:pPr marL="457200" indent="-457200">
              <a:buFont typeface="+mj-lt"/>
              <a:buAutoNum type="arabicPeriod"/>
            </a:pPr>
            <a:r>
              <a:rPr lang="en-GB" sz="2400" dirty="0" err="1" smtClean="0">
                <a:latin typeface="Arial" panose="020B0604020202020204" pitchFamily="34" charset="0"/>
                <a:cs typeface="Arial" panose="020B0604020202020204" pitchFamily="34" charset="0"/>
              </a:rPr>
              <a:t>Sgiliau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rhyng-bersonol</a:t>
            </a:r>
            <a:endParaRPr lang="en-GB" sz="2400" dirty="0" smtClean="0">
              <a:latin typeface="Arial" panose="020B0604020202020204" pitchFamily="34" charset="0"/>
              <a:cs typeface="Arial" panose="020B0604020202020204" pitchFamily="34" charset="0"/>
            </a:endParaRPr>
          </a:p>
          <a:p>
            <a:pPr marL="457200" indent="-457200">
              <a:buFont typeface="+mj-lt"/>
              <a:buAutoNum type="arabicPeriod"/>
            </a:pPr>
            <a:r>
              <a:rPr lang="en-GB" sz="2400" dirty="0" err="1" smtClean="0">
                <a:latin typeface="Arial" panose="020B0604020202020204" pitchFamily="34" charset="0"/>
                <a:cs typeface="Arial" panose="020B0604020202020204" pitchFamily="34" charset="0"/>
              </a:rPr>
              <a:t>Cynllunio</a:t>
            </a:r>
            <a:endParaRPr lang="en-GB" sz="2400" dirty="0" smtClean="0">
              <a:latin typeface="Arial" panose="020B0604020202020204" pitchFamily="34" charset="0"/>
              <a:cs typeface="Arial" panose="020B0604020202020204" pitchFamily="34" charset="0"/>
            </a:endParaRPr>
          </a:p>
          <a:p>
            <a:pPr marL="457200" indent="-457200">
              <a:buFont typeface="+mj-lt"/>
              <a:buAutoNum type="arabicPeriod"/>
            </a:pPr>
            <a:r>
              <a:rPr lang="en-GB" sz="2400" dirty="0" err="1" smtClean="0">
                <a:latin typeface="Arial" panose="020B0604020202020204" pitchFamily="34" charset="0"/>
                <a:cs typeface="Arial" panose="020B0604020202020204" pitchFamily="34" charset="0"/>
              </a:rPr>
              <a:t>Darllen</a:t>
            </a:r>
            <a:r>
              <a:rPr lang="en-GB" sz="2400" dirty="0" smtClean="0">
                <a:latin typeface="Arial" panose="020B0604020202020204" pitchFamily="34" charset="0"/>
                <a:cs typeface="Arial" panose="020B0604020202020204" pitchFamily="34" charset="0"/>
              </a:rPr>
              <a:t> </a:t>
            </a:r>
          </a:p>
          <a:p>
            <a:pPr marL="457200" indent="-457200">
              <a:buFont typeface="+mj-lt"/>
              <a:buAutoNum type="arabicPeriod"/>
            </a:pPr>
            <a:endParaRPr lang="en-GB" sz="2400" dirty="0" smtClean="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TextBox 4"/>
          <p:cNvSpPr txBox="1"/>
          <p:nvPr/>
        </p:nvSpPr>
        <p:spPr>
          <a:xfrm>
            <a:off x="4499992" y="836712"/>
            <a:ext cx="4248472" cy="4216539"/>
          </a:xfrm>
          <a:prstGeom prst="rect">
            <a:avLst/>
          </a:prstGeom>
          <a:noFill/>
        </p:spPr>
        <p:txBody>
          <a:bodyPr wrap="square" rtlCol="0">
            <a:spAutoFit/>
          </a:bodyPr>
          <a:lstStyle/>
          <a:p>
            <a:r>
              <a:rPr lang="en-GB" sz="2400" b="1" dirty="0" smtClean="0"/>
              <a:t>Specific </a:t>
            </a:r>
            <a:r>
              <a:rPr lang="en-GB" sz="2400" b="1" dirty="0"/>
              <a:t>skills</a:t>
            </a:r>
            <a:r>
              <a:rPr lang="en-GB" sz="2400" dirty="0"/>
              <a:t>: </a:t>
            </a:r>
          </a:p>
          <a:p>
            <a:r>
              <a:rPr lang="en-GB" sz="2400" dirty="0"/>
              <a:t> </a:t>
            </a:r>
            <a:endParaRPr lang="en-GB" sz="2400" dirty="0" smtClean="0"/>
          </a:p>
          <a:p>
            <a:pPr marL="457200" indent="-457200">
              <a:buFont typeface="+mj-lt"/>
              <a:buAutoNum type="arabicPeriod"/>
            </a:pPr>
            <a:r>
              <a:rPr lang="en-GB" sz="2400" dirty="0" smtClean="0"/>
              <a:t>Communicating </a:t>
            </a:r>
            <a:endParaRPr lang="en-GB" sz="2400" dirty="0"/>
          </a:p>
          <a:p>
            <a:pPr marL="457200" indent="-457200">
              <a:buFont typeface="+mj-lt"/>
              <a:buAutoNum type="arabicPeriod"/>
            </a:pPr>
            <a:r>
              <a:rPr lang="en-GB" sz="2400" dirty="0"/>
              <a:t>M</a:t>
            </a:r>
            <a:r>
              <a:rPr lang="en-GB" sz="2400" dirty="0" smtClean="0"/>
              <a:t>onitoring </a:t>
            </a:r>
            <a:endParaRPr lang="en-GB" sz="2400" dirty="0"/>
          </a:p>
          <a:p>
            <a:pPr marL="457200" indent="-457200">
              <a:buFont typeface="+mj-lt"/>
              <a:buAutoNum type="arabicPeriod"/>
            </a:pPr>
            <a:r>
              <a:rPr lang="en-GB" sz="2400" dirty="0" smtClean="0"/>
              <a:t>Problem </a:t>
            </a:r>
            <a:r>
              <a:rPr lang="en-GB" sz="2400" dirty="0"/>
              <a:t>solving </a:t>
            </a:r>
          </a:p>
          <a:p>
            <a:pPr marL="457200" indent="-457200">
              <a:buFont typeface="+mj-lt"/>
              <a:buAutoNum type="arabicPeriod"/>
            </a:pPr>
            <a:r>
              <a:rPr lang="en-GB" sz="2400" dirty="0" smtClean="0"/>
              <a:t>Team </a:t>
            </a:r>
            <a:r>
              <a:rPr lang="en-GB" sz="2400" dirty="0"/>
              <a:t>working </a:t>
            </a:r>
          </a:p>
          <a:p>
            <a:pPr marL="457200" indent="-457200">
              <a:buFont typeface="+mj-lt"/>
              <a:buAutoNum type="arabicPeriod"/>
            </a:pPr>
            <a:r>
              <a:rPr lang="en-GB" sz="2400" dirty="0" smtClean="0"/>
              <a:t>Interpersonal </a:t>
            </a:r>
            <a:r>
              <a:rPr lang="en-GB" sz="2400" dirty="0"/>
              <a:t>skills </a:t>
            </a:r>
          </a:p>
          <a:p>
            <a:pPr marL="457200" indent="-457200">
              <a:buFont typeface="+mj-lt"/>
              <a:buAutoNum type="arabicPeriod"/>
            </a:pPr>
            <a:r>
              <a:rPr lang="en-GB" sz="2400" dirty="0" smtClean="0"/>
              <a:t>Planning </a:t>
            </a:r>
            <a:endParaRPr lang="en-GB" sz="2400" dirty="0"/>
          </a:p>
          <a:p>
            <a:pPr marL="457200" indent="-457200">
              <a:buFont typeface="+mj-lt"/>
              <a:buAutoNum type="arabicPeriod"/>
            </a:pPr>
            <a:r>
              <a:rPr lang="en-GB" sz="2400" dirty="0" smtClean="0"/>
              <a:t>Reading </a:t>
            </a:r>
            <a:endParaRPr lang="en-GB" sz="2400" dirty="0"/>
          </a:p>
          <a:p>
            <a:pPr marL="342900" indent="-342900">
              <a:buFont typeface="Arial" panose="020B0604020202020204" pitchFamily="34" charset="0"/>
              <a:buChar char="•"/>
            </a:pPr>
            <a:endParaRPr lang="en-GB" sz="2400" dirty="0"/>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201116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836712"/>
            <a:ext cx="4176464" cy="4893647"/>
          </a:xfrm>
          <a:prstGeom prst="rect">
            <a:avLst/>
          </a:prstGeom>
          <a:noFill/>
        </p:spPr>
        <p:txBody>
          <a:bodyPr wrap="square" rtlCol="0">
            <a:spAutoFit/>
          </a:bodyPr>
          <a:lstStyle/>
          <a:p>
            <a:r>
              <a:rPr lang="en-GB" sz="2400" b="1" dirty="0" err="1" smtClean="0">
                <a:solidFill>
                  <a:srgbClr val="FF0000"/>
                </a:solidFill>
                <a:latin typeface="Arial" panose="020B0604020202020204" pitchFamily="34" charset="0"/>
                <a:cs typeface="Arial" panose="020B0604020202020204" pitchFamily="34" charset="0"/>
              </a:rPr>
              <a:t>Gweithgaredd</a:t>
            </a:r>
            <a:endParaRPr lang="en-GB" sz="2400" b="1" dirty="0" smtClean="0">
              <a:solidFill>
                <a:srgbClr val="FF0000"/>
              </a:solidFill>
              <a:latin typeface="Arial" panose="020B0604020202020204" pitchFamily="34" charset="0"/>
              <a:cs typeface="Arial" panose="020B0604020202020204" pitchFamily="34" charset="0"/>
            </a:endParaRPr>
          </a:p>
          <a:p>
            <a:endParaRPr lang="en-GB" sz="2400" b="1" dirty="0" smtClean="0">
              <a:solidFill>
                <a:srgbClr val="FF0000"/>
              </a:solidFill>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Beth </a:t>
            </a:r>
            <a:r>
              <a:rPr lang="en-GB" sz="2400" b="1" dirty="0" err="1" smtClean="0">
                <a:latin typeface="Arial" panose="020B0604020202020204" pitchFamily="34" charset="0"/>
                <a:cs typeface="Arial" panose="020B0604020202020204" pitchFamily="34" charset="0"/>
              </a:rPr>
              <a:t>i</a:t>
            </a:r>
            <a:r>
              <a:rPr lang="en-GB" sz="2400" b="1" dirty="0" smtClean="0">
                <a:latin typeface="Arial" panose="020B0604020202020204" pitchFamily="34" charset="0"/>
                <a:cs typeface="Arial" panose="020B0604020202020204" pitchFamily="34" charset="0"/>
              </a:rPr>
              <a:t> </a:t>
            </a:r>
            <a:r>
              <a:rPr lang="en-GB" sz="2400" b="1" dirty="0" err="1" smtClean="0">
                <a:latin typeface="Arial" panose="020B0604020202020204" pitchFamily="34" charset="0"/>
                <a:cs typeface="Arial" panose="020B0604020202020204" pitchFamily="34" charset="0"/>
              </a:rPr>
              <a:t>chi’n</a:t>
            </a:r>
            <a:r>
              <a:rPr lang="en-GB" sz="2400" b="1" dirty="0" smtClean="0">
                <a:latin typeface="Arial" panose="020B0604020202020204" pitchFamily="34" charset="0"/>
                <a:cs typeface="Arial" panose="020B0604020202020204" pitchFamily="34" charset="0"/>
              </a:rPr>
              <a:t> </a:t>
            </a:r>
            <a:r>
              <a:rPr lang="en-GB" sz="2400" b="1" dirty="0" err="1" smtClean="0">
                <a:latin typeface="Arial" panose="020B0604020202020204" pitchFamily="34" charset="0"/>
                <a:cs typeface="Arial" panose="020B0604020202020204" pitchFamily="34" charset="0"/>
              </a:rPr>
              <a:t>wneud</a:t>
            </a:r>
            <a:r>
              <a:rPr lang="en-GB" sz="2400" b="1" dirty="0" smtClean="0">
                <a:latin typeface="Arial" panose="020B0604020202020204" pitchFamily="34" charset="0"/>
                <a:cs typeface="Arial" panose="020B0604020202020204" pitchFamily="34" charset="0"/>
              </a:rPr>
              <a:t>?</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Gweithio</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gyflawnu</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pwrpas</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gwerthoedd</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sefydliad</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Cefnogi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cynaladwyiaeth</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Cefnogi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gwahaniaethau</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Cynnal</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diogelwch</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chyfrinachedd</a:t>
            </a:r>
            <a:endParaRPr lang="en-GB" sz="2400" dirty="0" smtClean="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smtClean="0">
                <a:latin typeface="Arial" panose="020B0604020202020204" pitchFamily="34" charset="0"/>
                <a:cs typeface="Arial" panose="020B0604020202020204" pitchFamily="34" charset="0"/>
              </a:rPr>
              <a:t>Asesu</a:t>
            </a:r>
            <a:r>
              <a:rPr lang="en-GB" sz="2400" dirty="0" smtClean="0">
                <a:latin typeface="Arial" panose="020B0604020202020204" pitchFamily="34" charset="0"/>
                <a:cs typeface="Arial" panose="020B0604020202020204" pitchFamily="34" charset="0"/>
              </a:rPr>
              <a:t> a </a:t>
            </a:r>
            <a:r>
              <a:rPr lang="en-GB" sz="2400" dirty="0" err="1" smtClean="0">
                <a:latin typeface="Arial" panose="020B0604020202020204" pitchFamily="34" charset="0"/>
                <a:cs typeface="Arial" panose="020B0604020202020204" pitchFamily="34" charset="0"/>
              </a:rPr>
              <a:t>rheoli</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risg</a:t>
            </a:r>
            <a:endParaRPr lang="en-GB" sz="2400" dirty="0" smtClean="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p:txBody>
      </p:sp>
      <p:sp>
        <p:nvSpPr>
          <p:cNvPr id="5" name="TextBox 4"/>
          <p:cNvSpPr txBox="1"/>
          <p:nvPr/>
        </p:nvSpPr>
        <p:spPr>
          <a:xfrm>
            <a:off x="4499992" y="836712"/>
            <a:ext cx="4248472" cy="5693866"/>
          </a:xfrm>
          <a:prstGeom prst="rect">
            <a:avLst/>
          </a:prstGeom>
          <a:noFill/>
        </p:spPr>
        <p:txBody>
          <a:bodyPr wrap="square" rtlCol="0">
            <a:spAutoFit/>
          </a:bodyPr>
          <a:lstStyle/>
          <a:p>
            <a:r>
              <a:rPr lang="en-GB" sz="2400" b="1" dirty="0" smtClean="0">
                <a:solidFill>
                  <a:srgbClr val="FF0000"/>
                </a:solidFill>
              </a:rPr>
              <a:t>Activity</a:t>
            </a:r>
          </a:p>
          <a:p>
            <a:endParaRPr lang="en-GB" sz="2400" b="1" dirty="0" smtClean="0">
              <a:solidFill>
                <a:srgbClr val="FF0000"/>
              </a:solidFill>
            </a:endParaRPr>
          </a:p>
          <a:p>
            <a:r>
              <a:rPr lang="en-GB" sz="2400" b="1" dirty="0" smtClean="0"/>
              <a:t>What </a:t>
            </a:r>
            <a:r>
              <a:rPr lang="en-GB" sz="2400" b="1" dirty="0"/>
              <a:t>do you </a:t>
            </a:r>
            <a:r>
              <a:rPr lang="en-GB" sz="2400" b="1" dirty="0" smtClean="0"/>
              <a:t>do?</a:t>
            </a:r>
          </a:p>
          <a:p>
            <a:endParaRPr lang="en-GB" sz="2400" b="1" dirty="0" smtClean="0"/>
          </a:p>
          <a:p>
            <a:pPr marL="342900" indent="-342900">
              <a:buFont typeface="Arial" panose="020B0604020202020204" pitchFamily="34" charset="0"/>
              <a:buChar char="•"/>
            </a:pPr>
            <a:r>
              <a:rPr lang="en-GB" sz="2400" dirty="0"/>
              <a:t>Work to achieve your organisation’s purpose and values </a:t>
            </a:r>
          </a:p>
          <a:p>
            <a:pPr marL="342900" indent="-342900">
              <a:buFont typeface="Arial" panose="020B0604020202020204" pitchFamily="34" charset="0"/>
              <a:buChar char="•"/>
            </a:pPr>
            <a:r>
              <a:rPr lang="en-GB" sz="2400" dirty="0"/>
              <a:t>Support sustainability</a:t>
            </a:r>
          </a:p>
          <a:p>
            <a:pPr marL="342900" indent="-342900">
              <a:buFont typeface="Arial" panose="020B0604020202020204" pitchFamily="34" charset="0"/>
              <a:buChar char="•"/>
            </a:pPr>
            <a:r>
              <a:rPr lang="en-GB" sz="2400" dirty="0"/>
              <a:t>Support diversity</a:t>
            </a:r>
          </a:p>
          <a:p>
            <a:pPr marL="342900" indent="-342900">
              <a:buFont typeface="Arial" panose="020B0604020202020204" pitchFamily="34" charset="0"/>
              <a:buChar char="•"/>
            </a:pPr>
            <a:r>
              <a:rPr lang="en-GB" sz="2400" dirty="0"/>
              <a:t>Maintain security and confidentiality</a:t>
            </a:r>
          </a:p>
          <a:p>
            <a:pPr marL="342900" indent="-342900">
              <a:buFont typeface="Arial" panose="020B0604020202020204" pitchFamily="34" charset="0"/>
              <a:buChar char="•"/>
            </a:pPr>
            <a:r>
              <a:rPr lang="en-GB" sz="2400" dirty="0"/>
              <a:t>Assess and manage risk</a:t>
            </a:r>
          </a:p>
          <a:p>
            <a:endParaRPr lang="en-GB" sz="2400" b="1" dirty="0"/>
          </a:p>
          <a:p>
            <a:endParaRPr lang="en-GB" sz="2400" dirty="0"/>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367473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67544" y="836712"/>
            <a:ext cx="8280920" cy="5078313"/>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Work to achieve your organisation’s purpose and values </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work </a:t>
            </a:r>
            <a:r>
              <a:rPr lang="en-GB" sz="2400" dirty="0">
                <a:latin typeface="Arial" panose="020B0604020202020204" pitchFamily="34" charset="0"/>
                <a:cs typeface="Arial" panose="020B0604020202020204" pitchFamily="34" charset="0"/>
              </a:rPr>
              <a:t>in a way that supports own organisation’s overall mission and team’s objectives </a:t>
            </a:r>
          </a:p>
          <a:p>
            <a:pPr marL="285750" lvl="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implement policies, systems and procedures that are relevant to your role </a:t>
            </a:r>
          </a:p>
          <a:p>
            <a:pPr marL="285750" lvl="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put your organisation’s values into practice in all aspects of your work </a:t>
            </a:r>
          </a:p>
          <a:p>
            <a:pPr marL="285750" lvl="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work with outside organisations and individuals in a way that protects and improves the image of your organisation </a:t>
            </a:r>
          </a:p>
          <a:p>
            <a:pPr marL="285750" lvl="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improve objectives, policies, systems, procedures and values in a way that is consistent with your job role </a:t>
            </a:r>
          </a:p>
          <a:p>
            <a:pPr marL="342900" indent="-34290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705722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548680"/>
            <a:ext cx="7992888" cy="5170646"/>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Support sustainability</a:t>
            </a: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establish </a:t>
            </a:r>
            <a:r>
              <a:rPr lang="en-GB" sz="2200" dirty="0">
                <a:latin typeface="Arial" panose="020B0604020202020204" pitchFamily="34" charset="0"/>
                <a:cs typeface="Arial" panose="020B0604020202020204" pitchFamily="34" charset="0"/>
              </a:rPr>
              <a:t>and maintain procedures to minimize waste, recycle materials and correctly dispose of hazardous materials</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establish and maintain procedures for the maintenance of equipment</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involve all stakeholders in continuously improving working methods and the use of technology to ensure efficiency in the work environment</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choose sources of equipment, materials and expertise that provide the best value for money and reflect social responsibility in the medium and long term</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establish and maintain procedures to develop colleagues so that they can maximise their performance and their value to the organisation in the short, medium and long term</a:t>
            </a:r>
          </a:p>
        </p:txBody>
      </p:sp>
    </p:spTree>
    <p:extLst>
      <p:ext uri="{BB962C8B-B14F-4D97-AF65-F5344CB8AC3E}">
        <p14:creationId xmlns:p14="http://schemas.microsoft.com/office/powerpoint/2010/main" val="29343564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7992888" cy="4893647"/>
          </a:xfrm>
          <a:prstGeom prst="rect">
            <a:avLst/>
          </a:prstGeom>
          <a:noFill/>
        </p:spPr>
        <p:txBody>
          <a:bodyPr wrap="square" rtlCol="0">
            <a:spAutoFit/>
          </a:bodyPr>
          <a:lstStyle/>
          <a:p>
            <a:r>
              <a:rPr lang="en-GB" sz="2400" b="1" dirty="0"/>
              <a:t>Support diversity</a:t>
            </a:r>
            <a:endParaRPr lang="en-GB" sz="2400" dirty="0"/>
          </a:p>
          <a:p>
            <a:pPr marL="342900" indent="-342900">
              <a:buFont typeface="Arial" panose="020B0604020202020204" pitchFamily="34" charset="0"/>
              <a:buChar char="•"/>
            </a:pPr>
            <a:r>
              <a:rPr lang="en-GB" sz="2400" dirty="0" smtClean="0"/>
              <a:t>establish </a:t>
            </a:r>
            <a:r>
              <a:rPr lang="en-GB" sz="2400" dirty="0"/>
              <a:t>and maintain a working environment that values diversity and makes best use of the talents of all those working for and with the organisation</a:t>
            </a:r>
          </a:p>
          <a:p>
            <a:pPr marL="342900" lvl="0" indent="-342900">
              <a:buFont typeface="Arial" panose="020B0604020202020204" pitchFamily="34" charset="0"/>
              <a:buChar char="•"/>
            </a:pPr>
            <a:r>
              <a:rPr lang="en-GB" sz="2400" dirty="0"/>
              <a:t>use words and actions that show you value diversity among your colleagues, customers and stakeholders</a:t>
            </a:r>
          </a:p>
          <a:p>
            <a:pPr marL="342900" lvl="0" indent="-342900">
              <a:buFont typeface="Arial" panose="020B0604020202020204" pitchFamily="34" charset="0"/>
              <a:buChar char="•"/>
            </a:pPr>
            <a:r>
              <a:rPr lang="en-GB" sz="2400" dirty="0"/>
              <a:t>interact with other people in a way that is sensitive to their individual needs and respects their background, abilities, values, customs and beliefs</a:t>
            </a:r>
          </a:p>
          <a:p>
            <a:pPr marL="342900" lvl="0" indent="-342900">
              <a:buFont typeface="Arial" panose="020B0604020202020204" pitchFamily="34" charset="0"/>
              <a:buChar char="•"/>
            </a:pPr>
            <a:r>
              <a:rPr lang="en-GB" sz="2400" dirty="0"/>
              <a:t>uphold the rights of people who are different from you</a:t>
            </a:r>
          </a:p>
          <a:p>
            <a:pPr marL="342900" lvl="0" indent="-342900">
              <a:buFont typeface="Arial" panose="020B0604020202020204" pitchFamily="34" charset="0"/>
              <a:buChar char="•"/>
            </a:pPr>
            <a:r>
              <a:rPr lang="en-GB" sz="2400" dirty="0"/>
              <a:t>you work and interact with others</a:t>
            </a:r>
          </a:p>
          <a:p>
            <a:pPr marL="342900" lvl="0" indent="-342900">
              <a:buFont typeface="Arial" panose="020B0604020202020204" pitchFamily="34" charset="0"/>
              <a:buChar char="•"/>
            </a:pPr>
            <a:r>
              <a:rPr lang="en-GB" sz="2400" dirty="0"/>
              <a:t>follow your organisation’s procedures and legal requirements in relation to discrimination legislation</a:t>
            </a:r>
          </a:p>
        </p:txBody>
      </p:sp>
    </p:spTree>
    <p:extLst>
      <p:ext uri="{BB962C8B-B14F-4D97-AF65-F5344CB8AC3E}">
        <p14:creationId xmlns:p14="http://schemas.microsoft.com/office/powerpoint/2010/main" val="17636625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7992888" cy="3785652"/>
          </a:xfrm>
          <a:prstGeom prst="rect">
            <a:avLst/>
          </a:prstGeom>
          <a:noFill/>
        </p:spPr>
        <p:txBody>
          <a:bodyPr wrap="square" rtlCol="0">
            <a:spAutoFit/>
          </a:bodyPr>
          <a:lstStyle/>
          <a:p>
            <a:r>
              <a:rPr lang="en-GB" sz="2400" b="1" dirty="0"/>
              <a:t>Maintain security and confidentiality</a:t>
            </a:r>
            <a:endParaRPr lang="en-GB" sz="2400" dirty="0"/>
          </a:p>
          <a:p>
            <a:r>
              <a:rPr lang="en-GB" sz="2400" b="1" dirty="0"/>
              <a:t> </a:t>
            </a:r>
            <a:endParaRPr lang="en-GB" sz="2400" dirty="0"/>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maintain the security of property in a way that is consistent with your organisation’s procedures and legal requirements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maintain the confidentiality of information in a way that is consistent with your organisation’s procedures and legal requirements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deal with any concerns about the security of property and confidentiality of information</a:t>
            </a:r>
          </a:p>
        </p:txBody>
      </p:sp>
    </p:spTree>
    <p:extLst>
      <p:ext uri="{BB962C8B-B14F-4D97-AF65-F5344CB8AC3E}">
        <p14:creationId xmlns:p14="http://schemas.microsoft.com/office/powerpoint/2010/main" val="205554952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7992888" cy="3785652"/>
          </a:xfrm>
          <a:prstGeom prst="rect">
            <a:avLst/>
          </a:prstGeom>
          <a:noFill/>
        </p:spPr>
        <p:txBody>
          <a:bodyPr wrap="square" rtlCol="0">
            <a:spAutoFit/>
          </a:bodyPr>
          <a:lstStyle/>
          <a:p>
            <a:r>
              <a:rPr lang="en-GB" sz="2400" b="1" dirty="0"/>
              <a:t>Assess and manage risk</a:t>
            </a:r>
            <a:endParaRPr lang="en-GB" sz="2400" dirty="0"/>
          </a:p>
          <a:p>
            <a:r>
              <a:rPr lang="en-GB" sz="2400" b="1" dirty="0"/>
              <a:t> </a:t>
            </a:r>
            <a:endParaRPr lang="en-GB" sz="2400" dirty="0"/>
          </a:p>
          <a:p>
            <a:pPr marL="342900" lvl="0" indent="-342900">
              <a:buFont typeface="Arial" panose="020B0604020202020204" pitchFamily="34" charset="0"/>
              <a:buChar char="•"/>
            </a:pPr>
            <a:r>
              <a:rPr lang="en-GB" sz="2400" dirty="0"/>
              <a:t>identify possible sources of risk</a:t>
            </a:r>
          </a:p>
          <a:p>
            <a:pPr marL="342900" lvl="0" indent="-342900">
              <a:buFont typeface="Arial" panose="020B0604020202020204" pitchFamily="34" charset="0"/>
              <a:buChar char="•"/>
            </a:pPr>
            <a:r>
              <a:rPr lang="en-GB" sz="2400" dirty="0"/>
              <a:t>assess the level of risk</a:t>
            </a:r>
          </a:p>
          <a:p>
            <a:pPr marL="342900" lvl="0" indent="-342900">
              <a:buFont typeface="Arial" panose="020B0604020202020204" pitchFamily="34" charset="0"/>
              <a:buChar char="•"/>
            </a:pPr>
            <a:r>
              <a:rPr lang="en-GB" sz="2400" dirty="0"/>
              <a:t>make judgements on acceptable risks</a:t>
            </a:r>
          </a:p>
          <a:p>
            <a:pPr marL="342900" lvl="0" indent="-342900">
              <a:buFont typeface="Arial" panose="020B0604020202020204" pitchFamily="34" charset="0"/>
              <a:buChar char="•"/>
            </a:pPr>
            <a:r>
              <a:rPr lang="en-GB" sz="2400" dirty="0"/>
              <a:t>put in place ways of minimising and monitoring risk</a:t>
            </a:r>
          </a:p>
          <a:p>
            <a:pPr marL="342900" lvl="0" indent="-342900">
              <a:buFont typeface="Arial" panose="020B0604020202020204" pitchFamily="34" charset="0"/>
              <a:buChar char="•"/>
            </a:pPr>
            <a:r>
              <a:rPr lang="en-GB" sz="2400" dirty="0"/>
              <a:t>be alert to new risks and be able to manage these when they occur</a:t>
            </a:r>
          </a:p>
          <a:p>
            <a:pPr marL="342900" lvl="0" indent="-342900">
              <a:buFont typeface="Arial" panose="020B0604020202020204" pitchFamily="34" charset="0"/>
              <a:buChar char="•"/>
            </a:pPr>
            <a:r>
              <a:rPr lang="en-GB" sz="2400" dirty="0"/>
              <a:t>review and learn from your experience of assessing and managing</a:t>
            </a:r>
          </a:p>
        </p:txBody>
      </p:sp>
    </p:spTree>
    <p:extLst>
      <p:ext uri="{BB962C8B-B14F-4D97-AF65-F5344CB8AC3E}">
        <p14:creationId xmlns:p14="http://schemas.microsoft.com/office/powerpoint/2010/main" val="41373073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3816424" cy="4893647"/>
          </a:xfrm>
          <a:prstGeom prst="rect">
            <a:avLst/>
          </a:prstGeom>
          <a:noFill/>
        </p:spPr>
        <p:txBody>
          <a:bodyPr wrap="square" rtlCol="0">
            <a:spAutoFit/>
          </a:bodyPr>
          <a:lstStyle/>
          <a:p>
            <a:r>
              <a:rPr lang="en-GB" sz="2400" b="1" dirty="0" err="1" smtClean="0">
                <a:solidFill>
                  <a:srgbClr val="FF0000"/>
                </a:solidFill>
                <a:latin typeface="Arial" panose="020B0604020202020204" pitchFamily="34" charset="0"/>
                <a:cs typeface="Arial" panose="020B0604020202020204" pitchFamily="34" charset="0"/>
              </a:rPr>
              <a:t>Gweithgaredd</a:t>
            </a:r>
            <a:endParaRPr lang="en-GB" sz="2400" b="1" dirty="0" smtClean="0">
              <a:solidFill>
                <a:srgbClr val="FF0000"/>
              </a:solidFill>
              <a:latin typeface="Arial" panose="020B0604020202020204" pitchFamily="34" charset="0"/>
              <a:cs typeface="Arial" panose="020B0604020202020204" pitchFamily="34" charset="0"/>
            </a:endParaRPr>
          </a:p>
          <a:p>
            <a:endParaRPr lang="en-GB" sz="2400" b="1" dirty="0" smtClean="0">
              <a:solidFill>
                <a:srgbClr val="FF0000"/>
              </a:solidFill>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Beth </a:t>
            </a:r>
            <a:r>
              <a:rPr lang="en-GB" sz="2400" b="1" dirty="0" err="1" smtClean="0">
                <a:latin typeface="Arial" panose="020B0604020202020204" pitchFamily="34" charset="0"/>
                <a:cs typeface="Arial" panose="020B0604020202020204" pitchFamily="34" charset="0"/>
              </a:rPr>
              <a:t>i</a:t>
            </a:r>
            <a:r>
              <a:rPr lang="en-GB" sz="2400" b="1" dirty="0" smtClean="0">
                <a:latin typeface="Arial" panose="020B0604020202020204" pitchFamily="34" charset="0"/>
                <a:cs typeface="Arial" panose="020B0604020202020204" pitchFamily="34" charset="0"/>
              </a:rPr>
              <a:t> </a:t>
            </a:r>
            <a:r>
              <a:rPr lang="en-GB" sz="2400" b="1" dirty="0" err="1" smtClean="0">
                <a:latin typeface="Arial" panose="020B0604020202020204" pitchFamily="34" charset="0"/>
                <a:cs typeface="Arial" panose="020B0604020202020204" pitchFamily="34" charset="0"/>
              </a:rPr>
              <a:t>chi’n</a:t>
            </a:r>
            <a:r>
              <a:rPr lang="en-GB" sz="2400" b="1" dirty="0" smtClean="0">
                <a:latin typeface="Arial" panose="020B0604020202020204" pitchFamily="34" charset="0"/>
                <a:cs typeface="Arial" panose="020B0604020202020204" pitchFamily="34" charset="0"/>
              </a:rPr>
              <a:t> </a:t>
            </a:r>
            <a:r>
              <a:rPr lang="en-GB" sz="2400" b="1" dirty="0" err="1" smtClean="0">
                <a:latin typeface="Arial" panose="020B0604020202020204" pitchFamily="34" charset="0"/>
                <a:cs typeface="Arial" panose="020B0604020202020204" pitchFamily="34" charset="0"/>
              </a:rPr>
              <a:t>wybod</a:t>
            </a:r>
            <a:r>
              <a:rPr lang="en-GB" sz="2400" b="1" dirty="0" smtClean="0">
                <a:latin typeface="Arial" panose="020B0604020202020204" pitchFamily="34" charset="0"/>
                <a:cs typeface="Arial" panose="020B0604020202020204" pitchFamily="34" charset="0"/>
              </a:rPr>
              <a:t>?</a:t>
            </a:r>
          </a:p>
          <a:p>
            <a:endParaRPr lang="en-GB" sz="24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Gweithio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gyflawnu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pwrpas</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gwerthoedd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sefydliad</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Cefnogi</a:t>
            </a:r>
            <a:r>
              <a:rPr lang="en-GB" sz="2400" dirty="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cynaladwyiaeth</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Cefnogi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gwahaniaethau</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Cynnal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chyfrinachedd</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Asesu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rheoli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risg</a:t>
            </a:r>
            <a:endParaRPr lang="en-GB" sz="2400" dirty="0">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 </a:t>
            </a:r>
            <a:endParaRPr lang="en-GB" sz="2400" b="1" dirty="0">
              <a:latin typeface="Arial" panose="020B0604020202020204" pitchFamily="34" charset="0"/>
              <a:cs typeface="Arial" panose="020B0604020202020204" pitchFamily="34" charset="0"/>
            </a:endParaRPr>
          </a:p>
        </p:txBody>
      </p:sp>
      <p:sp>
        <p:nvSpPr>
          <p:cNvPr id="5" name="TextBox 4"/>
          <p:cNvSpPr txBox="1"/>
          <p:nvPr/>
        </p:nvSpPr>
        <p:spPr>
          <a:xfrm>
            <a:off x="4499992" y="836712"/>
            <a:ext cx="4248472" cy="4955203"/>
          </a:xfrm>
          <a:prstGeom prst="rect">
            <a:avLst/>
          </a:prstGeom>
          <a:noFill/>
        </p:spPr>
        <p:txBody>
          <a:bodyPr wrap="square" rtlCol="0">
            <a:spAutoFit/>
          </a:bodyPr>
          <a:lstStyle/>
          <a:p>
            <a:r>
              <a:rPr lang="en-GB" sz="2400" b="1" dirty="0" smtClean="0">
                <a:solidFill>
                  <a:srgbClr val="FF0000"/>
                </a:solidFill>
              </a:rPr>
              <a:t>Activity</a:t>
            </a:r>
          </a:p>
          <a:p>
            <a:endParaRPr lang="en-GB" sz="2400" b="1" dirty="0" smtClean="0">
              <a:solidFill>
                <a:srgbClr val="FF0000"/>
              </a:solidFill>
            </a:endParaRPr>
          </a:p>
          <a:p>
            <a:r>
              <a:rPr lang="en-GB" sz="2400" b="1" dirty="0" smtClean="0"/>
              <a:t>What </a:t>
            </a:r>
            <a:r>
              <a:rPr lang="en-GB" sz="2400" b="1" dirty="0"/>
              <a:t>do you </a:t>
            </a:r>
            <a:r>
              <a:rPr lang="en-GB" sz="2400" b="1" dirty="0" smtClean="0"/>
              <a:t>know?</a:t>
            </a:r>
            <a:endParaRPr lang="en-GB" sz="2400" dirty="0"/>
          </a:p>
          <a:p>
            <a:endParaRPr lang="en-GB" sz="2400" dirty="0"/>
          </a:p>
          <a:p>
            <a:pPr marL="342900" indent="-342900">
              <a:buFont typeface="Arial" panose="020B0604020202020204" pitchFamily="34" charset="0"/>
              <a:buChar char="•"/>
            </a:pPr>
            <a:r>
              <a:rPr lang="en-GB" sz="2400" dirty="0"/>
              <a:t>Work to achieve your organisation’s purpose and </a:t>
            </a:r>
            <a:r>
              <a:rPr lang="en-GB" sz="2400" dirty="0" smtClean="0"/>
              <a:t>values</a:t>
            </a:r>
          </a:p>
          <a:p>
            <a:pPr marL="342900" indent="-342900">
              <a:buFont typeface="Arial" panose="020B0604020202020204" pitchFamily="34" charset="0"/>
              <a:buChar char="•"/>
            </a:pPr>
            <a:r>
              <a:rPr lang="en-GB" sz="2400" dirty="0"/>
              <a:t>Support sustainability</a:t>
            </a:r>
          </a:p>
          <a:p>
            <a:pPr marL="342900" indent="-342900">
              <a:buFont typeface="Arial" panose="020B0604020202020204" pitchFamily="34" charset="0"/>
              <a:buChar char="•"/>
            </a:pPr>
            <a:r>
              <a:rPr lang="en-GB" sz="2400" dirty="0"/>
              <a:t>Support </a:t>
            </a:r>
            <a:r>
              <a:rPr lang="en-GB" sz="2400" dirty="0" smtClean="0"/>
              <a:t>diversity</a:t>
            </a:r>
          </a:p>
          <a:p>
            <a:pPr marL="342900" indent="-342900">
              <a:buFont typeface="Arial" panose="020B0604020202020204" pitchFamily="34" charset="0"/>
              <a:buChar char="•"/>
            </a:pPr>
            <a:r>
              <a:rPr lang="en-GB" sz="2400" dirty="0"/>
              <a:t>Maintain security and confidentiality</a:t>
            </a:r>
          </a:p>
          <a:p>
            <a:pPr marL="342900" indent="-342900">
              <a:buFont typeface="Arial" panose="020B0604020202020204" pitchFamily="34" charset="0"/>
              <a:buChar char="•"/>
            </a:pPr>
            <a:r>
              <a:rPr lang="en-GB" sz="2400" dirty="0" smtClean="0"/>
              <a:t>Assess </a:t>
            </a:r>
            <a:r>
              <a:rPr lang="en-GB" sz="2400" dirty="0"/>
              <a:t>and manage risk</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68101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0764" y="836711"/>
            <a:ext cx="7992888" cy="5262979"/>
          </a:xfrm>
          <a:prstGeom prst="rect">
            <a:avLst/>
          </a:prstGeom>
          <a:noFill/>
        </p:spPr>
        <p:txBody>
          <a:bodyPr wrap="square" rtlCol="0">
            <a:spAutoFit/>
          </a:bodyPr>
          <a:lstStyle/>
          <a:p>
            <a:r>
              <a:rPr lang="en-GB" sz="2400" b="1" dirty="0" smtClean="0"/>
              <a:t>Work </a:t>
            </a:r>
            <a:r>
              <a:rPr lang="en-GB" sz="2400" b="1" dirty="0"/>
              <a:t>to achieve your organisation’s purpose and values</a:t>
            </a:r>
            <a:endParaRPr lang="en-GB" sz="2400" dirty="0"/>
          </a:p>
          <a:p>
            <a:pPr marL="342900" indent="-342900">
              <a:buFont typeface="Arial" panose="020B0604020202020204" pitchFamily="34" charset="0"/>
              <a:buChar char="•"/>
            </a:pPr>
            <a:r>
              <a:rPr lang="en-GB" sz="2200" dirty="0" smtClean="0">
                <a:latin typeface="Arial" panose="020B0604020202020204" pitchFamily="34" charset="0"/>
                <a:cs typeface="Arial" panose="020B0604020202020204" pitchFamily="34" charset="0"/>
              </a:rPr>
              <a:t>the </a:t>
            </a:r>
            <a:r>
              <a:rPr lang="en-GB" sz="2200" dirty="0">
                <a:latin typeface="Arial" panose="020B0604020202020204" pitchFamily="34" charset="0"/>
                <a:cs typeface="Arial" panose="020B0604020202020204" pitchFamily="34" charset="0"/>
              </a:rPr>
              <a:t>sector in which your organisation operates</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your organisation’s mission and purpose</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the main characteristics of your organisation and how it compares to other organisations in its sector</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your main responsibilities at work</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how your role fits into your organisation’s structure and contributes to its operation</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the policies, procedures, systems and values of your organisation that are relevant to your job</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how to implement your organisation’s values and policies</a:t>
            </a:r>
          </a:p>
          <a:p>
            <a:pPr marL="342900" lvl="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how you can improve policies, objectives, systems and values in a way that is consistent with your job role</a:t>
            </a:r>
          </a:p>
          <a:p>
            <a:r>
              <a:rPr lang="en-GB" sz="2400" b="1" dirty="0"/>
              <a:t> </a:t>
            </a:r>
            <a:endParaRPr lang="en-GB" sz="2400" dirty="0"/>
          </a:p>
        </p:txBody>
      </p:sp>
      <p:sp>
        <p:nvSpPr>
          <p:cNvPr id="2" name="Rectangle 1"/>
          <p:cNvSpPr/>
          <p:nvPr/>
        </p:nvSpPr>
        <p:spPr>
          <a:xfrm rot="10800000" flipV="1">
            <a:off x="8350158" y="653068"/>
            <a:ext cx="461665" cy="4576132"/>
          </a:xfrm>
          <a:prstGeom prst="rect">
            <a:avLst/>
          </a:prstGeom>
        </p:spPr>
        <p:txBody>
          <a:bodyPr vert="vert270" wrap="square">
            <a:spAutoFit/>
          </a:bodyPr>
          <a:lstStyle/>
          <a:p>
            <a:pPr algn="ctr"/>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dirty="0"/>
          </a:p>
        </p:txBody>
      </p:sp>
    </p:spTree>
    <p:extLst>
      <p:ext uri="{BB962C8B-B14F-4D97-AF65-F5344CB8AC3E}">
        <p14:creationId xmlns:p14="http://schemas.microsoft.com/office/powerpoint/2010/main" val="346870961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7992888" cy="517064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Support </a:t>
            </a:r>
            <a:r>
              <a:rPr lang="en-GB" sz="2400" b="1" dirty="0" smtClean="0">
                <a:latin typeface="Arial" panose="020B0604020202020204" pitchFamily="34" charset="0"/>
                <a:cs typeface="Arial" panose="020B0604020202020204" pitchFamily="34" charset="0"/>
              </a:rPr>
              <a:t>sustainability (1)</a:t>
            </a: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purpose and benefits of minimising waste in the workplace and the impact this has on organisational performance</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main causes of waste in a business administration environment and what procedures can be put in place to minimise these</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social and legal requirements for recycling and disposal of waste and the procedures that</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should be in place to support these</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regular maintenance of equipment can help to minimise waste and the procedures you should put in place to ensure this happens</a:t>
            </a:r>
          </a:p>
          <a:p>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2" name="Rectangle 1"/>
          <p:cNvSpPr/>
          <p:nvPr/>
        </p:nvSpPr>
        <p:spPr>
          <a:xfrm>
            <a:off x="5148064" y="652046"/>
            <a:ext cx="4232071" cy="369332"/>
          </a:xfrm>
          <a:prstGeom prst="rect">
            <a:avLst/>
          </a:prstGeom>
        </p:spPr>
        <p:txBody>
          <a:bodyPr wrap="square">
            <a:spAutoFit/>
          </a:bodyPr>
          <a:lstStyle/>
          <a:p>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dirty="0"/>
          </a:p>
        </p:txBody>
      </p:sp>
    </p:spTree>
    <p:extLst>
      <p:ext uri="{BB962C8B-B14F-4D97-AF65-F5344CB8AC3E}">
        <p14:creationId xmlns:p14="http://schemas.microsoft.com/office/powerpoint/2010/main" val="115646865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7992888" cy="553997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Support </a:t>
            </a:r>
            <a:r>
              <a:rPr lang="en-GB" sz="2400" b="1" dirty="0" smtClean="0">
                <a:latin typeface="Arial" panose="020B0604020202020204" pitchFamily="34" charset="0"/>
                <a:cs typeface="Arial" panose="020B0604020202020204" pitchFamily="34" charset="0"/>
              </a:rPr>
              <a:t>sustainability (2)</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2400" dirty="0" smtClean="0">
                <a:latin typeface="Arial" panose="020B0604020202020204" pitchFamily="34" charset="0"/>
                <a:cs typeface="Arial" panose="020B0604020202020204" pitchFamily="34" charset="0"/>
              </a:rPr>
              <a:t>how </a:t>
            </a:r>
            <a:r>
              <a:rPr lang="en-GB" sz="2400" dirty="0">
                <a:latin typeface="Arial" panose="020B0604020202020204" pitchFamily="34" charset="0"/>
                <a:cs typeface="Arial" panose="020B0604020202020204" pitchFamily="34" charset="0"/>
              </a:rPr>
              <a:t>to engage all stakeholders in continuously improving working methods and the use of technology to achieve maximum efficiency</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to select sources of materials, equipment and expertise that provide the best value for money, particularly over the medium and long term</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purpose and benefits of considering issues of social responsibility when selecting suppliers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purpose and benefits of helping to develop and support your colleagues so that they can work effectively and efficiently and how this will benefit your organisation in the short, medium and long </a:t>
            </a:r>
            <a:r>
              <a:rPr lang="en-GB" sz="2400" dirty="0" smtClean="0">
                <a:latin typeface="Arial" panose="020B0604020202020204" pitchFamily="34" charset="0"/>
                <a:cs typeface="Arial" panose="020B0604020202020204" pitchFamily="34" charset="0"/>
              </a:rPr>
              <a:t>term</a:t>
            </a:r>
          </a:p>
          <a:p>
            <a:pPr lvl="0"/>
            <a:endParaRPr lang="en-GB" sz="2400" dirty="0" smtClean="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2" name="Rectangle 1"/>
          <p:cNvSpPr/>
          <p:nvPr/>
        </p:nvSpPr>
        <p:spPr>
          <a:xfrm>
            <a:off x="5076056" y="689751"/>
            <a:ext cx="3223959" cy="369332"/>
          </a:xfrm>
          <a:prstGeom prst="rect">
            <a:avLst/>
          </a:prstGeom>
        </p:spPr>
        <p:txBody>
          <a:bodyPr wrap="none">
            <a:spAutoFit/>
          </a:bodyPr>
          <a:lstStyle/>
          <a:p>
            <a:r>
              <a:rPr lang="en-US"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dirty="0"/>
          </a:p>
        </p:txBody>
      </p:sp>
    </p:spTree>
    <p:extLst>
      <p:ext uri="{BB962C8B-B14F-4D97-AF65-F5344CB8AC3E}">
        <p14:creationId xmlns:p14="http://schemas.microsoft.com/office/powerpoint/2010/main" val="345748581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7992888" cy="4955203"/>
          </a:xfrm>
          <a:prstGeom prst="rect">
            <a:avLst/>
          </a:prstGeom>
          <a:noFill/>
        </p:spPr>
        <p:txBody>
          <a:bodyPr wrap="square" rtlCol="0">
            <a:spAutoFit/>
          </a:bodyPr>
          <a:lstStyle/>
          <a:p>
            <a:r>
              <a:rPr lang="en-GB" sz="2400" b="1" dirty="0" smtClean="0"/>
              <a:t>Support </a:t>
            </a:r>
            <a:r>
              <a:rPr lang="en-GB" sz="2400" b="1" dirty="0"/>
              <a:t>diversity</a:t>
            </a:r>
            <a:endParaRPr lang="en-GB" sz="2400" dirty="0"/>
          </a:p>
          <a:p>
            <a:r>
              <a:rPr lang="en-GB" sz="2400" dirty="0"/>
              <a:t> </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is meant by diversity and why it should be valued</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what advantages diversity can bring to an organisation</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to ensure the working environment is supportive of diversity and makes best use of the talents of all those involved</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to be sensitive to people’s individual needs and respect their abilities, background, values, customs and beliefs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ways in which you can uphold the rights of others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ways in which you could learn from others</a:t>
            </a:r>
          </a:p>
          <a:p>
            <a:r>
              <a:rPr lang="en-GB" sz="2400" b="1" dirty="0"/>
              <a:t> </a:t>
            </a:r>
            <a:endParaRPr lang="en-GB" sz="2400" dirty="0"/>
          </a:p>
        </p:txBody>
      </p:sp>
      <p:sp>
        <p:nvSpPr>
          <p:cNvPr id="2" name="Rectangle 1"/>
          <p:cNvSpPr/>
          <p:nvPr/>
        </p:nvSpPr>
        <p:spPr>
          <a:xfrm>
            <a:off x="3851920" y="640638"/>
            <a:ext cx="4908716" cy="523220"/>
          </a:xfrm>
          <a:prstGeom prst="rect">
            <a:avLst/>
          </a:prstGeom>
        </p:spPr>
        <p:txBody>
          <a:bodyPr wrap="none">
            <a:spAutoFit/>
          </a:bodyPr>
          <a:lstStyle/>
          <a:p>
            <a:r>
              <a:rPr lang="en-US" sz="2800"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sz="28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sz="2800" dirty="0"/>
          </a:p>
        </p:txBody>
      </p:sp>
    </p:spTree>
    <p:extLst>
      <p:ext uri="{BB962C8B-B14F-4D97-AF65-F5344CB8AC3E}">
        <p14:creationId xmlns:p14="http://schemas.microsoft.com/office/powerpoint/2010/main" val="322705226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7992888" cy="3046988"/>
          </a:xfrm>
          <a:prstGeom prst="rect">
            <a:avLst/>
          </a:prstGeom>
          <a:noFill/>
        </p:spPr>
        <p:txBody>
          <a:bodyPr wrap="square" rtlCol="0">
            <a:spAutoFit/>
          </a:bodyPr>
          <a:lstStyle/>
          <a:p>
            <a:r>
              <a:rPr lang="en-GB" sz="2400" b="1" dirty="0"/>
              <a:t>Maintain security and confidentiality</a:t>
            </a:r>
            <a:endParaRPr lang="en-GB" sz="2400" dirty="0"/>
          </a:p>
          <a:p>
            <a:r>
              <a:rPr lang="en-GB" sz="2400" b="1" dirty="0"/>
              <a:t> </a:t>
            </a:r>
            <a:endParaRPr lang="en-GB" sz="2400" dirty="0"/>
          </a:p>
          <a:p>
            <a:pPr marL="342900" lvl="0" indent="-342900">
              <a:buFont typeface="Arial" panose="020B0604020202020204" pitchFamily="34" charset="0"/>
              <a:buChar char="•"/>
            </a:pPr>
            <a:r>
              <a:rPr lang="en-GB" sz="2400" dirty="0"/>
              <a:t>the purpose and benefits of maintaining security and confidentiality</a:t>
            </a:r>
          </a:p>
          <a:p>
            <a:pPr marL="342900" lvl="0" indent="-342900">
              <a:buFont typeface="Arial" panose="020B0604020202020204" pitchFamily="34" charset="0"/>
              <a:buChar char="•"/>
            </a:pPr>
            <a:r>
              <a:rPr lang="en-GB" sz="2400" dirty="0"/>
              <a:t>the legal and organisational requirements in relation to security and confidentiality</a:t>
            </a:r>
          </a:p>
          <a:p>
            <a:pPr marL="342900" lvl="0" indent="-342900">
              <a:buFont typeface="Arial" panose="020B0604020202020204" pitchFamily="34" charset="0"/>
              <a:buChar char="•"/>
            </a:pPr>
            <a:r>
              <a:rPr lang="en-GB" sz="2400" dirty="0"/>
              <a:t>the procedures you should follow if you have concerns about security and confidentiality</a:t>
            </a:r>
          </a:p>
        </p:txBody>
      </p:sp>
      <p:sp>
        <p:nvSpPr>
          <p:cNvPr id="2" name="Rectangle 1"/>
          <p:cNvSpPr/>
          <p:nvPr/>
        </p:nvSpPr>
        <p:spPr>
          <a:xfrm>
            <a:off x="827584" y="4509120"/>
            <a:ext cx="5588389" cy="584775"/>
          </a:xfrm>
          <a:prstGeom prst="rect">
            <a:avLst/>
          </a:prstGeom>
        </p:spPr>
        <p:txBody>
          <a:bodyPr wrap="none">
            <a:spAutoFit/>
          </a:bodyPr>
          <a:lstStyle/>
          <a:p>
            <a:r>
              <a:rPr lang="en-US" sz="3200"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sz="32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sz="3200" dirty="0"/>
          </a:p>
        </p:txBody>
      </p:sp>
    </p:spTree>
    <p:extLst>
      <p:ext uri="{BB962C8B-B14F-4D97-AF65-F5344CB8AC3E}">
        <p14:creationId xmlns:p14="http://schemas.microsoft.com/office/powerpoint/2010/main" val="10642816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836712"/>
            <a:ext cx="7992888" cy="2677656"/>
          </a:xfrm>
          <a:prstGeom prst="rect">
            <a:avLst/>
          </a:prstGeom>
          <a:noFill/>
        </p:spPr>
        <p:txBody>
          <a:bodyPr wrap="square" rtlCol="0">
            <a:spAutoFit/>
          </a:bodyPr>
          <a:lstStyle/>
          <a:p>
            <a:r>
              <a:rPr lang="en-GB" sz="2400" b="1" dirty="0"/>
              <a:t>Assess and manage risk</a:t>
            </a:r>
            <a:endParaRPr lang="en-GB" sz="2400" dirty="0"/>
          </a:p>
          <a:p>
            <a:r>
              <a:rPr lang="en-GB" sz="2400" dirty="0"/>
              <a:t> </a:t>
            </a:r>
          </a:p>
          <a:p>
            <a:pPr marL="342900" lvl="0" indent="-342900">
              <a:buFont typeface="Arial" panose="020B0604020202020204" pitchFamily="34" charset="0"/>
              <a:buChar char="•"/>
            </a:pPr>
            <a:r>
              <a:rPr lang="en-GB" sz="2400" dirty="0"/>
              <a:t>the sources of risk in the work that you do</a:t>
            </a:r>
          </a:p>
          <a:p>
            <a:pPr marL="342900" lvl="0" indent="-342900">
              <a:buFont typeface="Arial" panose="020B0604020202020204" pitchFamily="34" charset="0"/>
              <a:buChar char="•"/>
            </a:pPr>
            <a:r>
              <a:rPr lang="en-GB" sz="2400" dirty="0"/>
              <a:t>how to assess and monitor risk</a:t>
            </a:r>
          </a:p>
          <a:p>
            <a:pPr marL="342900" lvl="0" indent="-342900">
              <a:buFont typeface="Arial" panose="020B0604020202020204" pitchFamily="34" charset="0"/>
              <a:buChar char="•"/>
            </a:pPr>
            <a:r>
              <a:rPr lang="en-GB" sz="2400" dirty="0"/>
              <a:t>how to judge when a risk is acceptable</a:t>
            </a:r>
          </a:p>
          <a:p>
            <a:pPr marL="342900" lvl="0" indent="-342900">
              <a:buFont typeface="Arial" panose="020B0604020202020204" pitchFamily="34" charset="0"/>
              <a:buChar char="•"/>
            </a:pPr>
            <a:r>
              <a:rPr lang="en-GB" sz="2400" dirty="0"/>
              <a:t>the methods you can use to minimise risk</a:t>
            </a:r>
          </a:p>
          <a:p>
            <a:pPr marL="342900" indent="-342900">
              <a:buFont typeface="Arial" panose="020B0604020202020204" pitchFamily="34" charset="0"/>
              <a:buChar char="•"/>
            </a:pPr>
            <a:r>
              <a:rPr lang="en-GB" sz="2400" dirty="0"/>
              <a:t>the importance of learning from mistakes</a:t>
            </a:r>
            <a:r>
              <a:rPr lang="en-GB" sz="2400" b="1" dirty="0"/>
              <a:t> </a:t>
            </a:r>
            <a:endParaRPr lang="en-GB" sz="2400" dirty="0"/>
          </a:p>
        </p:txBody>
      </p:sp>
      <p:sp>
        <p:nvSpPr>
          <p:cNvPr id="2" name="Rectangle 1"/>
          <p:cNvSpPr/>
          <p:nvPr/>
        </p:nvSpPr>
        <p:spPr>
          <a:xfrm>
            <a:off x="2627784" y="4005064"/>
            <a:ext cx="6192688" cy="584775"/>
          </a:xfrm>
          <a:prstGeom prst="rect">
            <a:avLst/>
          </a:prstGeom>
        </p:spPr>
        <p:txBody>
          <a:bodyPr wrap="square">
            <a:spAutoFit/>
          </a:bodyPr>
          <a:lstStyle/>
          <a:p>
            <a:r>
              <a:rPr lang="en-US" sz="3200" b="1" cap="all" dirty="0" err="1"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TYSTIOLAETH</a:t>
            </a:r>
            <a:r>
              <a:rPr lang="en-US" sz="3200" b="1" cap="all"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 / EVIDENCE </a:t>
            </a:r>
            <a:endParaRPr lang="en-GB" sz="3200" dirty="0"/>
          </a:p>
        </p:txBody>
      </p:sp>
    </p:spTree>
    <p:extLst>
      <p:ext uri="{BB962C8B-B14F-4D97-AF65-F5344CB8AC3E}">
        <p14:creationId xmlns:p14="http://schemas.microsoft.com/office/powerpoint/2010/main" val="61957785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terms/"/>
    <ds:schemaRef ds:uri="http://schemas.microsoft.com/office/2006/documentManagement/types"/>
    <ds:schemaRef ds:uri="http://www.w3.org/XML/1998/namespace"/>
    <ds:schemaRef ds:uri="http://purl.org/dc/elements/1.1/"/>
    <ds:schemaRef ds:uri="http://schemas.microsoft.com/office/infopath/2007/PartnerControls"/>
    <ds:schemaRef ds:uri="http://schemas.openxmlformats.org/package/2006/metadata/core-properti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309</TotalTime>
  <Words>2024</Words>
  <Application>Microsoft Office PowerPoint</Application>
  <PresentationFormat>On-screen Show (4:3)</PresentationFormat>
  <Paragraphs>337</Paragraphs>
  <Slides>37</Slides>
  <Notes>1</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28</cp:revision>
  <dcterms:created xsi:type="dcterms:W3CDTF">2015-04-14T15:21:28Z</dcterms:created>
  <dcterms:modified xsi:type="dcterms:W3CDTF">2016-05-20T15:35:34Z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