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CA0999C3-3DDB-4CEE-A0D4-1242895366A1}" type="datetimeFigureOut">
              <a:rPr lang="en-GB" smtClean="0"/>
              <a:t>25/07/2021</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CE8DFB9E-422B-4823-B944-D847ADD55F08}" type="slidenum">
              <a:rPr lang="en-GB" smtClean="0"/>
              <a:t>‹#›</a:t>
            </a:fld>
            <a:endParaRPr lang="en-GB"/>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573782696"/>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0999C3-3DDB-4CEE-A0D4-1242895366A1}" type="datetimeFigureOut">
              <a:rPr lang="en-GB" smtClean="0"/>
              <a:t>25/07/2021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8DFB9E-422B-4823-B944-D847ADD55F08}" type="slidenum">
              <a:rPr lang="en-GB" smtClean="0"/>
              <a:t>‹#›</a:t>
            </a:fld>
            <a:endParaRPr lang="en-GB"/>
          </a:p>
        </p:txBody>
      </p:sp>
    </p:spTree>
    <p:extLst>
      <p:ext uri="{BB962C8B-B14F-4D97-AF65-F5344CB8AC3E}">
        <p14:creationId xmlns:p14="http://schemas.microsoft.com/office/powerpoint/2010/main" val="26099224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CA0999C3-3DDB-4CEE-A0D4-1242895366A1}" type="datetimeFigureOut">
              <a:rPr lang="en-GB" smtClean="0"/>
              <a:t>25/07/2021</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CE8DFB9E-422B-4823-B944-D847ADD55F08}" type="slidenum">
              <a:rPr lang="en-GB" smtClean="0"/>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35232012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0999C3-3DDB-4CEE-A0D4-1242895366A1}" type="datetimeFigureOut">
              <a:rPr lang="en-GB" smtClean="0"/>
              <a:t>25/07/2021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8DFB9E-422B-4823-B944-D847ADD55F08}" type="slidenum">
              <a:rPr lang="en-GB" smtClean="0"/>
              <a:t>‹#›</a:t>
            </a:fld>
            <a:endParaRPr lang="en-GB"/>
          </a:p>
        </p:txBody>
      </p:sp>
    </p:spTree>
    <p:extLst>
      <p:ext uri="{BB962C8B-B14F-4D97-AF65-F5344CB8AC3E}">
        <p14:creationId xmlns:p14="http://schemas.microsoft.com/office/powerpoint/2010/main" val="18564391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A0999C3-3DDB-4CEE-A0D4-1242895366A1}" type="datetimeFigureOut">
              <a:rPr lang="en-GB" smtClean="0"/>
              <a:t>25/07/2021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E8DFB9E-422B-4823-B944-D847ADD55F08}" type="slidenum">
              <a:rPr lang="en-GB" smtClean="0"/>
              <a:t>‹#›</a:t>
            </a:fld>
            <a:endParaRPr lang="en-GB"/>
          </a:p>
        </p:txBody>
      </p:sp>
    </p:spTree>
    <p:extLst>
      <p:ext uri="{BB962C8B-B14F-4D97-AF65-F5344CB8AC3E}">
        <p14:creationId xmlns:p14="http://schemas.microsoft.com/office/powerpoint/2010/main" val="7751953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A0999C3-3DDB-4CEE-A0D4-1242895366A1}" type="datetimeFigureOut">
              <a:rPr lang="en-GB" smtClean="0"/>
              <a:t>25/07/2021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8DFB9E-422B-4823-B944-D847ADD55F08}" type="slidenum">
              <a:rPr lang="en-GB" smtClean="0"/>
              <a:t>‹#›</a:t>
            </a:fld>
            <a:endParaRPr lang="en-GB"/>
          </a:p>
        </p:txBody>
      </p:sp>
    </p:spTree>
    <p:extLst>
      <p:ext uri="{BB962C8B-B14F-4D97-AF65-F5344CB8AC3E}">
        <p14:creationId xmlns:p14="http://schemas.microsoft.com/office/powerpoint/2010/main" val="1390949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CA0999C3-3DDB-4CEE-A0D4-1242895366A1}" type="datetimeFigureOut">
              <a:rPr lang="en-GB" smtClean="0"/>
              <a:t>25/07/2021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E8DFB9E-422B-4823-B944-D847ADD55F08}" type="slidenum">
              <a:rPr lang="en-GB" smtClean="0"/>
              <a:t>‹#›</a:t>
            </a:fld>
            <a:endParaRPr lang="en-GB"/>
          </a:p>
        </p:txBody>
      </p:sp>
    </p:spTree>
    <p:extLst>
      <p:ext uri="{BB962C8B-B14F-4D97-AF65-F5344CB8AC3E}">
        <p14:creationId xmlns:p14="http://schemas.microsoft.com/office/powerpoint/2010/main" val="3979775586"/>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CA0999C3-3DDB-4CEE-A0D4-1242895366A1}" type="datetimeFigureOut">
              <a:rPr lang="en-GB" smtClean="0"/>
              <a:t>25/07/2021</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CE8DFB9E-422B-4823-B944-D847ADD55F08}" type="slidenum">
              <a:rPr lang="en-GB" smtClean="0"/>
              <a:t>‹#›</a:t>
            </a:fld>
            <a:endParaRPr lang="en-GB"/>
          </a:p>
        </p:txBody>
      </p:sp>
    </p:spTree>
    <p:extLst>
      <p:ext uri="{BB962C8B-B14F-4D97-AF65-F5344CB8AC3E}">
        <p14:creationId xmlns:p14="http://schemas.microsoft.com/office/powerpoint/2010/main" val="1339556061"/>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CA0999C3-3DDB-4CEE-A0D4-1242895366A1}" type="datetimeFigureOut">
              <a:rPr lang="en-GB" smtClean="0"/>
              <a:t>25/07/2021</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CE8DFB9E-422B-4823-B944-D847ADD55F08}" type="slidenum">
              <a:rPr lang="en-GB" smtClean="0"/>
              <a:t>‹#›</a:t>
            </a:fld>
            <a:endParaRPr lang="en-GB"/>
          </a:p>
        </p:txBody>
      </p:sp>
    </p:spTree>
    <p:extLst>
      <p:ext uri="{BB962C8B-B14F-4D97-AF65-F5344CB8AC3E}">
        <p14:creationId xmlns:p14="http://schemas.microsoft.com/office/powerpoint/2010/main" val="12500478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0999C3-3DDB-4CEE-A0D4-1242895366A1}" type="datetimeFigureOut">
              <a:rPr lang="en-GB" smtClean="0"/>
              <a:t>25/07/2021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8DFB9E-422B-4823-B944-D847ADD55F08}" type="slidenum">
              <a:rPr lang="en-GB" smtClean="0"/>
              <a:t>‹#›</a:t>
            </a:fld>
            <a:endParaRPr lang="en-GB"/>
          </a:p>
        </p:txBody>
      </p:sp>
    </p:spTree>
    <p:extLst>
      <p:ext uri="{BB962C8B-B14F-4D97-AF65-F5344CB8AC3E}">
        <p14:creationId xmlns:p14="http://schemas.microsoft.com/office/powerpoint/2010/main" val="33746340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CA0999C3-3DDB-4CEE-A0D4-1242895366A1}" type="datetimeFigureOut">
              <a:rPr lang="en-GB" smtClean="0"/>
              <a:t>25/07/2021</a:t>
            </a:fld>
            <a:endParaRPr lang="en-GB"/>
          </a:p>
        </p:txBody>
      </p:sp>
      <p:sp>
        <p:nvSpPr>
          <p:cNvPr id="5" name="Footer Placeholder 4"/>
          <p:cNvSpPr>
            <a:spLocks noGrp="1"/>
          </p:cNvSpPr>
          <p:nvPr>
            <p:ph type="ftr" sz="quarter" idx="11"/>
          </p:nvPr>
        </p:nvSpPr>
        <p:spPr>
          <a:xfrm>
            <a:off x="2933699" y="6296615"/>
            <a:ext cx="5959577" cy="365125"/>
          </a:xfrm>
        </p:spPr>
        <p:txBody>
          <a:bodyPr/>
          <a:lstStyle/>
          <a:p>
            <a:endParaRPr lang="en-GB"/>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CE8DFB9E-422B-4823-B944-D847ADD55F08}" type="slidenum">
              <a:rPr lang="en-GB" smtClean="0"/>
              <a:t>‹#›</a:t>
            </a:fld>
            <a:endParaRPr lang="en-GB"/>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381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CA0999C3-3DDB-4CEE-A0D4-1242895366A1}" type="datetimeFigureOut">
              <a:rPr lang="en-GB" smtClean="0"/>
              <a:t>25/07/2021</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CE8DFB9E-422B-4823-B944-D847ADD55F08}" type="slidenum">
              <a:rPr lang="en-GB" smtClean="0"/>
              <a:t>‹#›</a:t>
            </a:fld>
            <a:endParaRPr lang="en-GB"/>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716347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13A5B-8284-44BB-997D-FB3C6D5A1BA0}"/>
              </a:ext>
            </a:extLst>
          </p:cNvPr>
          <p:cNvSpPr>
            <a:spLocks noGrp="1"/>
          </p:cNvSpPr>
          <p:nvPr>
            <p:ph type="ctrTitle"/>
          </p:nvPr>
        </p:nvSpPr>
        <p:spPr>
          <a:xfrm>
            <a:off x="7484011" y="1025092"/>
            <a:ext cx="4928515" cy="3369661"/>
          </a:xfrm>
          <a:noFill/>
        </p:spPr>
        <p:txBody>
          <a:bodyPr anchor="ctr">
            <a:normAutofit fontScale="90000"/>
          </a:bodyPr>
          <a:lstStyle/>
          <a:p>
            <a:pPr algn="ctr">
              <a:lnSpc>
                <a:spcPct val="107000"/>
              </a:lnSpc>
              <a:spcAft>
                <a:spcPts val="800"/>
              </a:spcAft>
            </a:pP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3100" dirty="0">
                <a:effectLst/>
                <a:latin typeface="Arial" panose="020B0604020202020204" pitchFamily="34" charset="0"/>
                <a:ea typeface="Calibri" panose="020F0502020204030204" pitchFamily="34" charset="0"/>
                <a:cs typeface="Times New Roman" panose="02020603050405020304" pitchFamily="18" charset="0"/>
              </a:rPr>
              <a:t>Knowledge and Information Management </a:t>
            </a:r>
            <a:r>
              <a:rPr lang="en-GB" sz="3100" dirty="0">
                <a:latin typeface="Arial" panose="020B0604020202020204" pitchFamily="34" charset="0"/>
                <a:ea typeface="Calibri" panose="020F0502020204030204" pitchFamily="34" charset="0"/>
                <a:cs typeface="Times New Roman" panose="02020603050405020304" pitchFamily="18" charset="0"/>
              </a:rPr>
              <a:t>S</a:t>
            </a:r>
            <a:r>
              <a:rPr lang="en-GB" sz="3100" dirty="0">
                <a:effectLst/>
                <a:latin typeface="Arial" panose="020B0604020202020204" pitchFamily="34" charset="0"/>
                <a:ea typeface="Calibri" panose="020F0502020204030204" pitchFamily="34" charset="0"/>
                <a:cs typeface="Times New Roman" panose="02020603050405020304" pitchFamily="18" charset="0"/>
              </a:rPr>
              <a:t>kills </a:t>
            </a:r>
            <a:r>
              <a:rPr lang="en-GB" sz="3100" dirty="0">
                <a:latin typeface="Arial" panose="020B0604020202020204" pitchFamily="34" charset="0"/>
                <a:ea typeface="Calibri" panose="020F0502020204030204" pitchFamily="34" charset="0"/>
                <a:cs typeface="Times New Roman" panose="02020603050405020304" pitchFamily="18" charset="0"/>
              </a:rPr>
              <a:t>F</a:t>
            </a:r>
            <a:r>
              <a:rPr lang="en-GB" sz="3100" dirty="0">
                <a:effectLst/>
                <a:latin typeface="Arial" panose="020B0604020202020204" pitchFamily="34" charset="0"/>
                <a:ea typeface="Calibri" panose="020F0502020204030204" pitchFamily="34" charset="0"/>
                <a:cs typeface="Times New Roman" panose="02020603050405020304" pitchFamily="18" charset="0"/>
              </a:rPr>
              <a:t>or The Workplace  </a:t>
            </a:r>
            <a:br>
              <a:rPr lang="en-GB" sz="3100" dirty="0">
                <a:effectLst/>
                <a:latin typeface="Calibri" panose="020F0502020204030204" pitchFamily="34" charset="0"/>
                <a:ea typeface="Calibri" panose="020F0502020204030204" pitchFamily="34" charset="0"/>
                <a:cs typeface="Times New Roman" panose="02020603050405020304" pitchFamily="18" charset="0"/>
              </a:rPr>
            </a:br>
            <a:r>
              <a:rPr lang="en-GB" sz="3100"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2000" dirty="0">
                <a:effectLst/>
                <a:latin typeface="Arial" panose="020B0604020202020204" pitchFamily="34" charset="0"/>
                <a:ea typeface="Calibri" panose="020F0502020204030204" pitchFamily="34" charset="0"/>
                <a:cs typeface="Arial" panose="020B0604020202020204" pitchFamily="34" charset="0"/>
              </a:rPr>
              <a:t>Name: Eltaf Mockbil</a:t>
            </a:r>
            <a:br>
              <a:rPr lang="en-GB" sz="2000" dirty="0">
                <a:effectLst/>
                <a:latin typeface="Arial" panose="020B0604020202020204" pitchFamily="34" charset="0"/>
                <a:ea typeface="Calibri" panose="020F0502020204030204" pitchFamily="34" charset="0"/>
                <a:cs typeface="Arial" panose="020B0604020202020204" pitchFamily="34" charset="0"/>
              </a:rPr>
            </a:br>
            <a:r>
              <a:rPr lang="en-GB" sz="2000" dirty="0">
                <a:effectLst/>
                <a:latin typeface="Arial" panose="020B0604020202020204" pitchFamily="34" charset="0"/>
                <a:ea typeface="Calibri" panose="020F0502020204030204" pitchFamily="34" charset="0"/>
                <a:cs typeface="Arial" panose="020B0604020202020204" pitchFamily="34" charset="0"/>
              </a:rPr>
              <a:t>Student number :1913491</a:t>
            </a:r>
            <a:br>
              <a:rPr lang="en-GB" sz="2000" dirty="0">
                <a:effectLst/>
                <a:latin typeface="Arial" panose="020B0604020202020204" pitchFamily="34" charset="0"/>
                <a:ea typeface="Calibri" panose="020F0502020204030204" pitchFamily="34" charset="0"/>
                <a:cs typeface="Arial" panose="020B0604020202020204" pitchFamily="34" charset="0"/>
              </a:rPr>
            </a:br>
            <a:r>
              <a:rPr lang="en-GB" sz="2000" dirty="0">
                <a:effectLst/>
                <a:latin typeface="Arial" panose="020B0604020202020204" pitchFamily="34" charset="0"/>
                <a:ea typeface="Calibri" panose="020F0502020204030204" pitchFamily="34" charset="0"/>
                <a:cs typeface="Arial" panose="020B0604020202020204" pitchFamily="34" charset="0"/>
              </a:rPr>
              <a:t>Lecturer: </a:t>
            </a:r>
            <a:r>
              <a:rPr lang="en-GB" sz="2000" dirty="0" err="1">
                <a:effectLst/>
                <a:latin typeface="Arial" panose="020B0604020202020204" pitchFamily="34" charset="0"/>
                <a:ea typeface="Calibri" panose="020F0502020204030204" pitchFamily="34" charset="0"/>
                <a:cs typeface="Arial" panose="020B0604020202020204" pitchFamily="34" charset="0"/>
              </a:rPr>
              <a:t>Seyed</a:t>
            </a:r>
            <a:r>
              <a:rPr lang="en-GB" sz="2000" dirty="0">
                <a:effectLst/>
                <a:latin typeface="Arial" panose="020B0604020202020204" pitchFamily="34" charset="0"/>
                <a:ea typeface="Calibri" panose="020F0502020204030204" pitchFamily="34" charset="0"/>
                <a:cs typeface="Arial" panose="020B0604020202020204" pitchFamily="34" charset="0"/>
              </a:rPr>
              <a:t> </a:t>
            </a:r>
            <a:r>
              <a:rPr lang="en-GB" sz="2000" dirty="0" err="1">
                <a:effectLst/>
                <a:latin typeface="Arial" panose="020B0604020202020204" pitchFamily="34" charset="0"/>
                <a:ea typeface="Calibri" panose="020F0502020204030204" pitchFamily="34" charset="0"/>
                <a:cs typeface="Arial" panose="020B0604020202020204" pitchFamily="34" charset="0"/>
              </a:rPr>
              <a:t>Nasirpourosgoei</a:t>
            </a:r>
            <a:br>
              <a:rPr lang="en-GB" sz="2000" dirty="0">
                <a:effectLst/>
                <a:latin typeface="Arial" panose="020B0604020202020204" pitchFamily="34" charset="0"/>
                <a:ea typeface="Calibri" panose="020F0502020204030204" pitchFamily="34" charset="0"/>
                <a:cs typeface="Arial" panose="020B0604020202020204" pitchFamily="34" charset="0"/>
              </a:rPr>
            </a:br>
            <a:r>
              <a:rPr lang="en-GB" sz="2000" dirty="0">
                <a:effectLst/>
                <a:latin typeface="Arial" panose="020B0604020202020204" pitchFamily="34" charset="0"/>
                <a:ea typeface="Calibri" panose="020F0502020204030204" pitchFamily="34" charset="0"/>
                <a:cs typeface="Arial" panose="020B0604020202020204" pitchFamily="34" charset="0"/>
              </a:rPr>
              <a:t>Module code: BMSW5106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Video 3">
            <a:hlinkClick r:id="" action="ppaction://media"/>
            <a:extLst>
              <a:ext uri="{FF2B5EF4-FFF2-40B4-BE49-F238E27FC236}">
                <a16:creationId xmlns:a16="http://schemas.microsoft.com/office/drawing/2014/main" id="{7539F49E-392D-4140-8A66-33B6A7C3F83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4224418144"/>
      </p:ext>
    </p:extLst>
  </p:cSld>
  <p:clrMapOvr>
    <a:masterClrMapping/>
  </p:clrMapOvr>
  <mc:AlternateContent xmlns:mc="http://schemas.openxmlformats.org/markup-compatibility/2006" xmlns:p14="http://schemas.microsoft.com/office/powerpoint/2010/main">
    <mc:Choice Requires="p14">
      <p:transition spd="slow" p14:dur="2000" advTm="14611"/>
    </mc:Choice>
    <mc:Fallback xmlns="">
      <p:transition spd="slow" advTm="146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3DB6FEF-2505-46DD-98AA-E6F0013E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8A450A7B-228C-4101-8701-8725F6D48B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4" y="3175"/>
            <a:ext cx="12145034"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12" name="Freeform 9">
            <a:extLst>
              <a:ext uri="{FF2B5EF4-FFF2-40B4-BE49-F238E27FC236}">
                <a16:creationId xmlns:a16="http://schemas.microsoft.com/office/drawing/2014/main" id="{7A601649-7DA5-4AA2-8711-0963D83A1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4" y="3175"/>
            <a:ext cx="12145034"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14" name="Freeform 13">
            <a:extLst>
              <a:ext uri="{FF2B5EF4-FFF2-40B4-BE49-F238E27FC236}">
                <a16:creationId xmlns:a16="http://schemas.microsoft.com/office/drawing/2014/main" id="{4BF06320-21C2-4178-97BE-A72378A8A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798" y="0"/>
            <a:ext cx="1215136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sp>
        <p:nvSpPr>
          <p:cNvPr id="16" name="Rectangle 15">
            <a:extLst>
              <a:ext uri="{FF2B5EF4-FFF2-40B4-BE49-F238E27FC236}">
                <a16:creationId xmlns:a16="http://schemas.microsoft.com/office/drawing/2014/main" id="{78DB0209-038A-4BBB-846F-FF25A7C16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419" y="0"/>
            <a:ext cx="753770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082873-D7F1-42DD-B180-7480D3B2170B}"/>
              </a:ext>
            </a:extLst>
          </p:cNvPr>
          <p:cNvSpPr>
            <a:spLocks noGrp="1"/>
          </p:cNvSpPr>
          <p:nvPr>
            <p:ph type="title"/>
          </p:nvPr>
        </p:nvSpPr>
        <p:spPr>
          <a:xfrm>
            <a:off x="5140960" y="568345"/>
            <a:ext cx="6563311" cy="1560716"/>
          </a:xfrm>
        </p:spPr>
        <p:txBody>
          <a:bodyPr>
            <a:normAutofit/>
          </a:bodyPr>
          <a:lstStyle/>
          <a:p>
            <a:r>
              <a:rPr lang="en-GB" dirty="0">
                <a:latin typeface="Arial" panose="020B0604020202020204" pitchFamily="34" charset="0"/>
                <a:cs typeface="Arial" panose="020B0604020202020204" pitchFamily="34" charset="0"/>
              </a:rPr>
              <a:t>Contents</a:t>
            </a:r>
            <a:r>
              <a:rPr lang="en-GB" dirty="0"/>
              <a:t> </a:t>
            </a:r>
            <a:endParaRPr lang="en-GB"/>
          </a:p>
        </p:txBody>
      </p:sp>
      <p:cxnSp>
        <p:nvCxnSpPr>
          <p:cNvPr id="18" name="Straight Connector 17">
            <a:extLst>
              <a:ext uri="{FF2B5EF4-FFF2-40B4-BE49-F238E27FC236}">
                <a16:creationId xmlns:a16="http://schemas.microsoft.com/office/drawing/2014/main" id="{1B896C34-214C-4AF6-8B1F-ACB10F0BF0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40960" y="2257514"/>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53001A5-1ED0-424D-8E9B-2D037D094E49}"/>
              </a:ext>
            </a:extLst>
          </p:cNvPr>
          <p:cNvSpPr>
            <a:spLocks noGrp="1"/>
          </p:cNvSpPr>
          <p:nvPr>
            <p:ph idx="1"/>
          </p:nvPr>
        </p:nvSpPr>
        <p:spPr>
          <a:xfrm>
            <a:off x="5140960" y="2438400"/>
            <a:ext cx="6563311" cy="3651504"/>
          </a:xfrm>
        </p:spPr>
        <p:txBody>
          <a:bodyPr>
            <a:normAutofit/>
          </a:bodyPr>
          <a:lstStyle/>
          <a:p>
            <a:pPr>
              <a:spcAft>
                <a:spcPts val="800"/>
              </a:spcAft>
              <a:buFont typeface="Wingdings" panose="05000000000000000000" pitchFamily="2" charset="2"/>
              <a:buChar char="Ø"/>
            </a:pPr>
            <a:r>
              <a:rPr lang="en-GB" dirty="0">
                <a:effectLst/>
                <a:latin typeface="Arial" panose="020B0604020202020204" pitchFamily="34" charset="0"/>
                <a:ea typeface="Calibri" panose="020F0502020204030204" pitchFamily="34" charset="0"/>
                <a:cs typeface="Times New Roman" panose="02020603050405020304" pitchFamily="18" charset="0"/>
              </a:rPr>
              <a:t> Introduction</a:t>
            </a:r>
          </a:p>
          <a:p>
            <a:pPr>
              <a:spcAft>
                <a:spcPts val="800"/>
              </a:spcAft>
              <a:buFont typeface="Wingdings" panose="05000000000000000000" pitchFamily="2" charset="2"/>
              <a:buChar char="Ø"/>
            </a:pPr>
            <a:r>
              <a:rPr lang="en-GB" dirty="0">
                <a:latin typeface="Arial" panose="020B0604020202020204" pitchFamily="34" charset="0"/>
                <a:ea typeface="Calibri" panose="020F0502020204030204" pitchFamily="34" charset="0"/>
                <a:cs typeface="Times New Roman" panose="02020603050405020304" pitchFamily="18" charset="0"/>
              </a:rPr>
              <a:t>Information system </a:t>
            </a:r>
          </a:p>
          <a:p>
            <a:pPr>
              <a:spcAft>
                <a:spcPts val="800"/>
              </a:spcAft>
              <a:buFont typeface="Wingdings" panose="05000000000000000000" pitchFamily="2" charset="2"/>
              <a:buChar char="Ø"/>
            </a:pPr>
            <a:r>
              <a:rPr lang="en-GB" dirty="0">
                <a:effectLst/>
                <a:latin typeface="Arial" panose="020B0604020202020204" pitchFamily="34" charset="0"/>
                <a:ea typeface="Calibri" panose="020F0502020204030204" pitchFamily="34" charset="0"/>
                <a:cs typeface="Times New Roman" panose="02020603050405020304" pitchFamily="18" charset="0"/>
              </a:rPr>
              <a:t>Customer relationship management  </a:t>
            </a:r>
          </a:p>
          <a:p>
            <a:pPr>
              <a:spcAft>
                <a:spcPts val="800"/>
              </a:spcAft>
              <a:buFont typeface="Wingdings" panose="05000000000000000000" pitchFamily="2" charset="2"/>
              <a:buChar char="Ø"/>
            </a:pPr>
            <a:r>
              <a:rPr lang="en-GB" dirty="0">
                <a:latin typeface="Arial" panose="020B0604020202020204" pitchFamily="34" charset="0"/>
                <a:ea typeface="Calibri" panose="020F0502020204030204" pitchFamily="34" charset="0"/>
                <a:cs typeface="Times New Roman" panose="02020603050405020304" pitchFamily="18" charset="0"/>
              </a:rPr>
              <a:t>Applying is/it to porter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buFont typeface="Wingdings" panose="05000000000000000000" pitchFamily="2" charset="2"/>
              <a:buChar char="Ø"/>
            </a:pPr>
            <a:r>
              <a:rPr lang="en-GB" dirty="0">
                <a:effectLst/>
                <a:latin typeface="Arial" panose="020B0604020202020204" pitchFamily="34" charset="0"/>
                <a:ea typeface="Calibri" panose="020F0502020204030204" pitchFamily="34" charset="0"/>
              </a:rPr>
              <a:t>Big data and internet of things</a:t>
            </a:r>
            <a:r>
              <a:rPr lang="en-GB" dirty="0">
                <a:effectLst/>
                <a:latin typeface="Arial" panose="020B0604020202020204" pitchFamily="34" charset="0"/>
                <a:ea typeface="Calibri" panose="020F0502020204030204" pitchFamily="34" charset="0"/>
                <a:cs typeface="Times New Roman" panose="02020603050405020304" pitchFamily="18" charset="0"/>
              </a:rPr>
              <a:t>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Ø"/>
            </a:pPr>
            <a:r>
              <a:rPr lang="en-GB" dirty="0">
                <a:effectLst/>
                <a:latin typeface="Arial" panose="020B0604020202020204" pitchFamily="34" charset="0"/>
                <a:ea typeface="Calibri" panose="020F0502020204030204" pitchFamily="34" charset="0"/>
              </a:rPr>
              <a:t>Recommendations on how john deer strengthened knowledge management </a:t>
            </a:r>
          </a:p>
          <a:p>
            <a:pPr marL="0" indent="0">
              <a:buNone/>
            </a:pPr>
            <a:endParaRPr lang="en-GB" dirty="0">
              <a:effectLst/>
              <a:latin typeface="Arial" panose="020B0604020202020204" pitchFamily="34" charset="0"/>
              <a:ea typeface="Calibri" panose="020F0502020204030204" pitchFamily="34" charset="0"/>
            </a:endParaRPr>
          </a:p>
          <a:p>
            <a:pPr>
              <a:spcAft>
                <a:spcPts val="800"/>
              </a:spcAft>
              <a:buFont typeface="Wingdings" panose="05000000000000000000" pitchFamily="2" charset="2"/>
              <a:buChar char="Ø"/>
            </a:pPr>
            <a:endParaRPr lang="en-GB" dirty="0"/>
          </a:p>
          <a:p>
            <a:endParaRPr lang="en-GB" dirty="0"/>
          </a:p>
        </p:txBody>
      </p:sp>
      <p:pic>
        <p:nvPicPr>
          <p:cNvPr id="4" name="Video 3">
            <a:hlinkClick r:id="" action="ppaction://media"/>
            <a:extLst>
              <a:ext uri="{FF2B5EF4-FFF2-40B4-BE49-F238E27FC236}">
                <a16:creationId xmlns:a16="http://schemas.microsoft.com/office/drawing/2014/main" id="{28B69B2D-BD5D-40A4-BCA3-5CE5C7D587A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63823888"/>
      </p:ext>
    </p:extLst>
  </p:cSld>
  <p:clrMapOvr>
    <a:masterClrMapping/>
  </p:clrMapOvr>
  <mc:AlternateContent xmlns:mc="http://schemas.openxmlformats.org/markup-compatibility/2006" xmlns:p14="http://schemas.microsoft.com/office/powerpoint/2010/main">
    <mc:Choice Requires="p14">
      <p:transition spd="slow" p14:dur="2000" advTm="31144"/>
    </mc:Choice>
    <mc:Fallback xmlns="">
      <p:transition spd="slow" advTm="31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3DB6FEF-2505-46DD-98AA-E6F0013E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8A450A7B-228C-4101-8701-8725F6D48B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4" y="3175"/>
            <a:ext cx="12145034"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12" name="Freeform 9">
            <a:extLst>
              <a:ext uri="{FF2B5EF4-FFF2-40B4-BE49-F238E27FC236}">
                <a16:creationId xmlns:a16="http://schemas.microsoft.com/office/drawing/2014/main" id="{7A601649-7DA5-4AA2-8711-0963D83A1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4" y="3175"/>
            <a:ext cx="12145034"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14" name="Freeform 13">
            <a:extLst>
              <a:ext uri="{FF2B5EF4-FFF2-40B4-BE49-F238E27FC236}">
                <a16:creationId xmlns:a16="http://schemas.microsoft.com/office/drawing/2014/main" id="{4BF06320-21C2-4178-97BE-A72378A8A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798" y="0"/>
            <a:ext cx="1215136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sp>
        <p:nvSpPr>
          <p:cNvPr id="16" name="Rectangle 15">
            <a:extLst>
              <a:ext uri="{FF2B5EF4-FFF2-40B4-BE49-F238E27FC236}">
                <a16:creationId xmlns:a16="http://schemas.microsoft.com/office/drawing/2014/main" id="{78DB0209-038A-4BBB-846F-FF25A7C16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419" y="0"/>
            <a:ext cx="753770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EE296B-C318-4FF2-B5F0-E0457499A988}"/>
              </a:ext>
            </a:extLst>
          </p:cNvPr>
          <p:cNvSpPr>
            <a:spLocks noGrp="1"/>
          </p:cNvSpPr>
          <p:nvPr>
            <p:ph type="title"/>
          </p:nvPr>
        </p:nvSpPr>
        <p:spPr>
          <a:xfrm>
            <a:off x="5140960" y="568345"/>
            <a:ext cx="6563311" cy="1560716"/>
          </a:xfrm>
        </p:spPr>
        <p:txBody>
          <a:bodyPr>
            <a:normAutofit/>
          </a:bodyPr>
          <a:lstStyle/>
          <a:p>
            <a:r>
              <a:rPr lang="en-GB" dirty="0">
                <a:latin typeface="Arial" panose="020B0604020202020204" pitchFamily="34" charset="0"/>
                <a:cs typeface="Arial" panose="020B0604020202020204" pitchFamily="34" charset="0"/>
              </a:rPr>
              <a:t>Introduction </a:t>
            </a:r>
            <a:endParaRPr lang="en-GB">
              <a:latin typeface="Arial" panose="020B0604020202020204" pitchFamily="34" charset="0"/>
              <a:cs typeface="Arial" panose="020B0604020202020204" pitchFamily="34" charset="0"/>
            </a:endParaRPr>
          </a:p>
        </p:txBody>
      </p:sp>
      <p:cxnSp>
        <p:nvCxnSpPr>
          <p:cNvPr id="18" name="Straight Connector 17">
            <a:extLst>
              <a:ext uri="{FF2B5EF4-FFF2-40B4-BE49-F238E27FC236}">
                <a16:creationId xmlns:a16="http://schemas.microsoft.com/office/drawing/2014/main" id="{1B896C34-214C-4AF6-8B1F-ACB10F0BF0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40960" y="2257514"/>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CFB938E-ADE0-454A-A326-E3A6E707C141}"/>
              </a:ext>
            </a:extLst>
          </p:cNvPr>
          <p:cNvSpPr>
            <a:spLocks noGrp="1"/>
          </p:cNvSpPr>
          <p:nvPr>
            <p:ph idx="1"/>
          </p:nvPr>
        </p:nvSpPr>
        <p:spPr>
          <a:xfrm>
            <a:off x="5140960" y="2438400"/>
            <a:ext cx="6563311" cy="3651504"/>
          </a:xfrm>
        </p:spPr>
        <p:txBody>
          <a:bodyPr>
            <a:normAutofit fontScale="92500" lnSpcReduction="10000"/>
          </a:bodyPr>
          <a:lstStyle/>
          <a:p>
            <a:pPr marL="0" indent="0">
              <a:lnSpc>
                <a:spcPct val="101000"/>
              </a:lnSpc>
              <a:buNone/>
            </a:pPr>
            <a:r>
              <a:rPr lang="en-GB" sz="1700" dirty="0">
                <a:effectLst/>
                <a:latin typeface="Arial" panose="020B0604020202020204" pitchFamily="34" charset="0"/>
                <a:ea typeface="Calibri" panose="020F0502020204030204" pitchFamily="34" charset="0"/>
                <a:cs typeface="Times New Roman" panose="02020603050405020304" pitchFamily="18" charset="0"/>
              </a:rPr>
              <a:t>Throughout the presentation, I will identify the information systems  within John Deer  company and review a series of typical data collected to generate insight through the use of sensors on their machines during this reporting period. </a:t>
            </a:r>
          </a:p>
          <a:p>
            <a:pPr marL="0" indent="0">
              <a:lnSpc>
                <a:spcPct val="101000"/>
              </a:lnSpc>
              <a:buNone/>
            </a:pPr>
            <a:r>
              <a:rPr lang="en-GB" sz="1700" dirty="0">
                <a:effectLst/>
                <a:latin typeface="Arial" panose="020B0604020202020204" pitchFamily="34" charset="0"/>
                <a:ea typeface="Calibri" panose="020F0502020204030204" pitchFamily="34" charset="0"/>
                <a:cs typeface="Times New Roman" panose="02020603050405020304" pitchFamily="18" charset="0"/>
              </a:rPr>
              <a:t>I will also assess whether the use of a customer relationship management  system is conducive to efficient John Deer operations, while emphasizing the benefits and challenges. </a:t>
            </a:r>
          </a:p>
          <a:p>
            <a:pPr marL="0" indent="0">
              <a:lnSpc>
                <a:spcPct val="101000"/>
              </a:lnSpc>
              <a:buNone/>
            </a:pPr>
            <a:r>
              <a:rPr lang="en-GB" sz="1700" dirty="0">
                <a:latin typeface="Arial" panose="020B0604020202020204" pitchFamily="34" charset="0"/>
                <a:ea typeface="Calibri" panose="020F0502020204030204" pitchFamily="34" charset="0"/>
                <a:cs typeface="Times New Roman" panose="02020603050405020304" pitchFamily="18" charset="0"/>
              </a:rPr>
              <a:t>Then I  will </a:t>
            </a:r>
            <a:r>
              <a:rPr lang="en-GB" sz="1700" dirty="0">
                <a:effectLst/>
                <a:latin typeface="Arial" panose="020B0604020202020204" pitchFamily="34" charset="0"/>
                <a:ea typeface="Calibri" panose="020F0502020204030204" pitchFamily="34" charset="0"/>
                <a:cs typeface="Times New Roman" panose="02020603050405020304" pitchFamily="18" charset="0"/>
              </a:rPr>
              <a:t>study how John Deere uses information and communication technology to fight each of Porter's five forces. We are studying how big data  and the Internet of Things  can help manage knowledge.</a:t>
            </a:r>
          </a:p>
          <a:p>
            <a:pPr marL="0" indent="0">
              <a:lnSpc>
                <a:spcPct val="101000"/>
              </a:lnSpc>
              <a:buNone/>
            </a:pPr>
            <a:r>
              <a:rPr lang="en-GB" sz="1700" dirty="0">
                <a:effectLst/>
                <a:latin typeface="Arial" panose="020B0604020202020204" pitchFamily="34" charset="0"/>
                <a:ea typeface="Calibri" panose="020F0502020204030204" pitchFamily="34" charset="0"/>
                <a:cs typeface="Times New Roman" panose="02020603050405020304" pitchFamily="18" charset="0"/>
              </a:rPr>
              <a:t> Lastl</a:t>
            </a:r>
            <a:r>
              <a:rPr lang="en-GB" sz="1700" dirty="0">
                <a:latin typeface="Arial" panose="020B0604020202020204" pitchFamily="34" charset="0"/>
                <a:ea typeface="Calibri" panose="020F0502020204030204" pitchFamily="34" charset="0"/>
                <a:cs typeface="Times New Roman" panose="02020603050405020304" pitchFamily="18" charset="0"/>
              </a:rPr>
              <a:t>y </a:t>
            </a:r>
            <a:r>
              <a:rPr lang="en-GB" sz="1700" dirty="0">
                <a:effectLst/>
                <a:latin typeface="Arial" panose="020B0604020202020204" pitchFamily="34" charset="0"/>
                <a:ea typeface="Calibri" panose="020F0502020204030204" pitchFamily="34" charset="0"/>
                <a:cs typeface="Times New Roman" panose="02020603050405020304" pitchFamily="18" charset="0"/>
              </a:rPr>
              <a:t>I will consider the general problems caused by the pandemic and offer suggestions on how John Deer should improve his knowledge management methods. </a:t>
            </a:r>
            <a:endParaRPr lang="en-GB" sz="17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1000"/>
              </a:lnSpc>
              <a:buNone/>
            </a:pPr>
            <a:endParaRPr lang="en-GB" sz="1700" dirty="0"/>
          </a:p>
        </p:txBody>
      </p:sp>
      <p:pic>
        <p:nvPicPr>
          <p:cNvPr id="4" name="Video 3">
            <a:hlinkClick r:id="" action="ppaction://media"/>
            <a:extLst>
              <a:ext uri="{FF2B5EF4-FFF2-40B4-BE49-F238E27FC236}">
                <a16:creationId xmlns:a16="http://schemas.microsoft.com/office/drawing/2014/main" id="{CA7B4277-ECF4-42B2-9F26-39ABD2309BD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552860935"/>
      </p:ext>
    </p:extLst>
  </p:cSld>
  <p:clrMapOvr>
    <a:masterClrMapping/>
  </p:clrMapOvr>
  <mc:AlternateContent xmlns:mc="http://schemas.openxmlformats.org/markup-compatibility/2006" xmlns:p14="http://schemas.microsoft.com/office/powerpoint/2010/main">
    <mc:Choice Requires="p14">
      <p:transition spd="slow" p14:dur="2000" advTm="78397"/>
    </mc:Choice>
    <mc:Fallback xmlns="">
      <p:transition spd="slow" advTm="783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D732526D-2B1C-4A4D-AF7A-56204C9374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714" y="362425"/>
            <a:ext cx="3495979" cy="6204388"/>
            <a:chOff x="400714" y="362425"/>
            <a:chExt cx="3495979" cy="6204388"/>
          </a:xfrm>
        </p:grpSpPr>
        <p:sp>
          <p:nvSpPr>
            <p:cNvPr id="13" name="Freeform 5">
              <a:extLst>
                <a:ext uri="{FF2B5EF4-FFF2-40B4-BE49-F238E27FC236}">
                  <a16:creationId xmlns:a16="http://schemas.microsoft.com/office/drawing/2014/main" id="{3F76E81A-FFD0-41DA-8566-06350315C8C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14" name="Freeform 15">
              <a:extLst>
                <a:ext uri="{FF2B5EF4-FFF2-40B4-BE49-F238E27FC236}">
                  <a16:creationId xmlns:a16="http://schemas.microsoft.com/office/drawing/2014/main" id="{1C9BCE3B-D109-43C8-9D97-F33046C461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cxnSp>
        <p:nvCxnSpPr>
          <p:cNvPr id="16" name="Straight Connector 15">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E3DB6FEF-2505-46DD-98AA-E6F0013E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5">
            <a:extLst>
              <a:ext uri="{FF2B5EF4-FFF2-40B4-BE49-F238E27FC236}">
                <a16:creationId xmlns:a16="http://schemas.microsoft.com/office/drawing/2014/main" id="{8A450A7B-228C-4101-8701-8725F6D48B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4" y="3175"/>
            <a:ext cx="12145034"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22" name="Freeform 9">
            <a:extLst>
              <a:ext uri="{FF2B5EF4-FFF2-40B4-BE49-F238E27FC236}">
                <a16:creationId xmlns:a16="http://schemas.microsoft.com/office/drawing/2014/main" id="{7A601649-7DA5-4AA2-8711-0963D83A1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4" y="3175"/>
            <a:ext cx="12145034"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24" name="Freeform 13">
            <a:extLst>
              <a:ext uri="{FF2B5EF4-FFF2-40B4-BE49-F238E27FC236}">
                <a16:creationId xmlns:a16="http://schemas.microsoft.com/office/drawing/2014/main" id="{4BF06320-21C2-4178-97BE-A72378A8A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798" y="0"/>
            <a:ext cx="1215136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sp>
        <p:nvSpPr>
          <p:cNvPr id="26" name="Rectangle 25">
            <a:extLst>
              <a:ext uri="{FF2B5EF4-FFF2-40B4-BE49-F238E27FC236}">
                <a16:creationId xmlns:a16="http://schemas.microsoft.com/office/drawing/2014/main" id="{78DB0209-038A-4BBB-846F-FF25A7C16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419" y="0"/>
            <a:ext cx="753770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2CECF626-B59A-4967-B0DF-44C1E063D4FE}"/>
              </a:ext>
            </a:extLst>
          </p:cNvPr>
          <p:cNvSpPr txBox="1"/>
          <p:nvPr/>
        </p:nvSpPr>
        <p:spPr>
          <a:xfrm>
            <a:off x="5140960" y="568345"/>
            <a:ext cx="6563311" cy="1560716"/>
          </a:xfrm>
          <a:prstGeom prst="rect">
            <a:avLst/>
          </a:prstGeom>
        </p:spPr>
        <p:txBody>
          <a:bodyPr vert="horz" lIns="91440" tIns="45720" rIns="91440" bIns="45720" rtlCol="0" anchor="t">
            <a:normAutofit/>
          </a:bodyPr>
          <a:lstStyle/>
          <a:p>
            <a:pPr defTabSz="914400">
              <a:lnSpc>
                <a:spcPct val="99000"/>
              </a:lnSpc>
              <a:spcBef>
                <a:spcPct val="0"/>
              </a:spcBef>
              <a:spcAft>
                <a:spcPts val="800"/>
              </a:spcAft>
            </a:pPr>
            <a:r>
              <a:rPr lang="en-US" sz="4400">
                <a:solidFill>
                  <a:schemeClr val="tx2">
                    <a:lumMod val="75000"/>
                    <a:lumOff val="25000"/>
                  </a:schemeClr>
                </a:solidFill>
                <a:latin typeface="+mj-lt"/>
                <a:ea typeface="+mj-ea"/>
                <a:cs typeface="+mj-cs"/>
              </a:rPr>
              <a:t>Information system </a:t>
            </a:r>
          </a:p>
        </p:txBody>
      </p:sp>
      <p:cxnSp>
        <p:nvCxnSpPr>
          <p:cNvPr id="28" name="Straight Connector 27">
            <a:extLst>
              <a:ext uri="{FF2B5EF4-FFF2-40B4-BE49-F238E27FC236}">
                <a16:creationId xmlns:a16="http://schemas.microsoft.com/office/drawing/2014/main" id="{1B896C34-214C-4AF6-8B1F-ACB10F0BF0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40960" y="2257514"/>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7F0DEEC-6D38-4E0A-BBA2-FE4559AB2D44}"/>
              </a:ext>
            </a:extLst>
          </p:cNvPr>
          <p:cNvSpPr txBox="1"/>
          <p:nvPr/>
        </p:nvSpPr>
        <p:spPr>
          <a:xfrm>
            <a:off x="5140960" y="2438400"/>
            <a:ext cx="6563311" cy="3651504"/>
          </a:xfrm>
          <a:prstGeom prst="rect">
            <a:avLst/>
          </a:prstGeom>
        </p:spPr>
        <p:txBody>
          <a:bodyPr vert="horz" lIns="91440" tIns="45720" rIns="91440" bIns="45720" rtlCol="0">
            <a:normAutofit/>
          </a:bodyPr>
          <a:lstStyle/>
          <a:p>
            <a:pPr indent="-320040" defTabSz="914400">
              <a:lnSpc>
                <a:spcPct val="101000"/>
              </a:lnSpc>
              <a:spcBef>
                <a:spcPts val="930"/>
              </a:spcBef>
              <a:buFont typeface="Corbel" panose="020B0503020204020204" pitchFamily="34" charset="0"/>
              <a:buChar char="–"/>
            </a:pPr>
            <a:endParaRPr lang="en-US" sz="1500" dirty="0">
              <a:solidFill>
                <a:schemeClr val="tx2">
                  <a:lumMod val="75000"/>
                  <a:lumOff val="25000"/>
                </a:schemeClr>
              </a:solidFill>
              <a:effectLst/>
            </a:endParaRPr>
          </a:p>
          <a:p>
            <a:pPr indent="-320040" defTabSz="914400">
              <a:lnSpc>
                <a:spcPct val="101000"/>
              </a:lnSpc>
              <a:spcBef>
                <a:spcPts val="930"/>
              </a:spcBef>
              <a:buFont typeface="Corbel" panose="020B0503020204020204" pitchFamily="34" charset="0"/>
              <a:buChar char="–"/>
            </a:pPr>
            <a:r>
              <a:rPr lang="en-US" sz="1500" dirty="0">
                <a:solidFill>
                  <a:schemeClr val="tx2">
                    <a:lumMod val="75000"/>
                    <a:lumOff val="25000"/>
                  </a:schemeClr>
                </a:solidFill>
                <a:effectLst/>
              </a:rPr>
              <a:t>John Deere is an online site that allows farmers to view data collected from sensors installed on their own machines while working in the field, as well as data obtained from other users around the world. External data sets such as financial data are also integrated. </a:t>
            </a:r>
          </a:p>
          <a:p>
            <a:pPr indent="-320040" defTabSz="914400">
              <a:lnSpc>
                <a:spcPct val="101000"/>
              </a:lnSpc>
              <a:spcBef>
                <a:spcPts val="930"/>
              </a:spcBef>
              <a:buFont typeface="Corbel" panose="020B0503020204020204" pitchFamily="34" charset="0"/>
              <a:buChar char="–"/>
            </a:pPr>
            <a:endParaRPr lang="en-US" sz="1500" dirty="0">
              <a:solidFill>
                <a:schemeClr val="tx2">
                  <a:lumMod val="75000"/>
                  <a:lumOff val="25000"/>
                </a:schemeClr>
              </a:solidFill>
            </a:endParaRPr>
          </a:p>
          <a:p>
            <a:pPr indent="-320040" defTabSz="914400">
              <a:lnSpc>
                <a:spcPct val="101000"/>
              </a:lnSpc>
              <a:spcBef>
                <a:spcPts val="930"/>
              </a:spcBef>
              <a:buFont typeface="Corbel" panose="020B0503020204020204" pitchFamily="34" charset="0"/>
              <a:buChar char="–"/>
            </a:pPr>
            <a:r>
              <a:rPr lang="en-US" sz="1500" dirty="0">
                <a:solidFill>
                  <a:schemeClr val="tx2">
                    <a:lumMod val="75000"/>
                    <a:lumOff val="25000"/>
                  </a:schemeClr>
                </a:solidFill>
                <a:effectLst/>
              </a:rPr>
              <a:t>This method also helps reduce downtime by predicting when and where equipment may fail based on data from collaborative sources. This information can be shared with engineers, who will be ready to deliver replacement maintain machines as needed, reducing waste caused by costly idle machines. John Deere is a company that went from selling hardware to providing services that support big data. </a:t>
            </a:r>
          </a:p>
          <a:p>
            <a:pPr indent="-320040" defTabSz="914400">
              <a:lnSpc>
                <a:spcPct val="101000"/>
              </a:lnSpc>
              <a:spcBef>
                <a:spcPts val="930"/>
              </a:spcBef>
              <a:buFont typeface="Corbel" panose="020B0503020204020204" pitchFamily="34" charset="0"/>
              <a:buChar char="–"/>
            </a:pPr>
            <a:endParaRPr lang="en-US" sz="1500" dirty="0">
              <a:solidFill>
                <a:schemeClr val="tx2">
                  <a:lumMod val="75000"/>
                  <a:lumOff val="25000"/>
                </a:schemeClr>
              </a:solidFill>
            </a:endParaRPr>
          </a:p>
        </p:txBody>
      </p:sp>
      <p:pic>
        <p:nvPicPr>
          <p:cNvPr id="8" name="Video 7">
            <a:hlinkClick r:id="" action="ppaction://media"/>
            <a:extLst>
              <a:ext uri="{FF2B5EF4-FFF2-40B4-BE49-F238E27FC236}">
                <a16:creationId xmlns:a16="http://schemas.microsoft.com/office/drawing/2014/main" id="{9C0657CE-313C-40A3-8DB9-BD85AB8D522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718113305"/>
      </p:ext>
    </p:extLst>
  </p:cSld>
  <p:clrMapOvr>
    <a:masterClrMapping/>
  </p:clrMapOvr>
  <mc:AlternateContent xmlns:mc="http://schemas.openxmlformats.org/markup-compatibility/2006" xmlns:p14="http://schemas.microsoft.com/office/powerpoint/2010/main">
    <mc:Choice Requires="p14">
      <p:transition spd="slow" p14:dur="2000" advTm="82008"/>
    </mc:Choice>
    <mc:Fallback xmlns="">
      <p:transition spd="slow" advTm="820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732526D-2B1C-4A4D-AF7A-56204C9374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714" y="362425"/>
            <a:ext cx="3495979" cy="6204388"/>
            <a:chOff x="400714" y="362425"/>
            <a:chExt cx="3495979" cy="6204388"/>
          </a:xfrm>
        </p:grpSpPr>
        <p:sp>
          <p:nvSpPr>
            <p:cNvPr id="11" name="Freeform 5">
              <a:extLst>
                <a:ext uri="{FF2B5EF4-FFF2-40B4-BE49-F238E27FC236}">
                  <a16:creationId xmlns:a16="http://schemas.microsoft.com/office/drawing/2014/main" id="{3F76E81A-FFD0-41DA-8566-06350315C8C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12" name="Freeform 15">
              <a:extLst>
                <a:ext uri="{FF2B5EF4-FFF2-40B4-BE49-F238E27FC236}">
                  <a16:creationId xmlns:a16="http://schemas.microsoft.com/office/drawing/2014/main" id="{1C9BCE3B-D109-43C8-9D97-F33046C461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cxnSp>
        <p:nvCxnSpPr>
          <p:cNvPr id="14" name="Straight Connector 13">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E3DB6FEF-2505-46DD-98AA-E6F0013E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5">
            <a:extLst>
              <a:ext uri="{FF2B5EF4-FFF2-40B4-BE49-F238E27FC236}">
                <a16:creationId xmlns:a16="http://schemas.microsoft.com/office/drawing/2014/main" id="{8A450A7B-228C-4101-8701-8725F6D48B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4" y="3175"/>
            <a:ext cx="12145034"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20" name="Freeform 9">
            <a:extLst>
              <a:ext uri="{FF2B5EF4-FFF2-40B4-BE49-F238E27FC236}">
                <a16:creationId xmlns:a16="http://schemas.microsoft.com/office/drawing/2014/main" id="{7A601649-7DA5-4AA2-8711-0963D83A1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4" y="3175"/>
            <a:ext cx="12145034"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22" name="Freeform 13">
            <a:extLst>
              <a:ext uri="{FF2B5EF4-FFF2-40B4-BE49-F238E27FC236}">
                <a16:creationId xmlns:a16="http://schemas.microsoft.com/office/drawing/2014/main" id="{4BF06320-21C2-4178-97BE-A72378A8A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798" y="0"/>
            <a:ext cx="1215136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sp>
        <p:nvSpPr>
          <p:cNvPr id="24" name="Rectangle 23">
            <a:extLst>
              <a:ext uri="{FF2B5EF4-FFF2-40B4-BE49-F238E27FC236}">
                <a16:creationId xmlns:a16="http://schemas.microsoft.com/office/drawing/2014/main" id="{78DB0209-038A-4BBB-846F-FF25A7C16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419" y="0"/>
            <a:ext cx="753770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7B22333-72F8-4F2A-8AC4-F4A54B4DE713}"/>
              </a:ext>
            </a:extLst>
          </p:cNvPr>
          <p:cNvSpPr txBox="1"/>
          <p:nvPr/>
        </p:nvSpPr>
        <p:spPr>
          <a:xfrm>
            <a:off x="5140960" y="568345"/>
            <a:ext cx="6563311" cy="1560716"/>
          </a:xfrm>
          <a:prstGeom prst="rect">
            <a:avLst/>
          </a:prstGeom>
        </p:spPr>
        <p:txBody>
          <a:bodyPr vert="horz" lIns="91440" tIns="45720" rIns="91440" bIns="45720" rtlCol="0" anchor="t">
            <a:normAutofit/>
          </a:bodyPr>
          <a:lstStyle/>
          <a:p>
            <a:pPr defTabSz="914400">
              <a:lnSpc>
                <a:spcPct val="99000"/>
              </a:lnSpc>
              <a:spcBef>
                <a:spcPct val="0"/>
              </a:spcBef>
              <a:spcAft>
                <a:spcPts val="800"/>
              </a:spcAft>
            </a:pPr>
            <a:r>
              <a:rPr lang="en-US" sz="4400" dirty="0">
                <a:solidFill>
                  <a:schemeClr val="tx2">
                    <a:lumMod val="75000"/>
                    <a:lumOff val="25000"/>
                  </a:schemeClr>
                </a:solidFill>
                <a:effectLst/>
                <a:latin typeface="+mj-lt"/>
                <a:ea typeface="+mj-ea"/>
                <a:cs typeface="+mj-cs"/>
              </a:rPr>
              <a:t>Customer Relationship </a:t>
            </a:r>
            <a:r>
              <a:rPr lang="en-US" sz="4400" dirty="0">
                <a:solidFill>
                  <a:schemeClr val="tx2">
                    <a:lumMod val="75000"/>
                    <a:lumOff val="25000"/>
                  </a:schemeClr>
                </a:solidFill>
                <a:latin typeface="+mj-lt"/>
                <a:ea typeface="+mj-ea"/>
                <a:cs typeface="+mj-cs"/>
              </a:rPr>
              <a:t>M</a:t>
            </a:r>
            <a:r>
              <a:rPr lang="en-US" sz="4400" dirty="0">
                <a:solidFill>
                  <a:schemeClr val="tx2">
                    <a:lumMod val="75000"/>
                    <a:lumOff val="25000"/>
                  </a:schemeClr>
                </a:solidFill>
                <a:effectLst/>
                <a:latin typeface="+mj-lt"/>
                <a:ea typeface="+mj-ea"/>
                <a:cs typeface="+mj-cs"/>
              </a:rPr>
              <a:t>anagement  </a:t>
            </a:r>
          </a:p>
        </p:txBody>
      </p:sp>
      <p:cxnSp>
        <p:nvCxnSpPr>
          <p:cNvPr id="26" name="Straight Connector 25">
            <a:extLst>
              <a:ext uri="{FF2B5EF4-FFF2-40B4-BE49-F238E27FC236}">
                <a16:creationId xmlns:a16="http://schemas.microsoft.com/office/drawing/2014/main" id="{1B896C34-214C-4AF6-8B1F-ACB10F0BF0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40960" y="2257514"/>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31F3E971-96BB-4CAC-8FF4-AB3430302D6E}"/>
              </a:ext>
            </a:extLst>
          </p:cNvPr>
          <p:cNvSpPr txBox="1"/>
          <p:nvPr/>
        </p:nvSpPr>
        <p:spPr>
          <a:xfrm>
            <a:off x="5140960" y="2438400"/>
            <a:ext cx="6563311" cy="3651504"/>
          </a:xfrm>
          <a:prstGeom prst="rect">
            <a:avLst/>
          </a:prstGeom>
        </p:spPr>
        <p:txBody>
          <a:bodyPr vert="horz" lIns="91440" tIns="45720" rIns="91440" bIns="45720" rtlCol="0">
            <a:normAutofit/>
          </a:bodyPr>
          <a:lstStyle/>
          <a:p>
            <a:pPr indent="-320040" defTabSz="914400">
              <a:lnSpc>
                <a:spcPct val="101000"/>
              </a:lnSpc>
              <a:spcBef>
                <a:spcPts val="930"/>
              </a:spcBef>
              <a:buFont typeface="Corbel" panose="020B0503020204020204" pitchFamily="34" charset="0"/>
              <a:buChar char="–"/>
            </a:pPr>
            <a:r>
              <a:rPr lang="en-US" sz="1500" dirty="0">
                <a:solidFill>
                  <a:schemeClr val="tx2">
                    <a:lumMod val="75000"/>
                    <a:lumOff val="25000"/>
                  </a:schemeClr>
                </a:solidFill>
                <a:effectLst/>
              </a:rPr>
              <a:t>CRM (Customer Relationship Management) is a phrase that refers to the technologies, practices and techniques adopted by a company. Throughout the customer's life cycle, analyze and process their interactions and data.</a:t>
            </a:r>
          </a:p>
          <a:p>
            <a:pPr indent="-320040" defTabSz="914400">
              <a:lnSpc>
                <a:spcPct val="101000"/>
              </a:lnSpc>
              <a:spcBef>
                <a:spcPts val="930"/>
              </a:spcBef>
              <a:buFont typeface="Corbel" panose="020B0503020204020204" pitchFamily="34" charset="0"/>
              <a:buChar char="–"/>
            </a:pPr>
            <a:endParaRPr lang="en-US" sz="1500" dirty="0">
              <a:solidFill>
                <a:schemeClr val="tx2">
                  <a:lumMod val="75000"/>
                  <a:lumOff val="25000"/>
                </a:schemeClr>
              </a:solidFill>
            </a:endParaRPr>
          </a:p>
          <a:p>
            <a:pPr indent="-320040" defTabSz="914400">
              <a:lnSpc>
                <a:spcPct val="101000"/>
              </a:lnSpc>
              <a:spcBef>
                <a:spcPts val="930"/>
              </a:spcBef>
              <a:buFont typeface="Corbel" panose="020B0503020204020204" pitchFamily="34" charset="0"/>
              <a:buChar char="–"/>
            </a:pPr>
            <a:endParaRPr lang="en-US" sz="1500" dirty="0">
              <a:solidFill>
                <a:schemeClr val="tx2">
                  <a:lumMod val="75000"/>
                  <a:lumOff val="25000"/>
                </a:schemeClr>
              </a:solidFill>
              <a:effectLst/>
            </a:endParaRPr>
          </a:p>
          <a:p>
            <a:pPr indent="-320040" defTabSz="914400">
              <a:lnSpc>
                <a:spcPct val="101000"/>
              </a:lnSpc>
              <a:spcBef>
                <a:spcPts val="930"/>
              </a:spcBef>
              <a:buFont typeface="Corbel" panose="020B0503020204020204" pitchFamily="34" charset="0"/>
              <a:buChar char="–"/>
            </a:pPr>
            <a:r>
              <a:rPr lang="en-US" sz="1500" dirty="0">
                <a:solidFill>
                  <a:schemeClr val="tx2">
                    <a:lumMod val="75000"/>
                    <a:lumOff val="25000"/>
                  </a:schemeClr>
                </a:solidFill>
              </a:rPr>
              <a:t>John Deere </a:t>
            </a:r>
            <a:r>
              <a:rPr lang="en-US" sz="1500" dirty="0">
                <a:solidFill>
                  <a:schemeClr val="tx2">
                    <a:lumMod val="75000"/>
                    <a:lumOff val="25000"/>
                  </a:schemeClr>
                </a:solidFill>
                <a:effectLst/>
              </a:rPr>
              <a:t>Use CRM to speed up the conversion process. For companies that rely on delivering experiences online, the conversion process is critical. Today's clients conduct extensive research on the company before establishing a relationship with them. A reliable CRM system can help clients conduct their own research. Before contacting the sales agent</a:t>
            </a:r>
            <a:r>
              <a:rPr lang="en-US" sz="1500" dirty="0">
                <a:solidFill>
                  <a:schemeClr val="tx2">
                    <a:lumMod val="75000"/>
                    <a:lumOff val="25000"/>
                  </a:schemeClr>
                </a:solidFill>
              </a:rPr>
              <a:t>.</a:t>
            </a:r>
          </a:p>
        </p:txBody>
      </p:sp>
      <p:pic>
        <p:nvPicPr>
          <p:cNvPr id="6" name="Video 5">
            <a:hlinkClick r:id="" action="ppaction://media"/>
            <a:extLst>
              <a:ext uri="{FF2B5EF4-FFF2-40B4-BE49-F238E27FC236}">
                <a16:creationId xmlns:a16="http://schemas.microsoft.com/office/drawing/2014/main" id="{5600720E-A07B-4DCA-9FE4-9A858ACB9CE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4291503259"/>
      </p:ext>
    </p:extLst>
  </p:cSld>
  <p:clrMapOvr>
    <a:masterClrMapping/>
  </p:clrMapOvr>
  <mc:AlternateContent xmlns:mc="http://schemas.openxmlformats.org/markup-compatibility/2006" xmlns:p14="http://schemas.microsoft.com/office/powerpoint/2010/main">
    <mc:Choice Requires="p14">
      <p:transition spd="slow" p14:dur="2000" advTm="65022"/>
    </mc:Choice>
    <mc:Fallback xmlns="">
      <p:transition spd="slow" advTm="650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D732526D-2B1C-4A4D-AF7A-56204C9374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714" y="362425"/>
            <a:ext cx="3495979" cy="6204388"/>
            <a:chOff x="400714" y="362425"/>
            <a:chExt cx="3495979" cy="6204388"/>
          </a:xfrm>
        </p:grpSpPr>
        <p:sp>
          <p:nvSpPr>
            <p:cNvPr id="13" name="Freeform 5">
              <a:extLst>
                <a:ext uri="{FF2B5EF4-FFF2-40B4-BE49-F238E27FC236}">
                  <a16:creationId xmlns:a16="http://schemas.microsoft.com/office/drawing/2014/main" id="{3F76E81A-FFD0-41DA-8566-06350315C8C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14" name="Freeform 15">
              <a:extLst>
                <a:ext uri="{FF2B5EF4-FFF2-40B4-BE49-F238E27FC236}">
                  <a16:creationId xmlns:a16="http://schemas.microsoft.com/office/drawing/2014/main" id="{1C9BCE3B-D109-43C8-9D97-F33046C461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cxnSp>
        <p:nvCxnSpPr>
          <p:cNvPr id="16" name="Straight Connector 15">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C1D78633-7222-4BD8-9B43-C5A3FE3FB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12198350" cy="6875463"/>
            <a:chOff x="0" y="3175"/>
            <a:chExt cx="12198350" cy="6875463"/>
          </a:xfrm>
        </p:grpSpPr>
        <p:sp>
          <p:nvSpPr>
            <p:cNvPr id="21" name="Freeform 5">
              <a:extLst>
                <a:ext uri="{FF2B5EF4-FFF2-40B4-BE49-F238E27FC236}">
                  <a16:creationId xmlns:a16="http://schemas.microsoft.com/office/drawing/2014/main" id="{64A62ED5-69F8-4A9A-959F-BDFA4CB006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22" name="Freeform 9">
              <a:extLst>
                <a:ext uri="{FF2B5EF4-FFF2-40B4-BE49-F238E27FC236}">
                  <a16:creationId xmlns:a16="http://schemas.microsoft.com/office/drawing/2014/main" id="{1E1E0581-3B45-45FA-909D-956C5BA8C3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23" name="Freeform 13">
              <a:extLst>
                <a:ext uri="{FF2B5EF4-FFF2-40B4-BE49-F238E27FC236}">
                  <a16:creationId xmlns:a16="http://schemas.microsoft.com/office/drawing/2014/main" id="{05474103-4A93-4198-B2FA-45EC74FD52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grpSp>
      <p:sp useBgFill="1">
        <p:nvSpPr>
          <p:cNvPr id="25" name="Freeform: Shape 24">
            <a:extLst>
              <a:ext uri="{FF2B5EF4-FFF2-40B4-BE49-F238E27FC236}">
                <a16:creationId xmlns:a16="http://schemas.microsoft.com/office/drawing/2014/main" id="{2A0F9152-48E3-49B1-872D-898BCB713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3466" y="643466"/>
            <a:ext cx="10905066" cy="5571066"/>
          </a:xfrm>
          <a:custGeom>
            <a:avLst/>
            <a:gdLst>
              <a:gd name="connsiteX0" fmla="*/ 317500 w 10905066"/>
              <a:gd name="connsiteY0" fmla="*/ 0 h 5571066"/>
              <a:gd name="connsiteX1" fmla="*/ 6969125 w 10905066"/>
              <a:gd name="connsiteY1" fmla="*/ 0 h 5571066"/>
              <a:gd name="connsiteX2" fmla="*/ 6969127 w 10905066"/>
              <a:gd name="connsiteY2" fmla="*/ 0 h 5571066"/>
              <a:gd name="connsiteX3" fmla="*/ 10587566 w 10905066"/>
              <a:gd name="connsiteY3" fmla="*/ 0 h 5571066"/>
              <a:gd name="connsiteX4" fmla="*/ 10651066 w 10905066"/>
              <a:gd name="connsiteY4" fmla="*/ 6350 h 5571066"/>
              <a:gd name="connsiteX5" fmla="*/ 10711391 w 10905066"/>
              <a:gd name="connsiteY5" fmla="*/ 23813 h 5571066"/>
              <a:gd name="connsiteX6" fmla="*/ 10763779 w 10905066"/>
              <a:gd name="connsiteY6" fmla="*/ 52388 h 5571066"/>
              <a:gd name="connsiteX7" fmla="*/ 10812991 w 10905066"/>
              <a:gd name="connsiteY7" fmla="*/ 93663 h 5571066"/>
              <a:gd name="connsiteX8" fmla="*/ 10849503 w 10905066"/>
              <a:gd name="connsiteY8" fmla="*/ 139700 h 5571066"/>
              <a:gd name="connsiteX9" fmla="*/ 10881253 w 10905066"/>
              <a:gd name="connsiteY9" fmla="*/ 195263 h 5571066"/>
              <a:gd name="connsiteX10" fmla="*/ 10898716 w 10905066"/>
              <a:gd name="connsiteY10" fmla="*/ 254000 h 5571066"/>
              <a:gd name="connsiteX11" fmla="*/ 10905066 w 10905066"/>
              <a:gd name="connsiteY11" fmla="*/ 319088 h 5571066"/>
              <a:gd name="connsiteX12" fmla="*/ 10905066 w 10905066"/>
              <a:gd name="connsiteY12" fmla="*/ 1556279 h 5571066"/>
              <a:gd name="connsiteX13" fmla="*/ 10905066 w 10905066"/>
              <a:gd name="connsiteY13" fmla="*/ 4014788 h 5571066"/>
              <a:gd name="connsiteX14" fmla="*/ 10905066 w 10905066"/>
              <a:gd name="connsiteY14" fmla="*/ 5251979 h 5571066"/>
              <a:gd name="connsiteX15" fmla="*/ 10898716 w 10905066"/>
              <a:gd name="connsiteY15" fmla="*/ 5317066 h 5571066"/>
              <a:gd name="connsiteX16" fmla="*/ 10881253 w 10905066"/>
              <a:gd name="connsiteY16" fmla="*/ 5375804 h 5571066"/>
              <a:gd name="connsiteX17" fmla="*/ 10849503 w 10905066"/>
              <a:gd name="connsiteY17" fmla="*/ 5431366 h 5571066"/>
              <a:gd name="connsiteX18" fmla="*/ 10812991 w 10905066"/>
              <a:gd name="connsiteY18" fmla="*/ 5478991 h 5571066"/>
              <a:gd name="connsiteX19" fmla="*/ 10763779 w 10905066"/>
              <a:gd name="connsiteY19" fmla="*/ 5518679 h 5571066"/>
              <a:gd name="connsiteX20" fmla="*/ 10711391 w 10905066"/>
              <a:gd name="connsiteY20" fmla="*/ 5547254 h 5571066"/>
              <a:gd name="connsiteX21" fmla="*/ 10651066 w 10905066"/>
              <a:gd name="connsiteY21" fmla="*/ 5564716 h 5571066"/>
              <a:gd name="connsiteX22" fmla="*/ 10587566 w 10905066"/>
              <a:gd name="connsiteY22" fmla="*/ 5571066 h 5571066"/>
              <a:gd name="connsiteX23" fmla="*/ 6969125 w 10905066"/>
              <a:gd name="connsiteY23" fmla="*/ 5571066 h 5571066"/>
              <a:gd name="connsiteX24" fmla="*/ 3935941 w 10905066"/>
              <a:gd name="connsiteY24" fmla="*/ 5571066 h 5571066"/>
              <a:gd name="connsiteX25" fmla="*/ 317500 w 10905066"/>
              <a:gd name="connsiteY25" fmla="*/ 5571066 h 5571066"/>
              <a:gd name="connsiteX26" fmla="*/ 254000 w 10905066"/>
              <a:gd name="connsiteY26" fmla="*/ 5564716 h 5571066"/>
              <a:gd name="connsiteX27" fmla="*/ 193675 w 10905066"/>
              <a:gd name="connsiteY27" fmla="*/ 5547254 h 5571066"/>
              <a:gd name="connsiteX28" fmla="*/ 141288 w 10905066"/>
              <a:gd name="connsiteY28" fmla="*/ 5518679 h 5571066"/>
              <a:gd name="connsiteX29" fmla="*/ 92075 w 10905066"/>
              <a:gd name="connsiteY29" fmla="*/ 5478991 h 5571066"/>
              <a:gd name="connsiteX30" fmla="*/ 55563 w 10905066"/>
              <a:gd name="connsiteY30" fmla="*/ 5431366 h 5571066"/>
              <a:gd name="connsiteX31" fmla="*/ 23813 w 10905066"/>
              <a:gd name="connsiteY31" fmla="*/ 5375804 h 5571066"/>
              <a:gd name="connsiteX32" fmla="*/ 6350 w 10905066"/>
              <a:gd name="connsiteY32" fmla="*/ 5317066 h 5571066"/>
              <a:gd name="connsiteX33" fmla="*/ 0 w 10905066"/>
              <a:gd name="connsiteY33" fmla="*/ 5251979 h 5571066"/>
              <a:gd name="connsiteX34" fmla="*/ 0 w 10905066"/>
              <a:gd name="connsiteY34" fmla="*/ 4014789 h 5571066"/>
              <a:gd name="connsiteX35" fmla="*/ 0 w 10905066"/>
              <a:gd name="connsiteY35" fmla="*/ 4014788 h 5571066"/>
              <a:gd name="connsiteX36" fmla="*/ 0 w 10905066"/>
              <a:gd name="connsiteY36" fmla="*/ 319088 h 5571066"/>
              <a:gd name="connsiteX37" fmla="*/ 6350 w 10905066"/>
              <a:gd name="connsiteY37" fmla="*/ 254000 h 5571066"/>
              <a:gd name="connsiteX38" fmla="*/ 23813 w 10905066"/>
              <a:gd name="connsiteY38" fmla="*/ 195263 h 5571066"/>
              <a:gd name="connsiteX39" fmla="*/ 55563 w 10905066"/>
              <a:gd name="connsiteY39" fmla="*/ 139700 h 5571066"/>
              <a:gd name="connsiteX40" fmla="*/ 92075 w 10905066"/>
              <a:gd name="connsiteY40" fmla="*/ 93663 h 5571066"/>
              <a:gd name="connsiteX41" fmla="*/ 141288 w 10905066"/>
              <a:gd name="connsiteY41" fmla="*/ 52388 h 5571066"/>
              <a:gd name="connsiteX42" fmla="*/ 193675 w 10905066"/>
              <a:gd name="connsiteY42" fmla="*/ 23813 h 5571066"/>
              <a:gd name="connsiteX43" fmla="*/ 254000 w 10905066"/>
              <a:gd name="connsiteY43" fmla="*/ 635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905066" h="5571066">
                <a:moveTo>
                  <a:pt x="317500" y="0"/>
                </a:moveTo>
                <a:lnTo>
                  <a:pt x="6969125" y="0"/>
                </a:lnTo>
                <a:lnTo>
                  <a:pt x="6969127" y="0"/>
                </a:lnTo>
                <a:lnTo>
                  <a:pt x="10587566" y="0"/>
                </a:lnTo>
                <a:lnTo>
                  <a:pt x="10651066" y="6350"/>
                </a:lnTo>
                <a:lnTo>
                  <a:pt x="10711391" y="23813"/>
                </a:lnTo>
                <a:lnTo>
                  <a:pt x="10763779" y="52388"/>
                </a:lnTo>
                <a:lnTo>
                  <a:pt x="10812991" y="93663"/>
                </a:lnTo>
                <a:lnTo>
                  <a:pt x="10849503" y="139700"/>
                </a:lnTo>
                <a:lnTo>
                  <a:pt x="10881253" y="195263"/>
                </a:lnTo>
                <a:lnTo>
                  <a:pt x="10898716" y="254000"/>
                </a:lnTo>
                <a:lnTo>
                  <a:pt x="10905066" y="319088"/>
                </a:lnTo>
                <a:lnTo>
                  <a:pt x="10905066" y="1556279"/>
                </a:lnTo>
                <a:lnTo>
                  <a:pt x="10905066" y="4014788"/>
                </a:lnTo>
                <a:lnTo>
                  <a:pt x="10905066" y="5251979"/>
                </a:lnTo>
                <a:lnTo>
                  <a:pt x="10898716" y="5317066"/>
                </a:lnTo>
                <a:lnTo>
                  <a:pt x="10881253" y="5375804"/>
                </a:lnTo>
                <a:lnTo>
                  <a:pt x="10849503" y="5431366"/>
                </a:lnTo>
                <a:lnTo>
                  <a:pt x="10812991" y="5478991"/>
                </a:lnTo>
                <a:lnTo>
                  <a:pt x="10763779" y="5518679"/>
                </a:lnTo>
                <a:lnTo>
                  <a:pt x="10711391" y="5547254"/>
                </a:lnTo>
                <a:lnTo>
                  <a:pt x="10651066" y="5564716"/>
                </a:lnTo>
                <a:lnTo>
                  <a:pt x="10587566" y="5571066"/>
                </a:lnTo>
                <a:lnTo>
                  <a:pt x="6969125" y="5571066"/>
                </a:lnTo>
                <a:lnTo>
                  <a:pt x="3935941" y="5571066"/>
                </a:lnTo>
                <a:lnTo>
                  <a:pt x="317500" y="5571066"/>
                </a:lnTo>
                <a:lnTo>
                  <a:pt x="254000" y="5564716"/>
                </a:lnTo>
                <a:lnTo>
                  <a:pt x="193675" y="5547254"/>
                </a:lnTo>
                <a:lnTo>
                  <a:pt x="141288" y="5518679"/>
                </a:lnTo>
                <a:lnTo>
                  <a:pt x="92075" y="5478991"/>
                </a:lnTo>
                <a:lnTo>
                  <a:pt x="55563" y="5431366"/>
                </a:lnTo>
                <a:lnTo>
                  <a:pt x="23813" y="5375804"/>
                </a:lnTo>
                <a:lnTo>
                  <a:pt x="6350" y="5317066"/>
                </a:lnTo>
                <a:lnTo>
                  <a:pt x="0" y="5251979"/>
                </a:lnTo>
                <a:lnTo>
                  <a:pt x="0" y="4014789"/>
                </a:lnTo>
                <a:lnTo>
                  <a:pt x="0" y="4014788"/>
                </a:lnTo>
                <a:lnTo>
                  <a:pt x="0" y="319088"/>
                </a:lnTo>
                <a:lnTo>
                  <a:pt x="6350" y="254000"/>
                </a:lnTo>
                <a:lnTo>
                  <a:pt x="23813" y="195263"/>
                </a:lnTo>
                <a:lnTo>
                  <a:pt x="55563" y="139700"/>
                </a:lnTo>
                <a:lnTo>
                  <a:pt x="92075" y="93663"/>
                </a:lnTo>
                <a:lnTo>
                  <a:pt x="141288" y="52388"/>
                </a:lnTo>
                <a:lnTo>
                  <a:pt x="193675" y="23813"/>
                </a:lnTo>
                <a:lnTo>
                  <a:pt x="254000" y="6350"/>
                </a:lnTo>
                <a:close/>
              </a:path>
            </a:pathLst>
          </a:custGeom>
          <a:ln w="0">
            <a:noFill/>
            <a:prstDash val="solid"/>
            <a:round/>
            <a:headEnd/>
            <a:tailEnd/>
          </a:ln>
        </p:spPr>
      </p:sp>
      <p:sp>
        <p:nvSpPr>
          <p:cNvPr id="27" name="Rectangle: Rounded Corners 26">
            <a:extLst>
              <a:ext uri="{FF2B5EF4-FFF2-40B4-BE49-F238E27FC236}">
                <a16:creationId xmlns:a16="http://schemas.microsoft.com/office/drawing/2014/main" id="{23489F6D-90F9-4863-AC28-04E23B84E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990" y="845990"/>
            <a:ext cx="10486868" cy="5166017"/>
          </a:xfrm>
          <a:prstGeom prst="roundRect">
            <a:avLst>
              <a:gd name="adj" fmla="val 3173"/>
            </a:avLst>
          </a:prstGeom>
          <a:noFill/>
          <a:ln w="44450">
            <a:solidFill>
              <a:schemeClr val="tx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Connector 28">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0200" y="2240822"/>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52A892E2-BDC8-41E8-8AF1-03A04D60CE40}"/>
              </a:ext>
            </a:extLst>
          </p:cNvPr>
          <p:cNvSpPr txBox="1"/>
          <p:nvPr/>
        </p:nvSpPr>
        <p:spPr>
          <a:xfrm>
            <a:off x="1446807" y="2389698"/>
            <a:ext cx="9486309" cy="1596889"/>
          </a:xfrm>
          <a:prstGeom prst="rect">
            <a:avLst/>
          </a:prstGeom>
        </p:spPr>
        <p:txBody>
          <a:bodyPr vert="horz" lIns="91440" tIns="45720" rIns="91440" bIns="45720" rtlCol="0" anchor="ctr">
            <a:normAutofit/>
          </a:bodyPr>
          <a:lstStyle/>
          <a:p>
            <a:pPr indent="-320040" defTabSz="914400">
              <a:lnSpc>
                <a:spcPct val="111000"/>
              </a:lnSpc>
              <a:spcBef>
                <a:spcPts val="930"/>
              </a:spcBef>
              <a:buFont typeface="Corbel" panose="020B0503020204020204" pitchFamily="34" charset="0"/>
              <a:buChar char="–"/>
            </a:pPr>
            <a:r>
              <a:rPr lang="en-US" dirty="0">
                <a:solidFill>
                  <a:schemeClr val="tx2">
                    <a:lumMod val="75000"/>
                    <a:lumOff val="25000"/>
                  </a:schemeClr>
                </a:solidFill>
                <a:effectLst/>
              </a:rPr>
              <a:t>According to Porter, every industry and market is composed of five competing factors. These forces help to check the current status of the organization, including its level of capability, profitability, and attractiveness. We face these five factors every day.</a:t>
            </a:r>
            <a:endParaRPr lang="en-US" dirty="0">
              <a:solidFill>
                <a:schemeClr val="tx2">
                  <a:lumMod val="75000"/>
                  <a:lumOff val="25000"/>
                </a:schemeClr>
              </a:solidFill>
            </a:endParaRPr>
          </a:p>
        </p:txBody>
      </p:sp>
      <p:sp>
        <p:nvSpPr>
          <p:cNvPr id="5" name="TextBox 4">
            <a:extLst>
              <a:ext uri="{FF2B5EF4-FFF2-40B4-BE49-F238E27FC236}">
                <a16:creationId xmlns:a16="http://schemas.microsoft.com/office/drawing/2014/main" id="{AB10BFA1-B3D5-40D8-B463-795DB8D2EEB5}"/>
              </a:ext>
            </a:extLst>
          </p:cNvPr>
          <p:cNvSpPr txBox="1"/>
          <p:nvPr/>
        </p:nvSpPr>
        <p:spPr>
          <a:xfrm>
            <a:off x="3560587" y="1445571"/>
            <a:ext cx="6096000" cy="592726"/>
          </a:xfrm>
          <a:prstGeom prst="rect">
            <a:avLst/>
          </a:prstGeom>
          <a:noFill/>
        </p:spPr>
        <p:txBody>
          <a:bodyPr wrap="square">
            <a:spAutoFit/>
          </a:bodyPr>
          <a:lstStyle/>
          <a:p>
            <a:pPr algn="just">
              <a:lnSpc>
                <a:spcPct val="107000"/>
              </a:lnSpc>
              <a:spcAft>
                <a:spcPts val="800"/>
              </a:spcAft>
            </a:pPr>
            <a:r>
              <a:rPr lang="en-GB" sz="3200" dirty="0">
                <a:latin typeface="+mj-lt"/>
                <a:ea typeface="Calibri" panose="020F0502020204030204" pitchFamily="34" charset="0"/>
                <a:cs typeface="Times New Roman" panose="02020603050405020304" pitchFamily="18" charset="0"/>
              </a:rPr>
              <a:t>Applying is/it to porter </a:t>
            </a:r>
          </a:p>
        </p:txBody>
      </p:sp>
      <p:sp>
        <p:nvSpPr>
          <p:cNvPr id="7" name="TextBox 6">
            <a:extLst>
              <a:ext uri="{FF2B5EF4-FFF2-40B4-BE49-F238E27FC236}">
                <a16:creationId xmlns:a16="http://schemas.microsoft.com/office/drawing/2014/main" id="{D682BF5A-47AC-4141-B6DA-3114EE0E8422}"/>
              </a:ext>
            </a:extLst>
          </p:cNvPr>
          <p:cNvSpPr txBox="1"/>
          <p:nvPr/>
        </p:nvSpPr>
        <p:spPr>
          <a:xfrm>
            <a:off x="1223579" y="4124300"/>
            <a:ext cx="9932767" cy="966483"/>
          </a:xfrm>
          <a:prstGeom prst="rect">
            <a:avLst/>
          </a:prstGeom>
          <a:noFill/>
        </p:spPr>
        <p:txBody>
          <a:bodyPr wrap="square">
            <a:spAutoFit/>
          </a:bodyPr>
          <a:lstStyle/>
          <a:p>
            <a:pPr>
              <a:lnSpc>
                <a:spcPct val="107000"/>
              </a:lnSpc>
              <a:spcAft>
                <a:spcPts val="800"/>
              </a:spcAft>
            </a:pPr>
            <a:r>
              <a:rPr lang="en-GB" dirty="0">
                <a:effectLst/>
                <a:latin typeface="Arial" panose="020B0604020202020204" pitchFamily="34" charset="0"/>
                <a:ea typeface="Calibri" panose="020F0502020204030204" pitchFamily="34" charset="0"/>
                <a:cs typeface="Times New Roman" panose="02020603050405020304" pitchFamily="18" charset="0"/>
              </a:rPr>
              <a:t> John Deere company is composed of five competing factors. The threat of new entrants, the bargaining power of customers, the bargaining power of suppliers, the threat of alternative products or services, and the level of competition in the market are five factors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8" name="Video 7">
            <a:hlinkClick r:id="" action="ppaction://media"/>
            <a:extLst>
              <a:ext uri="{FF2B5EF4-FFF2-40B4-BE49-F238E27FC236}">
                <a16:creationId xmlns:a16="http://schemas.microsoft.com/office/drawing/2014/main" id="{EACD1DF7-2FF7-458C-81F5-621F5C9B3CF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531689565"/>
      </p:ext>
    </p:extLst>
  </p:cSld>
  <p:clrMapOvr>
    <a:masterClrMapping/>
  </p:clrMapOvr>
  <mc:AlternateContent xmlns:mc="http://schemas.openxmlformats.org/markup-compatibility/2006" xmlns:p14="http://schemas.microsoft.com/office/powerpoint/2010/main">
    <mc:Choice Requires="p14">
      <p:transition spd="slow" p14:dur="2000" advTm="60902"/>
    </mc:Choice>
    <mc:Fallback xmlns="">
      <p:transition spd="slow" advTm="609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732526D-2B1C-4A4D-AF7A-56204C9374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714" y="362425"/>
            <a:ext cx="3495979" cy="6204388"/>
            <a:chOff x="400714" y="362425"/>
            <a:chExt cx="3495979" cy="6204388"/>
          </a:xfrm>
        </p:grpSpPr>
        <p:sp>
          <p:nvSpPr>
            <p:cNvPr id="11" name="Freeform 5">
              <a:extLst>
                <a:ext uri="{FF2B5EF4-FFF2-40B4-BE49-F238E27FC236}">
                  <a16:creationId xmlns:a16="http://schemas.microsoft.com/office/drawing/2014/main" id="{3F76E81A-FFD0-41DA-8566-06350315C8C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12" name="Freeform 15">
              <a:extLst>
                <a:ext uri="{FF2B5EF4-FFF2-40B4-BE49-F238E27FC236}">
                  <a16:creationId xmlns:a16="http://schemas.microsoft.com/office/drawing/2014/main" id="{1C9BCE3B-D109-43C8-9D97-F33046C461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cxnSp>
        <p:nvCxnSpPr>
          <p:cNvPr id="14" name="Straight Connector 13">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E3DB6FEF-2505-46DD-98AA-E6F0013E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5">
            <a:extLst>
              <a:ext uri="{FF2B5EF4-FFF2-40B4-BE49-F238E27FC236}">
                <a16:creationId xmlns:a16="http://schemas.microsoft.com/office/drawing/2014/main" id="{8A450A7B-228C-4101-8701-8725F6D48B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4" y="3175"/>
            <a:ext cx="12145034"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20" name="Freeform 9">
            <a:extLst>
              <a:ext uri="{FF2B5EF4-FFF2-40B4-BE49-F238E27FC236}">
                <a16:creationId xmlns:a16="http://schemas.microsoft.com/office/drawing/2014/main" id="{7A601649-7DA5-4AA2-8711-0963D83A1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4" y="3175"/>
            <a:ext cx="12145034"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22" name="Freeform 13">
            <a:extLst>
              <a:ext uri="{FF2B5EF4-FFF2-40B4-BE49-F238E27FC236}">
                <a16:creationId xmlns:a16="http://schemas.microsoft.com/office/drawing/2014/main" id="{4BF06320-21C2-4178-97BE-A72378A8A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798" y="0"/>
            <a:ext cx="1215136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sp>
        <p:nvSpPr>
          <p:cNvPr id="24" name="Rectangle 23">
            <a:extLst>
              <a:ext uri="{FF2B5EF4-FFF2-40B4-BE49-F238E27FC236}">
                <a16:creationId xmlns:a16="http://schemas.microsoft.com/office/drawing/2014/main" id="{78DB0209-038A-4BBB-846F-FF25A7C16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419" y="0"/>
            <a:ext cx="753770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1B896C34-214C-4AF6-8B1F-ACB10F0BF0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40960" y="2257514"/>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599A47FC-CCF1-4CBF-B790-E8CF4CBF4EAC}"/>
              </a:ext>
            </a:extLst>
          </p:cNvPr>
          <p:cNvSpPr txBox="1"/>
          <p:nvPr/>
        </p:nvSpPr>
        <p:spPr>
          <a:xfrm>
            <a:off x="5140960" y="2438400"/>
            <a:ext cx="6563311" cy="3651504"/>
          </a:xfrm>
          <a:prstGeom prst="rect">
            <a:avLst/>
          </a:prstGeom>
        </p:spPr>
        <p:txBody>
          <a:bodyPr vert="horz" lIns="91440" tIns="45720" rIns="91440" bIns="45720" rtlCol="0">
            <a:normAutofit/>
          </a:bodyPr>
          <a:lstStyle/>
          <a:p>
            <a:pPr indent="-320040" defTabSz="914400">
              <a:lnSpc>
                <a:spcPct val="101000"/>
              </a:lnSpc>
              <a:spcBef>
                <a:spcPts val="930"/>
              </a:spcBef>
              <a:spcAft>
                <a:spcPts val="800"/>
              </a:spcAft>
              <a:buFont typeface="Corbel" panose="020B0503020204020204" pitchFamily="34" charset="0"/>
              <a:buChar char="–"/>
            </a:pPr>
            <a:r>
              <a:rPr lang="en-US" sz="1500" dirty="0">
                <a:solidFill>
                  <a:schemeClr val="tx2">
                    <a:lumMod val="75000"/>
                    <a:lumOff val="25000"/>
                  </a:schemeClr>
                </a:solidFill>
                <a:effectLst/>
              </a:rPr>
              <a:t>The term "big data" refers to a collection of data that is too large or complex for typical processing applications. Data with a large number of examples has stronger statistical power; however, data with higher complexity may have a higher false discovery rate. It has many advantages and disadvantages, which we will study below. </a:t>
            </a:r>
          </a:p>
          <a:p>
            <a:pPr indent="-320040" defTabSz="914400">
              <a:lnSpc>
                <a:spcPct val="101000"/>
              </a:lnSpc>
              <a:spcBef>
                <a:spcPts val="930"/>
              </a:spcBef>
              <a:spcAft>
                <a:spcPts val="800"/>
              </a:spcAft>
              <a:buFont typeface="Corbel" panose="020B0503020204020204" pitchFamily="34" charset="0"/>
              <a:buChar char="–"/>
            </a:pPr>
            <a:r>
              <a:rPr lang="en-US" sz="1500" dirty="0">
                <a:solidFill>
                  <a:schemeClr val="tx2">
                    <a:lumMod val="75000"/>
                    <a:lumOff val="25000"/>
                  </a:schemeClr>
                </a:solidFill>
                <a:effectLst/>
              </a:rPr>
              <a:t> In today's fast-paced world, the Internet of Things (IoT) is a buzzword and has become a key technology. The Internet of Things (IoT) is a network of physical electrical components connected via the Internet. </a:t>
            </a:r>
          </a:p>
          <a:p>
            <a:pPr indent="-320040" defTabSz="914400">
              <a:lnSpc>
                <a:spcPct val="101000"/>
              </a:lnSpc>
              <a:spcBef>
                <a:spcPts val="930"/>
              </a:spcBef>
              <a:spcAft>
                <a:spcPts val="800"/>
              </a:spcAft>
              <a:buFont typeface="Corbel" panose="020B0503020204020204" pitchFamily="34" charset="0"/>
              <a:buChar char="–"/>
            </a:pPr>
            <a:r>
              <a:rPr lang="en-US" sz="1500" dirty="0">
                <a:solidFill>
                  <a:schemeClr val="tx2">
                    <a:lumMod val="75000"/>
                    <a:lumOff val="25000"/>
                  </a:schemeClr>
                </a:solidFill>
                <a:effectLst/>
              </a:rPr>
              <a:t> Although both information technology and information systems require collaboration, information systems professionals are more integrated in the way they use technology and other systems to achieve business objectives. Although IT employees play a vital role in the overall business, they are more concerned with computer systems, hardware, and software. </a:t>
            </a:r>
          </a:p>
        </p:txBody>
      </p:sp>
      <p:sp>
        <p:nvSpPr>
          <p:cNvPr id="5" name="TextBox 4">
            <a:extLst>
              <a:ext uri="{FF2B5EF4-FFF2-40B4-BE49-F238E27FC236}">
                <a16:creationId xmlns:a16="http://schemas.microsoft.com/office/drawing/2014/main" id="{30D5A53E-4C05-482D-AD66-BD23F5B5C388}"/>
              </a:ext>
            </a:extLst>
          </p:cNvPr>
          <p:cNvSpPr txBox="1"/>
          <p:nvPr/>
        </p:nvSpPr>
        <p:spPr>
          <a:xfrm>
            <a:off x="5383271" y="1221034"/>
            <a:ext cx="6096000" cy="455125"/>
          </a:xfrm>
          <a:prstGeom prst="rect">
            <a:avLst/>
          </a:prstGeom>
          <a:noFill/>
        </p:spPr>
        <p:txBody>
          <a:bodyPr wrap="square">
            <a:spAutoFit/>
          </a:bodyPr>
          <a:lstStyle/>
          <a:p>
            <a:pPr algn="just">
              <a:lnSpc>
                <a:spcPct val="107000"/>
              </a:lnSpc>
              <a:spcAft>
                <a:spcPts val="800"/>
              </a:spcAft>
            </a:pPr>
            <a:r>
              <a:rPr lang="en-GB" sz="2400" dirty="0">
                <a:effectLst/>
                <a:latin typeface="+mj-lt"/>
                <a:ea typeface="Calibri" panose="020F0502020204030204" pitchFamily="34" charset="0"/>
              </a:rPr>
              <a:t>Big data analytics and internet of things</a:t>
            </a:r>
            <a:r>
              <a:rPr lang="en-GB" sz="2400" dirty="0">
                <a:effectLst/>
                <a:latin typeface="+mj-lt"/>
                <a:ea typeface="Calibri" panose="020F0502020204030204" pitchFamily="34" charset="0"/>
                <a:cs typeface="Times New Roman" panose="02020603050405020304" pitchFamily="18" charset="0"/>
              </a:rPr>
              <a:t> </a:t>
            </a:r>
          </a:p>
        </p:txBody>
      </p:sp>
      <p:pic>
        <p:nvPicPr>
          <p:cNvPr id="6" name="Video 5">
            <a:hlinkClick r:id="" action="ppaction://media"/>
            <a:extLst>
              <a:ext uri="{FF2B5EF4-FFF2-40B4-BE49-F238E27FC236}">
                <a16:creationId xmlns:a16="http://schemas.microsoft.com/office/drawing/2014/main" id="{B9622B96-7688-4584-B19F-5A89C82CEF2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790893144"/>
      </p:ext>
    </p:extLst>
  </p:cSld>
  <p:clrMapOvr>
    <a:masterClrMapping/>
  </p:clrMapOvr>
  <mc:AlternateContent xmlns:mc="http://schemas.openxmlformats.org/markup-compatibility/2006" xmlns:p14="http://schemas.microsoft.com/office/powerpoint/2010/main">
    <mc:Choice Requires="p14">
      <p:transition spd="slow" p14:dur="2000" advTm="89312"/>
    </mc:Choice>
    <mc:Fallback xmlns="">
      <p:transition spd="slow" advTm="893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732526D-2B1C-4A4D-AF7A-56204C9374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714" y="362425"/>
            <a:ext cx="3495979" cy="6204388"/>
            <a:chOff x="400714" y="362425"/>
            <a:chExt cx="3495979" cy="6204388"/>
          </a:xfrm>
        </p:grpSpPr>
        <p:sp>
          <p:nvSpPr>
            <p:cNvPr id="11" name="Freeform 5">
              <a:extLst>
                <a:ext uri="{FF2B5EF4-FFF2-40B4-BE49-F238E27FC236}">
                  <a16:creationId xmlns:a16="http://schemas.microsoft.com/office/drawing/2014/main" id="{3F76E81A-FFD0-41DA-8566-06350315C8C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12" name="Freeform 15">
              <a:extLst>
                <a:ext uri="{FF2B5EF4-FFF2-40B4-BE49-F238E27FC236}">
                  <a16:creationId xmlns:a16="http://schemas.microsoft.com/office/drawing/2014/main" id="{1C9BCE3B-D109-43C8-9D97-F33046C461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cxnSp>
        <p:nvCxnSpPr>
          <p:cNvPr id="14" name="Straight Connector 13">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E3DB6FEF-2505-46DD-98AA-E6F0013E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5">
            <a:extLst>
              <a:ext uri="{FF2B5EF4-FFF2-40B4-BE49-F238E27FC236}">
                <a16:creationId xmlns:a16="http://schemas.microsoft.com/office/drawing/2014/main" id="{8A450A7B-228C-4101-8701-8725F6D48B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4" y="3175"/>
            <a:ext cx="12145034"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20" name="Freeform 9">
            <a:extLst>
              <a:ext uri="{FF2B5EF4-FFF2-40B4-BE49-F238E27FC236}">
                <a16:creationId xmlns:a16="http://schemas.microsoft.com/office/drawing/2014/main" id="{7A601649-7DA5-4AA2-8711-0963D83A1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4" y="3175"/>
            <a:ext cx="12145034"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22" name="Freeform 13">
            <a:extLst>
              <a:ext uri="{FF2B5EF4-FFF2-40B4-BE49-F238E27FC236}">
                <a16:creationId xmlns:a16="http://schemas.microsoft.com/office/drawing/2014/main" id="{4BF06320-21C2-4178-97BE-A72378A8A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798" y="0"/>
            <a:ext cx="1215136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sp>
        <p:nvSpPr>
          <p:cNvPr id="24" name="Rectangle 23">
            <a:extLst>
              <a:ext uri="{FF2B5EF4-FFF2-40B4-BE49-F238E27FC236}">
                <a16:creationId xmlns:a16="http://schemas.microsoft.com/office/drawing/2014/main" id="{78DB0209-038A-4BBB-846F-FF25A7C16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419" y="0"/>
            <a:ext cx="753770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F430654-814E-4B3C-9B7B-562EDA347D80}"/>
              </a:ext>
            </a:extLst>
          </p:cNvPr>
          <p:cNvSpPr txBox="1"/>
          <p:nvPr/>
        </p:nvSpPr>
        <p:spPr>
          <a:xfrm>
            <a:off x="5140960" y="568345"/>
            <a:ext cx="6563311" cy="1560716"/>
          </a:xfrm>
          <a:prstGeom prst="rect">
            <a:avLst/>
          </a:prstGeom>
        </p:spPr>
        <p:txBody>
          <a:bodyPr vert="horz" lIns="91440" tIns="45720" rIns="91440" bIns="45720" rtlCol="0" anchor="t">
            <a:normAutofit/>
          </a:bodyPr>
          <a:lstStyle/>
          <a:p>
            <a:pPr defTabSz="914400">
              <a:lnSpc>
                <a:spcPct val="99000"/>
              </a:lnSpc>
              <a:spcBef>
                <a:spcPct val="0"/>
              </a:spcBef>
              <a:spcAft>
                <a:spcPts val="600"/>
              </a:spcAft>
            </a:pPr>
            <a:r>
              <a:rPr lang="en-US" sz="3100">
                <a:solidFill>
                  <a:schemeClr val="tx2">
                    <a:lumMod val="75000"/>
                    <a:lumOff val="25000"/>
                  </a:schemeClr>
                </a:solidFill>
                <a:effectLst/>
                <a:latin typeface="+mj-lt"/>
                <a:ea typeface="+mj-ea"/>
                <a:cs typeface="+mj-cs"/>
              </a:rPr>
              <a:t>Recommendations on how john deer strengthened their knowledge management </a:t>
            </a:r>
          </a:p>
        </p:txBody>
      </p:sp>
      <p:cxnSp>
        <p:nvCxnSpPr>
          <p:cNvPr id="26" name="Straight Connector 25">
            <a:extLst>
              <a:ext uri="{FF2B5EF4-FFF2-40B4-BE49-F238E27FC236}">
                <a16:creationId xmlns:a16="http://schemas.microsoft.com/office/drawing/2014/main" id="{1B896C34-214C-4AF6-8B1F-ACB10F0BF0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40960" y="2257514"/>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32889E2D-17BB-4A52-A955-B84EA7219E38}"/>
              </a:ext>
            </a:extLst>
          </p:cNvPr>
          <p:cNvSpPr txBox="1"/>
          <p:nvPr/>
        </p:nvSpPr>
        <p:spPr>
          <a:xfrm>
            <a:off x="5140960" y="2438400"/>
            <a:ext cx="6563311" cy="3651504"/>
          </a:xfrm>
          <a:prstGeom prst="rect">
            <a:avLst/>
          </a:prstGeom>
        </p:spPr>
        <p:txBody>
          <a:bodyPr vert="horz" lIns="91440" tIns="45720" rIns="91440" bIns="45720" rtlCol="0">
            <a:normAutofit/>
          </a:bodyPr>
          <a:lstStyle/>
          <a:p>
            <a:pPr indent="-320040" defTabSz="914400">
              <a:lnSpc>
                <a:spcPct val="101000"/>
              </a:lnSpc>
              <a:spcBef>
                <a:spcPts val="930"/>
              </a:spcBef>
              <a:spcAft>
                <a:spcPts val="800"/>
              </a:spcAft>
              <a:buFont typeface="Corbel" panose="020B0503020204020204" pitchFamily="34" charset="0"/>
              <a:buChar char="–"/>
            </a:pPr>
            <a:r>
              <a:rPr lang="en-US" sz="1300" dirty="0">
                <a:solidFill>
                  <a:schemeClr val="tx2">
                    <a:lumMod val="75000"/>
                    <a:lumOff val="25000"/>
                  </a:schemeClr>
                </a:solidFill>
                <a:effectLst/>
              </a:rPr>
              <a:t>There are many techniques here that can improve knowledge management while enhancing the experience.</a:t>
            </a:r>
            <a:endParaRPr lang="en-US" sz="1300" dirty="0">
              <a:solidFill>
                <a:schemeClr val="tx2">
                  <a:lumMod val="75000"/>
                  <a:lumOff val="25000"/>
                </a:schemeClr>
              </a:solidFill>
            </a:endParaRPr>
          </a:p>
          <a:p>
            <a:pPr indent="-320040" defTabSz="914400">
              <a:lnSpc>
                <a:spcPct val="101000"/>
              </a:lnSpc>
              <a:spcBef>
                <a:spcPts val="930"/>
              </a:spcBef>
              <a:spcAft>
                <a:spcPts val="800"/>
              </a:spcAft>
              <a:buFont typeface="Corbel" panose="020B0503020204020204" pitchFamily="34" charset="0"/>
              <a:buChar char="–"/>
            </a:pPr>
            <a:endParaRPr lang="en-US" sz="1300" dirty="0">
              <a:solidFill>
                <a:schemeClr val="tx2">
                  <a:lumMod val="75000"/>
                  <a:lumOff val="25000"/>
                </a:schemeClr>
              </a:solidFill>
              <a:effectLst/>
            </a:endParaRPr>
          </a:p>
          <a:p>
            <a:pPr marL="285750" indent="-320040" defTabSz="914400">
              <a:lnSpc>
                <a:spcPct val="101000"/>
              </a:lnSpc>
              <a:spcBef>
                <a:spcPts val="930"/>
              </a:spcBef>
              <a:buFont typeface="Corbel" panose="020B0503020204020204" pitchFamily="34" charset="0"/>
              <a:buChar char="–"/>
            </a:pPr>
            <a:r>
              <a:rPr lang="en-US" sz="1300" b="0" i="0" dirty="0">
                <a:solidFill>
                  <a:schemeClr val="tx2">
                    <a:lumMod val="75000"/>
                    <a:lumOff val="25000"/>
                  </a:schemeClr>
                </a:solidFill>
                <a:effectLst/>
              </a:rPr>
              <a:t>Embrace the desire to </a:t>
            </a:r>
            <a:r>
              <a:rPr lang="en-US" sz="1300" b="0" i="0" dirty="0" err="1">
                <a:solidFill>
                  <a:schemeClr val="tx2">
                    <a:lumMod val="75000"/>
                    <a:lumOff val="25000"/>
                  </a:schemeClr>
                </a:solidFill>
                <a:effectLst/>
              </a:rPr>
              <a:t>socialise</a:t>
            </a:r>
            <a:r>
              <a:rPr lang="en-US" sz="1300" b="0" i="0" dirty="0">
                <a:solidFill>
                  <a:schemeClr val="tx2">
                    <a:lumMod val="75000"/>
                    <a:lumOff val="25000"/>
                  </a:schemeClr>
                </a:solidFill>
                <a:effectLst/>
              </a:rPr>
              <a:t>. </a:t>
            </a:r>
          </a:p>
          <a:p>
            <a:pPr marL="285750" indent="-320040" defTabSz="914400">
              <a:lnSpc>
                <a:spcPct val="101000"/>
              </a:lnSpc>
              <a:spcBef>
                <a:spcPts val="930"/>
              </a:spcBef>
              <a:buFont typeface="Corbel" panose="020B0503020204020204" pitchFamily="34" charset="0"/>
              <a:buChar char="–"/>
            </a:pPr>
            <a:r>
              <a:rPr lang="en-US" sz="1300" b="0" i="0" dirty="0">
                <a:solidFill>
                  <a:schemeClr val="tx2">
                    <a:lumMod val="75000"/>
                    <a:lumOff val="25000"/>
                  </a:schemeClr>
                </a:solidFill>
                <a:effectLst/>
              </a:rPr>
              <a:t>Encourage  collaboration. </a:t>
            </a:r>
          </a:p>
          <a:p>
            <a:pPr marL="285750" indent="-320040" defTabSz="914400">
              <a:lnSpc>
                <a:spcPct val="101000"/>
              </a:lnSpc>
              <a:spcBef>
                <a:spcPts val="930"/>
              </a:spcBef>
              <a:buFont typeface="Corbel" panose="020B0503020204020204" pitchFamily="34" charset="0"/>
              <a:buChar char="–"/>
            </a:pPr>
            <a:r>
              <a:rPr lang="en-US" sz="1300" b="0" i="0" dirty="0">
                <a:solidFill>
                  <a:schemeClr val="tx2">
                    <a:lumMod val="75000"/>
                    <a:lumOff val="25000"/>
                  </a:schemeClr>
                </a:solidFill>
                <a:effectLst/>
              </a:rPr>
              <a:t>feedback and questions. </a:t>
            </a:r>
          </a:p>
          <a:p>
            <a:pPr marL="285750" indent="-320040" defTabSz="914400">
              <a:lnSpc>
                <a:spcPct val="101000"/>
              </a:lnSpc>
              <a:spcBef>
                <a:spcPts val="930"/>
              </a:spcBef>
              <a:buFont typeface="Corbel" panose="020B0503020204020204" pitchFamily="34" charset="0"/>
              <a:buChar char="–"/>
            </a:pPr>
            <a:r>
              <a:rPr lang="en-US" sz="1300" b="0" i="0" dirty="0">
                <a:solidFill>
                  <a:schemeClr val="tx2">
                    <a:lumMod val="75000"/>
                    <a:lumOff val="25000"/>
                  </a:schemeClr>
                </a:solidFill>
                <a:effectLst/>
              </a:rPr>
              <a:t>Generate new ideas. </a:t>
            </a:r>
          </a:p>
          <a:p>
            <a:pPr marL="285750" indent="-320040" defTabSz="914400">
              <a:lnSpc>
                <a:spcPct val="101000"/>
              </a:lnSpc>
              <a:spcBef>
                <a:spcPts val="930"/>
              </a:spcBef>
              <a:buFont typeface="Corbel" panose="020B0503020204020204" pitchFamily="34" charset="0"/>
              <a:buChar char="–"/>
            </a:pPr>
            <a:r>
              <a:rPr lang="en-US" sz="1300" b="0" i="0" dirty="0">
                <a:solidFill>
                  <a:schemeClr val="tx2">
                    <a:lumMod val="75000"/>
                    <a:lumOff val="25000"/>
                  </a:schemeClr>
                </a:solidFill>
                <a:effectLst/>
              </a:rPr>
              <a:t>Establish immediate communication and sharing. </a:t>
            </a:r>
          </a:p>
          <a:p>
            <a:pPr marL="285750" indent="-320040" defTabSz="914400">
              <a:lnSpc>
                <a:spcPct val="101000"/>
              </a:lnSpc>
              <a:spcBef>
                <a:spcPts val="930"/>
              </a:spcBef>
              <a:buFont typeface="Corbel" panose="020B0503020204020204" pitchFamily="34" charset="0"/>
              <a:buChar char="–"/>
            </a:pPr>
            <a:r>
              <a:rPr lang="en-US" sz="1300" b="0" i="0" dirty="0">
                <a:solidFill>
                  <a:schemeClr val="tx2">
                    <a:lumMod val="75000"/>
                    <a:lumOff val="25000"/>
                  </a:schemeClr>
                </a:solidFill>
                <a:effectLst/>
              </a:rPr>
              <a:t>Encourage a change mindset.</a:t>
            </a:r>
          </a:p>
          <a:p>
            <a:pPr marL="285750" indent="-320040" defTabSz="914400">
              <a:lnSpc>
                <a:spcPct val="101000"/>
              </a:lnSpc>
              <a:spcBef>
                <a:spcPts val="930"/>
              </a:spcBef>
              <a:buFont typeface="Corbel" panose="020B0503020204020204" pitchFamily="34" charset="0"/>
              <a:buChar char="–"/>
            </a:pPr>
            <a:r>
              <a:rPr lang="en-US" sz="1300" b="0" i="0" dirty="0">
                <a:solidFill>
                  <a:schemeClr val="tx2">
                    <a:lumMod val="75000"/>
                    <a:lumOff val="25000"/>
                  </a:schemeClr>
                </a:solidFill>
                <a:effectLst/>
              </a:rPr>
              <a:t>Tap into  motivation.</a:t>
            </a:r>
          </a:p>
          <a:p>
            <a:pPr marL="285750" indent="-320040" defTabSz="914400">
              <a:lnSpc>
                <a:spcPct val="101000"/>
              </a:lnSpc>
              <a:spcBef>
                <a:spcPts val="930"/>
              </a:spcBef>
              <a:spcAft>
                <a:spcPts val="800"/>
              </a:spcAft>
              <a:buFont typeface="Corbel" panose="020B0503020204020204" pitchFamily="34" charset="0"/>
              <a:buChar char="–"/>
            </a:pPr>
            <a:endParaRPr lang="en-US" sz="1300" dirty="0">
              <a:solidFill>
                <a:schemeClr val="tx2">
                  <a:lumMod val="75000"/>
                  <a:lumOff val="25000"/>
                </a:schemeClr>
              </a:solidFill>
              <a:effectLst/>
            </a:endParaRPr>
          </a:p>
        </p:txBody>
      </p:sp>
      <p:pic>
        <p:nvPicPr>
          <p:cNvPr id="6" name="Video 5">
            <a:hlinkClick r:id="" action="ppaction://media"/>
            <a:extLst>
              <a:ext uri="{FF2B5EF4-FFF2-40B4-BE49-F238E27FC236}">
                <a16:creationId xmlns:a16="http://schemas.microsoft.com/office/drawing/2014/main" id="{7B331CB9-2ADF-4374-ADA2-BE84173A7EF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424423292"/>
      </p:ext>
    </p:extLst>
  </p:cSld>
  <p:clrMapOvr>
    <a:masterClrMapping/>
  </p:clrMapOvr>
  <mc:AlternateContent xmlns:mc="http://schemas.openxmlformats.org/markup-compatibility/2006" xmlns:p14="http://schemas.microsoft.com/office/powerpoint/2010/main">
    <mc:Choice Requires="p14">
      <p:transition spd="slow" p14:dur="2000" advTm="34965"/>
    </mc:Choice>
    <mc:Fallback xmlns="">
      <p:transition spd="slow" advTm="34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docProps/app.xml><?xml version="1.0" encoding="utf-8"?>
<Properties xmlns="http://schemas.openxmlformats.org/officeDocument/2006/extended-properties" xmlns:vt="http://schemas.openxmlformats.org/officeDocument/2006/docPropsVTypes">
  <Template>Feathered</Template>
  <TotalTime>255</TotalTime>
  <Words>755</Words>
  <Application>Microsoft Office PowerPoint</Application>
  <PresentationFormat>Widescreen</PresentationFormat>
  <Paragraphs>41</Paragraphs>
  <Slides>8</Slides>
  <Notes>0</Notes>
  <HiddenSlides>0</HiddenSlides>
  <MMClips>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Century Schoolbook</vt:lpstr>
      <vt:lpstr>Corbel</vt:lpstr>
      <vt:lpstr>Wingdings</vt:lpstr>
      <vt:lpstr>Feathered</vt:lpstr>
      <vt:lpstr>               Knowledge and Information Management Skills For The Workplace               Name: Eltaf Mockbil Student number :1913491 Lecturer: Seyed Nasirpourosgoei Module code: BMSW5106     </vt:lpstr>
      <vt:lpstr>Contents </vt:lpstr>
      <vt:lpstr>Introduction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Information Management Skills For The Workplace               Name: Eltaf Mockbil Student number :1913491 Lecturer: Seyed Nasirpourosgoei Module code: BMSW5106</dc:title>
  <dc:creator>Eltaf Mockbil</dc:creator>
  <cp:lastModifiedBy>Eltaf Mockbil</cp:lastModifiedBy>
  <cp:revision>5</cp:revision>
  <dcterms:created xsi:type="dcterms:W3CDTF">2021-07-25T17:01:29Z</dcterms:created>
  <dcterms:modified xsi:type="dcterms:W3CDTF">2021-07-25T21:39:17Z</dcterms:modified>
</cp:coreProperties>
</file>