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9"/>
  </p:handoutMasterIdLst>
  <p:sldIdLst>
    <p:sldId id="260" r:id="rId5"/>
    <p:sldId id="285" r:id="rId6"/>
    <p:sldId id="281" r:id="rId7"/>
    <p:sldId id="261" r:id="rId8"/>
    <p:sldId id="262" r:id="rId9"/>
    <p:sldId id="263" r:id="rId10"/>
    <p:sldId id="282" r:id="rId11"/>
    <p:sldId id="265" r:id="rId12"/>
    <p:sldId id="266" r:id="rId13"/>
    <p:sldId id="267" r:id="rId14"/>
    <p:sldId id="284" r:id="rId15"/>
    <p:sldId id="268" r:id="rId16"/>
    <p:sldId id="269" r:id="rId17"/>
    <p:sldId id="270" r:id="rId18"/>
    <p:sldId id="271" r:id="rId19"/>
    <p:sldId id="272" r:id="rId20"/>
    <p:sldId id="273" r:id="rId21"/>
    <p:sldId id="283" r:id="rId22"/>
    <p:sldId id="275" r:id="rId23"/>
    <p:sldId id="276" r:id="rId24"/>
    <p:sldId id="277" r:id="rId25"/>
    <p:sldId id="278" r:id="rId26"/>
    <p:sldId id="279" r:id="rId27"/>
    <p:sldId id="28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60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55186-F7BF-A342-8596-D995020192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990774"/>
      </p:ext>
    </p:extLst>
  </p:cSld>
  <p:clrMapOvr>
    <a:masterClrMapping/>
  </p:clrMapOvr>
  <p:transition spd="slow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vimeo.com/709677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file://localhost/http://www.odu.edu/educ/roverbau/Bloom/fx_Bloom_New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aiafoundation.org/experiential-learnin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nfed.org/biblio/b-reflect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11560" y="1412776"/>
            <a:ext cx="7772400" cy="4464496"/>
          </a:xfrm>
        </p:spPr>
        <p:txBody>
          <a:bodyPr>
            <a:normAutofit/>
          </a:bodyPr>
          <a:lstStyle/>
          <a:p>
            <a:pPr marL="0" indent="0"/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 in Outdoor Education </a:t>
            </a:r>
            <a:b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SHOE7002</a:t>
            </a:r>
            <a:b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Facilitating Learning </a:t>
            </a:r>
            <a:r>
              <a:rPr lang="en-GB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Through </a:t>
            </a: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Experience </a:t>
            </a:r>
            <a:r>
              <a:rPr lang="en-GB" dirty="0">
                <a:solidFill>
                  <a:srgbClr val="4597A0"/>
                </a:solidFill>
              </a:rPr>
              <a:t/>
            </a:r>
            <a:br>
              <a:rPr lang="en-GB" dirty="0">
                <a:solidFill>
                  <a:srgbClr val="4597A0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339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3917032"/>
          </a:xfrm>
        </p:spPr>
        <p:txBody>
          <a:bodyPr/>
          <a:lstStyle/>
          <a:p>
            <a:r>
              <a:rPr lang="en-GB" dirty="0" smtClean="0"/>
              <a:t>The purpose of this presentation is to introduce a range of topics relating to experiential learning.  </a:t>
            </a:r>
          </a:p>
          <a:p>
            <a:r>
              <a:rPr lang="en-GB" dirty="0" smtClean="0"/>
              <a:t>It is not meant to be definitive</a:t>
            </a:r>
          </a:p>
          <a:p>
            <a:r>
              <a:rPr lang="en-GB" dirty="0" smtClean="0"/>
              <a:t>It is not precise</a:t>
            </a:r>
          </a:p>
          <a:p>
            <a:r>
              <a:rPr lang="en-GB" dirty="0" smtClean="0"/>
              <a:t>It might provide a useful starting point for planning your project.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622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237626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rgbClr val="4597A0"/>
                </a:solidFill>
              </a:rPr>
              <a:t>“Insanity: doing the same thing over and over again and expecting different results.”</a:t>
            </a:r>
            <a:br>
              <a:rPr lang="en-GB" sz="4400" dirty="0">
                <a:solidFill>
                  <a:srgbClr val="4597A0"/>
                </a:solidFill>
              </a:rPr>
            </a:br>
            <a:endParaRPr lang="en-GB" sz="4400" dirty="0">
              <a:solidFill>
                <a:srgbClr val="4597A0"/>
              </a:solidFill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27584" y="213285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en-US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en-US" sz="3600" dirty="0" smtClean="0">
                <a:solidFill>
                  <a:srgbClr val="4597A0"/>
                </a:solidFill>
              </a:rPr>
              <a:t>Albert Einstein, (attributed, 1879 - 1955) </a:t>
            </a:r>
            <a:r>
              <a:rPr lang="en-US" sz="3600" dirty="0" smtClean="0"/>
              <a:t> 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2926063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+mj-cs"/>
              </a:rPr>
              <a:t>Learning</a:t>
            </a:r>
            <a:r>
              <a:rPr lang="en-US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+mj-cs"/>
              </a:rPr>
              <a:t>…</a:t>
            </a:r>
            <a:endParaRPr lang="en-GB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4597A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31237" cy="500856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sz="3800" dirty="0" smtClean="0">
                <a:cs typeface="+mn-cs"/>
              </a:rPr>
              <a:t>It is what people do when they want to make sense of the world</a:t>
            </a:r>
          </a:p>
          <a:p>
            <a:pPr eaLnBrk="1" hangingPunct="1">
              <a:defRPr/>
            </a:pPr>
            <a:r>
              <a:rPr lang="en-US" sz="3800" dirty="0" smtClean="0">
                <a:cs typeface="+mn-cs"/>
              </a:rPr>
              <a:t>It may involve the development or deepening of skills, knowledge, understanding, values, ideas and feelings</a:t>
            </a:r>
          </a:p>
          <a:p>
            <a:pPr eaLnBrk="1" hangingPunct="1">
              <a:defRPr/>
            </a:pPr>
            <a:r>
              <a:rPr lang="en-US" sz="3800" dirty="0" smtClean="0">
                <a:cs typeface="+mn-cs"/>
              </a:rPr>
              <a:t>Effective learning leads to change, development and the desire to learn more</a:t>
            </a:r>
          </a:p>
          <a:p>
            <a:pPr marL="0" indent="0" eaLnBrk="1" hangingPunct="1">
              <a:buFontTx/>
              <a:buNone/>
              <a:defRPr/>
            </a:pPr>
            <a:endParaRPr lang="en-GB" sz="1900" dirty="0" smtClean="0">
              <a:cs typeface="+mn-cs"/>
            </a:endParaRPr>
          </a:p>
          <a:p>
            <a:pPr marL="0" indent="0" eaLnBrk="1" hangingPunct="1">
              <a:buFontTx/>
              <a:buNone/>
              <a:defRPr/>
            </a:pPr>
            <a:endParaRPr lang="en-GB" sz="1900" dirty="0" smtClean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425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+mj-cs"/>
              </a:rPr>
              <a:t>Experiential Learning:</a:t>
            </a:r>
            <a:br>
              <a:rPr lang="en-US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+mj-cs"/>
              </a:rPr>
            </a:br>
            <a:endParaRPr lang="en-GB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4597A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8507412" cy="569436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800" dirty="0" smtClean="0">
                <a:cs typeface="+mn-cs"/>
              </a:rPr>
              <a:t>recognises that we learn best through practice rather than through theory alone</a:t>
            </a:r>
          </a:p>
          <a:p>
            <a:pPr eaLnBrk="1" hangingPunct="1">
              <a:defRPr/>
            </a:pPr>
            <a:r>
              <a:rPr lang="en-GB" sz="2800" dirty="0" smtClean="0">
                <a:cs typeface="+mn-cs"/>
              </a:rPr>
              <a:t>is an on-going process of transformation which enables participants to become aware of themselves and how they relate to the world </a:t>
            </a:r>
          </a:p>
          <a:p>
            <a:pPr eaLnBrk="1" hangingPunct="1">
              <a:defRPr/>
            </a:pPr>
            <a:r>
              <a:rPr lang="en-GB" sz="2800" dirty="0" smtClean="0">
                <a:cs typeface="+mn-cs"/>
              </a:rPr>
              <a:t>is rooted in peer learning; building relationships and  confidence between individuals and between communities of practice</a:t>
            </a:r>
          </a:p>
          <a:p>
            <a:pPr eaLnBrk="1" hangingPunct="1">
              <a:defRPr/>
            </a:pPr>
            <a:r>
              <a:rPr lang="en-GB" sz="2800" dirty="0" smtClean="0">
                <a:cs typeface="+mn-cs"/>
              </a:rPr>
              <a:t>enables and encourages peers to challenge and inspire one another</a:t>
            </a:r>
          </a:p>
        </p:txBody>
      </p:sp>
    </p:spTree>
    <p:extLst>
      <p:ext uri="{BB962C8B-B14F-4D97-AF65-F5344CB8AC3E}">
        <p14:creationId xmlns:p14="http://schemas.microsoft.com/office/powerpoint/2010/main" val="414133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2661091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+mj-cs"/>
              </a:rPr>
              <a:t>The </a:t>
            </a:r>
            <a:r>
              <a:rPr lang="en-US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+mj-cs"/>
              </a:rPr>
              <a:t>Kamburu</a:t>
            </a:r>
            <a:r>
              <a:rPr lang="en-US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+mj-cs"/>
              </a:rPr>
              <a:t> Story:</a:t>
            </a:r>
            <a:br>
              <a:rPr lang="en-US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4597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+mj-cs"/>
              </a:rPr>
            </a:br>
            <a:r>
              <a:rPr lang="en-US" b="1" dirty="0" smtClean="0">
                <a:cs typeface="+mj-cs"/>
              </a:rPr>
              <a:t> </a:t>
            </a:r>
            <a:r>
              <a:rPr lang="en-GB" dirty="0" smtClean="0">
                <a:cs typeface="+mj-cs"/>
              </a:rPr>
              <a:t>Kenyan Farmers, Climate change, food security and experiential learning</a:t>
            </a:r>
            <a:r>
              <a:rPr lang="en-US" dirty="0" smtClean="0">
                <a:cs typeface="+mj-cs"/>
              </a:rPr>
              <a:t>…</a:t>
            </a:r>
            <a:endParaRPr lang="en-GB" dirty="0" smtClean="0"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935288"/>
            <a:ext cx="8064896" cy="3381375"/>
          </a:xfrm>
        </p:spPr>
        <p:txBody>
          <a:bodyPr>
            <a:normAutofit/>
          </a:bodyPr>
          <a:lstStyle/>
          <a:p>
            <a:pPr marL="0" indent="0" algn="ctr" eaLnBrk="1" hangingPunct="1">
              <a:buFontTx/>
              <a:buNone/>
              <a:defRPr/>
            </a:pPr>
            <a:r>
              <a:rPr lang="pt-BR" dirty="0" smtClean="0">
                <a:cs typeface="+mn-cs"/>
                <a:hlinkClick r:id="rId2"/>
              </a:rPr>
              <a:t>http://vimeo.com/7096771</a:t>
            </a:r>
            <a:endParaRPr lang="pt-BR" dirty="0" smtClean="0">
              <a:cs typeface="+mn-cs"/>
            </a:endParaRPr>
          </a:p>
          <a:p>
            <a:pPr eaLnBrk="1" hangingPunct="1">
              <a:defRPr/>
            </a:pPr>
            <a:endParaRPr lang="en-GB" dirty="0" smtClean="0">
              <a:cs typeface="+mn-cs"/>
            </a:endParaRPr>
          </a:p>
          <a:p>
            <a:pPr marL="0" indent="0" algn="ctr" eaLnBrk="1" hangingPunct="1">
              <a:buFontTx/>
              <a:buNone/>
              <a:defRPr/>
            </a:pPr>
            <a:r>
              <a:rPr lang="en-US" dirty="0" smtClean="0">
                <a:cs typeface="+mn-cs"/>
              </a:rPr>
              <a:t>A</a:t>
            </a:r>
            <a:r>
              <a:rPr lang="en-GB" dirty="0" smtClean="0">
                <a:cs typeface="+mn-cs"/>
              </a:rPr>
              <a:t>bout 13 minutes long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dirty="0" smtClean="0">
                <a:cs typeface="+mn-cs"/>
              </a:rPr>
              <a:t>from </a:t>
            </a:r>
            <a:r>
              <a:rPr lang="en-US" b="1" dirty="0" smtClean="0">
                <a:cs typeface="+mn-cs"/>
              </a:rPr>
              <a:t>The ABN and The Gaia Foundation</a:t>
            </a:r>
            <a:endParaRPr lang="en-GB" dirty="0" smtClean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592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Reflection as constructivist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Char char="•"/>
              <a:defRPr/>
            </a:pPr>
            <a:r>
              <a:rPr lang="en-GB" dirty="0"/>
              <a:t>Learner </a:t>
            </a:r>
            <a:r>
              <a:rPr lang="en-GB" b="1" dirty="0"/>
              <a:t>constructs</a:t>
            </a:r>
            <a:r>
              <a:rPr lang="en-GB" dirty="0"/>
              <a:t> own knowledge, their personal truth</a:t>
            </a:r>
          </a:p>
          <a:p>
            <a:pPr>
              <a:lnSpc>
                <a:spcPct val="80000"/>
              </a:lnSpc>
              <a:buFontTx/>
              <a:buChar char="•"/>
              <a:defRPr/>
            </a:pPr>
            <a:r>
              <a:rPr lang="en-GB" dirty="0"/>
              <a:t>The learner is </a:t>
            </a:r>
            <a:r>
              <a:rPr lang="en-GB" b="1" dirty="0"/>
              <a:t>active</a:t>
            </a:r>
            <a:r>
              <a:rPr lang="en-GB" dirty="0"/>
              <a:t> in the process, as opposed to passive</a:t>
            </a:r>
          </a:p>
          <a:p>
            <a:pPr>
              <a:lnSpc>
                <a:spcPct val="80000"/>
              </a:lnSpc>
              <a:buFontTx/>
              <a:buChar char="•"/>
              <a:defRPr/>
            </a:pPr>
            <a:r>
              <a:rPr lang="en-GB" dirty="0"/>
              <a:t>Learning is non-linear, knowledge is </a:t>
            </a:r>
            <a:r>
              <a:rPr lang="en-GB" b="1" dirty="0"/>
              <a:t>tested and re-evaluated- its flexible</a:t>
            </a:r>
            <a:r>
              <a:rPr lang="en-GB" dirty="0"/>
              <a:t> </a:t>
            </a:r>
          </a:p>
          <a:p>
            <a:pPr>
              <a:lnSpc>
                <a:spcPct val="80000"/>
              </a:lnSpc>
              <a:buFontTx/>
              <a:buChar char="•"/>
              <a:defRPr/>
            </a:pPr>
            <a:r>
              <a:rPr lang="en-GB" dirty="0"/>
              <a:t>Knowledge is constructed by </a:t>
            </a:r>
            <a:r>
              <a:rPr lang="en-GB" b="1" dirty="0"/>
              <a:t>reflecting</a:t>
            </a:r>
            <a:r>
              <a:rPr lang="en-GB" dirty="0"/>
              <a:t> on experiences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179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4525963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GB" sz="4000" dirty="0" smtClean="0"/>
              <a:t>From a constructivist view of learning, experience is all fiction – of our own and others’ making</a:t>
            </a:r>
          </a:p>
          <a:p>
            <a:pPr marL="0" indent="0" algn="r">
              <a:buFontTx/>
              <a:buNone/>
              <a:defRPr/>
            </a:pPr>
            <a:r>
              <a:rPr lang="en-GB" dirty="0" smtClean="0"/>
              <a:t>(Moon, 4; 2004)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639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b="1" dirty="0" smtClean="0">
                <a:cs typeface="+mj-cs"/>
              </a:rPr>
              <a:t>John Dewey (1933)</a:t>
            </a:r>
            <a:r>
              <a:rPr lang="en-GB" sz="4000" dirty="0" smtClean="0">
                <a:cs typeface="+mj-cs"/>
              </a:rPr>
              <a:t>:  </a:t>
            </a:r>
            <a:r>
              <a:rPr lang="en-GB" sz="4000" i="1" dirty="0" smtClean="0">
                <a:cs typeface="+mj-cs"/>
              </a:rPr>
              <a:t>How We Think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7016" y="1484784"/>
            <a:ext cx="8856984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800" dirty="0" smtClean="0">
                <a:cs typeface="+mn-cs"/>
              </a:rPr>
              <a:t>Dewey (1933: p. 118) defined reflective thought as: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cs typeface="+mn-cs"/>
              </a:rPr>
              <a:t> </a:t>
            </a:r>
            <a:r>
              <a:rPr lang="en-GB" sz="2800" i="1" dirty="0" smtClean="0">
                <a:cs typeface="+mn-cs"/>
              </a:rPr>
              <a:t>'Active, persistent, and careful consideration of any belief or supposed form of knowledge in the light of the grounds that support it and the further conclusions to which it tends</a:t>
            </a:r>
            <a:r>
              <a:rPr lang="en-GB" sz="2800" dirty="0" smtClean="0">
                <a:cs typeface="+mn-cs"/>
              </a:rPr>
              <a:t>'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sz="2800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cs typeface="+mn-cs"/>
              </a:rPr>
              <a:t>Reflection is the process of making meaning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cs typeface="+mn-cs"/>
              </a:rPr>
              <a:t>Reflection is a systematic, disciplined way of thinking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cs typeface="+mn-cs"/>
              </a:rPr>
              <a:t>Reflection is based on the value of personal and intellectual development of self and others</a:t>
            </a:r>
          </a:p>
        </p:txBody>
      </p:sp>
    </p:spTree>
    <p:extLst>
      <p:ext uri="{BB962C8B-B14F-4D97-AF65-F5344CB8AC3E}">
        <p14:creationId xmlns:p14="http://schemas.microsoft.com/office/powerpoint/2010/main" val="283896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b="1" smtClean="0">
                <a:cs typeface="+mj-cs"/>
              </a:rPr>
              <a:t>Boud, Keogh and Walker (1985)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981075"/>
            <a:ext cx="8640959" cy="56165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400" dirty="0" smtClean="0">
                <a:cs typeface="+mn-cs"/>
              </a:rPr>
              <a:t>	Consider emotions within the reflective process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sz="2400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400" dirty="0" smtClean="0">
                <a:cs typeface="+mn-cs"/>
              </a:rPr>
              <a:t>	Reflection is an activity in which people 'recapture their experience, think about it, mull it over and evaluate it’.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400" dirty="0" smtClean="0">
                <a:cs typeface="+mn-cs"/>
              </a:rPr>
              <a:t>	</a:t>
            </a:r>
            <a:r>
              <a:rPr lang="en-GB" sz="2400" dirty="0" smtClean="0"/>
              <a:t>T</a:t>
            </a:r>
            <a:r>
              <a:rPr lang="en-GB" sz="2400" dirty="0" smtClean="0">
                <a:cs typeface="+mn-cs"/>
              </a:rPr>
              <a:t>hree key aspects: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sz="2400" i="1" dirty="0" smtClean="0">
              <a:cs typeface="+mn-cs"/>
            </a:endParaRPr>
          </a:p>
          <a:p>
            <a:pPr marL="457200" indent="-457200" eaLnBrk="1" hangingPunct="1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GB" sz="2400" i="1" dirty="0" smtClean="0">
                <a:cs typeface="+mn-cs"/>
              </a:rPr>
              <a:t>Returning to experience </a:t>
            </a:r>
            <a:r>
              <a:rPr lang="en-GB" sz="2400" dirty="0" smtClean="0">
                <a:cs typeface="+mn-cs"/>
              </a:rPr>
              <a:t>- recalling or detailing relevant events</a:t>
            </a:r>
          </a:p>
          <a:p>
            <a:pPr marL="457200" indent="-457200" eaLnBrk="1" hangingPunct="1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GB" sz="2400" i="1" dirty="0" smtClean="0">
                <a:cs typeface="+mn-cs"/>
              </a:rPr>
              <a:t>Attending to or connecting with feelings</a:t>
            </a:r>
            <a:r>
              <a:rPr lang="en-GB" sz="2400" dirty="0" smtClean="0">
                <a:cs typeface="+mn-cs"/>
              </a:rPr>
              <a:t> - using helpful feelings and removing or containing negative ones </a:t>
            </a:r>
          </a:p>
          <a:p>
            <a:pPr marL="457200" indent="-457200" eaLnBrk="1" hangingPunct="1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GB" sz="2400" i="1" dirty="0" smtClean="0">
                <a:cs typeface="+mn-cs"/>
              </a:rPr>
              <a:t>Evaluating experience</a:t>
            </a:r>
            <a:r>
              <a:rPr lang="en-GB" sz="2400" dirty="0" smtClean="0">
                <a:cs typeface="+mn-cs"/>
              </a:rPr>
              <a:t> - re-examining experience in the light of the learner</a:t>
            </a:r>
            <a:r>
              <a:rPr lang="ja-JP" altLang="en-GB" sz="2400" dirty="0" smtClean="0">
                <a:latin typeface="Arial"/>
                <a:cs typeface="+mn-cs"/>
              </a:rPr>
              <a:t>’</a:t>
            </a:r>
            <a:r>
              <a:rPr lang="en-GB" sz="2400" dirty="0" smtClean="0">
                <a:cs typeface="+mn-cs"/>
              </a:rPr>
              <a:t>s existing knowledge, ambition etc. and building this new knowledge into their conceptual framework (ibid: 26-31)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400" dirty="0" smtClean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813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Experiential learning is as much about unlearning old ways as learning new ways (Anderson, in Moon, 2004).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5404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9271"/>
            <a:ext cx="8229600" cy="1143000"/>
          </a:xfrm>
        </p:spPr>
        <p:txBody>
          <a:bodyPr/>
          <a:lstStyle/>
          <a:p>
            <a:r>
              <a:rPr lang="en-GB" dirty="0" smtClean="0"/>
              <a:t>Some snippets from Dewey…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525963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Experiential learning is an evolutionary process</a:t>
            </a:r>
          </a:p>
          <a:p>
            <a:r>
              <a:rPr lang="en-GB" sz="2800" dirty="0" smtClean="0"/>
              <a:t>Experiences are not easily contained “events” but form a continuum</a:t>
            </a:r>
          </a:p>
          <a:p>
            <a:r>
              <a:rPr lang="en-GB" sz="2800" dirty="0" smtClean="0"/>
              <a:t>Experiences without reflections are “habits”- the everyday activities that form the bulk of life.</a:t>
            </a:r>
          </a:p>
          <a:p>
            <a:r>
              <a:rPr lang="en-GB" sz="2800" dirty="0" smtClean="0"/>
              <a:t>Reflection on experience is only necessary for development or problem solving</a:t>
            </a:r>
          </a:p>
          <a:p>
            <a:r>
              <a:rPr lang="en-GB" sz="2800" dirty="0" smtClean="0"/>
              <a:t>Experiential learning is a social process</a:t>
            </a:r>
          </a:p>
          <a:p>
            <a:r>
              <a:rPr lang="en-GB" sz="2800" dirty="0" smtClean="0"/>
              <a:t>Naturalistic perspective- an organism adapting to its environment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73276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b="1" smtClean="0">
                <a:cs typeface="+mj-cs"/>
              </a:rPr>
              <a:t>Jennifer Moon (1999) </a:t>
            </a:r>
            <a:br>
              <a:rPr lang="en-GB" sz="4000" b="1" smtClean="0">
                <a:cs typeface="+mj-cs"/>
              </a:rPr>
            </a:br>
            <a:r>
              <a:rPr lang="en-GB" sz="4000" smtClean="0">
                <a:cs typeface="+mj-cs"/>
              </a:rPr>
              <a:t>Scale of reflective writing:</a:t>
            </a:r>
            <a:br>
              <a:rPr lang="en-GB" sz="4000" smtClean="0">
                <a:cs typeface="+mj-cs"/>
              </a:rPr>
            </a:br>
            <a:endParaRPr lang="en-GB" sz="4000" smtClean="0">
              <a:cs typeface="+mj-cs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341438"/>
            <a:ext cx="8137525" cy="532765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3600" dirty="0" smtClean="0">
                <a:cs typeface="+mn-cs"/>
              </a:rPr>
              <a:t>meaningful, theories restructured/ personalised by learner: </a:t>
            </a:r>
            <a:r>
              <a:rPr lang="en-GB" sz="3600" b="1" dirty="0" smtClean="0">
                <a:cs typeface="+mn-cs"/>
              </a:rPr>
              <a:t>creative</a:t>
            </a:r>
            <a:endParaRPr lang="en-GB" sz="3600" dirty="0" smtClean="0">
              <a:cs typeface="+mn-cs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3600" dirty="0" smtClean="0">
                <a:cs typeface="+mn-cs"/>
              </a:rPr>
              <a:t>meaningful, theories </a:t>
            </a:r>
            <a:r>
              <a:rPr lang="en-GB" sz="3600" b="1" dirty="0" smtClean="0">
                <a:cs typeface="+mn-cs"/>
              </a:rPr>
              <a:t>integrated</a:t>
            </a:r>
            <a:r>
              <a:rPr lang="en-GB" sz="3600" dirty="0" smtClean="0">
                <a:cs typeface="+mn-cs"/>
              </a:rPr>
              <a:t> with each other and the experience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600" dirty="0" smtClean="0">
                <a:cs typeface="+mn-cs"/>
              </a:rPr>
              <a:t>meaningful, ideas </a:t>
            </a:r>
            <a:r>
              <a:rPr lang="en-GB" sz="3600" b="1" dirty="0" smtClean="0">
                <a:cs typeface="+mn-cs"/>
              </a:rPr>
              <a:t>linked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600" dirty="0" smtClean="0">
                <a:cs typeface="+mn-cs"/>
              </a:rPr>
              <a:t>simple </a:t>
            </a:r>
            <a:r>
              <a:rPr lang="en-GB" sz="3600" b="1" dirty="0" smtClean="0">
                <a:cs typeface="+mn-cs"/>
              </a:rPr>
              <a:t>reproduction</a:t>
            </a:r>
            <a:r>
              <a:rPr lang="en-GB" sz="3600" dirty="0" smtClean="0">
                <a:cs typeface="+mn-cs"/>
              </a:rPr>
              <a:t> of theories with superficial links to experience</a:t>
            </a:r>
          </a:p>
        </p:txBody>
      </p:sp>
      <p:sp>
        <p:nvSpPr>
          <p:cNvPr id="5125" name="Line 5"/>
          <p:cNvSpPr>
            <a:spLocks noChangeShapeType="1"/>
          </p:cNvSpPr>
          <p:nvPr/>
        </p:nvSpPr>
        <p:spPr bwMode="auto">
          <a:xfrm flipV="1">
            <a:off x="539552" y="980728"/>
            <a:ext cx="0" cy="4176712"/>
          </a:xfrm>
          <a:prstGeom prst="line">
            <a:avLst/>
          </a:prstGeom>
          <a:noFill/>
          <a:ln w="76200" cmpd="tri">
            <a:solidFill>
              <a:srgbClr val="99CC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460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cs typeface="+mj-cs"/>
              </a:rPr>
              <a:t>Bloom</a:t>
            </a:r>
            <a:r>
              <a:rPr lang="ja-JP" altLang="en-GB" b="1" smtClean="0">
                <a:latin typeface="Arial"/>
                <a:cs typeface="+mj-cs"/>
              </a:rPr>
              <a:t>’</a:t>
            </a:r>
            <a:r>
              <a:rPr lang="en-GB" b="1" smtClean="0">
                <a:cs typeface="+mj-cs"/>
              </a:rPr>
              <a:t>s (1956) Taxonomy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en-US" sz="2400" dirty="0" smtClean="0">
                <a:cs typeface="+mn-cs"/>
              </a:rPr>
              <a:t>(Revised by Anderson &amp; </a:t>
            </a:r>
            <a:r>
              <a:rPr lang="en-US" sz="2400" dirty="0" err="1" smtClean="0">
                <a:cs typeface="+mn-cs"/>
              </a:rPr>
              <a:t>Krathwohl</a:t>
            </a:r>
            <a:r>
              <a:rPr lang="en-US" sz="2400" dirty="0" smtClean="0">
                <a:cs typeface="+mn-cs"/>
              </a:rPr>
              <a:t>, 2001: p. 67-68)</a:t>
            </a:r>
            <a:r>
              <a:rPr lang="en-US" dirty="0" smtClean="0">
                <a:cs typeface="+mn-cs"/>
              </a:rPr>
              <a:t> </a:t>
            </a:r>
            <a:endParaRPr lang="en-GB" dirty="0" smtClean="0">
              <a:cs typeface="+mn-cs"/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3995738" y="36909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endParaRPr lang="en-GB">
              <a:cs typeface="+mn-cs"/>
            </a:endParaRPr>
          </a:p>
        </p:txBody>
      </p:sp>
      <p:pic>
        <p:nvPicPr>
          <p:cNvPr id="22532" name="Picture 4" descr="New Bloom Triangle"/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635125"/>
            <a:ext cx="5053013" cy="437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0"/>
            <a:ext cx="8856984" cy="62642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1600" b="1" dirty="0" smtClean="0">
                <a:cs typeface="+mn-cs"/>
              </a:rPr>
              <a:t>Remembering:</a:t>
            </a:r>
            <a:r>
              <a:rPr lang="en-GB" sz="1600" dirty="0" smtClean="0">
                <a:cs typeface="+mn-cs"/>
              </a:rPr>
              <a:t> can the student recall or remember the information?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600" dirty="0" smtClean="0">
                <a:cs typeface="+mn-cs"/>
              </a:rPr>
              <a:t>define, duplicate, list, memorize, recall, repeat, reproduce state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600" i="1" dirty="0" smtClean="0">
                <a:cs typeface="+mn-cs"/>
              </a:rPr>
              <a:t>Recall which porridge Goldilocks ate first. </a:t>
            </a:r>
            <a:endParaRPr lang="en-US" sz="1600" i="1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US" sz="1600" i="1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1600" b="1" dirty="0" smtClean="0">
                <a:cs typeface="+mn-cs"/>
              </a:rPr>
              <a:t>Understanding:</a:t>
            </a:r>
            <a:r>
              <a:rPr lang="en-GB" sz="1600" dirty="0" smtClean="0">
                <a:cs typeface="+mn-cs"/>
              </a:rPr>
              <a:t> can the student explain ideas or concepts?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600" dirty="0" smtClean="0">
                <a:cs typeface="+mn-cs"/>
              </a:rPr>
              <a:t>classify, describe, discuss, explain, identify, locate, recognize, report, select, paraphrase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600" i="1" dirty="0" smtClean="0">
                <a:cs typeface="+mn-cs"/>
              </a:rPr>
              <a:t>Summarize what the Goldilocks story was about.</a:t>
            </a:r>
            <a:r>
              <a:rPr lang="en-US" sz="1600" dirty="0" smtClean="0">
                <a:cs typeface="+mn-cs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sz="1600" b="1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1600" b="1" dirty="0" smtClean="0">
                <a:cs typeface="+mn-cs"/>
              </a:rPr>
              <a:t>Applying</a:t>
            </a:r>
            <a:r>
              <a:rPr lang="en-GB" sz="1600" dirty="0" smtClean="0">
                <a:cs typeface="+mn-cs"/>
              </a:rPr>
              <a:t>: can the student use the information in a new way?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600" dirty="0" smtClean="0">
                <a:cs typeface="+mn-cs"/>
              </a:rPr>
              <a:t>choose, demonstrate, dramatize, employ, illustrate, interpret, operate, schedule, solve, use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600" i="1" dirty="0" smtClean="0">
                <a:cs typeface="+mn-cs"/>
              </a:rPr>
              <a:t>Draw a picture of Goldilocks in </a:t>
            </a:r>
            <a:r>
              <a:rPr lang="en-US" sz="1600" i="1" dirty="0" smtClean="0">
                <a:cs typeface="+mn-cs"/>
              </a:rPr>
              <a:t>the house.</a:t>
            </a:r>
            <a:r>
              <a:rPr lang="en-US" sz="1600" dirty="0" smtClean="0">
                <a:cs typeface="+mn-cs"/>
              </a:rPr>
              <a:t>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600" b="1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1600" b="1" dirty="0" err="1" smtClean="0">
                <a:cs typeface="+mn-cs"/>
              </a:rPr>
              <a:t>Analyzing</a:t>
            </a:r>
            <a:r>
              <a:rPr lang="en-GB" sz="1600" dirty="0" smtClean="0">
                <a:cs typeface="+mn-cs"/>
              </a:rPr>
              <a:t>: can the student distinguish between the different parts?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600" dirty="0" smtClean="0">
                <a:cs typeface="+mn-cs"/>
              </a:rPr>
              <a:t>compare, contrast, criticize, differentiate, discriminate, distinguish, examine, question.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600" i="1" dirty="0" smtClean="0">
                <a:cs typeface="+mn-cs"/>
              </a:rPr>
              <a:t>Differentiate between how Goldilocks reacted and how you would react in each story event.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600" b="1" i="1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1600" b="1" dirty="0" smtClean="0">
                <a:cs typeface="+mn-cs"/>
              </a:rPr>
              <a:t>Evaluating</a:t>
            </a:r>
            <a:r>
              <a:rPr lang="en-GB" sz="1600" dirty="0" smtClean="0">
                <a:cs typeface="+mn-cs"/>
              </a:rPr>
              <a:t>: can the student justify a stand or decision?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600" dirty="0" smtClean="0">
                <a:cs typeface="+mn-cs"/>
              </a:rPr>
              <a:t>appraise, argue, defend, judge, select, support, value, evaluate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600" i="1" dirty="0" smtClean="0">
                <a:cs typeface="+mn-cs"/>
              </a:rPr>
              <a:t>Assess whether or not you think this really happened to Goldilocks.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600" b="1" i="1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1600" b="1" dirty="0" smtClean="0">
                <a:cs typeface="+mn-cs"/>
              </a:rPr>
              <a:t>Creating</a:t>
            </a:r>
            <a:r>
              <a:rPr lang="en-GB" sz="1600" dirty="0" smtClean="0">
                <a:cs typeface="+mn-cs"/>
              </a:rPr>
              <a:t>: can the student </a:t>
            </a:r>
            <a:r>
              <a:rPr lang="en-GB" sz="1600" dirty="0" smtClean="0">
                <a:cs typeface="+mn-cs"/>
              </a:rPr>
              <a:t>create a </a:t>
            </a:r>
            <a:r>
              <a:rPr lang="en-GB" sz="1600" dirty="0" smtClean="0">
                <a:cs typeface="+mn-cs"/>
              </a:rPr>
              <a:t>new product or point of view?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1600" dirty="0" smtClean="0">
                <a:cs typeface="+mn-cs"/>
              </a:rPr>
              <a:t>assemble, construct, create, design, develop, formulate. </a:t>
            </a:r>
            <a:r>
              <a:rPr lang="en-US" sz="1600" dirty="0" smtClean="0">
                <a:cs typeface="+mn-cs"/>
              </a:rPr>
              <a:t>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1600" i="1" dirty="0" smtClean="0">
                <a:cs typeface="+mn-cs"/>
              </a:rPr>
              <a:t>Writing the Goldilocks story in a new form, from the Bears’ perspective for example</a:t>
            </a:r>
            <a:r>
              <a:rPr lang="en-US" sz="1600" dirty="0" smtClean="0">
                <a:cs typeface="+mn-cs"/>
              </a:rPr>
              <a:t>.</a:t>
            </a:r>
            <a:endParaRPr lang="en-GB" sz="1600" dirty="0" smtClean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709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b="1" dirty="0" smtClean="0">
                <a:solidFill>
                  <a:schemeClr val="accent5">
                    <a:lumMod val="50000"/>
                  </a:schemeClr>
                </a:solidFill>
              </a:rPr>
              <a:t>SOLO Taxonomy 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268413"/>
            <a:ext cx="8218487" cy="2981325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GB" dirty="0"/>
              <a:t>S</a:t>
            </a:r>
            <a:r>
              <a:rPr lang="en-GB" dirty="0" smtClean="0"/>
              <a:t>tructure of Observed Learning </a:t>
            </a:r>
            <a:r>
              <a:rPr lang="en-GB" dirty="0"/>
              <a:t>O</a:t>
            </a:r>
            <a:r>
              <a:rPr lang="en-GB" dirty="0" smtClean="0"/>
              <a:t>utcomes</a:t>
            </a:r>
          </a:p>
          <a:p>
            <a:pPr marL="0" indent="0" algn="ctr">
              <a:buFontTx/>
              <a:buNone/>
              <a:defRPr/>
            </a:pPr>
            <a:r>
              <a:rPr lang="en-US" dirty="0" smtClean="0"/>
              <a:t>“provides </a:t>
            </a:r>
            <a:r>
              <a:rPr lang="en-US" dirty="0"/>
              <a:t>a </a:t>
            </a:r>
            <a:r>
              <a:rPr lang="en-US" dirty="0" smtClean="0"/>
              <a:t>simple </a:t>
            </a:r>
            <a:r>
              <a:rPr lang="en-US" dirty="0"/>
              <a:t>and robust way of describing how learning outcomes grow in complexity from surface to </a:t>
            </a:r>
            <a:r>
              <a:rPr lang="en-US" b="1" dirty="0"/>
              <a:t>deep </a:t>
            </a:r>
            <a:r>
              <a:rPr lang="en-US" dirty="0" smtClean="0"/>
              <a:t>understanding</a:t>
            </a:r>
            <a:r>
              <a:rPr lang="en-US" dirty="0"/>
              <a:t>” </a:t>
            </a: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39552" y="3861048"/>
            <a:ext cx="8351837" cy="18161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dirty="0"/>
              <a:t>SOLO taxonomy is claimed to be useful for </a:t>
            </a:r>
          </a:p>
          <a:p>
            <a:pPr marL="285750" indent="-285750">
              <a:buFont typeface="Arial"/>
              <a:buChar char="•"/>
              <a:defRPr/>
            </a:pPr>
            <a:r>
              <a:rPr lang="en-GB" sz="2800" dirty="0"/>
              <a:t>developing understanding of learning, </a:t>
            </a:r>
          </a:p>
          <a:p>
            <a:pPr marL="285750" indent="-285750">
              <a:buFont typeface="Arial"/>
              <a:buChar char="•"/>
              <a:defRPr/>
            </a:pPr>
            <a:r>
              <a:rPr lang="en-GB" sz="2800" dirty="0"/>
              <a:t>planning and assessment </a:t>
            </a:r>
          </a:p>
          <a:p>
            <a:pPr marL="285750" indent="-285750">
              <a:buFont typeface="Arial"/>
              <a:buChar char="•"/>
              <a:defRPr/>
            </a:pPr>
            <a:r>
              <a:rPr lang="en-GB" sz="2800" dirty="0"/>
              <a:t>Promoting reflection</a:t>
            </a:r>
          </a:p>
        </p:txBody>
      </p:sp>
    </p:spTree>
    <p:extLst>
      <p:ext uri="{BB962C8B-B14F-4D97-AF65-F5344CB8AC3E}">
        <p14:creationId xmlns:p14="http://schemas.microsoft.com/office/powerpoint/2010/main" val="5363017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3379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00" y="381000"/>
            <a:ext cx="8102600" cy="608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02802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18274" b="18274"/>
          <a:stretch>
            <a:fillRect/>
          </a:stretch>
        </p:blipFill>
        <p:spPr>
          <a:xfrm>
            <a:off x="467544" y="1556792"/>
            <a:ext cx="8229600" cy="3917032"/>
          </a:xfrm>
        </p:spPr>
      </p:pic>
    </p:spTree>
    <p:extLst>
      <p:ext uri="{BB962C8B-B14F-4D97-AF65-F5344CB8AC3E}">
        <p14:creationId xmlns:p14="http://schemas.microsoft.com/office/powerpoint/2010/main" val="520566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3" descr="Brazil-Flag--480x2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8640"/>
            <a:ext cx="4320480" cy="214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14" y="332656"/>
            <a:ext cx="914400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>
              <a:defRPr/>
            </a:pPr>
            <a:r>
              <a:rPr lang="en-GB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+mj-cs"/>
              </a:rPr>
              <a:t>Paulo </a:t>
            </a:r>
            <a:r>
              <a:rPr lang="en-GB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+mj-cs"/>
              </a:rPr>
              <a:t>Freire</a:t>
            </a:r>
            <a:r>
              <a:rPr lang="en-GB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+mj-cs"/>
              </a:rPr>
              <a:t>: </a:t>
            </a:r>
            <a:br>
              <a:rPr lang="en-GB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+mj-cs"/>
              </a:rPr>
            </a:br>
            <a:r>
              <a:rPr lang="en-GB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+mj-cs"/>
              </a:rPr>
              <a:t>pedagogy of the oppressed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132856"/>
            <a:ext cx="8640762" cy="4525962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US" dirty="0" smtClean="0">
                <a:cs typeface="+mn-cs"/>
              </a:rPr>
              <a:t>“The educator for liberation has to </a:t>
            </a:r>
            <a:r>
              <a:rPr lang="en-US" i="1" dirty="0" smtClean="0">
                <a:cs typeface="+mn-cs"/>
              </a:rPr>
              <a:t>die</a:t>
            </a:r>
            <a:r>
              <a:rPr lang="en-US" dirty="0" smtClean="0">
                <a:cs typeface="+mn-cs"/>
              </a:rPr>
              <a:t> as the unilateral educator of the </a:t>
            </a:r>
            <a:r>
              <a:rPr lang="en-US" dirty="0" err="1" smtClean="0">
                <a:cs typeface="+mn-cs"/>
              </a:rPr>
              <a:t>educatees</a:t>
            </a:r>
            <a:r>
              <a:rPr lang="en-US" dirty="0" smtClean="0">
                <a:cs typeface="+mn-cs"/>
              </a:rPr>
              <a:t>, in order to be born again as the educator-</a:t>
            </a:r>
            <a:r>
              <a:rPr lang="en-US" dirty="0" err="1" smtClean="0">
                <a:cs typeface="+mn-cs"/>
              </a:rPr>
              <a:t>educatee</a:t>
            </a:r>
            <a:r>
              <a:rPr lang="en-US" dirty="0" smtClean="0">
                <a:cs typeface="+mn-cs"/>
              </a:rPr>
              <a:t> of the </a:t>
            </a:r>
            <a:r>
              <a:rPr lang="en-US" dirty="0" err="1" smtClean="0">
                <a:cs typeface="+mn-cs"/>
              </a:rPr>
              <a:t>educatees</a:t>
            </a:r>
            <a:r>
              <a:rPr lang="en-US" dirty="0" smtClean="0">
                <a:cs typeface="+mn-cs"/>
              </a:rPr>
              <a:t>-educators. An educator is a person who has to live in the deep significance of Easter.” </a:t>
            </a:r>
          </a:p>
          <a:p>
            <a:pPr marL="0" indent="0" eaLnBrk="1" hangingPunct="1">
              <a:buFontTx/>
              <a:buNone/>
              <a:defRPr/>
            </a:pPr>
            <a:endParaRPr lang="en-US" sz="1000" dirty="0" smtClean="0">
              <a:cs typeface="+mn-cs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sz="1800" dirty="0">
                <a:cs typeface="+mn-cs"/>
              </a:rPr>
              <a:t>Quoted by Paul Taylor (1993: 53</a:t>
            </a:r>
            <a:r>
              <a:rPr lang="en-US" sz="1800" dirty="0" smtClean="0">
                <a:cs typeface="+mn-cs"/>
              </a:rPr>
              <a:t>)</a:t>
            </a:r>
            <a:r>
              <a:rPr lang="pl-PL" sz="1800" dirty="0" smtClean="0">
                <a:cs typeface="+mn-cs"/>
              </a:rPr>
              <a:t> </a:t>
            </a:r>
            <a:r>
              <a:rPr lang="pl-PL" sz="1800" dirty="0" err="1" smtClean="0">
                <a:cs typeface="+mn-cs"/>
              </a:rPr>
              <a:t>at</a:t>
            </a:r>
            <a:r>
              <a:rPr lang="pl-PL" sz="1800" dirty="0" smtClean="0">
                <a:cs typeface="+mn-cs"/>
              </a:rPr>
              <a:t> </a:t>
            </a:r>
            <a:r>
              <a:rPr lang="pl-PL" sz="1800" dirty="0" err="1" smtClean="0">
                <a:cs typeface="+mn-cs"/>
              </a:rPr>
              <a:t>www.infed.org</a:t>
            </a:r>
            <a:r>
              <a:rPr lang="pl-PL" sz="1800" dirty="0" smtClean="0">
                <a:cs typeface="+mn-cs"/>
              </a:rPr>
              <a:t>/</a:t>
            </a:r>
            <a:r>
              <a:rPr lang="pl-PL" sz="1800" dirty="0" err="1" smtClean="0">
                <a:cs typeface="+mn-cs"/>
              </a:rPr>
              <a:t>thinkers</a:t>
            </a:r>
            <a:r>
              <a:rPr lang="pl-PL" sz="1800" dirty="0" smtClean="0">
                <a:cs typeface="+mn-cs"/>
              </a:rPr>
              <a:t>/et-</a:t>
            </a:r>
            <a:r>
              <a:rPr lang="pl-PL" sz="1800" dirty="0" err="1" smtClean="0">
                <a:cs typeface="+mn-cs"/>
              </a:rPr>
              <a:t>freir.htm</a:t>
            </a:r>
            <a:endParaRPr lang="en-GB" sz="1800" dirty="0" smtClean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379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435975" cy="4738688"/>
          </a:xfrm>
        </p:spPr>
        <p:txBody>
          <a:bodyPr/>
          <a:lstStyle/>
          <a:p>
            <a:pPr>
              <a:defRPr/>
            </a:pPr>
            <a:r>
              <a:rPr lang="en-GB" sz="9600" dirty="0" err="1" smtClean="0">
                <a:solidFill>
                  <a:srgbClr val="4597A0"/>
                </a:solidFill>
              </a:rPr>
              <a:t>Dysgu</a:t>
            </a:r>
            <a:r>
              <a:rPr lang="en-GB" sz="9600" dirty="0" smtClean="0">
                <a:solidFill>
                  <a:srgbClr val="4597A0"/>
                </a:solidFill>
              </a:rPr>
              <a:t>~ </a:t>
            </a:r>
            <a:br>
              <a:rPr lang="en-GB" sz="9600" dirty="0" smtClean="0">
                <a:solidFill>
                  <a:srgbClr val="4597A0"/>
                </a:solidFill>
              </a:rPr>
            </a:br>
            <a:r>
              <a:rPr lang="en-GB" sz="9600" dirty="0" smtClean="0">
                <a:solidFill>
                  <a:srgbClr val="4597A0"/>
                </a:solidFill>
              </a:rPr>
              <a:t>to learn or to teach</a:t>
            </a:r>
            <a:endParaRPr lang="en-GB" sz="9600" dirty="0">
              <a:solidFill>
                <a:srgbClr val="4597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313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Heron</a:t>
            </a:r>
            <a:r>
              <a:rPr lang="ja-JP" altLang="en-GB">
                <a:latin typeface="Arial"/>
              </a:rPr>
              <a:t>’</a:t>
            </a:r>
            <a:r>
              <a:rPr lang="en-GB"/>
              <a:t>s Model for Facilitation</a:t>
            </a:r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354013" y="874713"/>
            <a:ext cx="1362075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6627" name="Line 44"/>
          <p:cNvSpPr>
            <a:spLocks noChangeShapeType="1"/>
          </p:cNvSpPr>
          <p:nvPr/>
        </p:nvSpPr>
        <p:spPr bwMode="auto">
          <a:xfrm>
            <a:off x="395288" y="1557338"/>
            <a:ext cx="1223962" cy="20891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6400" name="Group 25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0200741"/>
              </p:ext>
            </p:extLst>
          </p:nvPr>
        </p:nvGraphicFramePr>
        <p:xfrm>
          <a:off x="395288" y="1557338"/>
          <a:ext cx="8382000" cy="4321232"/>
        </p:xfrm>
        <a:graphic>
          <a:graphicData uri="http://schemas.openxmlformats.org/drawingml/2006/table">
            <a:tbl>
              <a:tblPr/>
              <a:tblGrid>
                <a:gridCol w="1273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98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731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731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47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71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7633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126739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 </a:t>
                      </a: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Facilitative               Question</a:t>
                      </a:r>
                      <a:endParaRPr kumimoji="0" lang="en-GB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         </a:t>
                      </a:r>
                      <a:endParaRPr kumimoji="0" lang="en-GB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Mode</a:t>
                      </a:r>
                      <a:endParaRPr kumimoji="0" lang="en-GB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ＭＳ Ｐゴシック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ＭＳ Ｐゴシック" charset="0"/>
                          <a:cs typeface="Times" charset="0"/>
                        </a:rPr>
                        <a:t>Of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ＭＳ Ｐゴシック" charset="0"/>
                          <a:cs typeface="Times" charset="0"/>
                        </a:rPr>
                        <a:t>Facilitation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Planning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How shall the group acquire its objectives  &amp; programme?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" charset="0"/>
                        <a:cs typeface="Times New Roman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Meaning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How shall meaning be given/found in the experience?</a:t>
                      </a:r>
                      <a:endParaRPr kumimoji="0" lang="en-GB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" charset="0"/>
                        <a:cs typeface="Times New Roman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Confronting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How will the group</a:t>
                      </a:r>
                      <a:r>
                        <a:rPr kumimoji="0" lang="ja-JP" alt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Times" charset="0"/>
                          <a:cs typeface="Times New Roman" charset="0"/>
                        </a:rPr>
                        <a:t>’</a:t>
                      </a: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s consciousness be raised in issues of resistance &amp; avoidance?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Feeling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How shall issues of feeling and emotion be handled?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Structuring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How can the group</a:t>
                      </a:r>
                      <a:r>
                        <a:rPr kumimoji="0" lang="ja-JP" alt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ea typeface="Times" charset="0"/>
                          <a:cs typeface="Times New Roman" charset="0"/>
                        </a:rPr>
                        <a:t>’</a:t>
                      </a: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s learning be structured?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Valuing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How can a supportive environment be created?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" charset="0"/>
                        <a:cs typeface="Times New Roman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4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Hierarchical: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4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Co-operative: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14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Autonomous:</a:t>
                      </a: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5122775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768" name="Group 1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2360406"/>
              </p:ext>
            </p:extLst>
          </p:nvPr>
        </p:nvGraphicFramePr>
        <p:xfrm>
          <a:off x="41275" y="116632"/>
          <a:ext cx="9102725" cy="5616575"/>
        </p:xfrm>
        <a:graphic>
          <a:graphicData uri="http://schemas.openxmlformats.org/drawingml/2006/table">
            <a:tbl>
              <a:tblPr/>
              <a:tblGrid>
                <a:gridCol w="10255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73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68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684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25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462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27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Planning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Meaning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Confront-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ing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Feeling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Structuring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Valuing</a:t>
                      </a: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00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COURSE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ISSUES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Goals were facile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Little evidence of understand-ing outdoors issues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Easy street: 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pleasure seeking rigidity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No catharsis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Sub groups developed at times.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Group chose activities without specific learning opportunities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The culture was effectively established at the outset of course: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Apprentices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9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REMEDIAL ACTION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More purposeful goal setting.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Include planning within journals.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ＭＳ Ｐゴシック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Structured reflection needed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Raise issues/ topics earlier in course.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Facilitate more challenge.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Prompt group to confront issues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Promote openness &amp; confrontat-ion of issues via review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Provide a range of  potential learning outcomes 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Times" charset="0"/>
                          <a:cs typeface="Times New Roman" charset="0"/>
                        </a:rPr>
                        <a:t>Negotiate a framework of values at start of course.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" charset="0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229250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63341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200" b="1" dirty="0" smtClean="0">
                <a:cs typeface="+mj-cs"/>
              </a:rPr>
              <a:t>References</a:t>
            </a:r>
            <a:r>
              <a:rPr lang="en-US" sz="3200" dirty="0" smtClean="0">
                <a:cs typeface="+mj-cs"/>
              </a:rPr>
              <a:t/>
            </a:r>
            <a:br>
              <a:rPr lang="en-US" sz="3200" dirty="0" smtClean="0">
                <a:cs typeface="+mj-cs"/>
              </a:rPr>
            </a:br>
            <a:endParaRPr lang="en-GB" sz="3200" dirty="0" smtClean="0">
              <a:cs typeface="+mj-cs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196975"/>
            <a:ext cx="8424862" cy="4784725"/>
          </a:xfrm>
        </p:spPr>
        <p:txBody>
          <a:bodyPr>
            <a:normAutofit fontScale="92500"/>
          </a:bodyPr>
          <a:lstStyle/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US" sz="2000" dirty="0" smtClean="0">
              <a:cs typeface="+mn-cs"/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US" sz="2000" dirty="0">
              <a:cs typeface="+mn-cs"/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US" sz="2000" dirty="0" smtClean="0">
                <a:cs typeface="+mn-cs"/>
              </a:rPr>
              <a:t>Anderson, L. W., &amp; </a:t>
            </a:r>
            <a:r>
              <a:rPr lang="en-US" sz="2000" dirty="0" err="1" smtClean="0">
                <a:cs typeface="+mn-cs"/>
              </a:rPr>
              <a:t>Krathwohl</a:t>
            </a:r>
            <a:r>
              <a:rPr lang="en-US" sz="2000" dirty="0" smtClean="0">
                <a:cs typeface="+mn-cs"/>
              </a:rPr>
              <a:t>, D. R. (Eds.). (2001). </a:t>
            </a:r>
            <a:r>
              <a:rPr lang="en-US" sz="2000" i="1" dirty="0" smtClean="0">
                <a:cs typeface="+mn-cs"/>
              </a:rPr>
              <a:t>A taxonomy for learning, teaching and assessing: A revision of Bloom's Taxonomy of educational objectives: Complete edition</a:t>
            </a:r>
            <a:r>
              <a:rPr lang="en-US" sz="2000" dirty="0" smtClean="0">
                <a:cs typeface="+mn-cs"/>
              </a:rPr>
              <a:t>, New York : Longman.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US" sz="2000" dirty="0">
                <a:cs typeface="+mn-cs"/>
              </a:rPr>
              <a:t>Biggs, J.B., and Collis, K.F. (1982) Evaluating the Quality of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US" sz="2000" dirty="0">
                <a:cs typeface="+mn-cs"/>
              </a:rPr>
              <a:t>Learning-the SOLO Taxonomy (1st </a:t>
            </a:r>
            <a:r>
              <a:rPr lang="en-US" sz="2000" dirty="0" err="1">
                <a:cs typeface="+mn-cs"/>
              </a:rPr>
              <a:t>ed</a:t>
            </a:r>
            <a:r>
              <a:rPr lang="en-US" sz="2000" dirty="0">
                <a:cs typeface="+mn-cs"/>
              </a:rPr>
              <a:t>) New York: Academic </a:t>
            </a:r>
            <a:r>
              <a:rPr lang="en-US" sz="2000" dirty="0" smtClean="0">
                <a:cs typeface="+mn-cs"/>
              </a:rPr>
              <a:t>Press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US" sz="2000" dirty="0" smtClean="0">
                <a:cs typeface="+mn-cs"/>
              </a:rPr>
              <a:t>Bloom, Benjamin S. &amp; David R. </a:t>
            </a:r>
            <a:r>
              <a:rPr lang="en-US" sz="2000" dirty="0" err="1" smtClean="0">
                <a:cs typeface="+mn-cs"/>
              </a:rPr>
              <a:t>Krathwohl</a:t>
            </a:r>
            <a:r>
              <a:rPr lang="en-US" sz="2000" dirty="0" smtClean="0">
                <a:cs typeface="+mn-cs"/>
              </a:rPr>
              <a:t>. (1956). Taxonomy of educational objectives: The classification of educational goals, by a committee of college and university examiners. Handbook 1: Cognitive domain. New York , Longmans. </a:t>
            </a:r>
            <a:endParaRPr lang="en-GB" sz="2000" dirty="0" smtClean="0">
              <a:cs typeface="+mn-cs"/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 err="1" smtClean="0">
                <a:cs typeface="+mn-cs"/>
              </a:rPr>
              <a:t>Boud</a:t>
            </a:r>
            <a:r>
              <a:rPr lang="en-GB" sz="2000" dirty="0" smtClean="0">
                <a:cs typeface="+mn-cs"/>
              </a:rPr>
              <a:t>, D. Keogh, R and Walker, D. (2005) </a:t>
            </a:r>
            <a:r>
              <a:rPr lang="ja-JP" altLang="en-GB" sz="2000" dirty="0" smtClean="0">
                <a:latin typeface="Arial"/>
                <a:cs typeface="+mn-cs"/>
              </a:rPr>
              <a:t>‘</a:t>
            </a:r>
            <a:r>
              <a:rPr lang="en-GB" sz="2000" dirty="0" smtClean="0">
                <a:cs typeface="+mn-cs"/>
              </a:rPr>
              <a:t>What is Reflection in Learning?</a:t>
            </a:r>
            <a:r>
              <a:rPr lang="ja-JP" altLang="en-GB" sz="2000" dirty="0" smtClean="0">
                <a:latin typeface="Arial"/>
                <a:cs typeface="+mn-cs"/>
              </a:rPr>
              <a:t>’</a:t>
            </a:r>
            <a:r>
              <a:rPr lang="en-GB" sz="2000" dirty="0" smtClean="0">
                <a:cs typeface="+mn-cs"/>
              </a:rPr>
              <a:t> in D. </a:t>
            </a:r>
            <a:r>
              <a:rPr lang="en-GB" sz="2000" dirty="0" err="1" smtClean="0">
                <a:cs typeface="+mn-cs"/>
              </a:rPr>
              <a:t>Boud</a:t>
            </a:r>
            <a:r>
              <a:rPr lang="en-GB" sz="2000" dirty="0" smtClean="0">
                <a:cs typeface="+mn-cs"/>
              </a:rPr>
              <a:t>, R. Keogh and D. Walker (</a:t>
            </a:r>
            <a:r>
              <a:rPr lang="en-GB" sz="2000" dirty="0" err="1" smtClean="0">
                <a:cs typeface="+mn-cs"/>
              </a:rPr>
              <a:t>eds</a:t>
            </a:r>
            <a:r>
              <a:rPr lang="en-GB" sz="2000" dirty="0" smtClean="0">
                <a:cs typeface="+mn-cs"/>
              </a:rPr>
              <a:t>) </a:t>
            </a:r>
            <a:r>
              <a:rPr lang="en-GB" sz="2000" i="1" dirty="0" smtClean="0">
                <a:cs typeface="+mn-cs"/>
              </a:rPr>
              <a:t>Reflection: Turning Experience into Learning </a:t>
            </a:r>
            <a:r>
              <a:rPr lang="en-GB" sz="2000" dirty="0" smtClean="0">
                <a:cs typeface="+mn-cs"/>
              </a:rPr>
              <a:t>London: </a:t>
            </a:r>
            <a:r>
              <a:rPr lang="en-GB" sz="2000" dirty="0" err="1" smtClean="0">
                <a:cs typeface="+mn-cs"/>
              </a:rPr>
              <a:t>Routledge</a:t>
            </a:r>
            <a:r>
              <a:rPr lang="en-GB" sz="2000" dirty="0" smtClean="0">
                <a:cs typeface="+mn-cs"/>
              </a:rPr>
              <a:t> </a:t>
            </a:r>
            <a:r>
              <a:rPr lang="en-GB" sz="2000" dirty="0" err="1" smtClean="0">
                <a:cs typeface="+mn-cs"/>
              </a:rPr>
              <a:t>Falmer</a:t>
            </a:r>
            <a:r>
              <a:rPr lang="en-GB" sz="2000" dirty="0" smtClean="0">
                <a:cs typeface="+mn-cs"/>
              </a:rPr>
              <a:t>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 smtClean="0">
                <a:cs typeface="+mn-cs"/>
              </a:rPr>
              <a:t>Dewey, J. (1933) </a:t>
            </a:r>
            <a:r>
              <a:rPr lang="en-GB" sz="2000" i="1" dirty="0" smtClean="0">
                <a:cs typeface="+mn-cs"/>
              </a:rPr>
              <a:t>How We Think</a:t>
            </a:r>
            <a:r>
              <a:rPr lang="en-GB" sz="2000" dirty="0" smtClean="0">
                <a:cs typeface="+mn-cs"/>
              </a:rPr>
              <a:t>, New York: D. C. Heath.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 smtClean="0">
                <a:cs typeface="+mn-cs"/>
              </a:rPr>
              <a:t>The Gaia foundation </a:t>
            </a:r>
            <a:r>
              <a:rPr lang="en-GB" sz="2000" i="1" dirty="0" smtClean="0">
                <a:cs typeface="+mn-cs"/>
              </a:rPr>
              <a:t>Communities, Ecosystems and Governance, </a:t>
            </a:r>
            <a:r>
              <a:rPr lang="en-GB" sz="2000" dirty="0" smtClean="0">
                <a:cs typeface="+mn-cs"/>
              </a:rPr>
              <a:t>accessed 14/11/2012 from</a:t>
            </a:r>
            <a:r>
              <a:rPr lang="en-GB" sz="2000" i="1" dirty="0" smtClean="0">
                <a:cs typeface="+mn-cs"/>
              </a:rPr>
              <a:t>: </a:t>
            </a:r>
            <a:r>
              <a:rPr lang="en-US" sz="2000" dirty="0" smtClean="0">
                <a:cs typeface="+mn-cs"/>
                <a:hlinkClick r:id="rId2"/>
              </a:rPr>
              <a:t>http://www.gaiafoundation.org/experiential-learning</a:t>
            </a:r>
            <a:endParaRPr lang="en-US" sz="2000" dirty="0" smtClean="0">
              <a:cs typeface="+mn-cs"/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 smtClean="0">
                <a:cs typeface="+mn-cs"/>
              </a:rPr>
              <a:t>Heron, J. (1999) </a:t>
            </a:r>
            <a:r>
              <a:rPr lang="en-GB" sz="2000" i="1" dirty="0" smtClean="0">
                <a:cs typeface="+mn-cs"/>
              </a:rPr>
              <a:t>The Complete Facilitator Handbook</a:t>
            </a:r>
            <a:r>
              <a:rPr lang="en-GB" sz="2000" dirty="0" smtClean="0">
                <a:cs typeface="+mn-cs"/>
              </a:rPr>
              <a:t>, London: </a:t>
            </a:r>
            <a:r>
              <a:rPr lang="en-GB" sz="2000" dirty="0" err="1" smtClean="0">
                <a:cs typeface="+mn-cs"/>
              </a:rPr>
              <a:t>Kogan</a:t>
            </a:r>
            <a:r>
              <a:rPr lang="en-GB" sz="2000" dirty="0" smtClean="0">
                <a:cs typeface="+mn-cs"/>
              </a:rPr>
              <a:t> Page</a:t>
            </a:r>
          </a:p>
        </p:txBody>
      </p:sp>
    </p:spTree>
    <p:extLst>
      <p:ext uri="{BB962C8B-B14F-4D97-AF65-F5344CB8AC3E}">
        <p14:creationId xmlns:p14="http://schemas.microsoft.com/office/powerpoint/2010/main" val="339410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404813"/>
            <a:ext cx="8207375" cy="3128962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/>
              <a:t>Johns, C. (2000) </a:t>
            </a:r>
            <a:r>
              <a:rPr lang="en-GB" sz="2000" i="1" dirty="0"/>
              <a:t>Becoming a Reflective Practitioner</a:t>
            </a:r>
            <a:r>
              <a:rPr lang="en-GB" sz="2000" dirty="0"/>
              <a:t>. Oxford: Blackwell Science.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/>
              <a:t>Moon, J., </a:t>
            </a:r>
            <a:r>
              <a:rPr lang="en-GB" sz="2000" i="1" dirty="0"/>
              <a:t>Reflection in Learning and Professional Development: Theory and Practice</a:t>
            </a:r>
            <a:r>
              <a:rPr lang="en-GB" sz="2000" dirty="0"/>
              <a:t>, London: </a:t>
            </a:r>
            <a:r>
              <a:rPr lang="en-GB" sz="2000" dirty="0" err="1"/>
              <a:t>Kogan</a:t>
            </a:r>
            <a:r>
              <a:rPr lang="en-GB" sz="2000" dirty="0"/>
              <a:t> Page, </a:t>
            </a:r>
            <a:r>
              <a:rPr lang="en-GB" sz="2000" dirty="0" smtClean="0"/>
              <a:t>1999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 smtClean="0"/>
              <a:t>Moon, J., (2004) A handbook of reflective and experiential learning: theory and practice, Psychology press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 err="1" smtClean="0"/>
              <a:t>Schön</a:t>
            </a:r>
            <a:r>
              <a:rPr lang="en-GB" sz="2000" dirty="0"/>
              <a:t>, D. (1983) </a:t>
            </a:r>
            <a:r>
              <a:rPr lang="en-GB" sz="2000" i="1" dirty="0"/>
              <a:t>The Reflective Practitioner. How professionals think in action</a:t>
            </a:r>
            <a:r>
              <a:rPr lang="en-GB" sz="2000" dirty="0"/>
              <a:t>, London: Temple Smith.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 smtClean="0"/>
              <a:t>Smith</a:t>
            </a:r>
            <a:r>
              <a:rPr lang="en-GB" sz="2000" dirty="0"/>
              <a:t>, M. (1999) </a:t>
            </a:r>
            <a:r>
              <a:rPr lang="en-GB" sz="2000" i="1" dirty="0"/>
              <a:t>Reflection</a:t>
            </a:r>
            <a:r>
              <a:rPr lang="en-GB" sz="2000" dirty="0"/>
              <a:t>, accessed on 3/4/2011 from</a:t>
            </a:r>
            <a:r>
              <a:rPr lang="en-GB" sz="2000" i="1" dirty="0"/>
              <a:t>: </a:t>
            </a:r>
            <a:r>
              <a:rPr lang="en-GB" sz="2000" dirty="0"/>
              <a:t> </a:t>
            </a:r>
            <a:r>
              <a:rPr lang="en-GB" sz="2000" dirty="0">
                <a:hlinkClick r:id="rId2"/>
              </a:rPr>
              <a:t>www.infed.org/biblio/b-reflect.htm</a:t>
            </a:r>
            <a:endParaRPr lang="en-GB" sz="2000" dirty="0"/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US" sz="2000" dirty="0"/>
              <a:t>Taylor, P. (1993) </a:t>
            </a:r>
            <a:r>
              <a:rPr lang="en-US" sz="2000" i="1" dirty="0"/>
              <a:t>The Texts of Paulo </a:t>
            </a:r>
            <a:r>
              <a:rPr lang="en-US" sz="2000" i="1" dirty="0" err="1"/>
              <a:t>Freire</a:t>
            </a:r>
            <a:r>
              <a:rPr lang="en-US" sz="2000" dirty="0"/>
              <a:t>, Buckingham: Open University Press</a:t>
            </a:r>
            <a:r>
              <a:rPr lang="en-US" dirty="0" smtClean="0"/>
              <a:t>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US" dirty="0"/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US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4857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2d6d51c-be45-489c-bfaa-c0c3d4c0c982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1" ma:contentTypeDescription="Create a new document." ma:contentTypeScope="" ma:versionID="f87a45074b34f906fe9d7bbec0c711e8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9d2d1a48256e38e3fd6566584bfa40b4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8A52026-AD47-43F2-9E98-5ABA937229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112</TotalTime>
  <Words>1190</Words>
  <Application>Microsoft Office PowerPoint</Application>
  <PresentationFormat>On-screen Show (4:3)</PresentationFormat>
  <Paragraphs>179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ＭＳ Ｐゴシック</vt:lpstr>
      <vt:lpstr>Arial</vt:lpstr>
      <vt:lpstr>Calibri</vt:lpstr>
      <vt:lpstr>Myriad Pro</vt:lpstr>
      <vt:lpstr>Times</vt:lpstr>
      <vt:lpstr>Times New Roman</vt:lpstr>
      <vt:lpstr>20140311PresentationUWTSDTemplate</vt:lpstr>
      <vt:lpstr>MA in Outdoor Education  SHOE7002  Facilitating Learning Through Experience  </vt:lpstr>
      <vt:lpstr>PowerPoint Presentation</vt:lpstr>
      <vt:lpstr>PowerPoint Presentation</vt:lpstr>
      <vt:lpstr>Learning…</vt:lpstr>
      <vt:lpstr>Experiential Learning: </vt:lpstr>
      <vt:lpstr>The Kamburu Story:  Kenyan Farmers, Climate change, food security and experiential learning…</vt:lpstr>
      <vt:lpstr>Reflection as constructivist learning</vt:lpstr>
      <vt:lpstr>PowerPoint Presentation</vt:lpstr>
      <vt:lpstr>John Dewey (1933):  How We Think</vt:lpstr>
      <vt:lpstr>Boud, Keogh and Walker (1985)</vt:lpstr>
      <vt:lpstr>PowerPoint Presentation</vt:lpstr>
      <vt:lpstr>Some snippets from Dewey…</vt:lpstr>
      <vt:lpstr>Jennifer Moon (1999)  Scale of reflective writing: </vt:lpstr>
      <vt:lpstr>Bloom’s (1956) Taxonomy</vt:lpstr>
      <vt:lpstr>PowerPoint Presentation</vt:lpstr>
      <vt:lpstr>SOLO Taxonomy </vt:lpstr>
      <vt:lpstr>PowerPoint Presentation</vt:lpstr>
      <vt:lpstr>PowerPoint Presentation</vt:lpstr>
      <vt:lpstr>Paulo Freire:  pedagogy of the oppressed</vt:lpstr>
      <vt:lpstr>Dysgu~  to learn or to teach</vt:lpstr>
      <vt:lpstr>Heron’s Model for Facilitation</vt:lpstr>
      <vt:lpstr>PowerPoint Presentation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Graham Harvey</cp:lastModifiedBy>
  <cp:revision>11</cp:revision>
  <dcterms:created xsi:type="dcterms:W3CDTF">2015-04-14T15:21:28Z</dcterms:created>
  <dcterms:modified xsi:type="dcterms:W3CDTF">2019-09-27T23:28:49Z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