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4"/>
  </p:notesMasterIdLst>
  <p:sldIdLst>
    <p:sldId id="256" r:id="rId2"/>
    <p:sldId id="257" r:id="rId3"/>
  </p:sldIdLst>
  <p:sldSz cx="18288000" cy="13716000"/>
  <p:notesSz cx="9807575" cy="6800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83FCB1-A93A-4985-9720-762173924286}" v="2" dt="2024-12-05T18:48:00.99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22" autoAdjust="0"/>
  </p:normalViewPr>
  <p:slideViewPr>
    <p:cSldViewPr>
      <p:cViewPr varScale="1">
        <p:scale>
          <a:sx n="18" d="100"/>
          <a:sy n="18" d="100"/>
        </p:scale>
        <p:origin x="1364" y="64"/>
      </p:cViewPr>
      <p:guideLst>
        <p:guide orient="horz" pos="288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Relationship Id="rId9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49949" cy="34161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555924" y="0"/>
            <a:ext cx="4249949" cy="341617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003841-E4A0-466F-B99C-CAF566858D91}" type="datetimeFigureOut">
              <a:rPr lang="en-US" smtClean="0"/>
              <a:t>12/9/2024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375025" y="850900"/>
            <a:ext cx="3057525" cy="22939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80758" y="3272910"/>
            <a:ext cx="7846060" cy="267783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459234"/>
            <a:ext cx="4249949" cy="3416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555924" y="6459234"/>
            <a:ext cx="4249949" cy="34161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B5F334-B357-4AB8-BFFB-350EEB9C2D3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8842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EB5F334-B357-4AB8-BFFB-350EEB9C2D3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43986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1" y="2840567"/>
            <a:ext cx="7772400" cy="196003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5181603"/>
            <a:ext cx="64008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81281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6256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24384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325127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40640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4876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56897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65025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875870"/>
            <a:ext cx="7772400" cy="1816100"/>
          </a:xfrm>
        </p:spPr>
        <p:txBody>
          <a:bodyPr anchor="t"/>
          <a:lstStyle>
            <a:lvl1pPr algn="l">
              <a:defRPr sz="711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75621"/>
            <a:ext cx="7772400" cy="2000249"/>
          </a:xfrm>
        </p:spPr>
        <p:txBody>
          <a:bodyPr anchor="b"/>
          <a:lstStyle>
            <a:lvl1pPr marL="0" indent="0">
              <a:buNone/>
              <a:defRPr sz="3556">
                <a:solidFill>
                  <a:schemeClr val="tx1">
                    <a:tint val="75000"/>
                  </a:schemeClr>
                </a:solidFill>
              </a:defRPr>
            </a:lvl1pPr>
            <a:lvl2pPr marL="812818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2pPr>
            <a:lvl3pPr marL="1625637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3pPr>
            <a:lvl4pPr marL="2438452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4pPr>
            <a:lvl5pPr marL="3251271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5pPr>
            <a:lvl6pPr marL="4064089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6pPr>
            <a:lvl7pPr marL="4876906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7pPr>
            <a:lvl8pPr marL="5689723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8pPr>
            <a:lvl9pPr marL="6502541" indent="0">
              <a:buNone/>
              <a:defRPr sz="2489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2" y="2133601"/>
            <a:ext cx="4038601" cy="6034617"/>
          </a:xfrm>
        </p:spPr>
        <p:txBody>
          <a:bodyPr/>
          <a:lstStyle>
            <a:lvl1pPr>
              <a:defRPr sz="4977"/>
            </a:lvl1pPr>
            <a:lvl2pPr>
              <a:defRPr sz="4267"/>
            </a:lvl2pPr>
            <a:lvl3pPr>
              <a:defRPr sz="3556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2" y="2133601"/>
            <a:ext cx="4038601" cy="6034617"/>
          </a:xfrm>
        </p:spPr>
        <p:txBody>
          <a:bodyPr/>
          <a:lstStyle>
            <a:lvl1pPr>
              <a:defRPr sz="4977"/>
            </a:lvl1pPr>
            <a:lvl2pPr>
              <a:defRPr sz="4267"/>
            </a:lvl2pPr>
            <a:lvl3pPr>
              <a:defRPr sz="3556"/>
            </a:lvl3pPr>
            <a:lvl4pPr>
              <a:defRPr sz="3200"/>
            </a:lvl4pPr>
            <a:lvl5pPr>
              <a:defRPr sz="3200"/>
            </a:lvl5pPr>
            <a:lvl6pPr>
              <a:defRPr sz="3200"/>
            </a:lvl6pPr>
            <a:lvl7pPr>
              <a:defRPr sz="3200"/>
            </a:lvl7pPr>
            <a:lvl8pPr>
              <a:defRPr sz="3200"/>
            </a:lvl8pPr>
            <a:lvl9pPr>
              <a:defRPr sz="3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2046820"/>
            <a:ext cx="4040188" cy="853016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8" indent="0">
              <a:buNone/>
              <a:defRPr sz="3556" b="1"/>
            </a:lvl2pPr>
            <a:lvl3pPr marL="1625637" indent="0">
              <a:buNone/>
              <a:defRPr sz="3200" b="1"/>
            </a:lvl3pPr>
            <a:lvl4pPr marL="2438452" indent="0">
              <a:buNone/>
              <a:defRPr sz="2844" b="1"/>
            </a:lvl4pPr>
            <a:lvl5pPr marL="3251271" indent="0">
              <a:buNone/>
              <a:defRPr sz="2844" b="1"/>
            </a:lvl5pPr>
            <a:lvl6pPr marL="4064089" indent="0">
              <a:buNone/>
              <a:defRPr sz="2844" b="1"/>
            </a:lvl6pPr>
            <a:lvl7pPr marL="4876906" indent="0">
              <a:buNone/>
              <a:defRPr sz="2844" b="1"/>
            </a:lvl7pPr>
            <a:lvl8pPr marL="5689723" indent="0">
              <a:buNone/>
              <a:defRPr sz="2844" b="1"/>
            </a:lvl8pPr>
            <a:lvl9pPr marL="6502541" indent="0">
              <a:buNone/>
              <a:defRPr sz="284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899833"/>
            <a:ext cx="4040188" cy="5268384"/>
          </a:xfrm>
        </p:spPr>
        <p:txBody>
          <a:bodyPr/>
          <a:lstStyle>
            <a:lvl1pPr>
              <a:defRPr sz="4267"/>
            </a:lvl1pPr>
            <a:lvl2pPr>
              <a:defRPr sz="3556"/>
            </a:lvl2pPr>
            <a:lvl3pPr>
              <a:defRPr sz="3200"/>
            </a:lvl3pPr>
            <a:lvl4pPr>
              <a:defRPr sz="2844"/>
            </a:lvl4pPr>
            <a:lvl5pPr>
              <a:defRPr sz="2844"/>
            </a:lvl5pPr>
            <a:lvl6pPr>
              <a:defRPr sz="2844"/>
            </a:lvl6pPr>
            <a:lvl7pPr>
              <a:defRPr sz="2844"/>
            </a:lvl7pPr>
            <a:lvl8pPr>
              <a:defRPr sz="2844"/>
            </a:lvl8pPr>
            <a:lvl9pPr>
              <a:defRPr sz="284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2046820"/>
            <a:ext cx="4041775" cy="853016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8" indent="0">
              <a:buNone/>
              <a:defRPr sz="3556" b="1"/>
            </a:lvl2pPr>
            <a:lvl3pPr marL="1625637" indent="0">
              <a:buNone/>
              <a:defRPr sz="3200" b="1"/>
            </a:lvl3pPr>
            <a:lvl4pPr marL="2438452" indent="0">
              <a:buNone/>
              <a:defRPr sz="2844" b="1"/>
            </a:lvl4pPr>
            <a:lvl5pPr marL="3251271" indent="0">
              <a:buNone/>
              <a:defRPr sz="2844" b="1"/>
            </a:lvl5pPr>
            <a:lvl6pPr marL="4064089" indent="0">
              <a:buNone/>
              <a:defRPr sz="2844" b="1"/>
            </a:lvl6pPr>
            <a:lvl7pPr marL="4876906" indent="0">
              <a:buNone/>
              <a:defRPr sz="2844" b="1"/>
            </a:lvl7pPr>
            <a:lvl8pPr marL="5689723" indent="0">
              <a:buNone/>
              <a:defRPr sz="2844" b="1"/>
            </a:lvl8pPr>
            <a:lvl9pPr marL="6502541" indent="0">
              <a:buNone/>
              <a:defRPr sz="284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899833"/>
            <a:ext cx="4041775" cy="5268384"/>
          </a:xfrm>
        </p:spPr>
        <p:txBody>
          <a:bodyPr/>
          <a:lstStyle>
            <a:lvl1pPr>
              <a:defRPr sz="4267"/>
            </a:lvl1pPr>
            <a:lvl2pPr>
              <a:defRPr sz="3556"/>
            </a:lvl2pPr>
            <a:lvl3pPr>
              <a:defRPr sz="3200"/>
            </a:lvl3pPr>
            <a:lvl4pPr>
              <a:defRPr sz="2844"/>
            </a:lvl4pPr>
            <a:lvl5pPr>
              <a:defRPr sz="2844"/>
            </a:lvl5pPr>
            <a:lvl6pPr>
              <a:defRPr sz="2844"/>
            </a:lvl6pPr>
            <a:lvl7pPr>
              <a:defRPr sz="2844"/>
            </a:lvl7pPr>
            <a:lvl8pPr>
              <a:defRPr sz="2844"/>
            </a:lvl8pPr>
            <a:lvl9pPr>
              <a:defRPr sz="2844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364069"/>
            <a:ext cx="3008313" cy="1549400"/>
          </a:xfrm>
        </p:spPr>
        <p:txBody>
          <a:bodyPr anchor="b"/>
          <a:lstStyle>
            <a:lvl1pPr algn="l">
              <a:defRPr sz="3556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2" y="364067"/>
            <a:ext cx="5111749" cy="7804151"/>
          </a:xfrm>
        </p:spPr>
        <p:txBody>
          <a:bodyPr/>
          <a:lstStyle>
            <a:lvl1pPr>
              <a:defRPr sz="5689"/>
            </a:lvl1pPr>
            <a:lvl2pPr>
              <a:defRPr sz="4977"/>
            </a:lvl2pPr>
            <a:lvl3pPr>
              <a:defRPr sz="4267"/>
            </a:lvl3pPr>
            <a:lvl4pPr>
              <a:defRPr sz="3556"/>
            </a:lvl4pPr>
            <a:lvl5pPr>
              <a:defRPr sz="3556"/>
            </a:lvl5pPr>
            <a:lvl6pPr>
              <a:defRPr sz="3556"/>
            </a:lvl6pPr>
            <a:lvl7pPr>
              <a:defRPr sz="3556"/>
            </a:lvl7pPr>
            <a:lvl8pPr>
              <a:defRPr sz="3556"/>
            </a:lvl8pPr>
            <a:lvl9pPr>
              <a:defRPr sz="355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913468"/>
            <a:ext cx="3008313" cy="6254751"/>
          </a:xfrm>
        </p:spPr>
        <p:txBody>
          <a:bodyPr/>
          <a:lstStyle>
            <a:lvl1pPr marL="0" indent="0">
              <a:buNone/>
              <a:defRPr sz="2489"/>
            </a:lvl1pPr>
            <a:lvl2pPr marL="812818" indent="0">
              <a:buNone/>
              <a:defRPr sz="2133"/>
            </a:lvl2pPr>
            <a:lvl3pPr marL="1625637" indent="0">
              <a:buNone/>
              <a:defRPr sz="1777"/>
            </a:lvl3pPr>
            <a:lvl4pPr marL="2438452" indent="0">
              <a:buNone/>
              <a:defRPr sz="1600"/>
            </a:lvl4pPr>
            <a:lvl5pPr marL="3251271" indent="0">
              <a:buNone/>
              <a:defRPr sz="1600"/>
            </a:lvl5pPr>
            <a:lvl6pPr marL="4064089" indent="0">
              <a:buNone/>
              <a:defRPr sz="1600"/>
            </a:lvl6pPr>
            <a:lvl7pPr marL="4876906" indent="0">
              <a:buNone/>
              <a:defRPr sz="1600"/>
            </a:lvl7pPr>
            <a:lvl8pPr marL="5689723" indent="0">
              <a:buNone/>
              <a:defRPr sz="1600"/>
            </a:lvl8pPr>
            <a:lvl9pPr marL="6502541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6400800"/>
            <a:ext cx="5486400" cy="755651"/>
          </a:xfrm>
        </p:spPr>
        <p:txBody>
          <a:bodyPr anchor="b"/>
          <a:lstStyle>
            <a:lvl1pPr algn="l">
              <a:defRPr sz="3556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817034"/>
            <a:ext cx="5486400" cy="5486400"/>
          </a:xfrm>
        </p:spPr>
        <p:txBody>
          <a:bodyPr/>
          <a:lstStyle>
            <a:lvl1pPr marL="0" indent="0">
              <a:buNone/>
              <a:defRPr sz="5689"/>
            </a:lvl1pPr>
            <a:lvl2pPr marL="812818" indent="0">
              <a:buNone/>
              <a:defRPr sz="4977"/>
            </a:lvl2pPr>
            <a:lvl3pPr marL="1625637" indent="0">
              <a:buNone/>
              <a:defRPr sz="4267"/>
            </a:lvl3pPr>
            <a:lvl4pPr marL="2438452" indent="0">
              <a:buNone/>
              <a:defRPr sz="3556"/>
            </a:lvl4pPr>
            <a:lvl5pPr marL="3251271" indent="0">
              <a:buNone/>
              <a:defRPr sz="3556"/>
            </a:lvl5pPr>
            <a:lvl6pPr marL="4064089" indent="0">
              <a:buNone/>
              <a:defRPr sz="3556"/>
            </a:lvl6pPr>
            <a:lvl7pPr marL="4876906" indent="0">
              <a:buNone/>
              <a:defRPr sz="3556"/>
            </a:lvl7pPr>
            <a:lvl8pPr marL="5689723" indent="0">
              <a:buNone/>
              <a:defRPr sz="3556"/>
            </a:lvl8pPr>
            <a:lvl9pPr marL="6502541" indent="0">
              <a:buNone/>
              <a:defRPr sz="3556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7156450"/>
            <a:ext cx="5486400" cy="1073150"/>
          </a:xfrm>
        </p:spPr>
        <p:txBody>
          <a:bodyPr/>
          <a:lstStyle>
            <a:lvl1pPr marL="0" indent="0">
              <a:buNone/>
              <a:defRPr sz="2489"/>
            </a:lvl1pPr>
            <a:lvl2pPr marL="812818" indent="0">
              <a:buNone/>
              <a:defRPr sz="2133"/>
            </a:lvl2pPr>
            <a:lvl3pPr marL="1625637" indent="0">
              <a:buNone/>
              <a:defRPr sz="1777"/>
            </a:lvl3pPr>
            <a:lvl4pPr marL="2438452" indent="0">
              <a:buNone/>
              <a:defRPr sz="1600"/>
            </a:lvl4pPr>
            <a:lvl5pPr marL="3251271" indent="0">
              <a:buNone/>
              <a:defRPr sz="1600"/>
            </a:lvl5pPr>
            <a:lvl6pPr marL="4064089" indent="0">
              <a:buNone/>
              <a:defRPr sz="1600"/>
            </a:lvl6pPr>
            <a:lvl7pPr marL="4876906" indent="0">
              <a:buNone/>
              <a:defRPr sz="1600"/>
            </a:lvl7pPr>
            <a:lvl8pPr marL="5689723" indent="0">
              <a:buNone/>
              <a:defRPr sz="1600"/>
            </a:lvl8pPr>
            <a:lvl9pPr marL="6502541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366187"/>
            <a:ext cx="2057401" cy="78020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2" y="366187"/>
            <a:ext cx="6019801" cy="780203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66184"/>
            <a:ext cx="82296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133601"/>
            <a:ext cx="82296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8475135"/>
            <a:ext cx="2133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1" y="8475135"/>
            <a:ext cx="2895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8475135"/>
            <a:ext cx="2133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1625637" rtl="0" eaLnBrk="1" latinLnBrk="0" hangingPunct="1">
        <a:spcBef>
          <a:spcPct val="0"/>
        </a:spcBef>
        <a:buNone/>
        <a:defRPr sz="782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609614" indent="-609614" algn="l" defTabSz="1625637" rtl="0" eaLnBrk="1" latinLnBrk="0" hangingPunct="1">
        <a:spcBef>
          <a:spcPct val="20000"/>
        </a:spcBef>
        <a:buFont typeface="Arial" pitchFamily="34" charset="0"/>
        <a:buChar char="•"/>
        <a:defRPr sz="5689" kern="1200">
          <a:solidFill>
            <a:schemeClr val="tx1"/>
          </a:solidFill>
          <a:latin typeface="+mn-lt"/>
          <a:ea typeface="+mn-ea"/>
          <a:cs typeface="+mn-cs"/>
        </a:defRPr>
      </a:lvl1pPr>
      <a:lvl2pPr marL="1320828" indent="-508010" algn="l" defTabSz="1625637" rtl="0" eaLnBrk="1" latinLnBrk="0" hangingPunct="1">
        <a:spcBef>
          <a:spcPct val="20000"/>
        </a:spcBef>
        <a:buFont typeface="Arial" pitchFamily="34" charset="0"/>
        <a:buChar char="–"/>
        <a:defRPr sz="4977" kern="1200">
          <a:solidFill>
            <a:schemeClr val="tx1"/>
          </a:solidFill>
          <a:latin typeface="+mn-lt"/>
          <a:ea typeface="+mn-ea"/>
          <a:cs typeface="+mn-cs"/>
        </a:defRPr>
      </a:lvl2pPr>
      <a:lvl3pPr marL="2032045" indent="-406409" algn="l" defTabSz="1625637" rtl="0" eaLnBrk="1" latinLnBrk="0" hangingPunct="1">
        <a:spcBef>
          <a:spcPct val="20000"/>
        </a:spcBef>
        <a:buFont typeface="Arial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3pPr>
      <a:lvl4pPr marL="2844862" indent="-406409" algn="l" defTabSz="1625637" rtl="0" eaLnBrk="1" latinLnBrk="0" hangingPunct="1">
        <a:spcBef>
          <a:spcPct val="20000"/>
        </a:spcBef>
        <a:buFont typeface="Arial" pitchFamily="34" charset="0"/>
        <a:buChar char="–"/>
        <a:defRPr sz="3556" kern="1200">
          <a:solidFill>
            <a:schemeClr val="tx1"/>
          </a:solidFill>
          <a:latin typeface="+mn-lt"/>
          <a:ea typeface="+mn-ea"/>
          <a:cs typeface="+mn-cs"/>
        </a:defRPr>
      </a:lvl4pPr>
      <a:lvl5pPr marL="3657679" indent="-406409" algn="l" defTabSz="1625637" rtl="0" eaLnBrk="1" latinLnBrk="0" hangingPunct="1">
        <a:spcBef>
          <a:spcPct val="20000"/>
        </a:spcBef>
        <a:buFont typeface="Arial" pitchFamily="34" charset="0"/>
        <a:buChar char="»"/>
        <a:defRPr sz="3556" kern="1200">
          <a:solidFill>
            <a:schemeClr val="tx1"/>
          </a:solidFill>
          <a:latin typeface="+mn-lt"/>
          <a:ea typeface="+mn-ea"/>
          <a:cs typeface="+mn-cs"/>
        </a:defRPr>
      </a:lvl5pPr>
      <a:lvl6pPr marL="4470498" indent="-406409" algn="l" defTabSz="1625637" rtl="0" eaLnBrk="1" latinLnBrk="0" hangingPunct="1">
        <a:spcBef>
          <a:spcPct val="20000"/>
        </a:spcBef>
        <a:buFont typeface="Arial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6pPr>
      <a:lvl7pPr marL="5283315" indent="-406409" algn="l" defTabSz="1625637" rtl="0" eaLnBrk="1" latinLnBrk="0" hangingPunct="1">
        <a:spcBef>
          <a:spcPct val="20000"/>
        </a:spcBef>
        <a:buFont typeface="Arial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7pPr>
      <a:lvl8pPr marL="6096133" indent="-406409" algn="l" defTabSz="1625637" rtl="0" eaLnBrk="1" latinLnBrk="0" hangingPunct="1">
        <a:spcBef>
          <a:spcPct val="20000"/>
        </a:spcBef>
        <a:buFont typeface="Arial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8pPr>
      <a:lvl9pPr marL="6908950" indent="-406409" algn="l" defTabSz="1625637" rtl="0" eaLnBrk="1" latinLnBrk="0" hangingPunct="1">
        <a:spcBef>
          <a:spcPct val="20000"/>
        </a:spcBef>
        <a:buFont typeface="Arial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25637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2818" algn="l" defTabSz="1625637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637" algn="l" defTabSz="1625637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38452" algn="l" defTabSz="1625637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51271" algn="l" defTabSz="1625637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64089" algn="l" defTabSz="1625637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76906" algn="l" defTabSz="1625637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689723" algn="l" defTabSz="1625637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02541" algn="l" defTabSz="1625637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8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extBox 17">
            <a:extLst>
              <a:ext uri="{FF2B5EF4-FFF2-40B4-BE49-F238E27FC236}">
                <a16:creationId xmlns:a16="http://schemas.microsoft.com/office/drawing/2014/main" id="{C638FD2C-E7EC-552C-5A0C-C81634E1DBC3}"/>
              </a:ext>
            </a:extLst>
          </p:cNvPr>
          <p:cNvSpPr txBox="1"/>
          <p:nvPr/>
        </p:nvSpPr>
        <p:spPr>
          <a:xfrm>
            <a:off x="2971800" y="-38842"/>
            <a:ext cx="123444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u="sng" dirty="0">
                <a:cs typeface="Times New Roman" panose="02020603050405020304" pitchFamily="18" charset="0"/>
              </a:rPr>
              <a:t>Emotional Intelligence (EI): Key Aspects and Personal Reflection</a:t>
            </a:r>
            <a:endParaRPr lang="en-US" sz="3200" b="1" u="sng" dirty="0">
              <a:cs typeface="Times New Roman" panose="02020603050405020304" pitchFamily="18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BBCBFB82-6E38-4605-EEE7-FE294746BF7A}"/>
              </a:ext>
            </a:extLst>
          </p:cNvPr>
          <p:cNvSpPr txBox="1"/>
          <p:nvPr/>
        </p:nvSpPr>
        <p:spPr>
          <a:xfrm>
            <a:off x="380221" y="3808675"/>
            <a:ext cx="4843427" cy="74276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Aft>
                <a:spcPts val="800"/>
              </a:spcAft>
            </a:pPr>
            <a:r>
              <a:rPr lang="en-US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1. Social Intelligence: </a:t>
            </a:r>
            <a:r>
              <a:rPr lang="en-U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Social intelligence may be defined as the ability to comprehend and act appropriately in the complexity of social situations, interact </a:t>
            </a:r>
            <a:r>
              <a:rPr lang="en-US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favourably</a:t>
            </a:r>
            <a:r>
              <a:rPr lang="en-U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with other people, and express oneself in meaningful and compassionate manners (Krishnan and Rogers, 2014). I was able to observe positive changes in my ability to identify and react to the emotions of others, improving interpersonal relations. This makes me sensitive to the feelings of people I relate with daily.</a:t>
            </a:r>
          </a:p>
          <a:p>
            <a:pPr marL="0" marR="0" algn="just">
              <a:lnSpc>
                <a:spcPct val="150000"/>
              </a:lnSpc>
              <a:spcAft>
                <a:spcPts val="800"/>
              </a:spcAft>
            </a:pPr>
            <a:r>
              <a:rPr lang="en-US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Benefits:</a:t>
            </a:r>
            <a:endParaRPr lang="en-US" sz="1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 algn="just">
              <a:spcAft>
                <a:spcPts val="800"/>
              </a:spcAft>
              <a:buFont typeface="+mj-lt"/>
              <a:buAutoNum type="arabicPeriod"/>
            </a:pPr>
            <a:r>
              <a:rPr lang="en-US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Promotes better relations at the workplace and home</a:t>
            </a:r>
          </a:p>
          <a:p>
            <a:pPr marL="342900" marR="0" indent="-342900" algn="just">
              <a:spcAft>
                <a:spcPts val="800"/>
              </a:spcAft>
              <a:buFont typeface="+mj-lt"/>
              <a:buAutoNum type="arabicPeriod"/>
            </a:pPr>
            <a:r>
              <a:rPr lang="en-US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Accomplishes develop conflict resolution competencies</a:t>
            </a:r>
          </a:p>
          <a:p>
            <a:pPr marL="342900" marR="0" indent="-342900" algn="just">
              <a:spcAft>
                <a:spcPts val="800"/>
              </a:spcAft>
              <a:buFont typeface="+mj-lt"/>
              <a:buAutoNum type="arabicPeriod"/>
            </a:pPr>
            <a:r>
              <a:rPr lang="en-US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It opens people up to learning about others' experiences and makes them more understanding.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696510F-3967-1BD1-8B2F-55737EFD11A2}"/>
              </a:ext>
            </a:extLst>
          </p:cNvPr>
          <p:cNvSpPr txBox="1"/>
          <p:nvPr/>
        </p:nvSpPr>
        <p:spPr>
          <a:xfrm>
            <a:off x="5827680" y="1630908"/>
            <a:ext cx="5791200" cy="62767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Aft>
                <a:spcPts val="800"/>
              </a:spcAft>
            </a:pPr>
            <a:r>
              <a:rPr lang="en-US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2. Self-Management: </a:t>
            </a:r>
            <a:r>
              <a:rPr lang="en-U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Self-management entails controlling feelings, cognitions, and </a:t>
            </a:r>
            <a:r>
              <a:rPr lang="en-US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behaviour</a:t>
            </a:r>
            <a:r>
              <a:rPr lang="en-U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in various contexts (Erhard et al., 2022). It’s primarily about self-control, flexibility, and optimism. I have learnt to control stress and avoid being distracted by it while handling tasks. I use mindfulness and specific types of breathing that have allowed me to control my temper in situations that require it.</a:t>
            </a:r>
          </a:p>
          <a:p>
            <a:pPr marL="0" marR="0" algn="just">
              <a:lnSpc>
                <a:spcPct val="150000"/>
              </a:lnSpc>
              <a:spcAft>
                <a:spcPts val="800"/>
              </a:spcAft>
            </a:pPr>
            <a:r>
              <a:rPr lang="en-US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Benefits:</a:t>
            </a:r>
            <a:endParaRPr lang="en-US" sz="1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helps in staying composed and making decisions under stress</a:t>
            </a:r>
          </a:p>
          <a:p>
            <a:pPr marL="342900" marR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Promotes efficiency and concentration.</a:t>
            </a:r>
          </a:p>
          <a:p>
            <a:pPr marL="342900" marR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Promotes changed thinking patterns and self-comforting </a:t>
            </a:r>
            <a:r>
              <a:rPr lang="en-US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behaviours</a:t>
            </a:r>
            <a:endParaRPr lang="en-US" sz="1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0F622514-1AB6-3AE0-7A25-8004CD98E72D}"/>
              </a:ext>
            </a:extLst>
          </p:cNvPr>
          <p:cNvSpPr txBox="1"/>
          <p:nvPr/>
        </p:nvSpPr>
        <p:spPr>
          <a:xfrm>
            <a:off x="12116579" y="2138576"/>
            <a:ext cx="5791200" cy="585442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Aft>
                <a:spcPts val="800"/>
              </a:spcAft>
            </a:pPr>
            <a:r>
              <a:rPr lang="en-US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3. Mental Health: </a:t>
            </a:r>
            <a:r>
              <a:rPr lang="en-U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Mental health can be regarded as closely related to emotional intelligence because the aspect involves handling emotions (Kubala and Williams, 2022). I have come to know that having emotional intelligence affects mental health. Thus, by having a schedule for assessing when I want to run away from work or have anxiety or stress, I can act to take care of my mental health or engage in activities that may help, such as </a:t>
            </a:r>
            <a:r>
              <a:rPr lang="en-US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practising</a:t>
            </a:r>
            <a:r>
              <a:rPr lang="en-U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yoga or going for a run.</a:t>
            </a:r>
          </a:p>
          <a:p>
            <a:pPr marL="0" marR="0" algn="just">
              <a:lnSpc>
                <a:spcPct val="150000"/>
              </a:lnSpc>
              <a:spcAft>
                <a:spcPts val="800"/>
              </a:spcAft>
            </a:pPr>
            <a:r>
              <a:rPr lang="en-US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Benefits:</a:t>
            </a:r>
            <a:endParaRPr lang="en-US" sz="1800" kern="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Eliminate stress and avoid cases of burnout</a:t>
            </a:r>
          </a:p>
          <a:p>
            <a:pPr marL="342900" marR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Improves emotional resilience</a:t>
            </a:r>
          </a:p>
          <a:p>
            <a:pPr marL="342900" marR="0" indent="-342900" algn="just">
              <a:lnSpc>
                <a:spcPct val="150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Reinforces a proper and positive way of thinking.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0C012DDA-4D89-8AAA-1B07-C3D39E84B594}"/>
              </a:ext>
            </a:extLst>
          </p:cNvPr>
          <p:cNvSpPr txBox="1"/>
          <p:nvPr/>
        </p:nvSpPr>
        <p:spPr>
          <a:xfrm>
            <a:off x="552531" y="11347497"/>
            <a:ext cx="16875708" cy="17045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50000"/>
              </a:lnSpc>
              <a:spcAft>
                <a:spcPts val="800"/>
              </a:spcAft>
            </a:pPr>
            <a:r>
              <a:rPr lang="en-US" sz="1800" b="1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How I Plan to Improve My EI</a:t>
            </a:r>
            <a:r>
              <a:rPr lang="en-U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: I want to improve my EI and will do everything needed to achieve that objective. For the next three months, I will keep working on self-focus and awareness, which will assist me in regulating stress and </a:t>
            </a:r>
            <a:r>
              <a:rPr lang="en-US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recognising</a:t>
            </a:r>
            <a:r>
              <a:rPr lang="en-U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emotions. Besides, I will enhance my level of social intelligence by </a:t>
            </a:r>
            <a:r>
              <a:rPr lang="en-US" sz="1800" kern="100" dirty="0" err="1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practising</a:t>
            </a:r>
            <a:r>
              <a:rPr lang="en-US" sz="1800" kern="1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listening actively and being empathetic. My relaxed mental health issues are hitherto a work in progress, and alongside furthering other mental health activities such as writing and exercising, I will work hard and train myself to become stress-resistant and resilient to stress.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8B1A9B84-7437-EA91-377F-E9E1A43A81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0" y="8570936"/>
            <a:ext cx="3166872" cy="1875801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1CEBFDD-6BB8-99FD-301C-1D6BE1F943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924464" y="722171"/>
            <a:ext cx="1925136" cy="113326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A7C3FB1E-E63A-0F3C-EA08-CADE9CFAB60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05600" y="9919994"/>
            <a:ext cx="3806104" cy="12052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38E8F24-209D-81C2-DFC2-E7255F32AF1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17896" y="7596480"/>
            <a:ext cx="6629487" cy="185232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3451D4B-DA60-5ED7-EAE9-A3E0B6489EF6}"/>
              </a:ext>
            </a:extLst>
          </p:cNvPr>
          <p:cNvSpPr txBox="1"/>
          <p:nvPr/>
        </p:nvSpPr>
        <p:spPr>
          <a:xfrm>
            <a:off x="7239000" y="9470292"/>
            <a:ext cx="9262872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600" i="0" dirty="0">
                <a:solidFill>
                  <a:srgbClr val="000000"/>
                </a:solidFill>
                <a:effectLst/>
              </a:rPr>
              <a:t>The Global EI Test Results</a:t>
            </a:r>
            <a:endParaRPr lang="en-US" sz="1600" dirty="0"/>
          </a:p>
        </p:txBody>
      </p:sp>
      <p:pic>
        <p:nvPicPr>
          <p:cNvPr id="7" name="Picture 6" descr="A person taking a selfie&#10;&#10;Description automatically generated">
            <a:extLst>
              <a:ext uri="{FF2B5EF4-FFF2-40B4-BE49-F238E27FC236}">
                <a16:creationId xmlns:a16="http://schemas.microsoft.com/office/drawing/2014/main" id="{F4B56605-E87E-A41C-07BD-1E5A8EDE9F1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2056" y="808208"/>
            <a:ext cx="2819756" cy="282416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46958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446</Words>
  <Application>Microsoft Office PowerPoint</Application>
  <PresentationFormat>Custom</PresentationFormat>
  <Paragraphs>19</Paragraphs>
  <Slides>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Times New Roman</vt:lpstr>
      <vt:lpstr>Calibri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2024-11-28T15:51:39Z</dcterms:created>
  <dcterms:modified xsi:type="dcterms:W3CDTF">2024-12-09T16:17:05Z</dcterms:modified>
  <dc:identifier/>
</cp:coreProperties>
</file>