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66" r:id="rId6"/>
    <p:sldId id="273" r:id="rId7"/>
    <p:sldId id="257" r:id="rId8"/>
    <p:sldId id="258" r:id="rId9"/>
    <p:sldId id="314" r:id="rId10"/>
    <p:sldId id="305" r:id="rId11"/>
    <p:sldId id="260" r:id="rId12"/>
    <p:sldId id="317" r:id="rId13"/>
    <p:sldId id="274" r:id="rId14"/>
    <p:sldId id="263" r:id="rId15"/>
    <p:sldId id="264" r:id="rId16"/>
    <p:sldId id="276" r:id="rId17"/>
    <p:sldId id="261" r:id="rId18"/>
    <p:sldId id="262" r:id="rId19"/>
    <p:sldId id="277" r:id="rId20"/>
    <p:sldId id="271" r:id="rId21"/>
    <p:sldId id="259" r:id="rId22"/>
    <p:sldId id="267" r:id="rId23"/>
    <p:sldId id="278" r:id="rId24"/>
    <p:sldId id="268" r:id="rId25"/>
    <p:sldId id="304" r:id="rId26"/>
    <p:sldId id="279" r:id="rId27"/>
    <p:sldId id="281" r:id="rId28"/>
    <p:sldId id="286" r:id="rId29"/>
    <p:sldId id="319" r:id="rId30"/>
    <p:sldId id="287" r:id="rId31"/>
    <p:sldId id="288" r:id="rId32"/>
    <p:sldId id="282" r:id="rId33"/>
    <p:sldId id="293" r:id="rId34"/>
    <p:sldId id="283" r:id="rId35"/>
    <p:sldId id="302" r:id="rId36"/>
    <p:sldId id="320" r:id="rId37"/>
    <p:sldId id="321" r:id="rId38"/>
    <p:sldId id="30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889BC6-B4B6-4D9E-8CEA-C9C7EFBE15DF}" v="38" dt="2023-03-02T20:59:10.7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048" y="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8961F-E7D0-4424-8532-9ABACC3A8E95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AB72C-827F-4009-9858-4332D911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26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6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1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15.01908/full#B2" TargetMode="External"/><Relationship Id="rId2" Type="http://schemas.openxmlformats.org/officeDocument/2006/relationships/hyperlink" Target="https://www.frontiersin.org/articles/10.3389/fpsyg.2015.01908/full#B11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988840"/>
            <a:ext cx="7992888" cy="1470025"/>
          </a:xfrm>
        </p:spPr>
        <p:txBody>
          <a:bodyPr>
            <a:noAutofit/>
          </a:bodyPr>
          <a:lstStyle/>
          <a:p>
            <a:pPr algn="r"/>
            <a:r>
              <a:rPr lang="en-GB" sz="7200" b="1" dirty="0">
                <a:solidFill>
                  <a:schemeClr val="bg1"/>
                </a:solidFill>
              </a:rPr>
              <a:t>Learning Styles </a:t>
            </a:r>
            <a:br>
              <a:rPr lang="en-GB" sz="5400" dirty="0">
                <a:solidFill>
                  <a:schemeClr val="bg1"/>
                </a:solidFill>
              </a:rPr>
            </a:b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2024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learning styles all about?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819" y="1341438"/>
            <a:ext cx="3916362" cy="3916362"/>
          </a:xfrm>
        </p:spPr>
      </p:pic>
    </p:spTree>
    <p:extLst>
      <p:ext uri="{BB962C8B-B14F-4D97-AF65-F5344CB8AC3E}">
        <p14:creationId xmlns:p14="http://schemas.microsoft.com/office/powerpoint/2010/main" val="3590412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Learning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“Learning: the acquisition of knowledge or skills, through study, experience or being taught”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(Oxford Dictionary)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Academics for years have been attempting to formulate ideas, concepts and models about how we learn which have influenced how we teach.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395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learning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There are many different learning style theories in existence, with an abundance of literature surrounding them.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357240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One of the most popular </a:t>
            </a:r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is </a:t>
            </a:r>
          </a:p>
          <a:p>
            <a:pPr algn="ctr"/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V-A-K 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or its variant V-A-R-K</a:t>
            </a:r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75991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</p:spTree>
    <p:extLst>
      <p:ext uri="{BB962C8B-B14F-4D97-AF65-F5344CB8AC3E}">
        <p14:creationId xmlns:p14="http://schemas.microsoft.com/office/powerpoint/2010/main" val="56461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8600" y="-38464"/>
            <a:ext cx="10369152" cy="6896464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3059832" y="260648"/>
            <a:ext cx="3456384" cy="1124744"/>
          </a:xfrm>
          <a:prstGeom prst="cloudCallout">
            <a:avLst>
              <a:gd name="adj1" fmla="val -47836"/>
              <a:gd name="adj2" fmla="val 7371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Imagine learning a new skill….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76872"/>
            <a:ext cx="2893655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learning style are you?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808820"/>
            <a:ext cx="2016224" cy="2016224"/>
          </a:xfrm>
        </p:spPr>
      </p:pic>
      <p:pic>
        <p:nvPicPr>
          <p:cNvPr id="5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51283"/>
            <a:ext cx="1728192" cy="151216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342255"/>
            <a:ext cx="1152128" cy="1691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963451"/>
            <a:ext cx="1572738" cy="157273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6235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48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-852153" y="1739870"/>
            <a:ext cx="10848304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013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 - A - K - </a:t>
            </a:r>
            <a:r>
              <a:rPr lang="en-GB" sz="6700" dirty="0">
                <a:solidFill>
                  <a:srgbClr val="FFC000"/>
                </a:solidFill>
              </a:rPr>
              <a:t>O</a:t>
            </a:r>
            <a:r>
              <a:rPr lang="en-GB" dirty="0"/>
              <a:t> </a:t>
            </a:r>
            <a:r>
              <a:rPr lang="en-GB" sz="7300" dirty="0"/>
              <a:t>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356539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628" y="1700808"/>
            <a:ext cx="4176464" cy="3374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2483768" y="155679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Olfactory</a:t>
            </a:r>
          </a:p>
        </p:txBody>
      </p:sp>
      <p:sp>
        <p:nvSpPr>
          <p:cNvPr id="10" name="Freeform 9"/>
          <p:cNvSpPr/>
          <p:nvPr/>
        </p:nvSpPr>
        <p:spPr>
          <a:xfrm>
            <a:off x="6552149" y="2636912"/>
            <a:ext cx="252099" cy="560413"/>
          </a:xfrm>
          <a:custGeom>
            <a:avLst/>
            <a:gdLst>
              <a:gd name="connsiteX0" fmla="*/ 258554 w 258554"/>
              <a:gd name="connsiteY0" fmla="*/ 201951 h 548870"/>
              <a:gd name="connsiteX1" fmla="*/ 245942 w 258554"/>
              <a:gd name="connsiteY1" fmla="*/ 170419 h 548870"/>
              <a:gd name="connsiteX2" fmla="*/ 227023 w 258554"/>
              <a:gd name="connsiteY2" fmla="*/ 164113 h 548870"/>
              <a:gd name="connsiteX3" fmla="*/ 245942 w 258554"/>
              <a:gd name="connsiteY3" fmla="*/ 113664 h 548870"/>
              <a:gd name="connsiteX4" fmla="*/ 245942 w 258554"/>
              <a:gd name="connsiteY4" fmla="*/ 19071 h 548870"/>
              <a:gd name="connsiteX5" fmla="*/ 233330 w 258554"/>
              <a:gd name="connsiteY5" fmla="*/ 6458 h 548870"/>
              <a:gd name="connsiteX6" fmla="*/ 214411 w 258554"/>
              <a:gd name="connsiteY6" fmla="*/ 152 h 548870"/>
              <a:gd name="connsiteX7" fmla="*/ 157655 w 258554"/>
              <a:gd name="connsiteY7" fmla="*/ 25377 h 548870"/>
              <a:gd name="connsiteX8" fmla="*/ 170268 w 258554"/>
              <a:gd name="connsiteY8" fmla="*/ 37989 h 548870"/>
              <a:gd name="connsiteX9" fmla="*/ 176574 w 258554"/>
              <a:gd name="connsiteY9" fmla="*/ 113664 h 548870"/>
              <a:gd name="connsiteX10" fmla="*/ 100899 w 258554"/>
              <a:gd name="connsiteY10" fmla="*/ 119970 h 548870"/>
              <a:gd name="connsiteX11" fmla="*/ 81981 w 258554"/>
              <a:gd name="connsiteY11" fmla="*/ 126276 h 548870"/>
              <a:gd name="connsiteX12" fmla="*/ 56756 w 258554"/>
              <a:gd name="connsiteY12" fmla="*/ 151501 h 548870"/>
              <a:gd name="connsiteX13" fmla="*/ 37837 w 258554"/>
              <a:gd name="connsiteY13" fmla="*/ 183032 h 548870"/>
              <a:gd name="connsiteX14" fmla="*/ 12612 w 258554"/>
              <a:gd name="connsiteY14" fmla="*/ 214563 h 548870"/>
              <a:gd name="connsiteX15" fmla="*/ 12612 w 258554"/>
              <a:gd name="connsiteY15" fmla="*/ 334381 h 548870"/>
              <a:gd name="connsiteX16" fmla="*/ 0 w 258554"/>
              <a:gd name="connsiteY16" fmla="*/ 353299 h 548870"/>
              <a:gd name="connsiteX17" fmla="*/ 18919 w 258554"/>
              <a:gd name="connsiteY17" fmla="*/ 359606 h 548870"/>
              <a:gd name="connsiteX18" fmla="*/ 25225 w 258554"/>
              <a:gd name="connsiteY18" fmla="*/ 378524 h 548870"/>
              <a:gd name="connsiteX19" fmla="*/ 31531 w 258554"/>
              <a:gd name="connsiteY19" fmla="*/ 410055 h 548870"/>
              <a:gd name="connsiteX20" fmla="*/ 37837 w 258554"/>
              <a:gd name="connsiteY20" fmla="*/ 428974 h 548870"/>
              <a:gd name="connsiteX21" fmla="*/ 44143 w 258554"/>
              <a:gd name="connsiteY21" fmla="*/ 466811 h 548870"/>
              <a:gd name="connsiteX22" fmla="*/ 75674 w 258554"/>
              <a:gd name="connsiteY22" fmla="*/ 473117 h 548870"/>
              <a:gd name="connsiteX23" fmla="*/ 81981 w 258554"/>
              <a:gd name="connsiteY23" fmla="*/ 517261 h 548870"/>
              <a:gd name="connsiteX24" fmla="*/ 107205 w 258554"/>
              <a:gd name="connsiteY24" fmla="*/ 523567 h 548870"/>
              <a:gd name="connsiteX25" fmla="*/ 126124 w 258554"/>
              <a:gd name="connsiteY25" fmla="*/ 529873 h 548870"/>
              <a:gd name="connsiteX26" fmla="*/ 138737 w 258554"/>
              <a:gd name="connsiteY26" fmla="*/ 542486 h 548870"/>
              <a:gd name="connsiteX27" fmla="*/ 195492 w 258554"/>
              <a:gd name="connsiteY27" fmla="*/ 542486 h 548870"/>
              <a:gd name="connsiteX28" fmla="*/ 214411 w 258554"/>
              <a:gd name="connsiteY28" fmla="*/ 460505 h 548870"/>
              <a:gd name="connsiteX29" fmla="*/ 233330 w 258554"/>
              <a:gd name="connsiteY29" fmla="*/ 447893 h 548870"/>
              <a:gd name="connsiteX30" fmla="*/ 239636 w 258554"/>
              <a:gd name="connsiteY30" fmla="*/ 428974 h 548870"/>
              <a:gd name="connsiteX31" fmla="*/ 245942 w 258554"/>
              <a:gd name="connsiteY31" fmla="*/ 340687 h 548870"/>
              <a:gd name="connsiteX32" fmla="*/ 258554 w 258554"/>
              <a:gd name="connsiteY32" fmla="*/ 328075 h 54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58554" h="548870">
                <a:moveTo>
                  <a:pt x="258554" y="201951"/>
                </a:moveTo>
                <a:cubicBezTo>
                  <a:pt x="254350" y="191440"/>
                  <a:pt x="253189" y="179116"/>
                  <a:pt x="245942" y="170419"/>
                </a:cubicBezTo>
                <a:cubicBezTo>
                  <a:pt x="241686" y="165312"/>
                  <a:pt x="229125" y="170419"/>
                  <a:pt x="227023" y="164113"/>
                </a:cubicBezTo>
                <a:cubicBezTo>
                  <a:pt x="220963" y="145931"/>
                  <a:pt x="237180" y="126807"/>
                  <a:pt x="245942" y="113664"/>
                </a:cubicBezTo>
                <a:cubicBezTo>
                  <a:pt x="255762" y="74384"/>
                  <a:pt x="258705" y="74380"/>
                  <a:pt x="245942" y="19071"/>
                </a:cubicBezTo>
                <a:cubicBezTo>
                  <a:pt x="244605" y="13278"/>
                  <a:pt x="238428" y="9517"/>
                  <a:pt x="233330" y="6458"/>
                </a:cubicBezTo>
                <a:cubicBezTo>
                  <a:pt x="227630" y="3038"/>
                  <a:pt x="220717" y="2254"/>
                  <a:pt x="214411" y="152"/>
                </a:cubicBezTo>
                <a:cubicBezTo>
                  <a:pt x="203791" y="1479"/>
                  <a:pt x="151110" y="-7344"/>
                  <a:pt x="157655" y="25377"/>
                </a:cubicBezTo>
                <a:cubicBezTo>
                  <a:pt x="158821" y="31207"/>
                  <a:pt x="166064" y="33785"/>
                  <a:pt x="170268" y="37989"/>
                </a:cubicBezTo>
                <a:cubicBezTo>
                  <a:pt x="173296" y="47073"/>
                  <a:pt x="198172" y="102034"/>
                  <a:pt x="176574" y="113664"/>
                </a:cubicBezTo>
                <a:cubicBezTo>
                  <a:pt x="154287" y="125665"/>
                  <a:pt x="126124" y="117868"/>
                  <a:pt x="100899" y="119970"/>
                </a:cubicBezTo>
                <a:cubicBezTo>
                  <a:pt x="94593" y="122072"/>
                  <a:pt x="87390" y="122412"/>
                  <a:pt x="81981" y="126276"/>
                </a:cubicBezTo>
                <a:cubicBezTo>
                  <a:pt x="72305" y="133188"/>
                  <a:pt x="56756" y="151501"/>
                  <a:pt x="56756" y="151501"/>
                </a:cubicBezTo>
                <a:cubicBezTo>
                  <a:pt x="38892" y="205094"/>
                  <a:pt x="63807" y="139748"/>
                  <a:pt x="37837" y="183032"/>
                </a:cubicBezTo>
                <a:cubicBezTo>
                  <a:pt x="17530" y="216877"/>
                  <a:pt x="50293" y="189444"/>
                  <a:pt x="12612" y="214563"/>
                </a:cubicBezTo>
                <a:cubicBezTo>
                  <a:pt x="-7250" y="274152"/>
                  <a:pt x="20593" y="182741"/>
                  <a:pt x="12612" y="334381"/>
                </a:cubicBezTo>
                <a:cubicBezTo>
                  <a:pt x="12214" y="341949"/>
                  <a:pt x="4204" y="346993"/>
                  <a:pt x="0" y="353299"/>
                </a:cubicBezTo>
                <a:cubicBezTo>
                  <a:pt x="6306" y="355401"/>
                  <a:pt x="14218" y="354905"/>
                  <a:pt x="18919" y="359606"/>
                </a:cubicBezTo>
                <a:cubicBezTo>
                  <a:pt x="23619" y="364306"/>
                  <a:pt x="23613" y="372075"/>
                  <a:pt x="25225" y="378524"/>
                </a:cubicBezTo>
                <a:cubicBezTo>
                  <a:pt x="27825" y="388922"/>
                  <a:pt x="28931" y="399657"/>
                  <a:pt x="31531" y="410055"/>
                </a:cubicBezTo>
                <a:cubicBezTo>
                  <a:pt x="33143" y="416504"/>
                  <a:pt x="36395" y="422485"/>
                  <a:pt x="37837" y="428974"/>
                </a:cubicBezTo>
                <a:cubicBezTo>
                  <a:pt x="40611" y="441456"/>
                  <a:pt x="35822" y="457103"/>
                  <a:pt x="44143" y="466811"/>
                </a:cubicBezTo>
                <a:cubicBezTo>
                  <a:pt x="51119" y="474949"/>
                  <a:pt x="65164" y="471015"/>
                  <a:pt x="75674" y="473117"/>
                </a:cubicBezTo>
                <a:cubicBezTo>
                  <a:pt x="77776" y="487832"/>
                  <a:pt x="74103" y="504656"/>
                  <a:pt x="81981" y="517261"/>
                </a:cubicBezTo>
                <a:cubicBezTo>
                  <a:pt x="86574" y="524610"/>
                  <a:pt x="98872" y="521186"/>
                  <a:pt x="107205" y="523567"/>
                </a:cubicBezTo>
                <a:cubicBezTo>
                  <a:pt x="113597" y="525393"/>
                  <a:pt x="119818" y="527771"/>
                  <a:pt x="126124" y="529873"/>
                </a:cubicBezTo>
                <a:cubicBezTo>
                  <a:pt x="130328" y="534077"/>
                  <a:pt x="133639" y="539427"/>
                  <a:pt x="138737" y="542486"/>
                </a:cubicBezTo>
                <a:cubicBezTo>
                  <a:pt x="158985" y="554635"/>
                  <a:pt x="171873" y="546422"/>
                  <a:pt x="195492" y="542486"/>
                </a:cubicBezTo>
                <a:cubicBezTo>
                  <a:pt x="196547" y="535103"/>
                  <a:pt x="203478" y="467793"/>
                  <a:pt x="214411" y="460505"/>
                </a:cubicBezTo>
                <a:lnTo>
                  <a:pt x="233330" y="447893"/>
                </a:lnTo>
                <a:cubicBezTo>
                  <a:pt x="235432" y="441587"/>
                  <a:pt x="238859" y="435576"/>
                  <a:pt x="239636" y="428974"/>
                </a:cubicBezTo>
                <a:cubicBezTo>
                  <a:pt x="243083" y="399672"/>
                  <a:pt x="240505" y="369686"/>
                  <a:pt x="245942" y="340687"/>
                </a:cubicBezTo>
                <a:cubicBezTo>
                  <a:pt x="247038" y="334843"/>
                  <a:pt x="254350" y="332279"/>
                  <a:pt x="258554" y="3280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41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are not alone!!!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867" y="1916832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by </a:t>
            </a:r>
            <a:r>
              <a:rPr lang="en-GB" dirty="0">
                <a:hlinkClick r:id="rId2"/>
              </a:rPr>
              <a:t>Dekker et al. (2012)</a:t>
            </a:r>
            <a:r>
              <a:rPr lang="en-GB" dirty="0"/>
              <a:t> showed that 93% of UK schoolteachers believed the (unsupported) statement that “individuals learn better when they receive information in their preferred Learning Style”.</a:t>
            </a:r>
          </a:p>
        </p:txBody>
      </p:sp>
    </p:spTree>
    <p:extLst>
      <p:ext uri="{BB962C8B-B14F-4D97-AF65-F5344CB8AC3E}">
        <p14:creationId xmlns:p14="http://schemas.microsoft.com/office/powerpoint/2010/main" val="1945563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of 39 Higher Education institutions in the US found that 29 of them (72%) taught ‘learning style theory’ as part of faculty development for online teachers (</a:t>
            </a:r>
            <a:r>
              <a:rPr lang="en-GB" dirty="0">
                <a:hlinkClick r:id="rId2"/>
              </a:rPr>
              <a:t>Meyer and Murrell, 2014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847733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4111002" cy="1584176"/>
          </a:xfrm>
        </p:spPr>
      </p:pic>
      <p:sp>
        <p:nvSpPr>
          <p:cNvPr id="7" name="TextBox 6"/>
          <p:cNvSpPr txBox="1"/>
          <p:nvPr/>
        </p:nvSpPr>
        <p:spPr>
          <a:xfrm>
            <a:off x="2699792" y="2276872"/>
            <a:ext cx="60486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2016 Level 2 Coaching Qualification Handbooks still </a:t>
            </a:r>
            <a:r>
              <a:rPr lang="en-GB" sz="3600" dirty="0" err="1"/>
              <a:t>refered</a:t>
            </a:r>
            <a:r>
              <a:rPr lang="en-GB" sz="3600" dirty="0"/>
              <a:t> to focusing in on individuals V-A-K learning styles  </a:t>
            </a:r>
          </a:p>
        </p:txBody>
      </p:sp>
    </p:spTree>
    <p:extLst>
      <p:ext uri="{BB962C8B-B14F-4D97-AF65-F5344CB8AC3E}">
        <p14:creationId xmlns:p14="http://schemas.microsoft.com/office/powerpoint/2010/main" val="1800839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8059"/>
            <a:ext cx="8229600" cy="1143000"/>
          </a:xfrm>
        </p:spPr>
        <p:txBody>
          <a:bodyPr/>
          <a:lstStyle/>
          <a:p>
            <a:r>
              <a:rPr lang="en-GB" dirty="0"/>
              <a:t>How has this been tested?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7212"/>
            <a:ext cx="2458616" cy="3989040"/>
          </a:xfrm>
          <a:ln>
            <a:solidFill>
              <a:schemeClr val="bg1"/>
            </a:solidFill>
          </a:ln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Cat</a:t>
            </a:r>
          </a:p>
          <a:p>
            <a:r>
              <a:rPr lang="en-GB" dirty="0"/>
              <a:t>Coat</a:t>
            </a:r>
          </a:p>
          <a:p>
            <a:r>
              <a:rPr lang="en-GB" dirty="0"/>
              <a:t>House</a:t>
            </a:r>
          </a:p>
          <a:p>
            <a:r>
              <a:rPr lang="en-GB" dirty="0"/>
              <a:t>Bag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855873"/>
            <a:ext cx="2064742" cy="123884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222823"/>
            <a:ext cx="2044452" cy="14940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699818"/>
            <a:ext cx="1593155" cy="15931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373" y="3601732"/>
            <a:ext cx="1915500" cy="1915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85" y="1621650"/>
            <a:ext cx="1077123" cy="8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9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The learning is the same regardless of how the content is presented.</a:t>
            </a:r>
          </a:p>
        </p:txBody>
      </p:sp>
    </p:spTree>
    <p:extLst>
      <p:ext uri="{BB962C8B-B14F-4D97-AF65-F5344CB8AC3E}">
        <p14:creationId xmlns:p14="http://schemas.microsoft.com/office/powerpoint/2010/main" val="2947979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en-GB" dirty="0"/>
              <a:t>But Why Not?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438" y="1268760"/>
            <a:ext cx="8229600" cy="4248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A comprehensive review by </a:t>
            </a:r>
            <a:r>
              <a:rPr lang="en-GB" sz="3300" dirty="0" err="1">
                <a:hlinkClick r:id="rId2"/>
              </a:rPr>
              <a:t>Pashler</a:t>
            </a:r>
            <a:r>
              <a:rPr lang="en-GB" sz="3300" dirty="0">
                <a:hlinkClick r:id="rId2"/>
              </a:rPr>
              <a:t> et al. (2008)</a:t>
            </a:r>
            <a:r>
              <a:rPr lang="en-GB" sz="3300" dirty="0"/>
              <a:t> determined that there was no evidence to support the use of Learning Styles in education, based upon a lack of evidence to support ‘matching’. </a:t>
            </a:r>
          </a:p>
          <a:p>
            <a:pPr marL="0" indent="0">
              <a:buNone/>
            </a:pPr>
            <a:endParaRPr lang="en-GB" sz="3300" dirty="0">
              <a:hlinkClick r:id="rId3"/>
            </a:endParaRPr>
          </a:p>
          <a:p>
            <a:pPr marL="0" indent="0">
              <a:buNone/>
            </a:pPr>
            <a:r>
              <a:rPr lang="en-GB" sz="3300" dirty="0">
                <a:hlinkClick r:id="rId3"/>
              </a:rPr>
              <a:t>Coffield et al. (2004)</a:t>
            </a:r>
            <a:r>
              <a:rPr lang="en-GB" sz="3300" dirty="0"/>
              <a:t> reviewed the literature pertaining to 71 different Learning Styles classifications, with the aim of answering the question “should we be using them in post-16 education.”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339752" y="4870901"/>
            <a:ext cx="613501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The answer was a resounding ‘no’.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93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why!! Its sounds so good!!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1"/>
            <a:ext cx="8229600" cy="86409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400" dirty="0"/>
              <a:t>Learning is stored in terms of </a:t>
            </a:r>
            <a:r>
              <a:rPr lang="en-GB" sz="14400" b="1" dirty="0"/>
              <a:t>meaning.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CA5458-E209-EC9A-9587-B38ACDC73962}"/>
              </a:ext>
            </a:extLst>
          </p:cNvPr>
          <p:cNvSpPr txBox="1"/>
          <p:nvPr/>
        </p:nvSpPr>
        <p:spPr>
          <a:xfrm>
            <a:off x="519865" y="3424140"/>
            <a:ext cx="81042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Learning is not related to a singular style of </a:t>
            </a:r>
          </a:p>
          <a:p>
            <a:r>
              <a:rPr lang="en-GB" sz="3200" dirty="0"/>
              <a:t>learning or method of delivery.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185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/>
              <a:t>Style</a:t>
            </a:r>
            <a:r>
              <a:rPr lang="en-GB" dirty="0"/>
              <a:t> is different to </a:t>
            </a:r>
            <a:r>
              <a:rPr lang="en-GB" sz="4000" b="1" dirty="0"/>
              <a:t>preference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5511" y="1609040"/>
            <a:ext cx="4273666" cy="374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75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8640"/>
            <a:ext cx="3968179" cy="5445224"/>
          </a:xfrm>
          <a:ln>
            <a:solidFill>
              <a:schemeClr val="tx1">
                <a:lumMod val="85000"/>
                <a:lumOff val="1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30175577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332656"/>
            <a:ext cx="8229600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Chase and Simon 1973: </a:t>
            </a:r>
          </a:p>
          <a:p>
            <a:pPr marL="0" indent="0">
              <a:buNone/>
            </a:pPr>
            <a:r>
              <a:rPr lang="en-GB" dirty="0"/>
              <a:t>Found a relationship in chess players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40" y="1844824"/>
            <a:ext cx="3355504" cy="27738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9952" y="1796317"/>
            <a:ext cx="4575153" cy="948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Experienced Vs In-experienced players were able to remember the placement of chess pieces once removed.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1646" y="3418379"/>
            <a:ext cx="45751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However when the board was set with random pieces not related to game play they could not remember the pieces because there was no context. 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5440" y="4624692"/>
            <a:ext cx="8213834" cy="1150565"/>
          </a:xfrm>
        </p:spPr>
        <p:txBody>
          <a:bodyPr>
            <a:normAutofit/>
          </a:bodyPr>
          <a:lstStyle/>
          <a:p>
            <a:r>
              <a:rPr lang="en-GB" sz="3600" dirty="0"/>
              <a:t>Experience &amp; Meaning Matters </a:t>
            </a:r>
          </a:p>
        </p:txBody>
      </p:sp>
    </p:spTree>
    <p:extLst>
      <p:ext uri="{BB962C8B-B14F-4D97-AF65-F5344CB8AC3E}">
        <p14:creationId xmlns:p14="http://schemas.microsoft.com/office/powerpoint/2010/main" val="99238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13849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Having a good visual memory, ability or preference might help in certain tasks.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259632" y="3573016"/>
            <a:ext cx="67751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Educators are looking for true understanding and the meaning of what is being learnt.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908769-CE7F-BF19-4E97-2E4A0DABDC8B}"/>
              </a:ext>
            </a:extLst>
          </p:cNvPr>
          <p:cNvSpPr txBox="1"/>
          <p:nvPr/>
        </p:nvSpPr>
        <p:spPr>
          <a:xfrm>
            <a:off x="539552" y="2333587"/>
            <a:ext cx="828624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What was the colour of the coat in the earlier slide?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48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3347864" y="260648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310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Where’s the risk? ……</a:t>
            </a:r>
            <a:br>
              <a:rPr lang="en-GB" dirty="0"/>
            </a:br>
            <a:r>
              <a:rPr lang="en-GB" dirty="0"/>
              <a:t>      				   Why not believe?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23728" y="1844824"/>
            <a:ext cx="826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1. Waste of time and resources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2956147"/>
            <a:ext cx="9110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2. Labels can be misleading and dangerous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47664" y="4067470"/>
            <a:ext cx="9130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3. We could be limiting the learning potential of our students</a:t>
            </a:r>
          </a:p>
        </p:txBody>
      </p:sp>
    </p:spTree>
    <p:extLst>
      <p:ext uri="{BB962C8B-B14F-4D97-AF65-F5344CB8AC3E}">
        <p14:creationId xmlns:p14="http://schemas.microsoft.com/office/powerpoint/2010/main" val="12386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9680" y="4149080"/>
            <a:ext cx="87543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So…. </a:t>
            </a:r>
          </a:p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we been hung out to dry?</a:t>
            </a:r>
          </a:p>
        </p:txBody>
      </p:sp>
    </p:spTree>
    <p:extLst>
      <p:ext uri="{BB962C8B-B14F-4D97-AF65-F5344CB8AC3E}">
        <p14:creationId xmlns:p14="http://schemas.microsoft.com/office/powerpoint/2010/main" val="15698734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628800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Learning theories</a:t>
            </a:r>
            <a:r>
              <a:rPr lang="en-GB" sz="2400" b="1" dirty="0"/>
              <a:t> </a:t>
            </a:r>
            <a:r>
              <a:rPr lang="en-GB" sz="2400" dirty="0"/>
              <a:t>have</a:t>
            </a:r>
            <a:r>
              <a:rPr lang="en-GB" sz="2400" b="1" dirty="0"/>
              <a:t> </a:t>
            </a:r>
            <a:r>
              <a:rPr lang="en-GB" sz="2400" dirty="0"/>
              <a:t>given us a </a:t>
            </a:r>
            <a:r>
              <a:rPr lang="en-GB" sz="2400" b="1" dirty="0"/>
              <a:t>set of tools</a:t>
            </a:r>
            <a:r>
              <a:rPr lang="en-GB" sz="2400" dirty="0"/>
              <a:t>, to help us facilitate a learning process.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3229755" y="3429000"/>
            <a:ext cx="52383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Predominantly that the </a:t>
            </a:r>
            <a:r>
              <a:rPr lang="en-GB" sz="2400" b="1" dirty="0"/>
              <a:t>content</a:t>
            </a:r>
            <a:r>
              <a:rPr lang="en-GB" sz="2400" dirty="0"/>
              <a:t> of what is being learn is what typically should drive how something is learnt.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260648"/>
            <a:ext cx="3437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</p:spTree>
    <p:extLst>
      <p:ext uri="{BB962C8B-B14F-4D97-AF65-F5344CB8AC3E}">
        <p14:creationId xmlns:p14="http://schemas.microsoft.com/office/powerpoint/2010/main" val="244473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99792" y="3933056"/>
            <a:ext cx="63001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Diversifying and utilising certain preferences at the appropriate time is what will enhance the learning process and reach a point of true </a:t>
            </a:r>
            <a:r>
              <a:rPr lang="en-GB" sz="2400" b="1" dirty="0"/>
              <a:t>meaning</a:t>
            </a:r>
            <a:r>
              <a:rPr lang="en-GB" sz="2400" dirty="0"/>
              <a:t>.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813335"/>
            <a:ext cx="5544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People do have </a:t>
            </a:r>
            <a:r>
              <a:rPr lang="en-GB" sz="2400" b="1" dirty="0"/>
              <a:t>preferences</a:t>
            </a:r>
            <a:r>
              <a:rPr lang="en-GB" sz="2400" dirty="0"/>
              <a:t> in their learning style.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5508104" y="159023"/>
            <a:ext cx="34371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  <p:sp>
        <p:nvSpPr>
          <p:cNvPr id="5" name="Rectangle 4"/>
          <p:cNvSpPr/>
          <p:nvPr/>
        </p:nvSpPr>
        <p:spPr>
          <a:xfrm>
            <a:off x="1619672" y="2132856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We are now aware that we can limit the </a:t>
            </a:r>
            <a:r>
              <a:rPr lang="en-GB" sz="2400" b="1" dirty="0"/>
              <a:t>learning process </a:t>
            </a:r>
            <a:r>
              <a:rPr lang="en-GB" sz="2400" dirty="0"/>
              <a:t>by only focusing on one style of learning.</a:t>
            </a:r>
          </a:p>
        </p:txBody>
      </p:sp>
    </p:spTree>
    <p:extLst>
      <p:ext uri="{BB962C8B-B14F-4D97-AF65-F5344CB8AC3E}">
        <p14:creationId xmlns:p14="http://schemas.microsoft.com/office/powerpoint/2010/main" val="412242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5536" y="3861048"/>
            <a:ext cx="8577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What learning processes do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we already know about?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164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60648"/>
            <a:ext cx="676688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215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8" y="116632"/>
            <a:ext cx="8229600" cy="1152128"/>
          </a:xfrm>
        </p:spPr>
        <p:txBody>
          <a:bodyPr>
            <a:noAutofit/>
          </a:bodyPr>
          <a:lstStyle/>
          <a:p>
            <a:r>
              <a:rPr lang="en-GB" dirty="0"/>
              <a:t>E</a:t>
            </a:r>
            <a:r>
              <a:rPr lang="en-GB" sz="3200" dirty="0"/>
              <a:t>xperiential </a:t>
            </a:r>
            <a:r>
              <a:rPr lang="en-GB" dirty="0"/>
              <a:t>L</a:t>
            </a:r>
            <a:r>
              <a:rPr lang="en-GB" sz="3200" dirty="0"/>
              <a:t>earning </a:t>
            </a:r>
            <a:r>
              <a:rPr lang="en-GB" dirty="0"/>
              <a:t>T</a:t>
            </a:r>
            <a:r>
              <a:rPr lang="en-GB" sz="3200" dirty="0"/>
              <a:t>heory</a:t>
            </a:r>
            <a:br>
              <a:rPr lang="en-GB" sz="3200" dirty="0"/>
            </a:br>
            <a:r>
              <a:rPr lang="en-GB" sz="3200" dirty="0"/>
              <a:t>Kolb 1984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372" y="1268065"/>
            <a:ext cx="5707251" cy="4280439"/>
          </a:xfrm>
        </p:spPr>
      </p:pic>
    </p:spTree>
    <p:extLst>
      <p:ext uri="{BB962C8B-B14F-4D97-AF65-F5344CB8AC3E}">
        <p14:creationId xmlns:p14="http://schemas.microsoft.com/office/powerpoint/2010/main" val="1615759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1143000"/>
          </a:xfrm>
        </p:spPr>
        <p:txBody>
          <a:bodyPr/>
          <a:lstStyle/>
          <a:p>
            <a:pPr algn="l"/>
            <a:r>
              <a:rPr lang="en-GB" dirty="0"/>
              <a:t>Unfortunately….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60848"/>
            <a:ext cx="8373616" cy="1656184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/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Kolb’s theory of pigeon holing people into learning styles has come under scrutiny and been found to not hold up that well….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5576" y="4509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/>
              <a:t>However….</a:t>
            </a:r>
          </a:p>
        </p:txBody>
      </p:sp>
    </p:spTree>
    <p:extLst>
      <p:ext uri="{BB962C8B-B14F-4D97-AF65-F5344CB8AC3E}">
        <p14:creationId xmlns:p14="http://schemas.microsoft.com/office/powerpoint/2010/main" val="15558335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dirty="0"/>
              <a:t>Honey &amp; Mumford  (1986)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95" y="1013707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28549940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9719" y="260648"/>
            <a:ext cx="75608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In this model Mumford and Honey describe the learning styles as a </a:t>
            </a:r>
            <a:r>
              <a:rPr lang="en-GB" sz="2400" b="1" dirty="0"/>
              <a:t>continuum</a:t>
            </a:r>
            <a:r>
              <a:rPr lang="en-GB" sz="2400" dirty="0"/>
              <a:t> that learners move through over time. </a:t>
            </a:r>
          </a:p>
          <a:p>
            <a:endParaRPr lang="en-GB" sz="2500" dirty="0"/>
          </a:p>
        </p:txBody>
      </p:sp>
      <p:sp>
        <p:nvSpPr>
          <p:cNvPr id="3" name="Rectangle 2"/>
          <p:cNvSpPr/>
          <p:nvPr/>
        </p:nvSpPr>
        <p:spPr>
          <a:xfrm>
            <a:off x="611560" y="3861048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Research has shown that there is no evidence that one preference is better than another – indeed the </a:t>
            </a:r>
            <a:r>
              <a:rPr lang="en-GB" sz="2400" b="1" dirty="0"/>
              <a:t>diversity of our learning styles</a:t>
            </a:r>
            <a:r>
              <a:rPr lang="en-GB" sz="2400" dirty="0"/>
              <a:t> adds value to team work and organisational functioning.</a:t>
            </a:r>
          </a:p>
        </p:txBody>
      </p:sp>
      <p:sp>
        <p:nvSpPr>
          <p:cNvPr id="4" name="Rectangle 3"/>
          <p:cNvSpPr/>
          <p:nvPr/>
        </p:nvSpPr>
        <p:spPr>
          <a:xfrm>
            <a:off x="2339752" y="1891864"/>
            <a:ext cx="62196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However, over time, people usually come to </a:t>
            </a:r>
            <a:r>
              <a:rPr lang="en-GB" sz="2400" b="1" dirty="0"/>
              <a:t>prefer and rely on one</a:t>
            </a:r>
            <a:r>
              <a:rPr lang="en-GB" sz="2400" dirty="0"/>
              <a:t>, or more, style(s) above the others. As both teachers and Learners.</a:t>
            </a:r>
          </a:p>
        </p:txBody>
      </p:sp>
    </p:spTree>
    <p:extLst>
      <p:ext uri="{BB962C8B-B14F-4D97-AF65-F5344CB8AC3E}">
        <p14:creationId xmlns:p14="http://schemas.microsoft.com/office/powerpoint/2010/main" val="342695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88" y="0"/>
            <a:ext cx="7458025" cy="41985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3212976"/>
            <a:ext cx="909255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Honey &amp; Mumfords</a:t>
            </a:r>
          </a:p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Learning Styles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5729849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403"/>
            <a:ext cx="9144000" cy="57663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961" y="0"/>
            <a:ext cx="75713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Experiential Learning  Theories  </a:t>
            </a:r>
          </a:p>
          <a:p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Further Exploration PowerPoint…</a:t>
            </a:r>
          </a:p>
        </p:txBody>
      </p:sp>
    </p:spTree>
    <p:extLst>
      <p:ext uri="{BB962C8B-B14F-4D97-AF65-F5344CB8AC3E}">
        <p14:creationId xmlns:p14="http://schemas.microsoft.com/office/powerpoint/2010/main" val="220131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Chase, W. G., &amp; Simon, H. A. (1973). Perception in chess. Cognitive Psychology, 4, 55–81.</a:t>
            </a:r>
          </a:p>
          <a:p>
            <a:pPr marL="0" indent="0">
              <a:buNone/>
            </a:pPr>
            <a:r>
              <a:rPr lang="en-GB" sz="1400" dirty="0"/>
              <a:t>Coffield F, Moseley D, Hall E, </a:t>
            </a:r>
            <a:r>
              <a:rPr lang="en-GB" sz="1400" dirty="0" err="1"/>
              <a:t>Ecclestone</a:t>
            </a:r>
            <a:r>
              <a:rPr lang="en-GB" sz="1400" dirty="0"/>
              <a:t> K Learning Styles and Pedagogy in Post-16 Learning: A Systematic and Critical Review. London: Learning and Skills Research Centre 2004;84.</a:t>
            </a:r>
          </a:p>
          <a:p>
            <a:pPr marL="0" indent="0">
              <a:buNone/>
            </a:pPr>
            <a:r>
              <a:rPr lang="en-GB" sz="1400" dirty="0"/>
              <a:t>Curry L. One critique of the research on learning styles. </a:t>
            </a:r>
            <a:r>
              <a:rPr lang="en-GB" sz="1400" dirty="0" err="1"/>
              <a:t>Educ</a:t>
            </a:r>
            <a:r>
              <a:rPr lang="en-GB" sz="1400" dirty="0"/>
              <a:t> Leadership 1990;48 (2):50–6. </a:t>
            </a:r>
          </a:p>
          <a:p>
            <a:pPr marL="0" indent="0">
              <a:buNone/>
            </a:pPr>
            <a:r>
              <a:rPr lang="en-GB" sz="1400" dirty="0"/>
              <a:t>Dekker, S., Lee, N. C., Howard-Jones, P., and </a:t>
            </a:r>
            <a:r>
              <a:rPr lang="en-GB" sz="1400" dirty="0" err="1"/>
              <a:t>Jolles</a:t>
            </a:r>
            <a:r>
              <a:rPr lang="en-GB" sz="1400" dirty="0"/>
              <a:t>, J. (2012). </a:t>
            </a:r>
            <a:r>
              <a:rPr lang="en-GB" sz="1400" dirty="0" err="1"/>
              <a:t>Neuromyths</a:t>
            </a:r>
            <a:r>
              <a:rPr lang="en-GB" sz="1400" dirty="0"/>
              <a:t> in education: prevalence and predictors of misconceptions among teachers. Front. Psychol.</a:t>
            </a:r>
          </a:p>
          <a:p>
            <a:pPr marL="0" indent="0">
              <a:buNone/>
            </a:pPr>
            <a:r>
              <a:rPr lang="en-GB" sz="1400" dirty="0"/>
              <a:t>Dunn, R., Dunn, K., &amp; Price, G. E. (1987). Manual/or the learning styles inventory (LSI).  Laurence, KS: Price Systems</a:t>
            </a:r>
          </a:p>
          <a:p>
            <a:pPr marL="0" indent="0">
              <a:buNone/>
            </a:pPr>
            <a:r>
              <a:rPr lang="en-GB" sz="1400" dirty="0"/>
              <a:t>Honey, P. and Mumford, A. (1986a) The Manual of Learning Styles, Peter Honey Associates. </a:t>
            </a:r>
          </a:p>
          <a:p>
            <a:pPr marL="0" indent="0">
              <a:buNone/>
            </a:pPr>
            <a:r>
              <a:rPr lang="en-GB" sz="1400" dirty="0"/>
              <a:t>Honey, P. and Mumford, A. (1986b) Learning Styles Questionnaire, Peter Honey Publications Ltd.</a:t>
            </a:r>
          </a:p>
          <a:p>
            <a:pPr marL="0" indent="0">
              <a:buNone/>
            </a:pPr>
            <a:r>
              <a:rPr lang="en-GB" sz="1400" dirty="0"/>
              <a:t>Kolb, D. (1984) </a:t>
            </a:r>
            <a:r>
              <a:rPr lang="en-GB" sz="1400" i="1" dirty="0"/>
              <a:t>Experiential Learning: Experience as the source of learning and development</a:t>
            </a:r>
            <a:r>
              <a:rPr lang="en-GB" sz="1400" dirty="0"/>
              <a:t>, London: Prentice-Hall.</a:t>
            </a:r>
          </a:p>
          <a:p>
            <a:pPr marL="0" indent="0">
              <a:buNone/>
            </a:pPr>
            <a:r>
              <a:rPr lang="en-GB" sz="1400" dirty="0"/>
              <a:t>Kolb, D. (1985). ​ Learning style inventory. Boston: </a:t>
            </a:r>
            <a:r>
              <a:rPr lang="en-GB" sz="1400" dirty="0" err="1"/>
              <a:t>McBer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Meyer, K. A., and Murrell, V. S. (2014). A National Study of Theories and Their Importance for Faculty Development for Online Teaching. Online J. </a:t>
            </a:r>
          </a:p>
          <a:p>
            <a:pPr marL="0" indent="0">
              <a:buNone/>
            </a:pPr>
            <a:r>
              <a:rPr lang="en-GB" sz="1400" dirty="0" err="1"/>
              <a:t>Pashler</a:t>
            </a:r>
            <a:r>
              <a:rPr lang="en-GB" sz="1400" dirty="0"/>
              <a:t> H, McDaniel M, Rohrer D, Bjork R. Learning styles: concepts and evidence. </a:t>
            </a:r>
            <a:r>
              <a:rPr lang="en-GB" sz="1400" dirty="0" err="1"/>
              <a:t>Psychol</a:t>
            </a:r>
            <a:r>
              <a:rPr lang="en-GB" sz="1400" dirty="0"/>
              <a:t> </a:t>
            </a:r>
            <a:r>
              <a:rPr lang="en-GB" sz="1400" dirty="0" err="1"/>
              <a:t>Sci</a:t>
            </a:r>
            <a:r>
              <a:rPr lang="en-GB" sz="1400" dirty="0"/>
              <a:t> Public Interest 2009;9 (3):105–19. </a:t>
            </a:r>
          </a:p>
          <a:p>
            <a:pPr marL="0" indent="0">
              <a:buNone/>
            </a:pPr>
            <a:r>
              <a:rPr lang="en-GB" sz="1400" dirty="0"/>
              <a:t>Willingham DT. Visual, auditory, and kinaesthetic learners need visual, auditory, and kinaesthetic instruction? American Educator; Spring 2005;31–5. </a:t>
            </a:r>
          </a:p>
        </p:txBody>
      </p:sp>
    </p:spTree>
    <p:extLst>
      <p:ext uri="{BB962C8B-B14F-4D97-AF65-F5344CB8AC3E}">
        <p14:creationId xmlns:p14="http://schemas.microsoft.com/office/powerpoint/2010/main" val="35391112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1109</Words>
  <Application>Microsoft Office PowerPoint</Application>
  <PresentationFormat>On-screen Show (4:3)</PresentationFormat>
  <Paragraphs>103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Myriad Pro</vt:lpstr>
      <vt:lpstr>Arial</vt:lpstr>
      <vt:lpstr>Calibri</vt:lpstr>
      <vt:lpstr>Wingdings</vt:lpstr>
      <vt:lpstr>20140311PresentationUWTSDTemplate</vt:lpstr>
      <vt:lpstr>Learning Styles   2024</vt:lpstr>
      <vt:lpstr>What are learning styles all about?</vt:lpstr>
      <vt:lpstr>Learning Styles</vt:lpstr>
      <vt:lpstr>What are learning styles?</vt:lpstr>
      <vt:lpstr>V - A - K</vt:lpstr>
      <vt:lpstr>PowerPoint Presentation</vt:lpstr>
      <vt:lpstr>What learning style are you?</vt:lpstr>
      <vt:lpstr>V - A - K</vt:lpstr>
      <vt:lpstr>V - A - K</vt:lpstr>
      <vt:lpstr>V - A - K - O ?</vt:lpstr>
      <vt:lpstr>You are not alone!!!</vt:lpstr>
      <vt:lpstr>PowerPoint Presentation</vt:lpstr>
      <vt:lpstr>PowerPoint Presentation</vt:lpstr>
      <vt:lpstr>How has this been tested?</vt:lpstr>
      <vt:lpstr>PowerPoint Presentation</vt:lpstr>
      <vt:lpstr>But Why Not?</vt:lpstr>
      <vt:lpstr>But why!! Its sounds so good!!</vt:lpstr>
      <vt:lpstr>PowerPoint Presentation</vt:lpstr>
      <vt:lpstr>PowerPoint Presentation</vt:lpstr>
      <vt:lpstr>Experience &amp; Meaning Matters </vt:lpstr>
      <vt:lpstr>PowerPoint Presentation</vt:lpstr>
      <vt:lpstr>PowerPoint Presentation</vt:lpstr>
      <vt:lpstr>Where’s the risk? ……              Why not believe?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Experiential Learning Theory Kolb 1984</vt:lpstr>
      <vt:lpstr>Unfortunately….</vt:lpstr>
      <vt:lpstr>Honey &amp; Mumford  (1986) 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120</cp:revision>
  <dcterms:created xsi:type="dcterms:W3CDTF">2015-04-14T15:21:28Z</dcterms:created>
  <dcterms:modified xsi:type="dcterms:W3CDTF">2024-03-01T14:06:27Z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