
<file path=[Content_Types].xml><?xml version="1.0" encoding="utf-8"?>
<Types xmlns="http://schemas.openxmlformats.org/package/2006/content-types">
  <Default ContentType="application/x-fontdata" Extension="fntdata"/>
  <Default ContentType="image/jpeg" Extension="jpeg"/>
  <Default ContentType="image/png" Extension="png"/>
  <Default ContentType="application/vnd.openxmlformats-package.relationships+xml" Extension="rels"/>
  <Default ContentType="image/svg+xml" Extension="svg"/>
  <Default ContentType="application/xml" Extension="xml"/>
  <Override ContentType="application/vnd.openxmlformats-officedocument.extended-properties+xml" PartName="/docProps/app.xml"/>
  <Override ContentType="application/vnd.openxmlformats-package.core-properties+xml" PartName="/docProps/core.xml"/>
  <Override ContentType="application/vnd.openxmlformats-officedocument.presentationml.presentation.main+xml" PartName="/ppt/presentation.xml"/>
  <Override ContentType="application/vnd.openxmlformats-officedocument.presentationml.presProps+xml" PartName="/ppt/presProps.xml"/>
  <Override ContentType="application/vnd.openxmlformats-officedocument.presentationml.slideLayout+xml" PartName="/ppt/slideLayouts/slideLayout1.xml"/>
  <Override ContentType="application/vnd.openxmlformats-officedocument.presentationml.slideLayout+xml" PartName="/ppt/slideLayouts/slideLayout2.xml"/>
  <Override ContentType="application/vnd.openxmlformats-officedocument.presentationml.slideLayout+xml" PartName="/ppt/slideLayouts/slideLayout3.xml"/>
  <Override ContentType="application/vnd.openxmlformats-officedocument.presentationml.slideLayout+xml" PartName="/ppt/slideLayouts/slideLayout4.xml"/>
  <Override ContentType="application/vnd.openxmlformats-officedocument.presentationml.slideLayout+xml" PartName="/ppt/slideLayouts/slideLayout5.xml"/>
  <Override ContentType="application/vnd.openxmlformats-officedocument.presentationml.slideLayout+xml" PartName="/ppt/slideLayouts/slideLayout6.xml"/>
  <Override ContentType="application/vnd.openxmlformats-officedocument.presentationml.slideLayout+xml" PartName="/ppt/slideLayouts/slideLayout7.xml"/>
  <Override ContentType="application/vnd.openxmlformats-officedocument.presentationml.slideLayout+xml" PartName="/ppt/slideLayouts/slideLayout8.xml"/>
  <Override ContentType="application/vnd.openxmlformats-officedocument.presentationml.slideLayout+xml" PartName="/ppt/slideLayouts/slideLayout9.xml"/>
  <Override ContentType="application/vnd.openxmlformats-officedocument.presentationml.slideLayout+xml" PartName="/ppt/slideLayouts/slideLayout10.xml"/>
  <Override ContentType="application/vnd.openxmlformats-officedocument.presentationml.slideLayout+xml" PartName="/ppt/slideLayouts/slideLayout11.xml"/>
  <Override ContentType="application/vnd.openxmlformats-officedocument.presentationml.slideMaster+xml" PartName="/ppt/slideMasters/slideMaster1.xml"/>
  <Override ContentType="application/vnd.openxmlformats-officedocument.presentationml.slide+xml" PartName="/ppt/slides/slide1.xml"/>
  <Override ContentType="application/vnd.openxmlformats-officedocument.presentationml.slide+xml" PartName="/ppt/slides/slide2.xml"/>
  <Override ContentType="application/vnd.openxmlformats-officedocument.presentationml.slide+xml" PartName="/ppt/slides/slide3.xml"/>
  <Override ContentType="application/vnd.openxmlformats-officedocument.presentationml.slide+xml" PartName="/ppt/slides/slide4.xml"/>
  <Override ContentType="application/vnd.openxmlformats-officedocument.presentationml.slide+xml" PartName="/ppt/slides/slide5.xml"/>
  <Override ContentType="application/vnd.openxmlformats-officedocument.presentationml.slide+xml" PartName="/ppt/slides/slide6.xml"/>
  <Override ContentType="application/vnd.openxmlformats-officedocument.presentationml.slide+xml" PartName="/ppt/slides/slide7.xml"/>
  <Override ContentType="application/vnd.openxmlformats-officedocument.presentationml.slide+xml" PartName="/ppt/slides/slide8.xml"/>
  <Override ContentType="application/vnd.openxmlformats-officedocument.presentationml.slide+xml" PartName="/ppt/slides/slide9.xml"/>
  <Override ContentType="application/vnd.openxmlformats-officedocument.presentationml.slide+xml" PartName="/ppt/slides/slide10.xml"/>
  <Override ContentType="application/vnd.openxmlformats-officedocument.presentationml.slide+xml" PartName="/ppt/slides/slide11.xml"/>
  <Override ContentType="application/vnd.openxmlformats-officedocument.presentationml.slide+xml" PartName="/ppt/slides/slide12.xml"/>
  <Override ContentType="application/vnd.openxmlformats-officedocument.presentationml.slide+xml" PartName="/ppt/slides/slide13.xml"/>
  <Override ContentType="application/vnd.openxmlformats-officedocument.presentationml.slide+xml" PartName="/ppt/slides/slide14.xml"/>
  <Override ContentType="application/vnd.openxmlformats-officedocument.presentationml.slide+xml" PartName="/ppt/slides/slide15.xml"/>
  <Override ContentType="application/vnd.openxmlformats-officedocument.presentationml.slide+xml" PartName="/ppt/slides/slide16.xml"/>
  <Override ContentType="application/vnd.openxmlformats-officedocument.presentationml.slide+xml" PartName="/ppt/slides/slide17.xml"/>
  <Override ContentType="application/vnd.openxmlformats-officedocument.presentationml.tableStyles+xml" PartName="/ppt/tableStyles.xml"/>
  <Override ContentType="application/vnd.openxmlformats-officedocument.theme+xml" PartName="/ppt/theme/theme1.xml"/>
  <Override ContentType="application/vnd.openxmlformats-officedocument.presentationml.viewProps+xml" PartName="/ppt/viewProps.xml"/>
</Types>
</file>

<file path=_rels/.rels><?xml version="1.0" encoding="UTF-8" standalone="yes"?><Relationships xmlns="http://schemas.openxmlformats.org/package/2006/relationships"><Relationship Id="rId1" Target="ppt/presentation.xml" Type="http://schemas.openxmlformats.org/officeDocument/2006/relationships/officeDocument"/><Relationship Id="rId2" Target="docProps/thumbnail.jpeg" Type="http://schemas.openxmlformats.org/package/2006/relationships/metadata/thumbnail"/><Relationship Id="rId3" Target="docProps/core.xml" Type="http://schemas.openxmlformats.org/package/2006/relationships/metadata/core-properties"/><Relationship Id="rId4" Target="docProps/app.xml" Type="http://schemas.openxmlformats.org/officeDocument/2006/relationships/extended-properties"/></Relationships>
</file>

<file path=ppt/presentation.xml><?xml version="1.0" encoding="utf-8"?>
<p:presentation xmlns:a="http://schemas.openxmlformats.org/drawingml/2006/main" xmlns:r="http://schemas.openxmlformats.org/officeDocument/2006/relationships" xmlns:p="http://schemas.openxmlformats.org/presentationml/2006/main" saveSubsetFonts="1" embedTrueTypeFonts="true">
  <p:sldMasterIdLst>
    <p:sldMasterId id="2147483648" r:id="rId1"/>
  </p:sldMasterIdLst>
  <p:sldIdLst>
    <p:sldId id="256" r:id="rId6"/>
    <p:sldId id="257" r:id="rId7"/>
    <p:sldId id="258" r:id="rId8"/>
    <p:sldId id="259" r:id="rId9"/>
    <p:sldId id="260" r:id="rId10"/>
    <p:sldId id="261" r:id="rId11"/>
    <p:sldId id="262" r:id="rId12"/>
    <p:sldId id="263" r:id="rId13"/>
    <p:sldId id="264" r:id="rId14"/>
    <p:sldId id="265" r:id="rId15"/>
    <p:sldId id="266" r:id="rId16"/>
    <p:sldId id="267" r:id="rId17"/>
    <p:sldId id="268" r:id="rId18"/>
    <p:sldId id="269" r:id="rId19"/>
    <p:sldId id="270" r:id="rId20"/>
    <p:sldId id="271" r:id="rId21"/>
    <p:sldId id="272" r:id="rId22"/>
  </p:sldIdLst>
  <p:sldSz cx="18288000" cy="10287000"/>
  <p:notesSz cx="6858000" cy="9144000"/>
  <p:embeddedFontLst>
    <p:embeddedFont>
      <p:font typeface="League Spartan" charset="1" panose="00000800000000000000"/>
      <p:regular r:id="rId23"/>
    </p:embeddedFont>
    <p:embeddedFont>
      <p:font typeface="Barlow" charset="1" panose="00000500000000000000"/>
      <p:regular r:id="rId24"/>
    </p:embeddedFont>
    <p:embeddedFont>
      <p:font typeface="Arimo Bold Italics" charset="1" panose="020B0704020202090204"/>
      <p:regular r:id="rId25"/>
    </p:embeddedFont>
    <p:embeddedFont>
      <p:font typeface="Aileron" charset="1" panose="00000500000000000000"/>
      <p:regular r:id="rId26"/>
    </p:embeddedFont>
    <p:embeddedFont>
      <p:font typeface="Aileron Bold" charset="1" panose="00000800000000000000"/>
      <p:regular r:id="rId27"/>
    </p:embeddedFont>
    <p:embeddedFont>
      <p:font typeface="Canva Sans Bold" charset="1" panose="020B0803030501040103"/>
      <p:regular r:id="rId28"/>
    </p:embeddedFont>
    <p:embeddedFont>
      <p:font typeface="Canva Sans" charset="1" panose="020B0503030501040103"/>
      <p:regular r:id="rId29"/>
    </p:embeddedFont>
    <p:embeddedFont>
      <p:font typeface="Cormorant Garamond Bold Italics" charset="1" panose="00000800000000000000"/>
      <p:regular r:id="rId30"/>
    </p:embeddedFont>
    <p:embeddedFont>
      <p:font typeface="Hello Paris" charset="1" panose="00000000000000000000"/>
      <p:regular r:id="rId31"/>
    </p:embeddedFont>
    <p:embeddedFont>
      <p:font typeface="Varela Round" charset="1" panose="00000500000000000000"/>
      <p:regular r:id="rId32"/>
    </p:embeddedFont>
    <p:embeddedFont>
      <p:font typeface="Barlow Bold" charset="1" panose="00000800000000000000"/>
      <p:regular r:id="rId33"/>
    </p:embeddedFont>
    <p:embeddedFont>
      <p:font typeface="Poppins Bold" charset="1" panose="00000800000000000000"/>
      <p:regular r:id="rId34"/>
    </p:embeddedFont>
    <p:embeddedFont>
      <p:font typeface="Poppins" charset="1" panose="00000500000000000000"/>
      <p:regular r:id="rId35"/>
    </p:embeddedFont>
  </p:embeddedFont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autoAdjust="0"/>
    <p:restoredTop sz="94622" autoAdjust="0"/>
  </p:normalViewPr>
  <p:slideViewPr>
    <p:cSldViewPr>
      <p:cViewPr varScale="1">
        <p:scale>
          <a:sx n="74" d="100"/>
          <a:sy n="74" d="100"/>
        </p:scale>
        <p:origin x="-1092" y="-90"/>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gridSpacing cx="76200" cy="76200"/>
</p:viewPr>
</file>

<file path=ppt/_rels/presentation.xml.rels><?xml version="1.0" encoding="UTF-8" standalone="yes"?><Relationships xmlns="http://schemas.openxmlformats.org/package/2006/relationships"><Relationship Id="rId1" Target="slideMasters/slideMaster1.xml" Type="http://schemas.openxmlformats.org/officeDocument/2006/relationships/slideMaster"/><Relationship Id="rId10" Target="slides/slide5.xml" Type="http://schemas.openxmlformats.org/officeDocument/2006/relationships/slide"/><Relationship Id="rId11" Target="slides/slide6.xml" Type="http://schemas.openxmlformats.org/officeDocument/2006/relationships/slide"/><Relationship Id="rId12" Target="slides/slide7.xml" Type="http://schemas.openxmlformats.org/officeDocument/2006/relationships/slide"/><Relationship Id="rId13" Target="slides/slide8.xml" Type="http://schemas.openxmlformats.org/officeDocument/2006/relationships/slide"/><Relationship Id="rId14" Target="slides/slide9.xml" Type="http://schemas.openxmlformats.org/officeDocument/2006/relationships/slide"/><Relationship Id="rId15" Target="slides/slide10.xml" Type="http://schemas.openxmlformats.org/officeDocument/2006/relationships/slide"/><Relationship Id="rId16" Target="slides/slide11.xml" Type="http://schemas.openxmlformats.org/officeDocument/2006/relationships/slide"/><Relationship Id="rId17" Target="slides/slide12.xml" Type="http://schemas.openxmlformats.org/officeDocument/2006/relationships/slide"/><Relationship Id="rId18" Target="slides/slide13.xml" Type="http://schemas.openxmlformats.org/officeDocument/2006/relationships/slide"/><Relationship Id="rId19" Target="slides/slide14.xml" Type="http://schemas.openxmlformats.org/officeDocument/2006/relationships/slide"/><Relationship Id="rId2" Target="presProps.xml" Type="http://schemas.openxmlformats.org/officeDocument/2006/relationships/presProps"/><Relationship Id="rId20" Target="slides/slide15.xml" Type="http://schemas.openxmlformats.org/officeDocument/2006/relationships/slide"/><Relationship Id="rId21" Target="slides/slide16.xml" Type="http://schemas.openxmlformats.org/officeDocument/2006/relationships/slide"/><Relationship Id="rId22" Target="slides/slide17.xml" Type="http://schemas.openxmlformats.org/officeDocument/2006/relationships/slide"/><Relationship Id="rId23" Target="fonts/font23.fntdata" Type="http://schemas.openxmlformats.org/officeDocument/2006/relationships/font"/><Relationship Id="rId24" Target="fonts/font24.fntdata" Type="http://schemas.openxmlformats.org/officeDocument/2006/relationships/font"/><Relationship Id="rId25" Target="fonts/font25.fntdata" Type="http://schemas.openxmlformats.org/officeDocument/2006/relationships/font"/><Relationship Id="rId26" Target="fonts/font26.fntdata" Type="http://schemas.openxmlformats.org/officeDocument/2006/relationships/font"/><Relationship Id="rId27" Target="fonts/font27.fntdata" Type="http://schemas.openxmlformats.org/officeDocument/2006/relationships/font"/><Relationship Id="rId28" Target="fonts/font28.fntdata" Type="http://schemas.openxmlformats.org/officeDocument/2006/relationships/font"/><Relationship Id="rId29" Target="fonts/font29.fntdata" Type="http://schemas.openxmlformats.org/officeDocument/2006/relationships/font"/><Relationship Id="rId3" Target="viewProps.xml" Type="http://schemas.openxmlformats.org/officeDocument/2006/relationships/viewProps"/><Relationship Id="rId30" Target="fonts/font30.fntdata" Type="http://schemas.openxmlformats.org/officeDocument/2006/relationships/font"/><Relationship Id="rId31" Target="fonts/font31.fntdata" Type="http://schemas.openxmlformats.org/officeDocument/2006/relationships/font"/><Relationship Id="rId32" Target="fonts/font32.fntdata" Type="http://schemas.openxmlformats.org/officeDocument/2006/relationships/font"/><Relationship Id="rId33" Target="fonts/font33.fntdata" Type="http://schemas.openxmlformats.org/officeDocument/2006/relationships/font"/><Relationship Id="rId34" Target="fonts/font34.fntdata" Type="http://schemas.openxmlformats.org/officeDocument/2006/relationships/font"/><Relationship Id="rId35" Target="fonts/font35.fntdata" Type="http://schemas.openxmlformats.org/officeDocument/2006/relationships/font"/><Relationship Id="rId4" Target="theme/theme1.xml" Type="http://schemas.openxmlformats.org/officeDocument/2006/relationships/theme"/><Relationship Id="rId5" Target="tableStyles.xml" Type="http://schemas.openxmlformats.org/officeDocument/2006/relationships/tableStyles"/><Relationship Id="rId6" Target="slides/slide1.xml" Type="http://schemas.openxmlformats.org/officeDocument/2006/relationships/slide"/><Relationship Id="rId7" Target="slides/slide2.xml" Type="http://schemas.openxmlformats.org/officeDocument/2006/relationships/slide"/><Relationship Id="rId8" Target="slides/slide3.xml" Type="http://schemas.openxmlformats.org/officeDocument/2006/relationships/slide"/><Relationship Id="rId9" Target="slides/slide4.xml" Type="http://schemas.openxmlformats.org/officeDocument/2006/relationships/slide"/></Relationships>
</file>

<file path=ppt/slideLayouts/_rels/slideLayout1.xml.rels><?xml version="1.0" encoding="UTF-8" standalone="yes"?><Relationships xmlns="http://schemas.openxmlformats.org/package/2006/relationships"><Relationship Id="rId1" Target="../slideMasters/slideMaster1.xml" Type="http://schemas.openxmlformats.org/officeDocument/2006/relationships/slideMaster"/></Relationships>
</file>

<file path=ppt/slideLayouts/_rels/slideLayout2.xml.rels><?xml version="1.0" encoding="UTF-8" standalone="yes"?><Relationships xmlns="http://schemas.openxmlformats.org/package/2006/relationships"><Relationship Id="rId1" Target="../slideMasters/slideMaster1.xml" Type="http://schemas.openxmlformats.org/officeDocument/2006/relationships/slideMaster"/></Relationships>
</file>

<file path=ppt/slideLayouts/_rels/slideLayout3.xml.rels><?xml version="1.0" encoding="UTF-8" standalone="yes"?><Relationships xmlns="http://schemas.openxmlformats.org/package/2006/relationships"><Relationship Id="rId1" Target="../slideMasters/slideMaster1.xml" Type="http://schemas.openxmlformats.org/officeDocument/2006/relationships/slideMaster"/></Relationships>
</file>

<file path=ppt/slideLayouts/_rels/slideLayout4.xml.rels><?xml version="1.0" encoding="UTF-8" standalone="yes"?><Relationships xmlns="http://schemas.openxmlformats.org/package/2006/relationships"><Relationship Id="rId1" Target="../slideMasters/slideMaster1.xml" Type="http://schemas.openxmlformats.org/officeDocument/2006/relationships/slideMaster"/></Relationships>
</file>

<file path=ppt/slideLayouts/_rels/slideLayout5.xml.rels><?xml version="1.0" encoding="UTF-8" standalone="yes"?><Relationships xmlns="http://schemas.openxmlformats.org/package/2006/relationships"><Relationship Id="rId1" Target="../slideMasters/slideMaster1.xml" Type="http://schemas.openxmlformats.org/officeDocument/2006/relationships/slideMaster"/></Relationships>
</file>

<file path=ppt/slideLayouts/_rels/slideLayout6.xml.rels><?xml version="1.0" encoding="UTF-8" standalone="yes"?><Relationships xmlns="http://schemas.openxmlformats.org/package/2006/relationships"><Relationship Id="rId1" Target="../slideMasters/slideMaster1.xml" Type="http://schemas.openxmlformats.org/officeDocument/2006/relationships/slideMaster"/></Relationships>
</file>

<file path=ppt/slideLayouts/_rels/slideLayout7.xml.rels><?xml version="1.0" encoding="UTF-8" standalone="yes"?><Relationships xmlns="http://schemas.openxmlformats.org/package/2006/relationships"><Relationship Id="rId1" Target="../slideMasters/slideMaster1.xml" Type="http://schemas.openxmlformats.org/officeDocument/2006/relationships/slideMaster"/></Relationships>
</file>

<file path=ppt/slideLayouts/_rels/slideLayout8.xml.rels><?xml version="1.0" encoding="UTF-8" standalone="yes"?><Relationships xmlns="http://schemas.openxmlformats.org/package/2006/relationships"><Relationship Id="rId1" Target="../slideMasters/slideMaster1.xml" Type="http://schemas.openxmlformats.org/officeDocument/2006/relationships/slideMaster"/></Relationships>
</file>

<file path=ppt/slideLayouts/_rels/slideLayout9.xml.rels><?xml version="1.0" encoding="UTF-8" standalone="yes"?><Relationships xmlns="http://schemas.openxmlformats.org/package/2006/relationships"><Relationship Id="rId1" Target="../slideMasters/slideMaster1.xml" Type="http://schemas.openxmlformats.org/officeDocument/2006/relationships/slideMaster"/></Relationships>
</file>

<file path=ppt/slideLayouts/_rels/slideLayout10.xml.rels><?xml version="1.0" encoding="UTF-8" standalone="yes"?><Relationships xmlns="http://schemas.openxmlformats.org/package/2006/relationships"><Relationship Id="rId1" Target="../slideMasters/slideMaster1.xml" Type="http://schemas.openxmlformats.org/officeDocument/2006/relationships/slideMaster"/></Relationships>
</file>

<file path=ppt/slideLayouts/_rels/slideLayout11.xml.rels><?xml version="1.0" encoding="UTF-8" standalone="yes"?><Relationships xmlns="http://schemas.openxmlformats.org/package/2006/relationships"><Relationship Id="rId1" Target="../slideMasters/slideMaster1.xml" Type="http://schemas.openxmlformats.org/officeDocument/2006/relationships/slideMaster"/></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pPr/>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pPr/>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pPr/>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pPr/>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pPr/>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pPr/>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D8BD707-D9CF-40AE-B4C6-C98DA3205C09}" type="datetimeFigureOut">
              <a:rPr lang="en-US" smtClean="0"/>
              <a:pPr/>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pPr/>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pPr/>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Masters/_rels/slideMaster1.xml.rels><?xml version="1.0" encoding="UTF-8" standalone="yes"?><Relationships xmlns="http://schemas.openxmlformats.org/package/2006/relationships"><Relationship Id="rId1" Target="../slideLayouts/slideLayout1.xml" Type="http://schemas.openxmlformats.org/officeDocument/2006/relationships/slideLayout"/><Relationship Id="rId10" Target="../slideLayouts/slideLayout10.xml" Type="http://schemas.openxmlformats.org/officeDocument/2006/relationships/slideLayout"/><Relationship Id="rId11" Target="../slideLayouts/slideLayout11.xml" Type="http://schemas.openxmlformats.org/officeDocument/2006/relationships/slideLayout"/><Relationship Id="rId12" Target="../theme/theme1.xml" Type="http://schemas.openxmlformats.org/officeDocument/2006/relationships/theme"/><Relationship Id="rId2" Target="../slideLayouts/slideLayout2.xml" Type="http://schemas.openxmlformats.org/officeDocument/2006/relationships/slideLayout"/><Relationship Id="rId3" Target="../slideLayouts/slideLayout3.xml" Type="http://schemas.openxmlformats.org/officeDocument/2006/relationships/slideLayout"/><Relationship Id="rId4" Target="../slideLayouts/slideLayout4.xml" Type="http://schemas.openxmlformats.org/officeDocument/2006/relationships/slideLayout"/><Relationship Id="rId5" Target="../slideLayouts/slideLayout5.xml" Type="http://schemas.openxmlformats.org/officeDocument/2006/relationships/slideLayout"/><Relationship Id="rId6" Target="../slideLayouts/slideLayout6.xml" Type="http://schemas.openxmlformats.org/officeDocument/2006/relationships/slideLayout"/><Relationship Id="rId7" Target="../slideLayouts/slideLayout7.xml" Type="http://schemas.openxmlformats.org/officeDocument/2006/relationships/slideLayout"/><Relationship Id="rId8" Target="../slideLayouts/slideLayout8.xml" Type="http://schemas.openxmlformats.org/officeDocument/2006/relationships/slideLayout"/><Relationship Id="rId9" Target="../slideLayouts/slideLayout9.xml" Type="http://schemas.openxmlformats.org/officeDocument/2006/relationships/slideLayout"/></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1D8BD707-D9CF-40AE-B4C6-C98DA3205C09}" type="datetimeFigureOut">
              <a:rPr lang="en-US" smtClean="0"/>
              <a:pPr/>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6F15528-21DE-4FAA-801E-634DDDAF4B2B}" type="slidenum">
              <a:rPr lang="en-US" smtClean="0"/>
              <a:pPr/>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Relationships xmlns="http://schemas.openxmlformats.org/package/2006/relationships"><Relationship Id="rId1" Target="../slideLayouts/slideLayout7.xml" Type="http://schemas.openxmlformats.org/officeDocument/2006/relationships/slideLayout"/><Relationship Id="rId2" Target="../media/image1.png" Type="http://schemas.openxmlformats.org/officeDocument/2006/relationships/image"/><Relationship Id="rId3" Target="../media/image2.png" Type="http://schemas.openxmlformats.org/officeDocument/2006/relationships/image"/><Relationship Id="rId4" Target="../media/image3.svg" Type="http://schemas.openxmlformats.org/officeDocument/2006/relationships/image"/></Relationships>
</file>

<file path=ppt/slides/_rels/slide2.xml.rels><?xml version="1.0" encoding="UTF-8" standalone="yes"?><Relationships xmlns="http://schemas.openxmlformats.org/package/2006/relationships"><Relationship Id="rId1" Target="../slideLayouts/slideLayout7.xml" Type="http://schemas.openxmlformats.org/officeDocument/2006/relationships/slideLayout"/><Relationship Id="rId2" Target="../media/image4.png" Type="http://schemas.openxmlformats.org/officeDocument/2006/relationships/image"/><Relationship Id="rId3" Target="../media/image5.png" Type="http://schemas.openxmlformats.org/officeDocument/2006/relationships/image"/><Relationship Id="rId4" Target="../media/image6.png" Type="http://schemas.openxmlformats.org/officeDocument/2006/relationships/image"/><Relationship Id="rId5" Target="../media/image7.png" Type="http://schemas.openxmlformats.org/officeDocument/2006/relationships/image"/><Relationship Id="rId6" Target="../media/image8.png" Type="http://schemas.openxmlformats.org/officeDocument/2006/relationships/image"/><Relationship Id="rId7" Target="../media/image9.png" Type="http://schemas.openxmlformats.org/officeDocument/2006/relationships/image"/></Relationships>
</file>

<file path=ppt/slides/_rels/slide3.xml.rels><?xml version="1.0" encoding="UTF-8" standalone="yes"?><Relationships xmlns="http://schemas.openxmlformats.org/package/2006/relationships"><Relationship Id="rId1" Target="../slideLayouts/slideLayout7.xml" Type="http://schemas.openxmlformats.org/officeDocument/2006/relationships/slideLayout"/><Relationship Id="rId2" Target="../media/image4.png" Type="http://schemas.openxmlformats.org/officeDocument/2006/relationships/image"/><Relationship Id="rId3" Target="../media/image10.png" Type="http://schemas.openxmlformats.org/officeDocument/2006/relationships/image"/><Relationship Id="rId4" Target="../media/image11.png" Type="http://schemas.openxmlformats.org/officeDocument/2006/relationships/image"/><Relationship Id="rId5" Target="../media/image12.svg" Type="http://schemas.openxmlformats.org/officeDocument/2006/relationships/image"/><Relationship Id="rId6" Target="../media/image13.png" Type="http://schemas.openxmlformats.org/officeDocument/2006/relationships/image"/><Relationship Id="rId7" Target="../media/image14.svg" Type="http://schemas.openxmlformats.org/officeDocument/2006/relationships/image"/><Relationship Id="rId8" Target="../media/image15.png" Type="http://schemas.openxmlformats.org/officeDocument/2006/relationships/image"/></Relationships>
</file>

<file path=ppt/slides/_rels/slide4.xml.rels><?xml version="1.0" encoding="UTF-8" standalone="yes"?><Relationships xmlns="http://schemas.openxmlformats.org/package/2006/relationships"><Relationship Id="rId1" Target="../slideLayouts/slideLayout7.xml" Type="http://schemas.openxmlformats.org/officeDocument/2006/relationships/slideLayout"/><Relationship Id="rId2" Target="../media/image4.png" Type="http://schemas.openxmlformats.org/officeDocument/2006/relationships/image"/><Relationship Id="rId3" Target="../media/image10.png" Type="http://schemas.openxmlformats.org/officeDocument/2006/relationships/image"/><Relationship Id="rId4" Target="../media/image16.png" Type="http://schemas.openxmlformats.org/officeDocument/2006/relationships/image"/><Relationship Id="rId5" Target="../media/image17.png" Type="http://schemas.openxmlformats.org/officeDocument/2006/relationships/image"/></Relationships>
</file>

<file path=ppt/slides/_rels/slide5.xml.rels><?xml version="1.0" encoding="UTF-8" standalone="yes"?><Relationships xmlns="http://schemas.openxmlformats.org/package/2006/relationships"><Relationship Id="rId1" Target="../slideLayouts/slideLayout7.xml" Type="http://schemas.openxmlformats.org/officeDocument/2006/relationships/slideLayout"/><Relationship Id="rId2" Target="../media/image4.png" Type="http://schemas.openxmlformats.org/officeDocument/2006/relationships/image"/><Relationship Id="rId3" Target="../media/image18.png" Type="http://schemas.openxmlformats.org/officeDocument/2006/relationships/image"/><Relationship Id="rId4" Target="../media/image19.svg" Type="http://schemas.openxmlformats.org/officeDocument/2006/relationships/image"/><Relationship Id="rId5" Target="../media/image20.png" Type="http://schemas.openxmlformats.org/officeDocument/2006/relationships/image"/></Relationships>
</file>

<file path=ppt/slides/_rels/slide6.xml.rels><?xml version="1.0" encoding="UTF-8" standalone="yes"?><Relationships xmlns="http://schemas.openxmlformats.org/package/2006/relationships"><Relationship Id="rId1" Target="../slideLayouts/slideLayout7.xml" Type="http://schemas.openxmlformats.org/officeDocument/2006/relationships/slideLayout"/><Relationship Id="rId2" Target="../media/image4.png" Type="http://schemas.openxmlformats.org/officeDocument/2006/relationships/image"/><Relationship Id="rId3" Target="../media/image21.png" Type="http://schemas.openxmlformats.org/officeDocument/2006/relationships/image"/><Relationship Id="rId4" Target="../media/image22.png" Type="http://schemas.openxmlformats.org/officeDocument/2006/relationships/image"/><Relationship Id="rId5" Target="../media/image23.svg" Type="http://schemas.openxmlformats.org/officeDocument/2006/relationships/image"/><Relationship Id="rId6" Target="../media/image24.png" Type="http://schemas.openxmlformats.org/officeDocument/2006/relationships/image"/><Relationship Id="rId7" Target="../media/image25.png" Type="http://schemas.openxmlformats.org/officeDocument/2006/relationships/image"/><Relationship Id="rId8" Target="../media/image26.svg" Type="http://schemas.openxmlformats.org/officeDocument/2006/relationships/image"/></Relationships>
</file>

<file path=ppt/slides/_rels/slide7.xml.rels><?xml version="1.0" encoding="UTF-8" standalone="yes"?><Relationships xmlns="http://schemas.openxmlformats.org/package/2006/relationships"><Relationship Id="rId1" Target="../slideLayouts/slideLayout7.xml" Type="http://schemas.openxmlformats.org/officeDocument/2006/relationships/slideLayout"/><Relationship Id="rId2" Target="../media/image4.png" Type="http://schemas.openxmlformats.org/officeDocument/2006/relationships/image"/><Relationship Id="rId3" Target="../media/image27.png" Type="http://schemas.openxmlformats.org/officeDocument/2006/relationships/image"/></Relationships>
</file>

<file path=ppt/slides/_rels/slide8.xml.rels><?xml version="1.0" encoding="UTF-8" standalone="yes"?><Relationships xmlns="http://schemas.openxmlformats.org/package/2006/relationships"><Relationship Id="rId1" Target="../slideLayouts/slideLayout7.xml" Type="http://schemas.openxmlformats.org/officeDocument/2006/relationships/slideLayout"/><Relationship Id="rId2" Target="../media/image4.png" Type="http://schemas.openxmlformats.org/officeDocument/2006/relationships/image"/><Relationship Id="rId3" Target="../media/image28.png" Type="http://schemas.openxmlformats.org/officeDocument/2006/relationships/image"/><Relationship Id="rId4" Target="../media/image29.svg" Type="http://schemas.openxmlformats.org/officeDocument/2006/relationships/image"/></Relationships>
</file>

<file path=ppt/slides/_rels/slide9.xml.rels><?xml version="1.0" encoding="UTF-8" standalone="yes"?><Relationships xmlns="http://schemas.openxmlformats.org/package/2006/relationships"><Relationship Id="rId1" Target="../slideLayouts/slideLayout7.xml" Type="http://schemas.openxmlformats.org/officeDocument/2006/relationships/slideLayout"/><Relationship Id="rId2" Target="../media/image4.png" Type="http://schemas.openxmlformats.org/officeDocument/2006/relationships/image"/><Relationship Id="rId3" Target="../media/image30.png" Type="http://schemas.openxmlformats.org/officeDocument/2006/relationships/image"/></Relationships>
</file>

<file path=ppt/slides/_rels/slide10.xml.rels><?xml version="1.0" encoding="UTF-8" standalone="yes"?><Relationships xmlns="http://schemas.openxmlformats.org/package/2006/relationships"><Relationship Id="rId1" Target="../slideLayouts/slideLayout7.xml" Type="http://schemas.openxmlformats.org/officeDocument/2006/relationships/slideLayout"/><Relationship Id="rId2" Target="../media/image4.png" Type="http://schemas.openxmlformats.org/officeDocument/2006/relationships/image"/><Relationship Id="rId3" Target="../media/image31.png" Type="http://schemas.openxmlformats.org/officeDocument/2006/relationships/image"/><Relationship Id="rId4" Target="../media/image32.svg" Type="http://schemas.openxmlformats.org/officeDocument/2006/relationships/image"/><Relationship Id="rId5" Target="../media/image33.png" Type="http://schemas.openxmlformats.org/officeDocument/2006/relationships/image"/><Relationship Id="rId6" Target="../media/image34.svg" Type="http://schemas.openxmlformats.org/officeDocument/2006/relationships/image"/><Relationship Id="rId7" Target="../media/image35.png" Type="http://schemas.openxmlformats.org/officeDocument/2006/relationships/image"/><Relationship Id="rId8" Target="../media/image36.svg" Type="http://schemas.openxmlformats.org/officeDocument/2006/relationships/image"/></Relationships>
</file>

<file path=ppt/slides/_rels/slide11.xml.rels><?xml version="1.0" encoding="UTF-8" standalone="yes"?><Relationships xmlns="http://schemas.openxmlformats.org/package/2006/relationships"><Relationship Id="rId1" Target="../slideLayouts/slideLayout7.xml" Type="http://schemas.openxmlformats.org/officeDocument/2006/relationships/slideLayout"/><Relationship Id="rId2" Target="../media/image4.png" Type="http://schemas.openxmlformats.org/officeDocument/2006/relationships/image"/><Relationship Id="rId3" Target="../media/image37.png" Type="http://schemas.openxmlformats.org/officeDocument/2006/relationships/image"/><Relationship Id="rId4" Target="../media/image38.png" Type="http://schemas.openxmlformats.org/officeDocument/2006/relationships/image"/><Relationship Id="rId5" Target="../media/image39.png" Type="http://schemas.openxmlformats.org/officeDocument/2006/relationships/image"/></Relationships>
</file>

<file path=ppt/slides/_rels/slide12.xml.rels><?xml version="1.0" encoding="UTF-8" standalone="yes"?><Relationships xmlns="http://schemas.openxmlformats.org/package/2006/relationships"><Relationship Id="rId1" Target="../slideLayouts/slideLayout7.xml" Type="http://schemas.openxmlformats.org/officeDocument/2006/relationships/slideLayout"/><Relationship Id="rId2" Target="../media/image4.png" Type="http://schemas.openxmlformats.org/officeDocument/2006/relationships/image"/><Relationship Id="rId3" Target="../media/image40.png" Type="http://schemas.openxmlformats.org/officeDocument/2006/relationships/image"/><Relationship Id="rId4" Target="../media/image41.svg" Type="http://schemas.openxmlformats.org/officeDocument/2006/relationships/image"/></Relationships>
</file>

<file path=ppt/slides/_rels/slide13.xml.rels><?xml version="1.0" encoding="UTF-8" standalone="yes"?><Relationships xmlns="http://schemas.openxmlformats.org/package/2006/relationships"><Relationship Id="rId1" Target="../slideLayouts/slideLayout7.xml" Type="http://schemas.openxmlformats.org/officeDocument/2006/relationships/slideLayout"/><Relationship Id="rId2" Target="../media/image4.png" Type="http://schemas.openxmlformats.org/officeDocument/2006/relationships/image"/><Relationship Id="rId3" Target="../media/image42.png" Type="http://schemas.openxmlformats.org/officeDocument/2006/relationships/image"/><Relationship Id="rId4" Target="../media/image43.svg" Type="http://schemas.openxmlformats.org/officeDocument/2006/relationships/image"/></Relationships>
</file>

<file path=ppt/slides/_rels/slide14.xml.rels><?xml version="1.0" encoding="UTF-8" standalone="yes"?><Relationships xmlns="http://schemas.openxmlformats.org/package/2006/relationships"><Relationship Id="rId1" Target="../slideLayouts/slideLayout7.xml" Type="http://schemas.openxmlformats.org/officeDocument/2006/relationships/slideLayout"/><Relationship Id="rId2" Target="../media/image4.png" Type="http://schemas.openxmlformats.org/officeDocument/2006/relationships/image"/></Relationships>
</file>

<file path=ppt/slides/_rels/slide15.xml.rels><?xml version="1.0" encoding="UTF-8" standalone="yes"?><Relationships xmlns="http://schemas.openxmlformats.org/package/2006/relationships"><Relationship Id="rId1" Target="../slideLayouts/slideLayout7.xml" Type="http://schemas.openxmlformats.org/officeDocument/2006/relationships/slideLayout"/><Relationship Id="rId2" Target="../media/image4.png" Type="http://schemas.openxmlformats.org/officeDocument/2006/relationships/image"/><Relationship Id="rId3" Target="https://doi.org/10.1001/jama.288.19.2469" TargetMode="External" Type="http://schemas.openxmlformats.org/officeDocument/2006/relationships/hyperlink"/></Relationships>
</file>

<file path=ppt/slides/_rels/slide16.xml.rels><?xml version="1.0" encoding="UTF-8" standalone="yes"?><Relationships xmlns="http://schemas.openxmlformats.org/package/2006/relationships"><Relationship Id="rId1" Target="../slideLayouts/slideLayout7.xml" Type="http://schemas.openxmlformats.org/officeDocument/2006/relationships/slideLayout"/><Relationship Id="rId2" Target="../media/image4.png" Type="http://schemas.openxmlformats.org/officeDocument/2006/relationships/image"/><Relationship Id="rId3" Target="https://www.google.com/search?q=https://doi.org/10.1186/s12916-016-0647-5" TargetMode="External" Type="http://schemas.openxmlformats.org/officeDocument/2006/relationships/hyperlink"/></Relationships>
</file>

<file path=ppt/slides/_rels/slide17.xml.rels><?xml version="1.0" encoding="UTF-8" standalone="yes"?><Relationships xmlns="http://schemas.openxmlformats.org/package/2006/relationships"><Relationship Id="rId1" Target="../slideLayouts/slideLayout7.xml" Type="http://schemas.openxmlformats.org/officeDocument/2006/relationships/slideLayout"/><Relationship Id="rId2" Target="../media/image4.png" Type="http://schemas.openxmlformats.org/officeDocument/2006/relationships/image"/></Relationships>
</file>

<file path=ppt/slides/slide1.xml><?xml version="1.0" encoding="utf-8"?>
<p:sld xmlns:p="http://schemas.openxmlformats.org/presentationml/2006/main" xmlns:a="http://schemas.openxmlformats.org/drawingml/2006/main" xmlns:r="http://schemas.openxmlformats.org/officeDocument/2006/relationships">
  <p:cSld>
    <p:spTree>
      <p:nvGrpSpPr>
        <p:cNvPr id="1" name=""/>
        <p:cNvGrpSpPr/>
        <p:nvPr/>
      </p:nvGrpSpPr>
      <p:grpSpPr>
        <a:xfrm>
          <a:off x="0" y="0"/>
          <a:ext cx="0" cy="0"/>
          <a:chOff x="0" y="0"/>
          <a:chExt cx="0" cy="0"/>
        </a:xfrm>
      </p:grpSpPr>
      <p:sp>
        <p:nvSpPr>
          <p:cNvPr name="Freeform 2" id="2"/>
          <p:cNvSpPr/>
          <p:nvPr/>
        </p:nvSpPr>
        <p:spPr>
          <a:xfrm flipH="false" flipV="false" rot="0">
            <a:off x="0" y="0"/>
            <a:ext cx="18288000" cy="10287000"/>
          </a:xfrm>
          <a:custGeom>
            <a:avLst/>
            <a:gdLst/>
            <a:ahLst/>
            <a:cxnLst/>
            <a:rect r="r" b="b" t="t" l="l"/>
            <a:pathLst>
              <a:path h="10287000" w="18288000">
                <a:moveTo>
                  <a:pt x="0" y="0"/>
                </a:moveTo>
                <a:lnTo>
                  <a:pt x="18288000" y="0"/>
                </a:lnTo>
                <a:lnTo>
                  <a:pt x="18288000" y="10287000"/>
                </a:lnTo>
                <a:lnTo>
                  <a:pt x="0" y="10287000"/>
                </a:lnTo>
                <a:lnTo>
                  <a:pt x="0" y="0"/>
                </a:lnTo>
                <a:close/>
              </a:path>
            </a:pathLst>
          </a:custGeom>
          <a:blipFill>
            <a:blip r:embed="rId2"/>
            <a:stretch>
              <a:fillRect l="0" t="-6936" r="0" b="-11581"/>
            </a:stretch>
          </a:blipFill>
        </p:spPr>
      </p:sp>
      <p:sp>
        <p:nvSpPr>
          <p:cNvPr name="TextBox 3" id="3"/>
          <p:cNvSpPr txBox="true"/>
          <p:nvPr/>
        </p:nvSpPr>
        <p:spPr>
          <a:xfrm rot="0">
            <a:off x="671711" y="3115747"/>
            <a:ext cx="16944578" cy="4527551"/>
          </a:xfrm>
          <a:prstGeom prst="rect">
            <a:avLst/>
          </a:prstGeom>
        </p:spPr>
        <p:txBody>
          <a:bodyPr anchor="t" rtlCol="false" tIns="0" lIns="0" bIns="0" rIns="0">
            <a:spAutoFit/>
          </a:bodyPr>
          <a:lstStyle/>
          <a:p>
            <a:pPr algn="ctr">
              <a:lnSpc>
                <a:spcPts val="18199"/>
              </a:lnSpc>
              <a:spcBef>
                <a:spcPct val="0"/>
              </a:spcBef>
            </a:pPr>
            <a:r>
              <a:rPr lang="en-US" sz="12999">
                <a:solidFill>
                  <a:srgbClr val="545252"/>
                </a:solidFill>
                <a:latin typeface="League Spartan"/>
                <a:ea typeface="League Spartan"/>
                <a:cs typeface="League Spartan"/>
                <a:sym typeface="League Spartan"/>
              </a:rPr>
              <a:t>LONG TERM CONDITIONS </a:t>
            </a:r>
          </a:p>
        </p:txBody>
      </p:sp>
      <p:sp>
        <p:nvSpPr>
          <p:cNvPr name="Freeform 4" id="4"/>
          <p:cNvSpPr/>
          <p:nvPr/>
        </p:nvSpPr>
        <p:spPr>
          <a:xfrm flipH="false" flipV="false" rot="-5329992">
            <a:off x="13530236" y="2838138"/>
            <a:ext cx="1921676" cy="1050516"/>
          </a:xfrm>
          <a:custGeom>
            <a:avLst/>
            <a:gdLst/>
            <a:ahLst/>
            <a:cxnLst/>
            <a:rect r="r" b="b" t="t" l="l"/>
            <a:pathLst>
              <a:path h="1050516" w="1921676">
                <a:moveTo>
                  <a:pt x="0" y="0"/>
                </a:moveTo>
                <a:lnTo>
                  <a:pt x="1921676" y="0"/>
                </a:lnTo>
                <a:lnTo>
                  <a:pt x="1921676" y="1050517"/>
                </a:lnTo>
                <a:lnTo>
                  <a:pt x="0" y="1050517"/>
                </a:lnTo>
                <a:lnTo>
                  <a:pt x="0" y="0"/>
                </a:lnTo>
                <a:close/>
              </a:path>
            </a:pathLst>
          </a:custGeom>
          <a:blipFill>
            <a:blip r:embed="rId3">
              <a:extLst>
                <a:ext uri="{96DAC541-7B7A-43D3-8B79-37D633B846F1}">
                  <asvg:svgBlip xmlns:asvg="http://schemas.microsoft.com/office/drawing/2016/SVG/main" r:embed="rId4"/>
                </a:ext>
              </a:extLst>
            </a:blip>
            <a:stretch>
              <a:fillRect l="0" t="0" r="0" b="0"/>
            </a:stretch>
          </a:blipFill>
        </p:spPr>
      </p:sp>
      <p:sp>
        <p:nvSpPr>
          <p:cNvPr name="TextBox 5" id="5"/>
          <p:cNvSpPr txBox="true"/>
          <p:nvPr/>
        </p:nvSpPr>
        <p:spPr>
          <a:xfrm rot="0">
            <a:off x="5048122" y="7861300"/>
            <a:ext cx="8191755" cy="1397000"/>
          </a:xfrm>
          <a:prstGeom prst="rect">
            <a:avLst/>
          </a:prstGeom>
        </p:spPr>
        <p:txBody>
          <a:bodyPr anchor="t" rtlCol="false" tIns="0" lIns="0" bIns="0" rIns="0">
            <a:spAutoFit/>
          </a:bodyPr>
          <a:lstStyle/>
          <a:p>
            <a:pPr algn="ctr" marL="0" indent="0" lvl="0">
              <a:lnSpc>
                <a:spcPts val="10599"/>
              </a:lnSpc>
            </a:pPr>
            <a:r>
              <a:rPr lang="en-US" sz="9999" spc="229">
                <a:solidFill>
                  <a:srgbClr val="434040"/>
                </a:solidFill>
                <a:latin typeface="Barlow"/>
                <a:ea typeface="Barlow"/>
                <a:cs typeface="Barlow"/>
                <a:sym typeface="Barlow"/>
              </a:rPr>
              <a:t>ASTHMA</a:t>
            </a:r>
          </a:p>
        </p:txBody>
      </p:sp>
      <p:sp>
        <p:nvSpPr>
          <p:cNvPr name="TextBox 6" id="6"/>
          <p:cNvSpPr txBox="true"/>
          <p:nvPr/>
        </p:nvSpPr>
        <p:spPr>
          <a:xfrm rot="0">
            <a:off x="7447612" y="389144"/>
            <a:ext cx="7043462" cy="2002917"/>
          </a:xfrm>
          <a:prstGeom prst="rect">
            <a:avLst/>
          </a:prstGeom>
        </p:spPr>
        <p:txBody>
          <a:bodyPr anchor="t" rtlCol="false" tIns="0" lIns="0" bIns="0" rIns="0">
            <a:spAutoFit/>
          </a:bodyPr>
          <a:lstStyle/>
          <a:p>
            <a:pPr algn="ctr">
              <a:lnSpc>
                <a:spcPts val="2663"/>
              </a:lnSpc>
            </a:pPr>
            <a:r>
              <a:rPr lang="en-US" b="true" sz="1799" i="true" spc="41">
                <a:solidFill>
                  <a:srgbClr val="000000"/>
                </a:solidFill>
                <a:latin typeface="Arimo Bold Italics"/>
                <a:ea typeface="Arimo Bold Italics"/>
                <a:cs typeface="Arimo Bold Italics"/>
                <a:sym typeface="Arimo Bold Italics"/>
              </a:rPr>
              <a:t>Program:-MSC in health care and social care practice </a:t>
            </a:r>
          </a:p>
          <a:p>
            <a:pPr algn="ctr">
              <a:lnSpc>
                <a:spcPts val="2663"/>
              </a:lnSpc>
            </a:pPr>
            <a:r>
              <a:rPr lang="en-US" b="true" sz="1799" i="true" spc="41">
                <a:solidFill>
                  <a:srgbClr val="000000"/>
                </a:solidFill>
                <a:latin typeface="Arimo Bold Italics"/>
                <a:ea typeface="Arimo Bold Italics"/>
                <a:cs typeface="Arimo Bold Italics"/>
                <a:sym typeface="Arimo Bold Italics"/>
              </a:rPr>
              <a:t>module:- comunitycare and management of longer-term conditions </a:t>
            </a:r>
          </a:p>
          <a:p>
            <a:pPr algn="ctr">
              <a:lnSpc>
                <a:spcPts val="2663"/>
              </a:lnSpc>
            </a:pPr>
            <a:r>
              <a:rPr lang="en-US" b="true" sz="1799" i="true" spc="41">
                <a:solidFill>
                  <a:srgbClr val="000000"/>
                </a:solidFill>
                <a:latin typeface="Arimo Bold Italics"/>
                <a:ea typeface="Arimo Bold Italics"/>
                <a:cs typeface="Arimo Bold Italics"/>
                <a:sym typeface="Arimo Bold Italics"/>
              </a:rPr>
              <a:t>Module code:- LCHS7003</a:t>
            </a:r>
          </a:p>
          <a:p>
            <a:pPr algn="ctr">
              <a:lnSpc>
                <a:spcPts val="2663"/>
              </a:lnSpc>
            </a:pPr>
            <a:r>
              <a:rPr lang="en-US" b="true" sz="1799" i="true" spc="41">
                <a:solidFill>
                  <a:srgbClr val="000000"/>
                </a:solidFill>
                <a:latin typeface="Arimo Bold Italics"/>
                <a:ea typeface="Arimo Bold Italics"/>
                <a:cs typeface="Arimo Bold Italics"/>
                <a:sym typeface="Arimo Bold Italics"/>
              </a:rPr>
              <a:t>STUDENT ID:- 2521764</a:t>
            </a:r>
          </a:p>
          <a:p>
            <a:pPr algn="ctr" marL="0" indent="0" lvl="0">
              <a:lnSpc>
                <a:spcPts val="2663"/>
              </a:lnSpc>
            </a:pPr>
            <a:r>
              <a:rPr lang="en-US" b="true" sz="1799" i="true" spc="41">
                <a:solidFill>
                  <a:srgbClr val="000000"/>
                </a:solidFill>
                <a:latin typeface="Arimo Bold Italics"/>
                <a:ea typeface="Arimo Bold Italics"/>
                <a:cs typeface="Arimo Bold Italics"/>
                <a:sym typeface="Arimo Bold Italics"/>
              </a:rPr>
              <a:t>NAME:- RIZWANA</a:t>
            </a:r>
          </a:p>
        </p:txBody>
      </p:sp>
    </p:spTree>
  </p:cSld>
  <p:clrMapOvr>
    <a:masterClrMapping/>
  </p:clrMapOvr>
</p:sld>
</file>

<file path=ppt/slides/slide2.xml><?xml version="1.0" encoding="utf-8"?>
<p:sld xmlns:p="http://schemas.openxmlformats.org/presentationml/2006/main" xmlns:a="http://schemas.openxmlformats.org/drawingml/2006/main" xmlns:r="http://schemas.openxmlformats.org/officeDocument/2006/relationships">
  <p:cSld>
    <p:spTree>
      <p:nvGrpSpPr>
        <p:cNvPr id="1" name=""/>
        <p:cNvGrpSpPr/>
        <p:nvPr/>
      </p:nvGrpSpPr>
      <p:grpSpPr>
        <a:xfrm>
          <a:off x="0" y="0"/>
          <a:ext cx="0" cy="0"/>
          <a:chOff x="0" y="0"/>
          <a:chExt cx="0" cy="0"/>
        </a:xfrm>
      </p:grpSpPr>
      <p:sp>
        <p:nvSpPr>
          <p:cNvPr name="Freeform 2" id="2"/>
          <p:cNvSpPr/>
          <p:nvPr/>
        </p:nvSpPr>
        <p:spPr>
          <a:xfrm flipH="false" flipV="false" rot="0">
            <a:off x="0" y="0"/>
            <a:ext cx="18288000" cy="10287000"/>
          </a:xfrm>
          <a:custGeom>
            <a:avLst/>
            <a:gdLst/>
            <a:ahLst/>
            <a:cxnLst/>
            <a:rect r="r" b="b" t="t" l="l"/>
            <a:pathLst>
              <a:path h="10287000" w="18288000">
                <a:moveTo>
                  <a:pt x="0" y="0"/>
                </a:moveTo>
                <a:lnTo>
                  <a:pt x="18288000" y="0"/>
                </a:lnTo>
                <a:lnTo>
                  <a:pt x="18288000" y="10287000"/>
                </a:lnTo>
                <a:lnTo>
                  <a:pt x="0" y="10287000"/>
                </a:lnTo>
                <a:lnTo>
                  <a:pt x="0" y="0"/>
                </a:lnTo>
                <a:close/>
              </a:path>
            </a:pathLst>
          </a:custGeom>
          <a:blipFill>
            <a:blip r:embed="rId2"/>
            <a:stretch>
              <a:fillRect l="-1215" t="-83915" r="0" b="-37982"/>
            </a:stretch>
          </a:blipFill>
        </p:spPr>
      </p:sp>
      <p:sp>
        <p:nvSpPr>
          <p:cNvPr name="Freeform 3" id="3"/>
          <p:cNvSpPr/>
          <p:nvPr/>
        </p:nvSpPr>
        <p:spPr>
          <a:xfrm flipH="false" flipV="false" rot="0">
            <a:off x="9047743" y="5221199"/>
            <a:ext cx="1050159" cy="1381788"/>
          </a:xfrm>
          <a:custGeom>
            <a:avLst/>
            <a:gdLst/>
            <a:ahLst/>
            <a:cxnLst/>
            <a:rect r="r" b="b" t="t" l="l"/>
            <a:pathLst>
              <a:path h="1381788" w="1050159">
                <a:moveTo>
                  <a:pt x="0" y="0"/>
                </a:moveTo>
                <a:lnTo>
                  <a:pt x="1050159" y="0"/>
                </a:lnTo>
                <a:lnTo>
                  <a:pt x="1050159" y="1381788"/>
                </a:lnTo>
                <a:lnTo>
                  <a:pt x="0" y="1381788"/>
                </a:lnTo>
                <a:lnTo>
                  <a:pt x="0" y="0"/>
                </a:lnTo>
                <a:close/>
              </a:path>
            </a:pathLst>
          </a:custGeom>
          <a:blipFill>
            <a:blip r:embed="rId3"/>
            <a:stretch>
              <a:fillRect l="0" t="0" r="0" b="0"/>
            </a:stretch>
          </a:blipFill>
        </p:spPr>
      </p:sp>
      <p:sp>
        <p:nvSpPr>
          <p:cNvPr name="Freeform 4" id="4"/>
          <p:cNvSpPr/>
          <p:nvPr/>
        </p:nvSpPr>
        <p:spPr>
          <a:xfrm flipH="false" flipV="false" rot="0">
            <a:off x="9047743" y="3780607"/>
            <a:ext cx="1050159" cy="1292141"/>
          </a:xfrm>
          <a:custGeom>
            <a:avLst/>
            <a:gdLst/>
            <a:ahLst/>
            <a:cxnLst/>
            <a:rect r="r" b="b" t="t" l="l"/>
            <a:pathLst>
              <a:path h="1292141" w="1050159">
                <a:moveTo>
                  <a:pt x="0" y="0"/>
                </a:moveTo>
                <a:lnTo>
                  <a:pt x="1050159" y="0"/>
                </a:lnTo>
                <a:lnTo>
                  <a:pt x="1050159" y="1292141"/>
                </a:lnTo>
                <a:lnTo>
                  <a:pt x="0" y="1292141"/>
                </a:lnTo>
                <a:lnTo>
                  <a:pt x="0" y="0"/>
                </a:lnTo>
                <a:close/>
              </a:path>
            </a:pathLst>
          </a:custGeom>
          <a:blipFill>
            <a:blip r:embed="rId4"/>
            <a:stretch>
              <a:fillRect l="0" t="0" r="0" b="0"/>
            </a:stretch>
          </a:blipFill>
        </p:spPr>
      </p:sp>
      <p:sp>
        <p:nvSpPr>
          <p:cNvPr name="Freeform 5" id="5"/>
          <p:cNvSpPr/>
          <p:nvPr/>
        </p:nvSpPr>
        <p:spPr>
          <a:xfrm flipH="false" flipV="false" rot="0">
            <a:off x="9047743" y="2411905"/>
            <a:ext cx="822861" cy="1216302"/>
          </a:xfrm>
          <a:custGeom>
            <a:avLst/>
            <a:gdLst/>
            <a:ahLst/>
            <a:cxnLst/>
            <a:rect r="r" b="b" t="t" l="l"/>
            <a:pathLst>
              <a:path h="1216302" w="822861">
                <a:moveTo>
                  <a:pt x="0" y="0"/>
                </a:moveTo>
                <a:lnTo>
                  <a:pt x="822861" y="0"/>
                </a:lnTo>
                <a:lnTo>
                  <a:pt x="822861" y="1216302"/>
                </a:lnTo>
                <a:lnTo>
                  <a:pt x="0" y="1216302"/>
                </a:lnTo>
                <a:lnTo>
                  <a:pt x="0" y="0"/>
                </a:lnTo>
                <a:close/>
              </a:path>
            </a:pathLst>
          </a:custGeom>
          <a:blipFill>
            <a:blip r:embed="rId5"/>
            <a:stretch>
              <a:fillRect l="0" t="0" r="0" b="0"/>
            </a:stretch>
          </a:blipFill>
        </p:spPr>
      </p:sp>
      <p:sp>
        <p:nvSpPr>
          <p:cNvPr name="Freeform 6" id="6"/>
          <p:cNvSpPr/>
          <p:nvPr/>
        </p:nvSpPr>
        <p:spPr>
          <a:xfrm flipH="false" flipV="false" rot="0">
            <a:off x="9047743" y="6755387"/>
            <a:ext cx="1080450" cy="1470000"/>
          </a:xfrm>
          <a:custGeom>
            <a:avLst/>
            <a:gdLst/>
            <a:ahLst/>
            <a:cxnLst/>
            <a:rect r="r" b="b" t="t" l="l"/>
            <a:pathLst>
              <a:path h="1470000" w="1080450">
                <a:moveTo>
                  <a:pt x="0" y="0"/>
                </a:moveTo>
                <a:lnTo>
                  <a:pt x="1080450" y="0"/>
                </a:lnTo>
                <a:lnTo>
                  <a:pt x="1080450" y="1469999"/>
                </a:lnTo>
                <a:lnTo>
                  <a:pt x="0" y="1469999"/>
                </a:lnTo>
                <a:lnTo>
                  <a:pt x="0" y="0"/>
                </a:lnTo>
                <a:close/>
              </a:path>
            </a:pathLst>
          </a:custGeom>
          <a:blipFill>
            <a:blip r:embed="rId6"/>
            <a:stretch>
              <a:fillRect l="0" t="0" r="0" b="0"/>
            </a:stretch>
          </a:blipFill>
        </p:spPr>
      </p:sp>
      <p:sp>
        <p:nvSpPr>
          <p:cNvPr name="Freeform 7" id="7"/>
          <p:cNvSpPr/>
          <p:nvPr/>
        </p:nvSpPr>
        <p:spPr>
          <a:xfrm flipH="false" flipV="false" rot="0">
            <a:off x="2393787" y="195967"/>
            <a:ext cx="4464344" cy="4431877"/>
          </a:xfrm>
          <a:custGeom>
            <a:avLst/>
            <a:gdLst/>
            <a:ahLst/>
            <a:cxnLst/>
            <a:rect r="r" b="b" t="t" l="l"/>
            <a:pathLst>
              <a:path h="4431877" w="4464344">
                <a:moveTo>
                  <a:pt x="0" y="0"/>
                </a:moveTo>
                <a:lnTo>
                  <a:pt x="4464344" y="0"/>
                </a:lnTo>
                <a:lnTo>
                  <a:pt x="4464344" y="4431876"/>
                </a:lnTo>
                <a:lnTo>
                  <a:pt x="0" y="4431876"/>
                </a:lnTo>
                <a:lnTo>
                  <a:pt x="0" y="0"/>
                </a:lnTo>
                <a:close/>
              </a:path>
            </a:pathLst>
          </a:custGeom>
          <a:blipFill>
            <a:blip r:embed="rId7"/>
            <a:stretch>
              <a:fillRect l="0" t="0" r="0" b="0"/>
            </a:stretch>
          </a:blipFill>
        </p:spPr>
      </p:sp>
      <p:sp>
        <p:nvSpPr>
          <p:cNvPr name="TextBox 8" id="8"/>
          <p:cNvSpPr txBox="true"/>
          <p:nvPr/>
        </p:nvSpPr>
        <p:spPr>
          <a:xfrm rot="0">
            <a:off x="13239878" y="9610218"/>
            <a:ext cx="4019422" cy="316992"/>
          </a:xfrm>
          <a:prstGeom prst="rect">
            <a:avLst/>
          </a:prstGeom>
        </p:spPr>
        <p:txBody>
          <a:bodyPr anchor="t" rtlCol="false" tIns="0" lIns="0" bIns="0" rIns="0">
            <a:spAutoFit/>
          </a:bodyPr>
          <a:lstStyle/>
          <a:p>
            <a:pPr algn="r" marL="0" indent="0" lvl="0">
              <a:lnSpc>
                <a:spcPts val="2663"/>
              </a:lnSpc>
            </a:pPr>
            <a:r>
              <a:rPr lang="en-US" sz="1799">
                <a:solidFill>
                  <a:srgbClr val="121212"/>
                </a:solidFill>
                <a:latin typeface="Aileron"/>
                <a:ea typeface="Aileron"/>
                <a:cs typeface="Aileron"/>
                <a:sym typeface="Aileron"/>
              </a:rPr>
              <a:t>Presented by Rizwana </a:t>
            </a:r>
          </a:p>
        </p:txBody>
      </p:sp>
      <p:sp>
        <p:nvSpPr>
          <p:cNvPr name="TextBox 9" id="9"/>
          <p:cNvSpPr txBox="true"/>
          <p:nvPr/>
        </p:nvSpPr>
        <p:spPr>
          <a:xfrm rot="0">
            <a:off x="9676702" y="2800164"/>
            <a:ext cx="7126350" cy="291465"/>
          </a:xfrm>
          <a:prstGeom prst="rect">
            <a:avLst/>
          </a:prstGeom>
        </p:spPr>
        <p:txBody>
          <a:bodyPr anchor="t" rtlCol="false" tIns="0" lIns="0" bIns="0" rIns="0">
            <a:spAutoFit/>
          </a:bodyPr>
          <a:lstStyle/>
          <a:p>
            <a:pPr algn="just" marL="0" indent="0" lvl="0">
              <a:lnSpc>
                <a:spcPts val="2339"/>
              </a:lnSpc>
            </a:pPr>
          </a:p>
        </p:txBody>
      </p:sp>
      <p:sp>
        <p:nvSpPr>
          <p:cNvPr name="TextBox 10" id="10"/>
          <p:cNvSpPr txBox="true"/>
          <p:nvPr/>
        </p:nvSpPr>
        <p:spPr>
          <a:xfrm rot="0">
            <a:off x="10393100" y="320965"/>
            <a:ext cx="7653221" cy="8781372"/>
          </a:xfrm>
          <a:prstGeom prst="rect">
            <a:avLst/>
          </a:prstGeom>
        </p:spPr>
        <p:txBody>
          <a:bodyPr anchor="t" rtlCol="false" tIns="0" lIns="0" bIns="0" rIns="0">
            <a:spAutoFit/>
          </a:bodyPr>
          <a:lstStyle/>
          <a:p>
            <a:pPr algn="l">
              <a:lnSpc>
                <a:spcPts val="4037"/>
              </a:lnSpc>
            </a:pPr>
            <a:r>
              <a:rPr lang="en-US" b="true" sz="3105" spc="496">
                <a:solidFill>
                  <a:srgbClr val="0F4662"/>
                </a:solidFill>
                <a:latin typeface="Aileron Bold"/>
                <a:ea typeface="Aileron Bold"/>
                <a:cs typeface="Aileron Bold"/>
                <a:sym typeface="Aileron Bold"/>
              </a:rPr>
              <a:t>SYMPTOMS</a:t>
            </a:r>
            <a:r>
              <a:rPr lang="en-US" sz="3105" spc="496">
                <a:solidFill>
                  <a:srgbClr val="121212"/>
                </a:solidFill>
                <a:latin typeface="Aileron"/>
                <a:ea typeface="Aileron"/>
                <a:cs typeface="Aileron"/>
                <a:sym typeface="Aileron"/>
              </a:rPr>
              <a:t> </a:t>
            </a:r>
          </a:p>
          <a:p>
            <a:pPr algn="just">
              <a:lnSpc>
                <a:spcPts val="2601"/>
              </a:lnSpc>
            </a:pPr>
          </a:p>
          <a:p>
            <a:pPr algn="just">
              <a:lnSpc>
                <a:spcPts val="2655"/>
              </a:lnSpc>
            </a:pPr>
            <a:r>
              <a:rPr lang="en-US" sz="2141">
                <a:solidFill>
                  <a:srgbClr val="121212"/>
                </a:solidFill>
                <a:latin typeface="Aileron"/>
                <a:ea typeface="Aileron"/>
                <a:cs typeface="Aileron"/>
                <a:sym typeface="Aileron"/>
              </a:rPr>
              <a:t>Asthma is marked by fluctuating and occasional respiratory symptoms. These symptoms frequently  during the night or in the early morning and may be provoked by physical activity, allergens, or cold air (Global Initiative for Asthma, 2024).</a:t>
            </a:r>
          </a:p>
          <a:p>
            <a:pPr algn="just">
              <a:lnSpc>
                <a:spcPts val="2481"/>
              </a:lnSpc>
            </a:pPr>
          </a:p>
          <a:p>
            <a:pPr algn="just">
              <a:lnSpc>
                <a:spcPts val="2655"/>
              </a:lnSpc>
            </a:pPr>
            <a:r>
              <a:rPr lang="en-US" sz="2141">
                <a:solidFill>
                  <a:srgbClr val="121212"/>
                </a:solidFill>
                <a:latin typeface="Aileron"/>
                <a:ea typeface="Aileron"/>
                <a:cs typeface="Aileron"/>
                <a:sym typeface="Aileron"/>
              </a:rPr>
              <a:t>Wheezing: A sharp whistling noise generated during exhalation caused by constricted air passages (National Institute for Health and Care Excellence, 2021).</a:t>
            </a:r>
          </a:p>
          <a:p>
            <a:pPr algn="l">
              <a:lnSpc>
                <a:spcPts val="2481"/>
              </a:lnSpc>
            </a:pPr>
          </a:p>
          <a:p>
            <a:pPr algn="just">
              <a:lnSpc>
                <a:spcPts val="2655"/>
              </a:lnSpc>
            </a:pPr>
            <a:r>
              <a:rPr lang="en-US" sz="2141">
                <a:solidFill>
                  <a:srgbClr val="121212"/>
                </a:solidFill>
                <a:latin typeface="Aileron"/>
                <a:ea typeface="Aileron"/>
                <a:cs typeface="Aileron"/>
                <a:sym typeface="Aileron"/>
              </a:rPr>
              <a:t>Shortness of Breath (Dyspnoea): The sensation of not being able to obtain adequate breath or an "air hunger" (World Health Organization, 2023).</a:t>
            </a:r>
          </a:p>
          <a:p>
            <a:pPr algn="just">
              <a:lnSpc>
                <a:spcPts val="2481"/>
              </a:lnSpc>
            </a:pPr>
          </a:p>
          <a:p>
            <a:pPr algn="just">
              <a:lnSpc>
                <a:spcPts val="2481"/>
              </a:lnSpc>
            </a:pPr>
          </a:p>
          <a:p>
            <a:pPr algn="just">
              <a:lnSpc>
                <a:spcPts val="2655"/>
              </a:lnSpc>
            </a:pPr>
            <a:r>
              <a:rPr lang="en-US" sz="2141">
                <a:solidFill>
                  <a:srgbClr val="121212"/>
                </a:solidFill>
                <a:latin typeface="Aileron"/>
                <a:ea typeface="Aileron"/>
                <a:cs typeface="Aileron"/>
                <a:sym typeface="Aileron"/>
              </a:rPr>
              <a:t>Chest Compression: A constrictive feeling in the chest, frequently characterized as a significant burden (British Thoracic Society and SIGN, 2019).</a:t>
            </a:r>
          </a:p>
          <a:p>
            <a:pPr algn="just">
              <a:lnSpc>
                <a:spcPts val="1861"/>
              </a:lnSpc>
            </a:pPr>
          </a:p>
          <a:p>
            <a:pPr algn="just">
              <a:lnSpc>
                <a:spcPts val="1861"/>
              </a:lnSpc>
            </a:pPr>
          </a:p>
          <a:p>
            <a:pPr algn="just">
              <a:lnSpc>
                <a:spcPts val="2655"/>
              </a:lnSpc>
            </a:pPr>
            <a:r>
              <a:rPr lang="en-US" sz="2141">
                <a:solidFill>
                  <a:srgbClr val="121212"/>
                </a:solidFill>
                <a:latin typeface="Aileron"/>
                <a:ea typeface="Aileron"/>
                <a:cs typeface="Aileron"/>
                <a:sym typeface="Aileron"/>
              </a:rPr>
              <a:t>Cough: Usually a dry, relentless cough that can intensify at night or after physical activity (Abashar et al., 2024)</a:t>
            </a:r>
          </a:p>
          <a:p>
            <a:pPr algn="l">
              <a:lnSpc>
                <a:spcPts val="1951"/>
              </a:lnSpc>
            </a:pPr>
          </a:p>
          <a:p>
            <a:pPr algn="l">
              <a:lnSpc>
                <a:spcPts val="1951"/>
              </a:lnSpc>
            </a:pPr>
          </a:p>
          <a:p>
            <a:pPr algn="l">
              <a:lnSpc>
                <a:spcPts val="1951"/>
              </a:lnSpc>
            </a:pPr>
          </a:p>
          <a:p>
            <a:pPr algn="l">
              <a:lnSpc>
                <a:spcPts val="1951"/>
              </a:lnSpc>
            </a:pPr>
          </a:p>
          <a:p>
            <a:pPr algn="l" marL="0" indent="0" lvl="0">
              <a:lnSpc>
                <a:spcPts val="1951"/>
              </a:lnSpc>
            </a:pPr>
          </a:p>
        </p:txBody>
      </p:sp>
      <p:sp>
        <p:nvSpPr>
          <p:cNvPr name="TextBox 11" id="11"/>
          <p:cNvSpPr txBox="true"/>
          <p:nvPr/>
        </p:nvSpPr>
        <p:spPr>
          <a:xfrm rot="0">
            <a:off x="1028700" y="4520565"/>
            <a:ext cx="6978596" cy="622935"/>
          </a:xfrm>
          <a:prstGeom prst="rect">
            <a:avLst/>
          </a:prstGeom>
        </p:spPr>
        <p:txBody>
          <a:bodyPr anchor="t" rtlCol="false" tIns="0" lIns="0" bIns="0" rIns="0">
            <a:spAutoFit/>
          </a:bodyPr>
          <a:lstStyle/>
          <a:p>
            <a:pPr algn="ctr">
              <a:lnSpc>
                <a:spcPts val="5040"/>
              </a:lnSpc>
            </a:pPr>
            <a:r>
              <a:rPr lang="en-US" sz="3600" spc="-72">
                <a:solidFill>
                  <a:srgbClr val="0F4662"/>
                </a:solidFill>
                <a:latin typeface="Aileron"/>
                <a:ea typeface="Aileron"/>
                <a:cs typeface="Aileron"/>
                <a:sym typeface="Aileron"/>
              </a:rPr>
              <a:t>What is Asthma?</a:t>
            </a:r>
          </a:p>
        </p:txBody>
      </p:sp>
      <p:sp>
        <p:nvSpPr>
          <p:cNvPr name="TextBox 12" id="12"/>
          <p:cNvSpPr txBox="true"/>
          <p:nvPr/>
        </p:nvSpPr>
        <p:spPr>
          <a:xfrm rot="0">
            <a:off x="831236" y="5176749"/>
            <a:ext cx="7589447" cy="4750460"/>
          </a:xfrm>
          <a:prstGeom prst="rect">
            <a:avLst/>
          </a:prstGeom>
        </p:spPr>
        <p:txBody>
          <a:bodyPr anchor="t" rtlCol="false" tIns="0" lIns="0" bIns="0" rIns="0">
            <a:spAutoFit/>
          </a:bodyPr>
          <a:lstStyle/>
          <a:p>
            <a:pPr algn="just">
              <a:lnSpc>
                <a:spcPts val="3813"/>
              </a:lnSpc>
            </a:pPr>
            <a:r>
              <a:rPr lang="en-US" sz="2724">
                <a:solidFill>
                  <a:srgbClr val="121212"/>
                </a:solidFill>
                <a:latin typeface="Aileron"/>
                <a:ea typeface="Aileron"/>
                <a:cs typeface="Aileron"/>
                <a:sym typeface="Aileron"/>
              </a:rPr>
              <a:t>Asthma is clinically defined as a heterogeneous disease that is primarily characterized by chronic airway inflammation (Abashar et al., 2024).</a:t>
            </a:r>
          </a:p>
          <a:p>
            <a:pPr algn="just">
              <a:lnSpc>
                <a:spcPts val="3813"/>
              </a:lnSpc>
            </a:pPr>
          </a:p>
          <a:p>
            <a:pPr algn="just">
              <a:lnSpc>
                <a:spcPts val="3813"/>
              </a:lnSpc>
            </a:pPr>
            <a:r>
              <a:rPr lang="en-US" b="true" sz="2724">
                <a:solidFill>
                  <a:srgbClr val="121212"/>
                </a:solidFill>
                <a:latin typeface="Aileron Bold"/>
                <a:ea typeface="Aileron Bold"/>
                <a:cs typeface="Aileron Bold"/>
                <a:sym typeface="Aileron Bold"/>
              </a:rPr>
              <a:t>Pathophysiological Feature</a:t>
            </a:r>
            <a:r>
              <a:rPr lang="en-US" sz="2724">
                <a:solidFill>
                  <a:srgbClr val="121212"/>
                </a:solidFill>
                <a:latin typeface="Aileron"/>
                <a:ea typeface="Aileron"/>
                <a:cs typeface="Aileron"/>
                <a:sym typeface="Aileron"/>
              </a:rPr>
              <a:t>: The condition involves bronchial hyper-responsiveness—an exaggerated narrowing of the airways in response to external triggers—often accompanied by structural airway remodeling (British Thoracic Society and SIGN, 2019). </a:t>
            </a:r>
          </a:p>
        </p:txBody>
      </p:sp>
    </p:spTree>
  </p:cSld>
  <p:clrMapOvr>
    <a:masterClrMapping/>
  </p:clrMapOvr>
</p:sld>
</file>

<file path=ppt/slides/slide3.xml><?xml version="1.0" encoding="utf-8"?>
<p:sld xmlns:p="http://schemas.openxmlformats.org/presentationml/2006/main" xmlns:a="http://schemas.openxmlformats.org/drawingml/2006/main" xmlns:r="http://schemas.openxmlformats.org/officeDocument/2006/relationships">
  <p:cSld>
    <p:spTree>
      <p:nvGrpSpPr>
        <p:cNvPr id="1" name=""/>
        <p:cNvGrpSpPr/>
        <p:nvPr/>
      </p:nvGrpSpPr>
      <p:grpSpPr>
        <a:xfrm>
          <a:off x="0" y="0"/>
          <a:ext cx="0" cy="0"/>
          <a:chOff x="0" y="0"/>
          <a:chExt cx="0" cy="0"/>
        </a:xfrm>
      </p:grpSpPr>
      <p:sp>
        <p:nvSpPr>
          <p:cNvPr name="Freeform 2" id="2"/>
          <p:cNvSpPr/>
          <p:nvPr/>
        </p:nvSpPr>
        <p:spPr>
          <a:xfrm flipH="false" flipV="false" rot="0">
            <a:off x="0" y="0"/>
            <a:ext cx="18288000" cy="10287000"/>
          </a:xfrm>
          <a:custGeom>
            <a:avLst/>
            <a:gdLst/>
            <a:ahLst/>
            <a:cxnLst/>
            <a:rect r="r" b="b" t="t" l="l"/>
            <a:pathLst>
              <a:path h="10287000" w="18288000">
                <a:moveTo>
                  <a:pt x="0" y="0"/>
                </a:moveTo>
                <a:lnTo>
                  <a:pt x="18288000" y="0"/>
                </a:lnTo>
                <a:lnTo>
                  <a:pt x="18288000" y="10287000"/>
                </a:lnTo>
                <a:lnTo>
                  <a:pt x="0" y="10287000"/>
                </a:lnTo>
                <a:lnTo>
                  <a:pt x="0" y="0"/>
                </a:lnTo>
                <a:close/>
              </a:path>
            </a:pathLst>
          </a:custGeom>
          <a:blipFill>
            <a:blip r:embed="rId2"/>
            <a:stretch>
              <a:fillRect l="-1215" t="-83915" r="0" b="-37982"/>
            </a:stretch>
          </a:blipFill>
        </p:spPr>
      </p:sp>
      <p:sp>
        <p:nvSpPr>
          <p:cNvPr name="Freeform 3" id="3"/>
          <p:cNvSpPr/>
          <p:nvPr/>
        </p:nvSpPr>
        <p:spPr>
          <a:xfrm flipH="false" flipV="false" rot="0">
            <a:off x="4416761" y="2381434"/>
            <a:ext cx="1496870" cy="1774307"/>
          </a:xfrm>
          <a:custGeom>
            <a:avLst/>
            <a:gdLst/>
            <a:ahLst/>
            <a:cxnLst/>
            <a:rect r="r" b="b" t="t" l="l"/>
            <a:pathLst>
              <a:path h="1774307" w="1496870">
                <a:moveTo>
                  <a:pt x="0" y="0"/>
                </a:moveTo>
                <a:lnTo>
                  <a:pt x="1496871" y="0"/>
                </a:lnTo>
                <a:lnTo>
                  <a:pt x="1496871" y="1774307"/>
                </a:lnTo>
                <a:lnTo>
                  <a:pt x="0" y="1774307"/>
                </a:lnTo>
                <a:lnTo>
                  <a:pt x="0" y="0"/>
                </a:lnTo>
                <a:close/>
              </a:path>
            </a:pathLst>
          </a:custGeom>
          <a:blipFill>
            <a:blip r:embed="rId3"/>
            <a:stretch>
              <a:fillRect l="0" t="0" r="0" b="0"/>
            </a:stretch>
          </a:blipFill>
        </p:spPr>
      </p:sp>
      <p:sp>
        <p:nvSpPr>
          <p:cNvPr name="Freeform 4" id="4"/>
          <p:cNvSpPr/>
          <p:nvPr/>
        </p:nvSpPr>
        <p:spPr>
          <a:xfrm flipH="false" flipV="false" rot="0">
            <a:off x="3833097" y="4386942"/>
            <a:ext cx="2080535" cy="1513116"/>
          </a:xfrm>
          <a:custGeom>
            <a:avLst/>
            <a:gdLst/>
            <a:ahLst/>
            <a:cxnLst/>
            <a:rect r="r" b="b" t="t" l="l"/>
            <a:pathLst>
              <a:path h="1513116" w="2080535">
                <a:moveTo>
                  <a:pt x="0" y="0"/>
                </a:moveTo>
                <a:lnTo>
                  <a:pt x="2080535" y="0"/>
                </a:lnTo>
                <a:lnTo>
                  <a:pt x="2080535" y="1513116"/>
                </a:lnTo>
                <a:lnTo>
                  <a:pt x="0" y="1513116"/>
                </a:lnTo>
                <a:lnTo>
                  <a:pt x="0" y="0"/>
                </a:lnTo>
                <a:close/>
              </a:path>
            </a:pathLst>
          </a:custGeom>
          <a:blipFill>
            <a:blip r:embed="rId4">
              <a:extLst>
                <a:ext uri="{96DAC541-7B7A-43D3-8B79-37D633B846F1}">
                  <asvg:svgBlip xmlns:asvg="http://schemas.microsoft.com/office/drawing/2016/SVG/main" r:embed="rId5"/>
                </a:ext>
              </a:extLst>
            </a:blip>
            <a:stretch>
              <a:fillRect l="0" t="0" r="0" b="0"/>
            </a:stretch>
          </a:blipFill>
        </p:spPr>
      </p:sp>
      <p:sp>
        <p:nvSpPr>
          <p:cNvPr name="Freeform 5" id="5"/>
          <p:cNvSpPr/>
          <p:nvPr/>
        </p:nvSpPr>
        <p:spPr>
          <a:xfrm flipH="false" flipV="false" rot="0">
            <a:off x="4226371" y="6128658"/>
            <a:ext cx="1687260" cy="1653515"/>
          </a:xfrm>
          <a:custGeom>
            <a:avLst/>
            <a:gdLst/>
            <a:ahLst/>
            <a:cxnLst/>
            <a:rect r="r" b="b" t="t" l="l"/>
            <a:pathLst>
              <a:path h="1653515" w="1687260">
                <a:moveTo>
                  <a:pt x="0" y="0"/>
                </a:moveTo>
                <a:lnTo>
                  <a:pt x="1687261" y="0"/>
                </a:lnTo>
                <a:lnTo>
                  <a:pt x="1687261" y="1653515"/>
                </a:lnTo>
                <a:lnTo>
                  <a:pt x="0" y="1653515"/>
                </a:lnTo>
                <a:lnTo>
                  <a:pt x="0" y="0"/>
                </a:lnTo>
                <a:close/>
              </a:path>
            </a:pathLst>
          </a:custGeom>
          <a:blipFill>
            <a:blip r:embed="rId6">
              <a:extLst>
                <a:ext uri="{96DAC541-7B7A-43D3-8B79-37D633B846F1}">
                  <asvg:svgBlip xmlns:asvg="http://schemas.microsoft.com/office/drawing/2016/SVG/main" r:embed="rId7"/>
                </a:ext>
              </a:extLst>
            </a:blip>
            <a:stretch>
              <a:fillRect l="0" t="0" r="0" b="0"/>
            </a:stretch>
          </a:blipFill>
        </p:spPr>
      </p:sp>
      <p:sp>
        <p:nvSpPr>
          <p:cNvPr name="Freeform 6" id="6"/>
          <p:cNvSpPr/>
          <p:nvPr/>
        </p:nvSpPr>
        <p:spPr>
          <a:xfrm flipH="false" flipV="false" rot="0">
            <a:off x="4416761" y="8049811"/>
            <a:ext cx="1496870" cy="1639997"/>
          </a:xfrm>
          <a:custGeom>
            <a:avLst/>
            <a:gdLst/>
            <a:ahLst/>
            <a:cxnLst/>
            <a:rect r="r" b="b" t="t" l="l"/>
            <a:pathLst>
              <a:path h="1639997" w="1496870">
                <a:moveTo>
                  <a:pt x="0" y="0"/>
                </a:moveTo>
                <a:lnTo>
                  <a:pt x="1496871" y="0"/>
                </a:lnTo>
                <a:lnTo>
                  <a:pt x="1496871" y="1639997"/>
                </a:lnTo>
                <a:lnTo>
                  <a:pt x="0" y="1639997"/>
                </a:lnTo>
                <a:lnTo>
                  <a:pt x="0" y="0"/>
                </a:lnTo>
                <a:close/>
              </a:path>
            </a:pathLst>
          </a:custGeom>
          <a:blipFill>
            <a:blip r:embed="rId8"/>
            <a:stretch>
              <a:fillRect l="0" t="0" r="0" b="0"/>
            </a:stretch>
          </a:blipFill>
        </p:spPr>
      </p:sp>
      <p:sp>
        <p:nvSpPr>
          <p:cNvPr name="TextBox 7" id="7"/>
          <p:cNvSpPr txBox="true"/>
          <p:nvPr/>
        </p:nvSpPr>
        <p:spPr>
          <a:xfrm rot="0">
            <a:off x="5913632" y="2587119"/>
            <a:ext cx="9349896" cy="7102689"/>
          </a:xfrm>
          <a:prstGeom prst="rect">
            <a:avLst/>
          </a:prstGeom>
        </p:spPr>
        <p:txBody>
          <a:bodyPr anchor="t" rtlCol="false" tIns="0" lIns="0" bIns="0" rIns="0">
            <a:spAutoFit/>
          </a:bodyPr>
          <a:lstStyle/>
          <a:p>
            <a:pPr algn="just" marL="586410" indent="-293205" lvl="1">
              <a:lnSpc>
                <a:spcPts val="3802"/>
              </a:lnSpc>
              <a:buFont typeface="Arial"/>
              <a:buChar char="•"/>
            </a:pPr>
            <a:r>
              <a:rPr lang="en-US" b="true" sz="2716">
                <a:solidFill>
                  <a:srgbClr val="000000"/>
                </a:solidFill>
                <a:latin typeface="Canva Sans Bold"/>
                <a:ea typeface="Canva Sans Bold"/>
                <a:cs typeface="Canva Sans Bold"/>
                <a:sym typeface="Canva Sans Bold"/>
              </a:rPr>
              <a:t>Genetics: </a:t>
            </a:r>
            <a:r>
              <a:rPr lang="en-US" sz="2716">
                <a:solidFill>
                  <a:srgbClr val="000000"/>
                </a:solidFill>
                <a:latin typeface="Canva Sans"/>
                <a:ea typeface="Canva Sans"/>
                <a:cs typeface="Canva Sans"/>
                <a:sym typeface="Canva Sans"/>
              </a:rPr>
              <a:t>Atopy (the inherited tendency for allergies) is the strongest predictor of asthma development (Thomsen, 2015). ​</a:t>
            </a:r>
          </a:p>
          <a:p>
            <a:pPr algn="just">
              <a:lnSpc>
                <a:spcPts val="3802"/>
              </a:lnSpc>
            </a:pPr>
          </a:p>
          <a:p>
            <a:pPr algn="just" marL="586410" indent="-293205" lvl="1">
              <a:lnSpc>
                <a:spcPts val="3802"/>
              </a:lnSpc>
              <a:buFont typeface="Arial"/>
              <a:buChar char="•"/>
            </a:pPr>
            <a:r>
              <a:rPr lang="en-US" b="true" sz="2716">
                <a:solidFill>
                  <a:srgbClr val="000000"/>
                </a:solidFill>
                <a:latin typeface="Canva Sans Bold"/>
                <a:ea typeface="Canva Sans Bold"/>
                <a:cs typeface="Canva Sans Bold"/>
                <a:sym typeface="Canva Sans Bold"/>
              </a:rPr>
              <a:t>Early Life:</a:t>
            </a:r>
            <a:r>
              <a:rPr lang="en-US" sz="2716">
                <a:solidFill>
                  <a:srgbClr val="000000"/>
                </a:solidFill>
                <a:latin typeface="Canva Sans"/>
                <a:ea typeface="Canva Sans"/>
                <a:cs typeface="Canva Sans"/>
                <a:sym typeface="Canva Sans"/>
              </a:rPr>
              <a:t> Premature birth, low birth weight, and exposure to tobacco smoke in utero affect lung development (WHO, 2023). ​</a:t>
            </a:r>
          </a:p>
          <a:p>
            <a:pPr algn="just">
              <a:lnSpc>
                <a:spcPts val="3802"/>
              </a:lnSpc>
            </a:pPr>
          </a:p>
          <a:p>
            <a:pPr algn="just" marL="586410" indent="-293205" lvl="1">
              <a:lnSpc>
                <a:spcPts val="3802"/>
              </a:lnSpc>
              <a:buFont typeface="Arial"/>
              <a:buChar char="•"/>
            </a:pPr>
            <a:r>
              <a:rPr lang="en-US" b="true" sz="2716">
                <a:solidFill>
                  <a:srgbClr val="000000"/>
                </a:solidFill>
                <a:latin typeface="Canva Sans Bold"/>
                <a:ea typeface="Canva Sans Bold"/>
                <a:cs typeface="Canva Sans Bold"/>
                <a:sym typeface="Canva Sans Bold"/>
              </a:rPr>
              <a:t>The Hygiene Hypothesis</a:t>
            </a:r>
            <a:r>
              <a:rPr lang="en-US" sz="2716">
                <a:solidFill>
                  <a:srgbClr val="000000"/>
                </a:solidFill>
                <a:latin typeface="Canva Sans"/>
                <a:ea typeface="Canva Sans"/>
                <a:cs typeface="Canva Sans"/>
                <a:sym typeface="Canva Sans"/>
              </a:rPr>
              <a:t>: Reduced exposure to microbes in childhood can lead to an overactive allergic immune response (GINA, 2024).</a:t>
            </a:r>
          </a:p>
          <a:p>
            <a:pPr algn="just">
              <a:lnSpc>
                <a:spcPts val="3802"/>
              </a:lnSpc>
            </a:pPr>
          </a:p>
          <a:p>
            <a:pPr algn="just" marL="586410" indent="-293205" lvl="1">
              <a:lnSpc>
                <a:spcPts val="3802"/>
              </a:lnSpc>
              <a:buFont typeface="Arial"/>
              <a:buChar char="•"/>
            </a:pPr>
            <a:r>
              <a:rPr lang="en-US" b="true" sz="2716">
                <a:solidFill>
                  <a:srgbClr val="000000"/>
                </a:solidFill>
                <a:latin typeface="Canva Sans Bold"/>
                <a:ea typeface="Canva Sans Bold"/>
                <a:cs typeface="Canva Sans Bold"/>
                <a:sym typeface="Canva Sans Bold"/>
              </a:rPr>
              <a:t>​Host Factors:</a:t>
            </a:r>
            <a:r>
              <a:rPr lang="en-US" sz="2716">
                <a:solidFill>
                  <a:srgbClr val="000000"/>
                </a:solidFill>
                <a:latin typeface="Canva Sans"/>
                <a:ea typeface="Canva Sans"/>
                <a:cs typeface="Canva Sans"/>
                <a:sym typeface="Canva Sans"/>
              </a:rPr>
              <a:t> Obesity contributes to asthma via low-grade systemic inflammation (Mordukhovich et al., 2015). </a:t>
            </a:r>
          </a:p>
        </p:txBody>
      </p:sp>
      <p:sp>
        <p:nvSpPr>
          <p:cNvPr name="TextBox 8" id="8"/>
          <p:cNvSpPr txBox="true"/>
          <p:nvPr/>
        </p:nvSpPr>
        <p:spPr>
          <a:xfrm rot="0">
            <a:off x="7519045" y="537527"/>
            <a:ext cx="3249910" cy="887095"/>
          </a:xfrm>
          <a:prstGeom prst="rect">
            <a:avLst/>
          </a:prstGeom>
        </p:spPr>
        <p:txBody>
          <a:bodyPr anchor="t" rtlCol="false" tIns="0" lIns="0" bIns="0" rIns="0">
            <a:spAutoFit/>
          </a:bodyPr>
          <a:lstStyle/>
          <a:p>
            <a:pPr algn="ctr">
              <a:lnSpc>
                <a:spcPts val="7279"/>
              </a:lnSpc>
            </a:pPr>
            <a:r>
              <a:rPr lang="en-US" sz="5199" b="true">
                <a:solidFill>
                  <a:srgbClr val="000000"/>
                </a:solidFill>
                <a:latin typeface="Canva Sans Bold"/>
                <a:ea typeface="Canva Sans Bold"/>
                <a:cs typeface="Canva Sans Bold"/>
                <a:sym typeface="Canva Sans Bold"/>
              </a:rPr>
              <a:t>Aetiology </a:t>
            </a:r>
          </a:p>
        </p:txBody>
      </p:sp>
    </p:spTree>
  </p:cSld>
  <p:clrMapOvr>
    <a:masterClrMapping/>
  </p:clrMapOvr>
</p:sld>
</file>

<file path=ppt/slides/slide4.xml><?xml version="1.0" encoding="utf-8"?>
<p:sld xmlns:p="http://schemas.openxmlformats.org/presentationml/2006/main" xmlns:a="http://schemas.openxmlformats.org/drawingml/2006/main" xmlns:r="http://schemas.openxmlformats.org/officeDocument/2006/relationships">
  <p:cSld>
    <p:spTree>
      <p:nvGrpSpPr>
        <p:cNvPr id="1" name=""/>
        <p:cNvGrpSpPr/>
        <p:nvPr/>
      </p:nvGrpSpPr>
      <p:grpSpPr>
        <a:xfrm>
          <a:off x="0" y="0"/>
          <a:ext cx="0" cy="0"/>
          <a:chOff x="0" y="0"/>
          <a:chExt cx="0" cy="0"/>
        </a:xfrm>
      </p:grpSpPr>
      <p:sp>
        <p:nvSpPr>
          <p:cNvPr name="Freeform 2" id="2"/>
          <p:cNvSpPr/>
          <p:nvPr/>
        </p:nvSpPr>
        <p:spPr>
          <a:xfrm flipH="false" flipV="false" rot="0">
            <a:off x="0" y="0"/>
            <a:ext cx="18288000" cy="10287000"/>
          </a:xfrm>
          <a:custGeom>
            <a:avLst/>
            <a:gdLst/>
            <a:ahLst/>
            <a:cxnLst/>
            <a:rect r="r" b="b" t="t" l="l"/>
            <a:pathLst>
              <a:path h="10287000" w="18288000">
                <a:moveTo>
                  <a:pt x="0" y="0"/>
                </a:moveTo>
                <a:lnTo>
                  <a:pt x="18288000" y="0"/>
                </a:lnTo>
                <a:lnTo>
                  <a:pt x="18288000" y="10287000"/>
                </a:lnTo>
                <a:lnTo>
                  <a:pt x="0" y="10287000"/>
                </a:lnTo>
                <a:lnTo>
                  <a:pt x="0" y="0"/>
                </a:lnTo>
                <a:close/>
              </a:path>
            </a:pathLst>
          </a:custGeom>
          <a:blipFill>
            <a:blip r:embed="rId2"/>
            <a:stretch>
              <a:fillRect l="-1215" t="-83915" r="0" b="-37982"/>
            </a:stretch>
          </a:blipFill>
        </p:spPr>
      </p:sp>
      <p:grpSp>
        <p:nvGrpSpPr>
          <p:cNvPr name="Group 3" id="3"/>
          <p:cNvGrpSpPr/>
          <p:nvPr/>
        </p:nvGrpSpPr>
        <p:grpSpPr>
          <a:xfrm rot="0">
            <a:off x="0" y="0"/>
            <a:ext cx="18288000" cy="4099486"/>
            <a:chOff x="0" y="0"/>
            <a:chExt cx="4816593" cy="1079700"/>
          </a:xfrm>
        </p:grpSpPr>
        <p:sp>
          <p:nvSpPr>
            <p:cNvPr name="Freeform 4" id="4"/>
            <p:cNvSpPr/>
            <p:nvPr/>
          </p:nvSpPr>
          <p:spPr>
            <a:xfrm flipH="false" flipV="false" rot="0">
              <a:off x="0" y="0"/>
              <a:ext cx="4816592" cy="1079700"/>
            </a:xfrm>
            <a:custGeom>
              <a:avLst/>
              <a:gdLst/>
              <a:ahLst/>
              <a:cxnLst/>
              <a:rect r="r" b="b" t="t" l="l"/>
              <a:pathLst>
                <a:path h="1079700" w="4816592">
                  <a:moveTo>
                    <a:pt x="0" y="0"/>
                  </a:moveTo>
                  <a:lnTo>
                    <a:pt x="4816592" y="0"/>
                  </a:lnTo>
                  <a:lnTo>
                    <a:pt x="4816592" y="1079700"/>
                  </a:lnTo>
                  <a:lnTo>
                    <a:pt x="0" y="1079700"/>
                  </a:lnTo>
                  <a:close/>
                </a:path>
              </a:pathLst>
            </a:custGeom>
            <a:solidFill>
              <a:srgbClr val="EEE5D7"/>
            </a:solidFill>
          </p:spPr>
        </p:sp>
        <p:sp>
          <p:nvSpPr>
            <p:cNvPr name="TextBox 5" id="5"/>
            <p:cNvSpPr txBox="true"/>
            <p:nvPr/>
          </p:nvSpPr>
          <p:spPr>
            <a:xfrm>
              <a:off x="0" y="-47625"/>
              <a:ext cx="4816593" cy="1127325"/>
            </a:xfrm>
            <a:prstGeom prst="rect">
              <a:avLst/>
            </a:prstGeom>
          </p:spPr>
          <p:txBody>
            <a:bodyPr anchor="ctr" rtlCol="false" tIns="50800" lIns="50800" bIns="50800" rIns="50800"/>
            <a:lstStyle/>
            <a:p>
              <a:pPr algn="ctr">
                <a:lnSpc>
                  <a:spcPts val="3693"/>
                </a:lnSpc>
              </a:pPr>
            </a:p>
          </p:txBody>
        </p:sp>
      </p:grpSp>
      <p:sp>
        <p:nvSpPr>
          <p:cNvPr name="Freeform 6" id="6"/>
          <p:cNvSpPr/>
          <p:nvPr/>
        </p:nvSpPr>
        <p:spPr>
          <a:xfrm flipH="false" flipV="false" rot="0">
            <a:off x="2369131" y="2759414"/>
            <a:ext cx="2011302" cy="2384086"/>
          </a:xfrm>
          <a:custGeom>
            <a:avLst/>
            <a:gdLst/>
            <a:ahLst/>
            <a:cxnLst/>
            <a:rect r="r" b="b" t="t" l="l"/>
            <a:pathLst>
              <a:path h="2384086" w="2011302">
                <a:moveTo>
                  <a:pt x="0" y="0"/>
                </a:moveTo>
                <a:lnTo>
                  <a:pt x="2011302" y="0"/>
                </a:lnTo>
                <a:lnTo>
                  <a:pt x="2011302" y="2384086"/>
                </a:lnTo>
                <a:lnTo>
                  <a:pt x="0" y="2384086"/>
                </a:lnTo>
                <a:lnTo>
                  <a:pt x="0" y="0"/>
                </a:lnTo>
                <a:close/>
              </a:path>
            </a:pathLst>
          </a:custGeom>
          <a:blipFill>
            <a:blip r:embed="rId3"/>
            <a:stretch>
              <a:fillRect l="0" t="0" r="0" b="0"/>
            </a:stretch>
          </a:blipFill>
        </p:spPr>
      </p:sp>
      <p:sp>
        <p:nvSpPr>
          <p:cNvPr name="Freeform 7" id="7"/>
          <p:cNvSpPr/>
          <p:nvPr/>
        </p:nvSpPr>
        <p:spPr>
          <a:xfrm flipH="false" flipV="false" rot="0">
            <a:off x="7950061" y="2857107"/>
            <a:ext cx="2387878" cy="2286393"/>
          </a:xfrm>
          <a:custGeom>
            <a:avLst/>
            <a:gdLst/>
            <a:ahLst/>
            <a:cxnLst/>
            <a:rect r="r" b="b" t="t" l="l"/>
            <a:pathLst>
              <a:path h="2286393" w="2387878">
                <a:moveTo>
                  <a:pt x="0" y="0"/>
                </a:moveTo>
                <a:lnTo>
                  <a:pt x="2387878" y="0"/>
                </a:lnTo>
                <a:lnTo>
                  <a:pt x="2387878" y="2286393"/>
                </a:lnTo>
                <a:lnTo>
                  <a:pt x="0" y="2286393"/>
                </a:lnTo>
                <a:lnTo>
                  <a:pt x="0" y="0"/>
                </a:lnTo>
                <a:close/>
              </a:path>
            </a:pathLst>
          </a:custGeom>
          <a:blipFill>
            <a:blip r:embed="rId4"/>
            <a:stretch>
              <a:fillRect l="0" t="0" r="0" b="0"/>
            </a:stretch>
          </a:blipFill>
        </p:spPr>
      </p:sp>
      <p:sp>
        <p:nvSpPr>
          <p:cNvPr name="Freeform 8" id="8"/>
          <p:cNvSpPr/>
          <p:nvPr/>
        </p:nvSpPr>
        <p:spPr>
          <a:xfrm flipH="false" flipV="false" rot="0">
            <a:off x="13174569" y="2759414"/>
            <a:ext cx="2606675" cy="2486919"/>
          </a:xfrm>
          <a:custGeom>
            <a:avLst/>
            <a:gdLst/>
            <a:ahLst/>
            <a:cxnLst/>
            <a:rect r="r" b="b" t="t" l="l"/>
            <a:pathLst>
              <a:path h="2486919" w="2606675">
                <a:moveTo>
                  <a:pt x="0" y="0"/>
                </a:moveTo>
                <a:lnTo>
                  <a:pt x="2606676" y="0"/>
                </a:lnTo>
                <a:lnTo>
                  <a:pt x="2606676" y="2486919"/>
                </a:lnTo>
                <a:lnTo>
                  <a:pt x="0" y="2486919"/>
                </a:lnTo>
                <a:lnTo>
                  <a:pt x="0" y="0"/>
                </a:lnTo>
                <a:close/>
              </a:path>
            </a:pathLst>
          </a:custGeom>
          <a:blipFill>
            <a:blip r:embed="rId5"/>
            <a:stretch>
              <a:fillRect l="-7564" t="-32426" r="-7564" b="0"/>
            </a:stretch>
          </a:blipFill>
        </p:spPr>
      </p:sp>
      <p:sp>
        <p:nvSpPr>
          <p:cNvPr name="TextBox 9" id="9"/>
          <p:cNvSpPr txBox="true"/>
          <p:nvPr/>
        </p:nvSpPr>
        <p:spPr>
          <a:xfrm rot="0">
            <a:off x="4840698" y="428942"/>
            <a:ext cx="12145869" cy="1085215"/>
          </a:xfrm>
          <a:prstGeom prst="rect">
            <a:avLst/>
          </a:prstGeom>
        </p:spPr>
        <p:txBody>
          <a:bodyPr anchor="t" rtlCol="false" tIns="0" lIns="0" bIns="0" rIns="0">
            <a:spAutoFit/>
          </a:bodyPr>
          <a:lstStyle/>
          <a:p>
            <a:pPr algn="l" marL="0" indent="0" lvl="0">
              <a:lnSpc>
                <a:spcPts val="8959"/>
              </a:lnSpc>
              <a:spcBef>
                <a:spcPct val="0"/>
              </a:spcBef>
            </a:pPr>
            <a:r>
              <a:rPr lang="en-US" b="true" sz="6399" i="true">
                <a:solidFill>
                  <a:srgbClr val="272727"/>
                </a:solidFill>
                <a:latin typeface="Cormorant Garamond Bold Italics"/>
                <a:ea typeface="Cormorant Garamond Bold Italics"/>
                <a:cs typeface="Cormorant Garamond Bold Italics"/>
                <a:sym typeface="Cormorant Garamond Bold Italics"/>
              </a:rPr>
              <a:t>CAUSES OF ASTHMA </a:t>
            </a:r>
          </a:p>
        </p:txBody>
      </p:sp>
      <p:sp>
        <p:nvSpPr>
          <p:cNvPr name="TextBox 10" id="10"/>
          <p:cNvSpPr txBox="true"/>
          <p:nvPr/>
        </p:nvSpPr>
        <p:spPr>
          <a:xfrm rot="0">
            <a:off x="6635340" y="5189183"/>
            <a:ext cx="5017320" cy="481330"/>
          </a:xfrm>
          <a:prstGeom prst="rect">
            <a:avLst/>
          </a:prstGeom>
        </p:spPr>
        <p:txBody>
          <a:bodyPr anchor="t" rtlCol="false" tIns="0" lIns="0" bIns="0" rIns="0">
            <a:spAutoFit/>
          </a:bodyPr>
          <a:lstStyle/>
          <a:p>
            <a:pPr algn="ctr" marL="0" indent="0" lvl="0">
              <a:lnSpc>
                <a:spcPts val="3919"/>
              </a:lnSpc>
              <a:spcBef>
                <a:spcPct val="0"/>
              </a:spcBef>
            </a:pPr>
            <a:r>
              <a:rPr lang="en-US" b="true" sz="2799">
                <a:solidFill>
                  <a:srgbClr val="0F4662"/>
                </a:solidFill>
                <a:latin typeface="Aileron Bold"/>
                <a:ea typeface="Aileron Bold"/>
                <a:cs typeface="Aileron Bold"/>
                <a:sym typeface="Aileron Bold"/>
              </a:rPr>
              <a:t>Environment </a:t>
            </a:r>
          </a:p>
        </p:txBody>
      </p:sp>
      <p:sp>
        <p:nvSpPr>
          <p:cNvPr name="TextBox 11" id="11"/>
          <p:cNvSpPr txBox="true"/>
          <p:nvPr/>
        </p:nvSpPr>
        <p:spPr>
          <a:xfrm rot="0">
            <a:off x="6375617" y="6014048"/>
            <a:ext cx="5017320" cy="3589655"/>
          </a:xfrm>
          <a:prstGeom prst="rect">
            <a:avLst/>
          </a:prstGeom>
        </p:spPr>
        <p:txBody>
          <a:bodyPr anchor="t" rtlCol="false" tIns="0" lIns="0" bIns="0" rIns="0">
            <a:spAutoFit/>
          </a:bodyPr>
          <a:lstStyle/>
          <a:p>
            <a:pPr algn="just" marL="496571" indent="-248285" lvl="1">
              <a:lnSpc>
                <a:spcPts val="3220"/>
              </a:lnSpc>
              <a:buFont typeface="Arial"/>
              <a:buChar char="•"/>
            </a:pPr>
            <a:r>
              <a:rPr lang="en-US" sz="2300">
                <a:solidFill>
                  <a:srgbClr val="121212"/>
                </a:solidFill>
                <a:latin typeface="Aileron"/>
                <a:ea typeface="Aileron"/>
                <a:cs typeface="Aileron"/>
                <a:sym typeface="Aileron"/>
              </a:rPr>
              <a:t>Exposure to allergens  air pollution and occupational irritants .</a:t>
            </a:r>
          </a:p>
          <a:p>
            <a:pPr algn="just" marL="496571" indent="-248285" lvl="1">
              <a:lnSpc>
                <a:spcPts val="3220"/>
              </a:lnSpc>
              <a:buFont typeface="Arial"/>
              <a:buChar char="•"/>
            </a:pPr>
            <a:r>
              <a:rPr lang="en-US" sz="2300">
                <a:solidFill>
                  <a:srgbClr val="121212"/>
                </a:solidFill>
                <a:latin typeface="Aileron"/>
                <a:ea typeface="Aileron"/>
                <a:cs typeface="Aileron"/>
                <a:sym typeface="Aileron"/>
              </a:rPr>
              <a:t>Inhaled particles like pollen, dust mites, and pet dander cause immediate. </a:t>
            </a:r>
          </a:p>
          <a:p>
            <a:pPr algn="just" marL="496571" indent="-248285" lvl="1">
              <a:lnSpc>
                <a:spcPts val="3220"/>
              </a:lnSpc>
              <a:buFont typeface="Arial"/>
              <a:buChar char="•"/>
            </a:pPr>
            <a:r>
              <a:rPr lang="en-US" sz="2300">
                <a:solidFill>
                  <a:srgbClr val="121212"/>
                </a:solidFill>
                <a:latin typeface="Aileron"/>
                <a:ea typeface="Aileron"/>
                <a:cs typeface="Aileron"/>
                <a:sym typeface="Aileron"/>
              </a:rPr>
              <a:t>Physical triggers like exercise, cold air, and nitrogen dioxide pollution (NO_2) cause bronchospasms </a:t>
            </a:r>
          </a:p>
          <a:p>
            <a:pPr algn="just" marL="0" indent="0" lvl="0">
              <a:lnSpc>
                <a:spcPts val="3220"/>
              </a:lnSpc>
              <a:spcBef>
                <a:spcPct val="0"/>
              </a:spcBef>
            </a:pPr>
            <a:r>
              <a:rPr lang="en-US" sz="2300">
                <a:solidFill>
                  <a:srgbClr val="121212"/>
                </a:solidFill>
                <a:latin typeface="Aileron"/>
                <a:ea typeface="Aileron"/>
                <a:cs typeface="Aileron"/>
                <a:sym typeface="Aileron"/>
              </a:rPr>
              <a:t>       </a:t>
            </a:r>
            <a:r>
              <a:rPr lang="en-US" sz="2300">
                <a:solidFill>
                  <a:srgbClr val="121212"/>
                </a:solidFill>
                <a:latin typeface="Aileron"/>
                <a:ea typeface="Aileron"/>
                <a:cs typeface="Aileron"/>
                <a:sym typeface="Aileron"/>
              </a:rPr>
              <a:t>(World Health Organization, 2023). </a:t>
            </a:r>
          </a:p>
        </p:txBody>
      </p:sp>
      <p:sp>
        <p:nvSpPr>
          <p:cNvPr name="TextBox 12" id="12"/>
          <p:cNvSpPr txBox="true"/>
          <p:nvPr/>
        </p:nvSpPr>
        <p:spPr>
          <a:xfrm rot="0">
            <a:off x="11969247" y="5401273"/>
            <a:ext cx="5017320" cy="481330"/>
          </a:xfrm>
          <a:prstGeom prst="rect">
            <a:avLst/>
          </a:prstGeom>
        </p:spPr>
        <p:txBody>
          <a:bodyPr anchor="t" rtlCol="false" tIns="0" lIns="0" bIns="0" rIns="0">
            <a:spAutoFit/>
          </a:bodyPr>
          <a:lstStyle/>
          <a:p>
            <a:pPr algn="ctr" marL="0" indent="0" lvl="0">
              <a:lnSpc>
                <a:spcPts val="3919"/>
              </a:lnSpc>
              <a:spcBef>
                <a:spcPct val="0"/>
              </a:spcBef>
            </a:pPr>
            <a:r>
              <a:rPr lang="en-US" b="true" sz="2799">
                <a:solidFill>
                  <a:srgbClr val="0F4662"/>
                </a:solidFill>
                <a:latin typeface="Aileron Bold"/>
                <a:ea typeface="Aileron Bold"/>
                <a:cs typeface="Aileron Bold"/>
                <a:sym typeface="Aileron Bold"/>
              </a:rPr>
              <a:t>biological </a:t>
            </a:r>
          </a:p>
        </p:txBody>
      </p:sp>
      <p:sp>
        <p:nvSpPr>
          <p:cNvPr name="TextBox 13" id="13"/>
          <p:cNvSpPr txBox="true"/>
          <p:nvPr/>
        </p:nvSpPr>
        <p:spPr>
          <a:xfrm rot="0">
            <a:off x="12241980" y="6014048"/>
            <a:ext cx="5017320" cy="2501265"/>
          </a:xfrm>
          <a:prstGeom prst="rect">
            <a:avLst/>
          </a:prstGeom>
        </p:spPr>
        <p:txBody>
          <a:bodyPr anchor="t" rtlCol="false" tIns="0" lIns="0" bIns="0" rIns="0">
            <a:spAutoFit/>
          </a:bodyPr>
          <a:lstStyle/>
          <a:p>
            <a:pPr algn="just" marL="518160" indent="-259080" lvl="1">
              <a:lnSpc>
                <a:spcPts val="3359"/>
              </a:lnSpc>
              <a:buFont typeface="Arial"/>
              <a:buChar char="•"/>
            </a:pPr>
            <a:r>
              <a:rPr lang="en-US" sz="2400">
                <a:solidFill>
                  <a:srgbClr val="121212"/>
                </a:solidFill>
                <a:latin typeface="Aileron"/>
                <a:ea typeface="Aileron"/>
                <a:cs typeface="Aileron"/>
                <a:sym typeface="Aileron"/>
              </a:rPr>
              <a:t>Viral infection in early childhood and obesity. </a:t>
            </a:r>
          </a:p>
          <a:p>
            <a:pPr algn="just" marL="518160" indent="-259080" lvl="1">
              <a:lnSpc>
                <a:spcPts val="3359"/>
              </a:lnSpc>
              <a:buFont typeface="Arial"/>
              <a:buChar char="•"/>
            </a:pPr>
            <a:r>
              <a:rPr lang="en-US" sz="2400">
                <a:solidFill>
                  <a:srgbClr val="121212"/>
                </a:solidFill>
                <a:latin typeface="Aileron"/>
                <a:ea typeface="Aileron"/>
                <a:cs typeface="Aileron"/>
                <a:sym typeface="Aileron"/>
              </a:rPr>
              <a:t>Viruses such as Rhinovirus are primary causes of acute asthma attacks </a:t>
            </a:r>
          </a:p>
          <a:p>
            <a:pPr algn="ctr" marL="0" indent="0" lvl="0">
              <a:lnSpc>
                <a:spcPts val="3359"/>
              </a:lnSpc>
              <a:spcBef>
                <a:spcPct val="0"/>
              </a:spcBef>
            </a:pPr>
            <a:r>
              <a:rPr lang="en-US" sz="2400">
                <a:solidFill>
                  <a:srgbClr val="121212"/>
                </a:solidFill>
                <a:latin typeface="Aileron"/>
                <a:ea typeface="Aileron"/>
                <a:cs typeface="Aileron"/>
                <a:sym typeface="Aileron"/>
              </a:rPr>
              <a:t>(Mordukhovich et al., 2015). </a:t>
            </a:r>
          </a:p>
        </p:txBody>
      </p:sp>
      <p:sp>
        <p:nvSpPr>
          <p:cNvPr name="TextBox 14" id="14"/>
          <p:cNvSpPr txBox="true"/>
          <p:nvPr/>
        </p:nvSpPr>
        <p:spPr>
          <a:xfrm rot="0">
            <a:off x="509254" y="5154277"/>
            <a:ext cx="5017320" cy="481330"/>
          </a:xfrm>
          <a:prstGeom prst="rect">
            <a:avLst/>
          </a:prstGeom>
        </p:spPr>
        <p:txBody>
          <a:bodyPr anchor="t" rtlCol="false" tIns="0" lIns="0" bIns="0" rIns="0">
            <a:spAutoFit/>
          </a:bodyPr>
          <a:lstStyle/>
          <a:p>
            <a:pPr algn="ctr" marL="0" indent="0" lvl="0">
              <a:lnSpc>
                <a:spcPts val="3919"/>
              </a:lnSpc>
              <a:spcBef>
                <a:spcPct val="0"/>
              </a:spcBef>
            </a:pPr>
            <a:r>
              <a:rPr lang="en-US" b="true" sz="2799">
                <a:solidFill>
                  <a:srgbClr val="0F4662"/>
                </a:solidFill>
                <a:latin typeface="Aileron Bold"/>
                <a:ea typeface="Aileron Bold"/>
                <a:cs typeface="Aileron Bold"/>
                <a:sym typeface="Aileron Bold"/>
              </a:rPr>
              <a:t>GENETIC </a:t>
            </a:r>
          </a:p>
        </p:txBody>
      </p:sp>
      <p:sp>
        <p:nvSpPr>
          <p:cNvPr name="TextBox 15" id="15"/>
          <p:cNvSpPr txBox="true"/>
          <p:nvPr/>
        </p:nvSpPr>
        <p:spPr>
          <a:xfrm rot="0">
            <a:off x="509254" y="5834978"/>
            <a:ext cx="5017320" cy="1243965"/>
          </a:xfrm>
          <a:prstGeom prst="rect">
            <a:avLst/>
          </a:prstGeom>
        </p:spPr>
        <p:txBody>
          <a:bodyPr anchor="t" rtlCol="false" tIns="0" lIns="0" bIns="0" rIns="0">
            <a:spAutoFit/>
          </a:bodyPr>
          <a:lstStyle/>
          <a:p>
            <a:pPr algn="ctr" marL="0" indent="0" lvl="0">
              <a:lnSpc>
                <a:spcPts val="3359"/>
              </a:lnSpc>
              <a:spcBef>
                <a:spcPct val="0"/>
              </a:spcBef>
            </a:pPr>
            <a:r>
              <a:rPr lang="en-US" sz="2400">
                <a:solidFill>
                  <a:srgbClr val="121212"/>
                </a:solidFill>
                <a:latin typeface="Aileron"/>
                <a:ea typeface="Aileron"/>
                <a:cs typeface="Aileron"/>
                <a:sym typeface="Aileron"/>
              </a:rPr>
              <a:t>Personal history of Atopy and family history of respiratory diseases (Thomsen et al., 2015). </a:t>
            </a:r>
          </a:p>
        </p:txBody>
      </p:sp>
    </p:spTree>
  </p:cSld>
  <p:clrMapOvr>
    <a:masterClrMapping/>
  </p:clrMapOvr>
</p:sld>
</file>

<file path=ppt/slides/slide5.xml><?xml version="1.0" encoding="utf-8"?>
<p:sld xmlns:p="http://schemas.openxmlformats.org/presentationml/2006/main" xmlns:a="http://schemas.openxmlformats.org/drawingml/2006/main" xmlns:r="http://schemas.openxmlformats.org/officeDocument/2006/relationships">
  <p:cSld>
    <p:spTree>
      <p:nvGrpSpPr>
        <p:cNvPr id="1" name=""/>
        <p:cNvGrpSpPr/>
        <p:nvPr/>
      </p:nvGrpSpPr>
      <p:grpSpPr>
        <a:xfrm>
          <a:off x="0" y="0"/>
          <a:ext cx="0" cy="0"/>
          <a:chOff x="0" y="0"/>
          <a:chExt cx="0" cy="0"/>
        </a:xfrm>
      </p:grpSpPr>
      <p:sp>
        <p:nvSpPr>
          <p:cNvPr name="Freeform 2" id="2"/>
          <p:cNvSpPr/>
          <p:nvPr/>
        </p:nvSpPr>
        <p:spPr>
          <a:xfrm flipH="false" flipV="false" rot="0">
            <a:off x="0" y="0"/>
            <a:ext cx="18288000" cy="10287000"/>
          </a:xfrm>
          <a:custGeom>
            <a:avLst/>
            <a:gdLst/>
            <a:ahLst/>
            <a:cxnLst/>
            <a:rect r="r" b="b" t="t" l="l"/>
            <a:pathLst>
              <a:path h="10287000" w="18288000">
                <a:moveTo>
                  <a:pt x="0" y="0"/>
                </a:moveTo>
                <a:lnTo>
                  <a:pt x="18288000" y="0"/>
                </a:lnTo>
                <a:lnTo>
                  <a:pt x="18288000" y="10287000"/>
                </a:lnTo>
                <a:lnTo>
                  <a:pt x="0" y="10287000"/>
                </a:lnTo>
                <a:lnTo>
                  <a:pt x="0" y="0"/>
                </a:lnTo>
                <a:close/>
              </a:path>
            </a:pathLst>
          </a:custGeom>
          <a:blipFill>
            <a:blip r:embed="rId2"/>
            <a:stretch>
              <a:fillRect l="-1215" t="-83915" r="0" b="-37982"/>
            </a:stretch>
          </a:blipFill>
        </p:spPr>
      </p:sp>
      <p:grpSp>
        <p:nvGrpSpPr>
          <p:cNvPr name="Group 3" id="3"/>
          <p:cNvGrpSpPr/>
          <p:nvPr/>
        </p:nvGrpSpPr>
        <p:grpSpPr>
          <a:xfrm rot="0">
            <a:off x="886761" y="1987897"/>
            <a:ext cx="6453820" cy="7503369"/>
            <a:chOff x="0" y="0"/>
            <a:chExt cx="1699772" cy="1976196"/>
          </a:xfrm>
        </p:grpSpPr>
        <p:sp>
          <p:nvSpPr>
            <p:cNvPr name="Freeform 4" id="4"/>
            <p:cNvSpPr/>
            <p:nvPr/>
          </p:nvSpPr>
          <p:spPr>
            <a:xfrm flipH="false" flipV="false" rot="0">
              <a:off x="0" y="0"/>
              <a:ext cx="1699772" cy="1976196"/>
            </a:xfrm>
            <a:custGeom>
              <a:avLst/>
              <a:gdLst/>
              <a:ahLst/>
              <a:cxnLst/>
              <a:rect r="r" b="b" t="t" l="l"/>
              <a:pathLst>
                <a:path h="1976196" w="1699772">
                  <a:moveTo>
                    <a:pt x="61179" y="0"/>
                  </a:moveTo>
                  <a:lnTo>
                    <a:pt x="1638593" y="0"/>
                  </a:lnTo>
                  <a:cubicBezTo>
                    <a:pt x="1654818" y="0"/>
                    <a:pt x="1670379" y="6446"/>
                    <a:pt x="1681853" y="17919"/>
                  </a:cubicBezTo>
                  <a:cubicBezTo>
                    <a:pt x="1693326" y="29392"/>
                    <a:pt x="1699772" y="44953"/>
                    <a:pt x="1699772" y="61179"/>
                  </a:cubicBezTo>
                  <a:lnTo>
                    <a:pt x="1699772" y="1915017"/>
                  </a:lnTo>
                  <a:cubicBezTo>
                    <a:pt x="1699772" y="1931243"/>
                    <a:pt x="1693326" y="1946804"/>
                    <a:pt x="1681853" y="1958277"/>
                  </a:cubicBezTo>
                  <a:cubicBezTo>
                    <a:pt x="1670379" y="1969751"/>
                    <a:pt x="1654818" y="1976196"/>
                    <a:pt x="1638593" y="1976196"/>
                  </a:cubicBezTo>
                  <a:lnTo>
                    <a:pt x="61179" y="1976196"/>
                  </a:lnTo>
                  <a:cubicBezTo>
                    <a:pt x="44953" y="1976196"/>
                    <a:pt x="29392" y="1969751"/>
                    <a:pt x="17919" y="1958277"/>
                  </a:cubicBezTo>
                  <a:cubicBezTo>
                    <a:pt x="6446" y="1946804"/>
                    <a:pt x="0" y="1931243"/>
                    <a:pt x="0" y="1915017"/>
                  </a:cubicBezTo>
                  <a:lnTo>
                    <a:pt x="0" y="61179"/>
                  </a:lnTo>
                  <a:cubicBezTo>
                    <a:pt x="0" y="44953"/>
                    <a:pt x="6446" y="29392"/>
                    <a:pt x="17919" y="17919"/>
                  </a:cubicBezTo>
                  <a:cubicBezTo>
                    <a:pt x="29392" y="6446"/>
                    <a:pt x="44953" y="0"/>
                    <a:pt x="61179" y="0"/>
                  </a:cubicBezTo>
                  <a:close/>
                </a:path>
              </a:pathLst>
            </a:custGeom>
            <a:solidFill>
              <a:srgbClr val="DCD2C2"/>
            </a:solidFill>
          </p:spPr>
        </p:sp>
        <p:sp>
          <p:nvSpPr>
            <p:cNvPr name="TextBox 5" id="5"/>
            <p:cNvSpPr txBox="true"/>
            <p:nvPr/>
          </p:nvSpPr>
          <p:spPr>
            <a:xfrm>
              <a:off x="0" y="-114300"/>
              <a:ext cx="1699772" cy="2090496"/>
            </a:xfrm>
            <a:prstGeom prst="rect">
              <a:avLst/>
            </a:prstGeom>
          </p:spPr>
          <p:txBody>
            <a:bodyPr anchor="ctr" rtlCol="false" tIns="50800" lIns="50800" bIns="50800" rIns="50800"/>
            <a:lstStyle/>
            <a:p>
              <a:pPr algn="ctr">
                <a:lnSpc>
                  <a:spcPts val="4079"/>
                </a:lnSpc>
              </a:pPr>
            </a:p>
          </p:txBody>
        </p:sp>
      </p:grpSp>
      <p:grpSp>
        <p:nvGrpSpPr>
          <p:cNvPr name="Group 6" id="6"/>
          <p:cNvGrpSpPr/>
          <p:nvPr/>
        </p:nvGrpSpPr>
        <p:grpSpPr>
          <a:xfrm rot="0">
            <a:off x="9144000" y="1987897"/>
            <a:ext cx="6931761" cy="7503369"/>
            <a:chOff x="0" y="0"/>
            <a:chExt cx="1825649" cy="1976196"/>
          </a:xfrm>
        </p:grpSpPr>
        <p:sp>
          <p:nvSpPr>
            <p:cNvPr name="Freeform 7" id="7"/>
            <p:cNvSpPr/>
            <p:nvPr/>
          </p:nvSpPr>
          <p:spPr>
            <a:xfrm flipH="false" flipV="false" rot="0">
              <a:off x="0" y="0"/>
              <a:ext cx="1825649" cy="1976196"/>
            </a:xfrm>
            <a:custGeom>
              <a:avLst/>
              <a:gdLst/>
              <a:ahLst/>
              <a:cxnLst/>
              <a:rect r="r" b="b" t="t" l="l"/>
              <a:pathLst>
                <a:path h="1976196" w="1825649">
                  <a:moveTo>
                    <a:pt x="56961" y="0"/>
                  </a:moveTo>
                  <a:lnTo>
                    <a:pt x="1768688" y="0"/>
                  </a:lnTo>
                  <a:cubicBezTo>
                    <a:pt x="1800147" y="0"/>
                    <a:pt x="1825649" y="25502"/>
                    <a:pt x="1825649" y="56961"/>
                  </a:cubicBezTo>
                  <a:lnTo>
                    <a:pt x="1825649" y="1919235"/>
                  </a:lnTo>
                  <a:cubicBezTo>
                    <a:pt x="1825649" y="1934342"/>
                    <a:pt x="1819648" y="1948830"/>
                    <a:pt x="1808966" y="1959513"/>
                  </a:cubicBezTo>
                  <a:cubicBezTo>
                    <a:pt x="1798283" y="1970195"/>
                    <a:pt x="1783795" y="1976196"/>
                    <a:pt x="1768688" y="1976196"/>
                  </a:cubicBezTo>
                  <a:lnTo>
                    <a:pt x="56961" y="1976196"/>
                  </a:lnTo>
                  <a:cubicBezTo>
                    <a:pt x="25502" y="1976196"/>
                    <a:pt x="0" y="1950694"/>
                    <a:pt x="0" y="1919235"/>
                  </a:cubicBezTo>
                  <a:lnTo>
                    <a:pt x="0" y="56961"/>
                  </a:lnTo>
                  <a:cubicBezTo>
                    <a:pt x="0" y="25502"/>
                    <a:pt x="25502" y="0"/>
                    <a:pt x="56961" y="0"/>
                  </a:cubicBezTo>
                  <a:close/>
                </a:path>
              </a:pathLst>
            </a:custGeom>
            <a:solidFill>
              <a:srgbClr val="CBC0A9"/>
            </a:solidFill>
          </p:spPr>
        </p:sp>
        <p:sp>
          <p:nvSpPr>
            <p:cNvPr name="TextBox 8" id="8"/>
            <p:cNvSpPr txBox="true"/>
            <p:nvPr/>
          </p:nvSpPr>
          <p:spPr>
            <a:xfrm>
              <a:off x="0" y="-114300"/>
              <a:ext cx="1825649" cy="2090496"/>
            </a:xfrm>
            <a:prstGeom prst="rect">
              <a:avLst/>
            </a:prstGeom>
          </p:spPr>
          <p:txBody>
            <a:bodyPr anchor="ctr" rtlCol="false" tIns="50800" lIns="50800" bIns="50800" rIns="50800"/>
            <a:lstStyle/>
            <a:p>
              <a:pPr algn="ctr">
                <a:lnSpc>
                  <a:spcPts val="4079"/>
                </a:lnSpc>
              </a:pPr>
            </a:p>
          </p:txBody>
        </p:sp>
      </p:grpSp>
      <p:sp>
        <p:nvSpPr>
          <p:cNvPr name="Freeform 9" id="9"/>
          <p:cNvSpPr/>
          <p:nvPr/>
        </p:nvSpPr>
        <p:spPr>
          <a:xfrm flipH="false" flipV="false" rot="0">
            <a:off x="11337175" y="2113758"/>
            <a:ext cx="2545411" cy="2540783"/>
          </a:xfrm>
          <a:custGeom>
            <a:avLst/>
            <a:gdLst/>
            <a:ahLst/>
            <a:cxnLst/>
            <a:rect r="r" b="b" t="t" l="l"/>
            <a:pathLst>
              <a:path h="2540783" w="2545411">
                <a:moveTo>
                  <a:pt x="0" y="0"/>
                </a:moveTo>
                <a:lnTo>
                  <a:pt x="2545411" y="0"/>
                </a:lnTo>
                <a:lnTo>
                  <a:pt x="2545411" y="2540783"/>
                </a:lnTo>
                <a:lnTo>
                  <a:pt x="0" y="2540783"/>
                </a:lnTo>
                <a:lnTo>
                  <a:pt x="0" y="0"/>
                </a:lnTo>
                <a:close/>
              </a:path>
            </a:pathLst>
          </a:custGeom>
          <a:blipFill>
            <a:blip r:embed="rId3">
              <a:extLst>
                <a:ext uri="{96DAC541-7B7A-43D3-8B79-37D633B846F1}">
                  <asvg:svgBlip xmlns:asvg="http://schemas.microsoft.com/office/drawing/2016/SVG/main" r:embed="rId4"/>
                </a:ext>
              </a:extLst>
            </a:blip>
            <a:stretch>
              <a:fillRect l="0" t="0" r="0" b="0"/>
            </a:stretch>
          </a:blipFill>
        </p:spPr>
      </p:sp>
      <p:sp>
        <p:nvSpPr>
          <p:cNvPr name="Freeform 10" id="10"/>
          <p:cNvSpPr/>
          <p:nvPr/>
        </p:nvSpPr>
        <p:spPr>
          <a:xfrm flipH="false" flipV="false" rot="0">
            <a:off x="2892111" y="1836889"/>
            <a:ext cx="1682457" cy="3094521"/>
          </a:xfrm>
          <a:custGeom>
            <a:avLst/>
            <a:gdLst/>
            <a:ahLst/>
            <a:cxnLst/>
            <a:rect r="r" b="b" t="t" l="l"/>
            <a:pathLst>
              <a:path h="3094521" w="1682457">
                <a:moveTo>
                  <a:pt x="0" y="0"/>
                </a:moveTo>
                <a:lnTo>
                  <a:pt x="1682457" y="0"/>
                </a:lnTo>
                <a:lnTo>
                  <a:pt x="1682457" y="3094521"/>
                </a:lnTo>
                <a:lnTo>
                  <a:pt x="0" y="3094521"/>
                </a:lnTo>
                <a:lnTo>
                  <a:pt x="0" y="0"/>
                </a:lnTo>
                <a:close/>
              </a:path>
            </a:pathLst>
          </a:custGeom>
          <a:blipFill>
            <a:blip r:embed="rId5"/>
            <a:stretch>
              <a:fillRect l="0" t="0" r="-10357" b="0"/>
            </a:stretch>
          </a:blipFill>
        </p:spPr>
      </p:sp>
      <p:sp>
        <p:nvSpPr>
          <p:cNvPr name="TextBox 11" id="11"/>
          <p:cNvSpPr txBox="true"/>
          <p:nvPr/>
        </p:nvSpPr>
        <p:spPr>
          <a:xfrm rot="0">
            <a:off x="1562728" y="57030"/>
            <a:ext cx="10808182" cy="2218690"/>
          </a:xfrm>
          <a:prstGeom prst="rect">
            <a:avLst/>
          </a:prstGeom>
        </p:spPr>
        <p:txBody>
          <a:bodyPr anchor="t" rtlCol="false" tIns="0" lIns="0" bIns="0" rIns="0">
            <a:spAutoFit/>
          </a:bodyPr>
          <a:lstStyle/>
          <a:p>
            <a:pPr algn="l">
              <a:lnSpc>
                <a:spcPts val="8959"/>
              </a:lnSpc>
            </a:pPr>
            <a:r>
              <a:rPr lang="en-US" sz="6399" i="true" b="true">
                <a:solidFill>
                  <a:srgbClr val="0F4662"/>
                </a:solidFill>
                <a:latin typeface="Cormorant Garamond Bold Italics"/>
                <a:ea typeface="Cormorant Garamond Bold Italics"/>
                <a:cs typeface="Cormorant Garamond Bold Italics"/>
                <a:sym typeface="Cormorant Garamond Bold Italics"/>
              </a:rPr>
              <a:t>Prevalence (UK and Worldwide)</a:t>
            </a:r>
          </a:p>
          <a:p>
            <a:pPr algn="l" marL="0" indent="0" lvl="0">
              <a:lnSpc>
                <a:spcPts val="8959"/>
              </a:lnSpc>
              <a:spcBef>
                <a:spcPct val="0"/>
              </a:spcBef>
            </a:pPr>
          </a:p>
        </p:txBody>
      </p:sp>
      <p:sp>
        <p:nvSpPr>
          <p:cNvPr name="TextBox 12" id="12"/>
          <p:cNvSpPr txBox="true"/>
          <p:nvPr/>
        </p:nvSpPr>
        <p:spPr>
          <a:xfrm rot="0">
            <a:off x="1144612" y="5503017"/>
            <a:ext cx="5938119" cy="3763794"/>
          </a:xfrm>
          <a:prstGeom prst="rect">
            <a:avLst/>
          </a:prstGeom>
        </p:spPr>
        <p:txBody>
          <a:bodyPr anchor="t" rtlCol="false" tIns="0" lIns="0" bIns="0" rIns="0">
            <a:spAutoFit/>
          </a:bodyPr>
          <a:lstStyle/>
          <a:p>
            <a:pPr algn="just" marL="545721" indent="-272861" lvl="1">
              <a:lnSpc>
                <a:spcPts val="4297"/>
              </a:lnSpc>
              <a:buFont typeface="Arial"/>
              <a:buChar char="•"/>
            </a:pPr>
            <a:r>
              <a:rPr lang="en-US" sz="2527">
                <a:solidFill>
                  <a:srgbClr val="000000"/>
                </a:solidFill>
                <a:latin typeface="Aileron"/>
                <a:ea typeface="Aileron"/>
                <a:cs typeface="Aileron"/>
                <a:sym typeface="Aileron"/>
              </a:rPr>
              <a:t>In UK, 5.4 million people are in the UK receiving treatment for asthma, it's one of the highest rate in the Europe. </a:t>
            </a:r>
          </a:p>
          <a:p>
            <a:pPr algn="just" marL="545721" indent="-272861" lvl="1">
              <a:lnSpc>
                <a:spcPts val="4297"/>
              </a:lnSpc>
              <a:buFont typeface="Arial"/>
              <a:buChar char="•"/>
            </a:pPr>
            <a:r>
              <a:rPr lang="en-US" sz="2527">
                <a:solidFill>
                  <a:srgbClr val="000000"/>
                </a:solidFill>
                <a:latin typeface="Aileron"/>
                <a:ea typeface="Aileron"/>
                <a:cs typeface="Aileron"/>
                <a:sym typeface="Aileron"/>
              </a:rPr>
              <a:t>This include around 1.1 million children and 4.3 million adults affected by asthma (Asthma + Lung UK, 2023). </a:t>
            </a:r>
          </a:p>
        </p:txBody>
      </p:sp>
      <p:sp>
        <p:nvSpPr>
          <p:cNvPr name="TextBox 13" id="13"/>
          <p:cNvSpPr txBox="true"/>
          <p:nvPr/>
        </p:nvSpPr>
        <p:spPr>
          <a:xfrm rot="0">
            <a:off x="2238695" y="4874260"/>
            <a:ext cx="5101887" cy="481330"/>
          </a:xfrm>
          <a:prstGeom prst="rect">
            <a:avLst/>
          </a:prstGeom>
        </p:spPr>
        <p:txBody>
          <a:bodyPr anchor="t" rtlCol="false" tIns="0" lIns="0" bIns="0" rIns="0">
            <a:spAutoFit/>
          </a:bodyPr>
          <a:lstStyle/>
          <a:p>
            <a:pPr algn="l" marL="0" indent="0" lvl="0">
              <a:lnSpc>
                <a:spcPts val="3919"/>
              </a:lnSpc>
              <a:spcBef>
                <a:spcPct val="0"/>
              </a:spcBef>
            </a:pPr>
            <a:r>
              <a:rPr lang="en-US" b="true" sz="2799">
                <a:solidFill>
                  <a:srgbClr val="0F4662"/>
                </a:solidFill>
                <a:latin typeface="Aileron Bold"/>
                <a:ea typeface="Aileron Bold"/>
                <a:cs typeface="Aileron Bold"/>
                <a:sym typeface="Aileron Bold"/>
              </a:rPr>
              <a:t>UK PREVALENCE </a:t>
            </a:r>
          </a:p>
        </p:txBody>
      </p:sp>
      <p:sp>
        <p:nvSpPr>
          <p:cNvPr name="TextBox 14" id="14"/>
          <p:cNvSpPr txBox="true"/>
          <p:nvPr/>
        </p:nvSpPr>
        <p:spPr>
          <a:xfrm rot="0">
            <a:off x="9812782" y="5351326"/>
            <a:ext cx="5594197" cy="4076700"/>
          </a:xfrm>
          <a:prstGeom prst="rect">
            <a:avLst/>
          </a:prstGeom>
        </p:spPr>
        <p:txBody>
          <a:bodyPr anchor="t" rtlCol="false" tIns="0" lIns="0" bIns="0" rIns="0">
            <a:spAutoFit/>
          </a:bodyPr>
          <a:lstStyle/>
          <a:p>
            <a:pPr algn="l" marL="518160" indent="-259080" lvl="1">
              <a:lnSpc>
                <a:spcPts val="4079"/>
              </a:lnSpc>
              <a:buFont typeface="Arial"/>
              <a:buChar char="•"/>
            </a:pPr>
            <a:r>
              <a:rPr lang="en-US" sz="2400">
                <a:solidFill>
                  <a:srgbClr val="000000"/>
                </a:solidFill>
                <a:latin typeface="Aileron"/>
                <a:ea typeface="Aileron"/>
                <a:cs typeface="Aileron"/>
                <a:sym typeface="Aileron"/>
              </a:rPr>
              <a:t>Globally, asthma affects 262 millions people. And one of the major cause is disability and adjusted lifeyears (DALYs) in children. </a:t>
            </a:r>
          </a:p>
          <a:p>
            <a:pPr algn="l" marL="518160" indent="-259080" lvl="1">
              <a:lnSpc>
                <a:spcPts val="4079"/>
              </a:lnSpc>
              <a:buFont typeface="Arial"/>
              <a:buChar char="•"/>
            </a:pPr>
            <a:r>
              <a:rPr lang="en-US" sz="2400">
                <a:solidFill>
                  <a:srgbClr val="000000"/>
                </a:solidFill>
                <a:latin typeface="Aileron"/>
                <a:ea typeface="Aileron"/>
                <a:cs typeface="Aileron"/>
                <a:sym typeface="Aileron"/>
              </a:rPr>
              <a:t>According to  WHO organizations report approximately 455,000 death annually from asthma.</a:t>
            </a:r>
          </a:p>
          <a:p>
            <a:pPr algn="l">
              <a:lnSpc>
                <a:spcPts val="4079"/>
              </a:lnSpc>
            </a:pPr>
            <a:r>
              <a:rPr lang="en-US" sz="2400">
                <a:solidFill>
                  <a:srgbClr val="000000"/>
                </a:solidFill>
                <a:latin typeface="Aileron"/>
                <a:ea typeface="Aileron"/>
                <a:cs typeface="Aileron"/>
                <a:sym typeface="Aileron"/>
              </a:rPr>
              <a:t>        (Vos et al., 2020).</a:t>
            </a:r>
          </a:p>
        </p:txBody>
      </p:sp>
      <p:sp>
        <p:nvSpPr>
          <p:cNvPr name="TextBox 15" id="15"/>
          <p:cNvSpPr txBox="true"/>
          <p:nvPr/>
        </p:nvSpPr>
        <p:spPr>
          <a:xfrm rot="0">
            <a:off x="10973874" y="4836769"/>
            <a:ext cx="5101887" cy="481330"/>
          </a:xfrm>
          <a:prstGeom prst="rect">
            <a:avLst/>
          </a:prstGeom>
        </p:spPr>
        <p:txBody>
          <a:bodyPr anchor="t" rtlCol="false" tIns="0" lIns="0" bIns="0" rIns="0">
            <a:spAutoFit/>
          </a:bodyPr>
          <a:lstStyle/>
          <a:p>
            <a:pPr algn="l" marL="0" indent="0" lvl="0">
              <a:lnSpc>
                <a:spcPts val="3919"/>
              </a:lnSpc>
              <a:spcBef>
                <a:spcPct val="0"/>
              </a:spcBef>
            </a:pPr>
            <a:r>
              <a:rPr lang="en-US" b="true" sz="2799">
                <a:solidFill>
                  <a:srgbClr val="0F4662"/>
                </a:solidFill>
                <a:latin typeface="Aileron Bold"/>
                <a:ea typeface="Aileron Bold"/>
                <a:cs typeface="Aileron Bold"/>
                <a:sym typeface="Aileron Bold"/>
              </a:rPr>
              <a:t>Global prevalence </a:t>
            </a:r>
          </a:p>
        </p:txBody>
      </p:sp>
    </p:spTree>
  </p:cSld>
  <p:clrMapOvr>
    <a:masterClrMapping/>
  </p:clrMapOvr>
</p:sld>
</file>

<file path=ppt/slides/slide6.xml><?xml version="1.0" encoding="utf-8"?>
<p:sld xmlns:p="http://schemas.openxmlformats.org/presentationml/2006/main" xmlns:a="http://schemas.openxmlformats.org/drawingml/2006/main" xmlns:r="http://schemas.openxmlformats.org/officeDocument/2006/relationships">
  <p:cSld>
    <p:spTree>
      <p:nvGrpSpPr>
        <p:cNvPr id="1" name=""/>
        <p:cNvGrpSpPr/>
        <p:nvPr/>
      </p:nvGrpSpPr>
      <p:grpSpPr>
        <a:xfrm>
          <a:off x="0" y="0"/>
          <a:ext cx="0" cy="0"/>
          <a:chOff x="0" y="0"/>
          <a:chExt cx="0" cy="0"/>
        </a:xfrm>
      </p:grpSpPr>
      <p:sp>
        <p:nvSpPr>
          <p:cNvPr name="Freeform 2" id="2"/>
          <p:cNvSpPr/>
          <p:nvPr/>
        </p:nvSpPr>
        <p:spPr>
          <a:xfrm flipH="false" flipV="false" rot="0">
            <a:off x="0" y="0"/>
            <a:ext cx="18288000" cy="10287000"/>
          </a:xfrm>
          <a:custGeom>
            <a:avLst/>
            <a:gdLst/>
            <a:ahLst/>
            <a:cxnLst/>
            <a:rect r="r" b="b" t="t" l="l"/>
            <a:pathLst>
              <a:path h="10287000" w="18288000">
                <a:moveTo>
                  <a:pt x="0" y="0"/>
                </a:moveTo>
                <a:lnTo>
                  <a:pt x="18288000" y="0"/>
                </a:lnTo>
                <a:lnTo>
                  <a:pt x="18288000" y="10287000"/>
                </a:lnTo>
                <a:lnTo>
                  <a:pt x="0" y="10287000"/>
                </a:lnTo>
                <a:lnTo>
                  <a:pt x="0" y="0"/>
                </a:lnTo>
                <a:close/>
              </a:path>
            </a:pathLst>
          </a:custGeom>
          <a:blipFill>
            <a:blip r:embed="rId2"/>
            <a:stretch>
              <a:fillRect l="-1215" t="-83915" r="0" b="-37982"/>
            </a:stretch>
          </a:blipFill>
        </p:spPr>
      </p:sp>
      <p:sp>
        <p:nvSpPr>
          <p:cNvPr name="Freeform 3" id="3"/>
          <p:cNvSpPr/>
          <p:nvPr/>
        </p:nvSpPr>
        <p:spPr>
          <a:xfrm flipH="false" flipV="true" rot="0">
            <a:off x="9638178" y="-519966"/>
            <a:ext cx="10298013" cy="10362781"/>
          </a:xfrm>
          <a:custGeom>
            <a:avLst/>
            <a:gdLst/>
            <a:ahLst/>
            <a:cxnLst/>
            <a:rect r="r" b="b" t="t" l="l"/>
            <a:pathLst>
              <a:path h="10362781" w="10298013">
                <a:moveTo>
                  <a:pt x="0" y="10362780"/>
                </a:moveTo>
                <a:lnTo>
                  <a:pt x="10298013" y="10362780"/>
                </a:lnTo>
                <a:lnTo>
                  <a:pt x="10298013" y="0"/>
                </a:lnTo>
                <a:lnTo>
                  <a:pt x="0" y="0"/>
                </a:lnTo>
                <a:lnTo>
                  <a:pt x="0" y="10362780"/>
                </a:lnTo>
                <a:close/>
              </a:path>
            </a:pathLst>
          </a:custGeom>
          <a:blipFill>
            <a:blip r:embed="rId3">
              <a:alphaModFix amt="48000"/>
            </a:blip>
            <a:stretch>
              <a:fillRect l="0" t="0" r="0" b="0"/>
            </a:stretch>
          </a:blipFill>
        </p:spPr>
      </p:sp>
      <p:sp>
        <p:nvSpPr>
          <p:cNvPr name="Freeform 4" id="4"/>
          <p:cNvSpPr/>
          <p:nvPr/>
        </p:nvSpPr>
        <p:spPr>
          <a:xfrm flipH="false" flipV="false" rot="0">
            <a:off x="17009735" y="735226"/>
            <a:ext cx="341146" cy="285322"/>
          </a:xfrm>
          <a:custGeom>
            <a:avLst/>
            <a:gdLst/>
            <a:ahLst/>
            <a:cxnLst/>
            <a:rect r="r" b="b" t="t" l="l"/>
            <a:pathLst>
              <a:path h="285322" w="341146">
                <a:moveTo>
                  <a:pt x="0" y="0"/>
                </a:moveTo>
                <a:lnTo>
                  <a:pt x="341145" y="0"/>
                </a:lnTo>
                <a:lnTo>
                  <a:pt x="341145" y="285322"/>
                </a:lnTo>
                <a:lnTo>
                  <a:pt x="0" y="285322"/>
                </a:lnTo>
                <a:lnTo>
                  <a:pt x="0" y="0"/>
                </a:lnTo>
                <a:close/>
              </a:path>
            </a:pathLst>
          </a:custGeom>
          <a:blipFill>
            <a:blip r:embed="rId4">
              <a:extLst>
                <a:ext uri="{96DAC541-7B7A-43D3-8B79-37D633B846F1}">
                  <asvg:svgBlip xmlns:asvg="http://schemas.microsoft.com/office/drawing/2016/SVG/main" r:embed="rId5"/>
                </a:ext>
              </a:extLst>
            </a:blip>
            <a:stretch>
              <a:fillRect l="0" t="0" r="0" b="0"/>
            </a:stretch>
          </a:blipFill>
        </p:spPr>
      </p:sp>
      <p:sp>
        <p:nvSpPr>
          <p:cNvPr name="Freeform 5" id="5"/>
          <p:cNvSpPr/>
          <p:nvPr/>
        </p:nvSpPr>
        <p:spPr>
          <a:xfrm flipH="false" flipV="false" rot="0">
            <a:off x="3535878" y="2071150"/>
            <a:ext cx="2172492" cy="2205575"/>
          </a:xfrm>
          <a:custGeom>
            <a:avLst/>
            <a:gdLst/>
            <a:ahLst/>
            <a:cxnLst/>
            <a:rect r="r" b="b" t="t" l="l"/>
            <a:pathLst>
              <a:path h="2205575" w="2172492">
                <a:moveTo>
                  <a:pt x="0" y="0"/>
                </a:moveTo>
                <a:lnTo>
                  <a:pt x="2172492" y="0"/>
                </a:lnTo>
                <a:lnTo>
                  <a:pt x="2172492" y="2205575"/>
                </a:lnTo>
                <a:lnTo>
                  <a:pt x="0" y="2205575"/>
                </a:lnTo>
                <a:lnTo>
                  <a:pt x="0" y="0"/>
                </a:lnTo>
                <a:close/>
              </a:path>
            </a:pathLst>
          </a:custGeom>
          <a:blipFill>
            <a:blip r:embed="rId6"/>
            <a:stretch>
              <a:fillRect l="0" t="0" r="0" b="0"/>
            </a:stretch>
          </a:blipFill>
        </p:spPr>
      </p:sp>
      <p:sp>
        <p:nvSpPr>
          <p:cNvPr name="Freeform 6" id="6"/>
          <p:cNvSpPr/>
          <p:nvPr/>
        </p:nvSpPr>
        <p:spPr>
          <a:xfrm flipH="false" flipV="false" rot="0">
            <a:off x="11994415" y="7233776"/>
            <a:ext cx="2506050" cy="2609038"/>
          </a:xfrm>
          <a:custGeom>
            <a:avLst/>
            <a:gdLst/>
            <a:ahLst/>
            <a:cxnLst/>
            <a:rect r="r" b="b" t="t" l="l"/>
            <a:pathLst>
              <a:path h="2609038" w="2506050">
                <a:moveTo>
                  <a:pt x="0" y="0"/>
                </a:moveTo>
                <a:lnTo>
                  <a:pt x="2506050" y="0"/>
                </a:lnTo>
                <a:lnTo>
                  <a:pt x="2506050" y="2609038"/>
                </a:lnTo>
                <a:lnTo>
                  <a:pt x="0" y="2609038"/>
                </a:lnTo>
                <a:lnTo>
                  <a:pt x="0" y="0"/>
                </a:lnTo>
                <a:close/>
              </a:path>
            </a:pathLst>
          </a:custGeom>
          <a:blipFill>
            <a:blip r:embed="rId7">
              <a:extLst>
                <a:ext uri="{96DAC541-7B7A-43D3-8B79-37D633B846F1}">
                  <asvg:svgBlip xmlns:asvg="http://schemas.microsoft.com/office/drawing/2016/SVG/main" r:embed="rId8"/>
                </a:ext>
              </a:extLst>
            </a:blip>
            <a:stretch>
              <a:fillRect l="0" t="0" r="0" b="0"/>
            </a:stretch>
          </a:blipFill>
        </p:spPr>
      </p:sp>
      <p:sp>
        <p:nvSpPr>
          <p:cNvPr name="TextBox 7" id="7"/>
          <p:cNvSpPr txBox="true"/>
          <p:nvPr/>
        </p:nvSpPr>
        <p:spPr>
          <a:xfrm rot="0">
            <a:off x="1649961" y="-130172"/>
            <a:ext cx="14988077" cy="1917693"/>
          </a:xfrm>
          <a:prstGeom prst="rect">
            <a:avLst/>
          </a:prstGeom>
        </p:spPr>
        <p:txBody>
          <a:bodyPr anchor="t" rtlCol="false" tIns="0" lIns="0" bIns="0" rIns="0">
            <a:spAutoFit/>
          </a:bodyPr>
          <a:lstStyle/>
          <a:p>
            <a:pPr algn="ctr" marL="0" indent="0" lvl="0">
              <a:lnSpc>
                <a:spcPts val="14000"/>
              </a:lnSpc>
              <a:spcBef>
                <a:spcPct val="0"/>
              </a:spcBef>
            </a:pPr>
            <a:r>
              <a:rPr lang="en-US" sz="10000">
                <a:solidFill>
                  <a:srgbClr val="3E382B"/>
                </a:solidFill>
                <a:latin typeface="Hello Paris"/>
                <a:ea typeface="Hello Paris"/>
                <a:cs typeface="Hello Paris"/>
                <a:sym typeface="Hello Paris"/>
              </a:rPr>
              <a:t>Economic and Social impact </a:t>
            </a:r>
          </a:p>
        </p:txBody>
      </p:sp>
      <p:sp>
        <p:nvSpPr>
          <p:cNvPr name="TextBox 8" id="8"/>
          <p:cNvSpPr txBox="true"/>
          <p:nvPr/>
        </p:nvSpPr>
        <p:spPr>
          <a:xfrm rot="0">
            <a:off x="9144000" y="2707951"/>
            <a:ext cx="8437030" cy="4578350"/>
          </a:xfrm>
          <a:prstGeom prst="rect">
            <a:avLst/>
          </a:prstGeom>
        </p:spPr>
        <p:txBody>
          <a:bodyPr anchor="t" rtlCol="false" tIns="0" lIns="0" bIns="0" rIns="0">
            <a:spAutoFit/>
          </a:bodyPr>
          <a:lstStyle/>
          <a:p>
            <a:pPr algn="just">
              <a:lnSpc>
                <a:spcPts val="2800"/>
              </a:lnSpc>
            </a:pPr>
            <a:r>
              <a:rPr lang="en-US" sz="2000">
                <a:solidFill>
                  <a:srgbClr val="3E382B"/>
                </a:solidFill>
                <a:latin typeface="Varela Round"/>
                <a:ea typeface="Varela Round"/>
                <a:cs typeface="Varela Round"/>
                <a:sym typeface="Varela Round"/>
              </a:rPr>
              <a:t>Asthma affects social participation, education, and mental wellbeing.</a:t>
            </a:r>
          </a:p>
          <a:p>
            <a:pPr algn="just" marL="431801" indent="-215900" lvl="1">
              <a:lnSpc>
                <a:spcPts val="2800"/>
              </a:lnSpc>
              <a:buFont typeface="Arial"/>
              <a:buChar char="•"/>
            </a:pPr>
            <a:r>
              <a:rPr lang="en-US" sz="2000">
                <a:solidFill>
                  <a:srgbClr val="3E382B"/>
                </a:solidFill>
                <a:latin typeface="Varela Round"/>
                <a:ea typeface="Varela Round"/>
                <a:cs typeface="Varela Round"/>
                <a:sym typeface="Varela Round"/>
              </a:rPr>
              <a:t>​Educational Impact: Asthma is a leading cause of school absenteeism among children, which can lead to long-term gaps in educational attainment (Everard, 2017).</a:t>
            </a:r>
          </a:p>
          <a:p>
            <a:pPr algn="just">
              <a:lnSpc>
                <a:spcPts val="2800"/>
              </a:lnSpc>
            </a:pPr>
          </a:p>
          <a:p>
            <a:pPr algn="just" marL="431801" indent="-215900" lvl="1">
              <a:lnSpc>
                <a:spcPts val="2800"/>
              </a:lnSpc>
              <a:buFont typeface="Arial"/>
              <a:buChar char="•"/>
            </a:pPr>
            <a:r>
              <a:rPr lang="en-US" sz="2000">
                <a:solidFill>
                  <a:srgbClr val="3E382B"/>
                </a:solidFill>
                <a:latin typeface="Varela Round"/>
                <a:ea typeface="Varela Round"/>
                <a:cs typeface="Varela Round"/>
                <a:sym typeface="Varela Round"/>
              </a:rPr>
              <a:t>Psychosocial Wellbeing: There is a strong correlation between poorly controlled asthma and mental health issues, particularly anxiety and depression, as patients often live in fear of the next acute attack (Cooper et al., 2007).</a:t>
            </a:r>
          </a:p>
          <a:p>
            <a:pPr algn="just">
              <a:lnSpc>
                <a:spcPts val="2800"/>
              </a:lnSpc>
            </a:pPr>
          </a:p>
          <a:p>
            <a:pPr algn="just" marL="431801" indent="-215900" lvl="1">
              <a:lnSpc>
                <a:spcPts val="2800"/>
              </a:lnSpc>
              <a:buFont typeface="Arial"/>
              <a:buChar char="•"/>
            </a:pPr>
            <a:r>
              <a:rPr lang="en-US" sz="2000">
                <a:solidFill>
                  <a:srgbClr val="3E382B"/>
                </a:solidFill>
                <a:latin typeface="Aileron"/>
                <a:ea typeface="Aileron"/>
                <a:cs typeface="Aileron"/>
                <a:sym typeface="Aileron"/>
              </a:rPr>
              <a:t> ​Physical Limitations: The social burden includes the inability to participate in sports, leisure activities, or family outings, which can lead to social isolation (Nunes et al., 2017). </a:t>
            </a:r>
          </a:p>
        </p:txBody>
      </p:sp>
      <p:sp>
        <p:nvSpPr>
          <p:cNvPr name="TextBox 9" id="9"/>
          <p:cNvSpPr txBox="true"/>
          <p:nvPr/>
        </p:nvSpPr>
        <p:spPr>
          <a:xfrm rot="0">
            <a:off x="869369" y="6118114"/>
            <a:ext cx="7974643" cy="3106420"/>
          </a:xfrm>
          <a:prstGeom prst="rect">
            <a:avLst/>
          </a:prstGeom>
        </p:spPr>
        <p:txBody>
          <a:bodyPr anchor="t" rtlCol="false" tIns="0" lIns="0" bIns="0" rIns="0">
            <a:spAutoFit/>
          </a:bodyPr>
          <a:lstStyle/>
          <a:p>
            <a:pPr algn="just" marL="474979" indent="-237490" lvl="1">
              <a:lnSpc>
                <a:spcPts val="3079"/>
              </a:lnSpc>
              <a:buFont typeface="Arial"/>
              <a:buChar char="•"/>
            </a:pPr>
            <a:r>
              <a:rPr lang="en-US" sz="2199">
                <a:solidFill>
                  <a:srgbClr val="3E382B"/>
                </a:solidFill>
                <a:latin typeface="Varela Round"/>
                <a:ea typeface="Varela Round"/>
                <a:cs typeface="Varela Round"/>
                <a:sym typeface="Varela Round"/>
              </a:rPr>
              <a:t>In the UK, asthma-related care costs the NHS approximately £1.1 billion annually, with a significant portion allocated to emergency admissions and primary care consultations (Mukherjee et al., 2016).</a:t>
            </a:r>
          </a:p>
          <a:p>
            <a:pPr algn="just" marL="474979" indent="-237490" lvl="1">
              <a:lnSpc>
                <a:spcPts val="3079"/>
              </a:lnSpc>
              <a:buFont typeface="Arial"/>
              <a:buChar char="•"/>
            </a:pPr>
            <a:r>
              <a:rPr lang="en-US" sz="2199">
                <a:solidFill>
                  <a:srgbClr val="3E382B"/>
                </a:solidFill>
                <a:latin typeface="Varela Round"/>
                <a:ea typeface="Varela Round"/>
                <a:cs typeface="Varela Round"/>
                <a:sym typeface="Varela Round"/>
              </a:rPr>
              <a:t>Indirect Productivity Loss: Significant economic impact arises from "presenteeism" (reduced performance at work) and absenteeism, costing the UK economy billions in lost output (Nunes et al., 2017). </a:t>
            </a:r>
          </a:p>
        </p:txBody>
      </p:sp>
      <p:sp>
        <p:nvSpPr>
          <p:cNvPr name="TextBox 10" id="10"/>
          <p:cNvSpPr txBox="true"/>
          <p:nvPr/>
        </p:nvSpPr>
        <p:spPr>
          <a:xfrm rot="0">
            <a:off x="1573690" y="4594749"/>
            <a:ext cx="6566002" cy="1180465"/>
          </a:xfrm>
          <a:prstGeom prst="rect">
            <a:avLst/>
          </a:prstGeom>
        </p:spPr>
        <p:txBody>
          <a:bodyPr anchor="t" rtlCol="false" tIns="0" lIns="0" bIns="0" rIns="0">
            <a:spAutoFit/>
          </a:bodyPr>
          <a:lstStyle/>
          <a:p>
            <a:pPr algn="ctr">
              <a:lnSpc>
                <a:spcPts val="4759"/>
              </a:lnSpc>
            </a:pPr>
            <a:r>
              <a:rPr lang="en-US" sz="3399">
                <a:solidFill>
                  <a:srgbClr val="3E382B"/>
                </a:solidFill>
                <a:latin typeface="Canva Sans"/>
                <a:ea typeface="Canva Sans"/>
                <a:cs typeface="Canva Sans"/>
                <a:sym typeface="Canva Sans"/>
              </a:rPr>
              <a:t>Economic impact (financial burden)</a:t>
            </a:r>
          </a:p>
        </p:txBody>
      </p:sp>
      <p:sp>
        <p:nvSpPr>
          <p:cNvPr name="TextBox 11" id="11"/>
          <p:cNvSpPr txBox="true"/>
          <p:nvPr/>
        </p:nvSpPr>
        <p:spPr>
          <a:xfrm rot="0">
            <a:off x="9968676" y="1747617"/>
            <a:ext cx="7041059" cy="580390"/>
          </a:xfrm>
          <a:prstGeom prst="rect">
            <a:avLst/>
          </a:prstGeom>
        </p:spPr>
        <p:txBody>
          <a:bodyPr anchor="t" rtlCol="false" tIns="0" lIns="0" bIns="0" rIns="0">
            <a:spAutoFit/>
          </a:bodyPr>
          <a:lstStyle/>
          <a:p>
            <a:pPr algn="ctr">
              <a:lnSpc>
                <a:spcPts val="4759"/>
              </a:lnSpc>
            </a:pPr>
            <a:r>
              <a:rPr lang="en-US" sz="3399">
                <a:solidFill>
                  <a:srgbClr val="3E382B"/>
                </a:solidFill>
                <a:latin typeface="Canva Sans"/>
                <a:ea typeface="Canva Sans"/>
                <a:cs typeface="Canva Sans"/>
                <a:sym typeface="Canva Sans"/>
              </a:rPr>
              <a:t>Social impact (the human burden)</a:t>
            </a:r>
          </a:p>
        </p:txBody>
      </p:sp>
    </p:spTree>
  </p:cSld>
  <p:clrMapOvr>
    <a:masterClrMapping/>
  </p:clrMapOvr>
</p:sld>
</file>

<file path=ppt/slides/slide7.xml><?xml version="1.0" encoding="utf-8"?>
<p:sld xmlns:p="http://schemas.openxmlformats.org/presentationml/2006/main" xmlns:a="http://schemas.openxmlformats.org/drawingml/2006/main" xmlns:r="http://schemas.openxmlformats.org/officeDocument/2006/relationships">
  <p:cSld>
    <p:spTree>
      <p:nvGrpSpPr>
        <p:cNvPr id="1" name=""/>
        <p:cNvGrpSpPr/>
        <p:nvPr/>
      </p:nvGrpSpPr>
      <p:grpSpPr>
        <a:xfrm>
          <a:off x="0" y="0"/>
          <a:ext cx="0" cy="0"/>
          <a:chOff x="0" y="0"/>
          <a:chExt cx="0" cy="0"/>
        </a:xfrm>
      </p:grpSpPr>
      <p:sp>
        <p:nvSpPr>
          <p:cNvPr name="Freeform 2" id="2"/>
          <p:cNvSpPr/>
          <p:nvPr/>
        </p:nvSpPr>
        <p:spPr>
          <a:xfrm flipH="false" flipV="false" rot="0">
            <a:off x="0" y="0"/>
            <a:ext cx="18288000" cy="10287000"/>
          </a:xfrm>
          <a:custGeom>
            <a:avLst/>
            <a:gdLst/>
            <a:ahLst/>
            <a:cxnLst/>
            <a:rect r="r" b="b" t="t" l="l"/>
            <a:pathLst>
              <a:path h="10287000" w="18288000">
                <a:moveTo>
                  <a:pt x="0" y="0"/>
                </a:moveTo>
                <a:lnTo>
                  <a:pt x="18288000" y="0"/>
                </a:lnTo>
                <a:lnTo>
                  <a:pt x="18288000" y="10287000"/>
                </a:lnTo>
                <a:lnTo>
                  <a:pt x="0" y="10287000"/>
                </a:lnTo>
                <a:lnTo>
                  <a:pt x="0" y="0"/>
                </a:lnTo>
                <a:close/>
              </a:path>
            </a:pathLst>
          </a:custGeom>
          <a:blipFill>
            <a:blip r:embed="rId2"/>
            <a:stretch>
              <a:fillRect l="-1215" t="-83915" r="0" b="-37982"/>
            </a:stretch>
          </a:blipFill>
        </p:spPr>
      </p:sp>
      <p:sp>
        <p:nvSpPr>
          <p:cNvPr name="AutoShape 3" id="3"/>
          <p:cNvSpPr/>
          <p:nvPr/>
        </p:nvSpPr>
        <p:spPr>
          <a:xfrm>
            <a:off x="0" y="308669"/>
            <a:ext cx="18288000" cy="0"/>
          </a:xfrm>
          <a:prstGeom prst="line">
            <a:avLst/>
          </a:prstGeom>
          <a:ln cap="flat" w="9525">
            <a:solidFill>
              <a:srgbClr val="FFFFFF"/>
            </a:solidFill>
            <a:prstDash val="solid"/>
            <a:headEnd type="none" len="sm" w="sm"/>
            <a:tailEnd type="none" len="sm" w="sm"/>
          </a:ln>
        </p:spPr>
      </p:sp>
      <p:sp>
        <p:nvSpPr>
          <p:cNvPr name="AutoShape 4" id="4"/>
          <p:cNvSpPr/>
          <p:nvPr/>
        </p:nvSpPr>
        <p:spPr>
          <a:xfrm flipV="true">
            <a:off x="427482" y="0"/>
            <a:ext cx="0" cy="10287000"/>
          </a:xfrm>
          <a:prstGeom prst="line">
            <a:avLst/>
          </a:prstGeom>
          <a:ln cap="flat" w="9525">
            <a:solidFill>
              <a:srgbClr val="FFFFFF"/>
            </a:solidFill>
            <a:prstDash val="solid"/>
            <a:headEnd type="none" len="sm" w="sm"/>
            <a:tailEnd type="none" len="sm" w="sm"/>
          </a:ln>
        </p:spPr>
      </p:sp>
      <p:sp>
        <p:nvSpPr>
          <p:cNvPr name="AutoShape 5" id="5"/>
          <p:cNvSpPr/>
          <p:nvPr/>
        </p:nvSpPr>
        <p:spPr>
          <a:xfrm flipV="true">
            <a:off x="17860518" y="0"/>
            <a:ext cx="0" cy="10287000"/>
          </a:xfrm>
          <a:prstGeom prst="line">
            <a:avLst/>
          </a:prstGeom>
          <a:ln cap="flat" w="9525">
            <a:solidFill>
              <a:srgbClr val="FFFFFF"/>
            </a:solidFill>
            <a:prstDash val="solid"/>
            <a:headEnd type="none" len="sm" w="sm"/>
            <a:tailEnd type="none" len="sm" w="sm"/>
          </a:ln>
        </p:spPr>
      </p:sp>
      <p:sp>
        <p:nvSpPr>
          <p:cNvPr name="Freeform 6" id="6"/>
          <p:cNvSpPr/>
          <p:nvPr/>
        </p:nvSpPr>
        <p:spPr>
          <a:xfrm flipH="false" flipV="false" rot="0">
            <a:off x="1028700" y="2832344"/>
            <a:ext cx="6398392" cy="5908266"/>
          </a:xfrm>
          <a:custGeom>
            <a:avLst/>
            <a:gdLst/>
            <a:ahLst/>
            <a:cxnLst/>
            <a:rect r="r" b="b" t="t" l="l"/>
            <a:pathLst>
              <a:path h="5908266" w="6398392">
                <a:moveTo>
                  <a:pt x="0" y="0"/>
                </a:moveTo>
                <a:lnTo>
                  <a:pt x="6398392" y="0"/>
                </a:lnTo>
                <a:lnTo>
                  <a:pt x="6398392" y="5908267"/>
                </a:lnTo>
                <a:lnTo>
                  <a:pt x="0" y="5908267"/>
                </a:lnTo>
                <a:lnTo>
                  <a:pt x="0" y="0"/>
                </a:lnTo>
                <a:close/>
              </a:path>
            </a:pathLst>
          </a:custGeom>
          <a:blipFill>
            <a:blip r:embed="rId3"/>
            <a:stretch>
              <a:fillRect l="0" t="0" r="-415" b="0"/>
            </a:stretch>
          </a:blipFill>
        </p:spPr>
      </p:sp>
      <p:sp>
        <p:nvSpPr>
          <p:cNvPr name="TextBox 7" id="7"/>
          <p:cNvSpPr txBox="true"/>
          <p:nvPr/>
        </p:nvSpPr>
        <p:spPr>
          <a:xfrm rot="0">
            <a:off x="1028700" y="942975"/>
            <a:ext cx="16221540" cy="771525"/>
          </a:xfrm>
          <a:prstGeom prst="rect">
            <a:avLst/>
          </a:prstGeom>
        </p:spPr>
        <p:txBody>
          <a:bodyPr anchor="t" rtlCol="false" tIns="0" lIns="0" bIns="0" rIns="0">
            <a:spAutoFit/>
          </a:bodyPr>
          <a:lstStyle/>
          <a:p>
            <a:pPr algn="l">
              <a:lnSpc>
                <a:spcPts val="6299"/>
              </a:lnSpc>
            </a:pPr>
            <a:r>
              <a:rPr lang="en-US" sz="4500">
                <a:solidFill>
                  <a:srgbClr val="0F4662"/>
                </a:solidFill>
                <a:latin typeface="Aileron"/>
                <a:ea typeface="Aileron"/>
                <a:cs typeface="Aileron"/>
                <a:sym typeface="Aileron"/>
              </a:rPr>
              <a:t>DIAGNOSIS AND INITIAL ASSESSMENT </a:t>
            </a:r>
          </a:p>
        </p:txBody>
      </p:sp>
      <p:sp>
        <p:nvSpPr>
          <p:cNvPr name="TextBox 8" id="8"/>
          <p:cNvSpPr txBox="true"/>
          <p:nvPr/>
        </p:nvSpPr>
        <p:spPr>
          <a:xfrm rot="0">
            <a:off x="7729278" y="2765669"/>
            <a:ext cx="9824292" cy="5585107"/>
          </a:xfrm>
          <a:prstGeom prst="rect">
            <a:avLst/>
          </a:prstGeom>
        </p:spPr>
        <p:txBody>
          <a:bodyPr anchor="t" rtlCol="false" tIns="0" lIns="0" bIns="0" rIns="0">
            <a:spAutoFit/>
          </a:bodyPr>
          <a:lstStyle/>
          <a:p>
            <a:pPr algn="just" marL="770541" indent="-385270" lvl="1">
              <a:lnSpc>
                <a:spcPts val="4996"/>
              </a:lnSpc>
              <a:buFont typeface="Arial"/>
              <a:buChar char="•"/>
            </a:pPr>
            <a:r>
              <a:rPr lang="en-US" b="true" sz="3568">
                <a:solidFill>
                  <a:srgbClr val="000000"/>
                </a:solidFill>
                <a:latin typeface="Barlow Bold"/>
                <a:ea typeface="Barlow Bold"/>
                <a:cs typeface="Barlow Bold"/>
                <a:sym typeface="Barlow Bold"/>
              </a:rPr>
              <a:t>Clinical History:</a:t>
            </a:r>
            <a:r>
              <a:rPr lang="en-US" sz="3568">
                <a:solidFill>
                  <a:srgbClr val="000000"/>
                </a:solidFill>
                <a:latin typeface="Barlow"/>
                <a:ea typeface="Barlow"/>
                <a:cs typeface="Barlow"/>
                <a:sym typeface="Barlow"/>
              </a:rPr>
              <a:t> Assessment focuses on the pattern of symptoms and identifying triggers (British Thoracic Society and SIGN, 2019).</a:t>
            </a:r>
          </a:p>
          <a:p>
            <a:pPr algn="just" marL="770541" indent="-385270" lvl="1">
              <a:lnSpc>
                <a:spcPts val="4996"/>
              </a:lnSpc>
              <a:buFont typeface="Arial"/>
              <a:buChar char="•"/>
            </a:pPr>
            <a:r>
              <a:rPr lang="en-US" b="true" sz="3568">
                <a:solidFill>
                  <a:srgbClr val="000000"/>
                </a:solidFill>
                <a:latin typeface="Barlow Bold"/>
                <a:ea typeface="Barlow Bold"/>
                <a:cs typeface="Barlow Bold"/>
                <a:sym typeface="Barlow Bold"/>
              </a:rPr>
              <a:t>Objective Testing:</a:t>
            </a:r>
            <a:r>
              <a:rPr lang="en-US" sz="3568">
                <a:solidFill>
                  <a:srgbClr val="000000"/>
                </a:solidFill>
                <a:latin typeface="Barlow"/>
                <a:ea typeface="Barlow"/>
                <a:cs typeface="Barlow"/>
                <a:sym typeface="Barlow"/>
              </a:rPr>
              <a:t> Spirometry is used to measure bronchodilator reversibility (National Institute for Health and Care Excellence, 2021). </a:t>
            </a:r>
          </a:p>
          <a:p>
            <a:pPr algn="just" marL="770541" indent="-385270" lvl="1">
              <a:lnSpc>
                <a:spcPts val="4996"/>
              </a:lnSpc>
              <a:buFont typeface="Arial"/>
              <a:buChar char="•"/>
            </a:pPr>
            <a:r>
              <a:rPr lang="en-US" b="true" sz="3568">
                <a:solidFill>
                  <a:srgbClr val="000000"/>
                </a:solidFill>
                <a:latin typeface="Barlow Bold"/>
                <a:ea typeface="Barlow Bold"/>
                <a:cs typeface="Barlow Bold"/>
                <a:sym typeface="Barlow Bold"/>
              </a:rPr>
              <a:t>FeNO Testing:</a:t>
            </a:r>
            <a:r>
              <a:rPr lang="en-US" sz="3568">
                <a:solidFill>
                  <a:srgbClr val="000000"/>
                </a:solidFill>
                <a:latin typeface="Barlow"/>
                <a:ea typeface="Barlow"/>
                <a:cs typeface="Barlow"/>
                <a:sym typeface="Barlow"/>
              </a:rPr>
              <a:t> Measuring Fractional Exhaled Nitric Oxide (FeNO) helps identify eosinophilic airway inflammation (Heaney et al., 2019). </a:t>
            </a:r>
          </a:p>
        </p:txBody>
      </p:sp>
    </p:spTree>
  </p:cSld>
  <p:clrMapOvr>
    <a:masterClrMapping/>
  </p:clrMapOvr>
</p:sld>
</file>

<file path=ppt/slides/slide8.xml><?xml version="1.0" encoding="utf-8"?>
<p:sld xmlns:p="http://schemas.openxmlformats.org/presentationml/2006/main" xmlns:a="http://schemas.openxmlformats.org/drawingml/2006/main" xmlns:r="http://schemas.openxmlformats.org/officeDocument/2006/relationships">
  <p:cSld>
    <p:spTree>
      <p:nvGrpSpPr>
        <p:cNvPr id="1" name=""/>
        <p:cNvGrpSpPr/>
        <p:nvPr/>
      </p:nvGrpSpPr>
      <p:grpSpPr>
        <a:xfrm>
          <a:off x="0" y="0"/>
          <a:ext cx="0" cy="0"/>
          <a:chOff x="0" y="0"/>
          <a:chExt cx="0" cy="0"/>
        </a:xfrm>
      </p:grpSpPr>
      <p:sp>
        <p:nvSpPr>
          <p:cNvPr name="Freeform 2" id="2"/>
          <p:cNvSpPr/>
          <p:nvPr/>
        </p:nvSpPr>
        <p:spPr>
          <a:xfrm flipH="false" flipV="false" rot="0">
            <a:off x="0" y="0"/>
            <a:ext cx="18288000" cy="10287000"/>
          </a:xfrm>
          <a:custGeom>
            <a:avLst/>
            <a:gdLst/>
            <a:ahLst/>
            <a:cxnLst/>
            <a:rect r="r" b="b" t="t" l="l"/>
            <a:pathLst>
              <a:path h="10287000" w="18288000">
                <a:moveTo>
                  <a:pt x="0" y="0"/>
                </a:moveTo>
                <a:lnTo>
                  <a:pt x="18288000" y="0"/>
                </a:lnTo>
                <a:lnTo>
                  <a:pt x="18288000" y="10287000"/>
                </a:lnTo>
                <a:lnTo>
                  <a:pt x="0" y="10287000"/>
                </a:lnTo>
                <a:lnTo>
                  <a:pt x="0" y="0"/>
                </a:lnTo>
                <a:close/>
              </a:path>
            </a:pathLst>
          </a:custGeom>
          <a:blipFill>
            <a:blip r:embed="rId2"/>
            <a:stretch>
              <a:fillRect l="-1215" t="-83915" r="0" b="-37982"/>
            </a:stretch>
          </a:blipFill>
        </p:spPr>
      </p:sp>
      <p:sp>
        <p:nvSpPr>
          <p:cNvPr name="TextBox 3" id="3"/>
          <p:cNvSpPr txBox="true"/>
          <p:nvPr/>
        </p:nvSpPr>
        <p:spPr>
          <a:xfrm rot="0">
            <a:off x="4843687" y="537527"/>
            <a:ext cx="7825929" cy="887095"/>
          </a:xfrm>
          <a:prstGeom prst="rect">
            <a:avLst/>
          </a:prstGeom>
        </p:spPr>
        <p:txBody>
          <a:bodyPr anchor="t" rtlCol="false" tIns="0" lIns="0" bIns="0" rIns="0">
            <a:spAutoFit/>
          </a:bodyPr>
          <a:lstStyle/>
          <a:p>
            <a:pPr algn="ctr">
              <a:lnSpc>
                <a:spcPts val="7279"/>
              </a:lnSpc>
            </a:pPr>
            <a:r>
              <a:rPr lang="en-US" sz="5199" b="true">
                <a:solidFill>
                  <a:srgbClr val="000000"/>
                </a:solidFill>
                <a:latin typeface="Canva Sans Bold"/>
                <a:ea typeface="Canva Sans Bold"/>
                <a:cs typeface="Canva Sans Bold"/>
                <a:sym typeface="Canva Sans Bold"/>
              </a:rPr>
              <a:t>Management of Asthma </a:t>
            </a:r>
          </a:p>
        </p:txBody>
      </p:sp>
      <p:sp>
        <p:nvSpPr>
          <p:cNvPr name="Freeform 4" id="4"/>
          <p:cNvSpPr/>
          <p:nvPr/>
        </p:nvSpPr>
        <p:spPr>
          <a:xfrm flipH="false" flipV="false" rot="0">
            <a:off x="12669615" y="3033910"/>
            <a:ext cx="5193309" cy="5080000"/>
          </a:xfrm>
          <a:custGeom>
            <a:avLst/>
            <a:gdLst/>
            <a:ahLst/>
            <a:cxnLst/>
            <a:rect r="r" b="b" t="t" l="l"/>
            <a:pathLst>
              <a:path h="5080000" w="5193309">
                <a:moveTo>
                  <a:pt x="0" y="0"/>
                </a:moveTo>
                <a:lnTo>
                  <a:pt x="5193309" y="0"/>
                </a:lnTo>
                <a:lnTo>
                  <a:pt x="5193309" y="5080000"/>
                </a:lnTo>
                <a:lnTo>
                  <a:pt x="0" y="5080000"/>
                </a:lnTo>
                <a:lnTo>
                  <a:pt x="0" y="0"/>
                </a:lnTo>
                <a:close/>
              </a:path>
            </a:pathLst>
          </a:custGeom>
          <a:blipFill>
            <a:blip r:embed="rId3">
              <a:extLst>
                <a:ext uri="{96DAC541-7B7A-43D3-8B79-37D633B846F1}">
                  <asvg:svgBlip xmlns:asvg="http://schemas.microsoft.com/office/drawing/2016/SVG/main" r:embed="rId4"/>
                </a:ext>
              </a:extLst>
            </a:blip>
            <a:stretch>
              <a:fillRect l="0" t="0" r="0" b="0"/>
            </a:stretch>
          </a:blipFill>
        </p:spPr>
      </p:sp>
      <p:sp>
        <p:nvSpPr>
          <p:cNvPr name="TextBox 5" id="5"/>
          <p:cNvSpPr txBox="true"/>
          <p:nvPr/>
        </p:nvSpPr>
        <p:spPr>
          <a:xfrm rot="0">
            <a:off x="1028700" y="2052835"/>
            <a:ext cx="10957728" cy="6556375"/>
          </a:xfrm>
          <a:prstGeom prst="rect">
            <a:avLst/>
          </a:prstGeom>
        </p:spPr>
        <p:txBody>
          <a:bodyPr anchor="t" rtlCol="false" tIns="0" lIns="0" bIns="0" rIns="0">
            <a:spAutoFit/>
          </a:bodyPr>
          <a:lstStyle/>
          <a:p>
            <a:pPr algn="l" marL="539749" indent="-269875" lvl="1">
              <a:lnSpc>
                <a:spcPts val="3499"/>
              </a:lnSpc>
              <a:buFont typeface="Arial"/>
              <a:buChar char="•"/>
            </a:pPr>
            <a:r>
              <a:rPr lang="en-US" b="true" sz="2499">
                <a:solidFill>
                  <a:srgbClr val="000000"/>
                </a:solidFill>
                <a:latin typeface="Canva Sans Bold"/>
                <a:ea typeface="Canva Sans Bold"/>
                <a:cs typeface="Canva Sans Bold"/>
                <a:sym typeface="Canva Sans Bold"/>
              </a:rPr>
              <a:t>Stepwise Approach</a:t>
            </a:r>
            <a:r>
              <a:rPr lang="en-US" sz="2499">
                <a:solidFill>
                  <a:srgbClr val="000000"/>
                </a:solidFill>
                <a:latin typeface="Canva Sans"/>
                <a:ea typeface="Canva Sans"/>
                <a:cs typeface="Canva Sans"/>
                <a:sym typeface="Canva Sans"/>
              </a:rPr>
              <a:t>: Management follows the BTS/SIGN and NICE guidelines, starting with "as-needed" low-dose inhaled corticosteroids (ICS) and moving to Long-Acting Beta-Agonists (LABA) if symptoms persist (British Thoracic Society and SIGN, 2019).</a:t>
            </a:r>
          </a:p>
          <a:p>
            <a:pPr algn="l" marL="539749" indent="-269875" lvl="1">
              <a:lnSpc>
                <a:spcPts val="3499"/>
              </a:lnSpc>
              <a:buFont typeface="Arial"/>
              <a:buChar char="•"/>
            </a:pPr>
            <a:r>
              <a:rPr lang="en-US" sz="2499">
                <a:solidFill>
                  <a:srgbClr val="000000"/>
                </a:solidFill>
                <a:latin typeface="Canva Sans"/>
                <a:ea typeface="Canva Sans"/>
                <a:cs typeface="Canva Sans"/>
                <a:sym typeface="Canva Sans"/>
              </a:rPr>
              <a:t> ​</a:t>
            </a:r>
            <a:r>
              <a:rPr lang="en-US" b="true" sz="2499">
                <a:solidFill>
                  <a:srgbClr val="000000"/>
                </a:solidFill>
                <a:latin typeface="Canva Sans Bold"/>
                <a:ea typeface="Canva Sans Bold"/>
                <a:cs typeface="Canva Sans Bold"/>
                <a:sym typeface="Canva Sans Bold"/>
              </a:rPr>
              <a:t>The SABA Transition</a:t>
            </a:r>
            <a:r>
              <a:rPr lang="en-US" sz="2499">
                <a:solidFill>
                  <a:srgbClr val="000000"/>
                </a:solidFill>
                <a:latin typeface="Canva Sans"/>
                <a:ea typeface="Canva Sans"/>
                <a:cs typeface="Canva Sans"/>
                <a:sym typeface="Canva Sans"/>
              </a:rPr>
              <a:t>: Recent UK guidance emphasizes moving away from SABA-only (blue inhaler) treatment to reduce the risk of severe exacerbations (Reddel et al., 2022). </a:t>
            </a:r>
          </a:p>
          <a:p>
            <a:pPr algn="l" marL="539749" indent="-269875" lvl="1">
              <a:lnSpc>
                <a:spcPts val="3499"/>
              </a:lnSpc>
              <a:buFont typeface="Arial"/>
              <a:buChar char="•"/>
            </a:pPr>
            <a:r>
              <a:rPr lang="en-US" sz="2499">
                <a:solidFill>
                  <a:srgbClr val="000000"/>
                </a:solidFill>
                <a:latin typeface="Canva Sans"/>
                <a:ea typeface="Canva Sans"/>
                <a:cs typeface="Canva Sans"/>
                <a:sym typeface="Canva Sans"/>
              </a:rPr>
              <a:t>​</a:t>
            </a:r>
            <a:r>
              <a:rPr lang="en-US" b="true" sz="2499">
                <a:solidFill>
                  <a:srgbClr val="000000"/>
                </a:solidFill>
                <a:latin typeface="Canva Sans Bold"/>
                <a:ea typeface="Canva Sans Bold"/>
                <a:cs typeface="Canva Sans Bold"/>
                <a:sym typeface="Canva Sans Bold"/>
              </a:rPr>
              <a:t>Regular Review: </a:t>
            </a:r>
            <a:r>
              <a:rPr lang="en-US" sz="2499">
                <a:solidFill>
                  <a:srgbClr val="000000"/>
                </a:solidFill>
                <a:latin typeface="Canva Sans"/>
                <a:ea typeface="Canva Sans"/>
                <a:cs typeface="Canva Sans"/>
                <a:sym typeface="Canva Sans"/>
              </a:rPr>
              <a:t>Management requires an annual asthma review to assess inhaler technique, peak flow, and the "Royal College of Physicians (RCP) Three Questions" (National Institute for Health and Care Excellence, 2021). </a:t>
            </a:r>
          </a:p>
          <a:p>
            <a:pPr algn="l" marL="539749" indent="-269875" lvl="1">
              <a:lnSpc>
                <a:spcPts val="3499"/>
              </a:lnSpc>
              <a:buFont typeface="Arial"/>
              <a:buChar char="•"/>
            </a:pPr>
            <a:r>
              <a:rPr lang="en-US" b="true" sz="2499">
                <a:solidFill>
                  <a:srgbClr val="000000"/>
                </a:solidFill>
                <a:latin typeface="Canva Sans Bold"/>
                <a:ea typeface="Canva Sans Bold"/>
                <a:cs typeface="Canva Sans Bold"/>
                <a:sym typeface="Canva Sans Bold"/>
              </a:rPr>
              <a:t>​Emergency Management</a:t>
            </a:r>
            <a:r>
              <a:rPr lang="en-US" sz="2499">
                <a:solidFill>
                  <a:srgbClr val="000000"/>
                </a:solidFill>
                <a:latin typeface="Canva Sans"/>
                <a:ea typeface="Canva Sans"/>
                <a:cs typeface="Canva Sans"/>
                <a:sym typeface="Canva Sans"/>
              </a:rPr>
              <a:t>: For acute attacks, the framework focuses on high-dose bronchodilators and systemic corticosteroids like prednisolone (Global Initiative for Asthma, 2024). </a:t>
            </a:r>
          </a:p>
        </p:txBody>
      </p:sp>
    </p:spTree>
  </p:cSld>
  <p:clrMapOvr>
    <a:masterClrMapping/>
  </p:clrMapOvr>
</p:sld>
</file>

<file path=ppt/slides/slide9.xml><?xml version="1.0" encoding="utf-8"?>
<p:sld xmlns:p="http://schemas.openxmlformats.org/presentationml/2006/main" xmlns:a="http://schemas.openxmlformats.org/drawingml/2006/main" xmlns:r="http://schemas.openxmlformats.org/officeDocument/2006/relationships">
  <p:cSld>
    <p:spTree>
      <p:nvGrpSpPr>
        <p:cNvPr id="1" name=""/>
        <p:cNvGrpSpPr/>
        <p:nvPr/>
      </p:nvGrpSpPr>
      <p:grpSpPr>
        <a:xfrm>
          <a:off x="0" y="0"/>
          <a:ext cx="0" cy="0"/>
          <a:chOff x="0" y="0"/>
          <a:chExt cx="0" cy="0"/>
        </a:xfrm>
      </p:grpSpPr>
      <p:sp>
        <p:nvSpPr>
          <p:cNvPr name="Freeform 2" id="2"/>
          <p:cNvSpPr/>
          <p:nvPr/>
        </p:nvSpPr>
        <p:spPr>
          <a:xfrm flipH="false" flipV="false" rot="0">
            <a:off x="0" y="0"/>
            <a:ext cx="18288000" cy="10287000"/>
          </a:xfrm>
          <a:custGeom>
            <a:avLst/>
            <a:gdLst/>
            <a:ahLst/>
            <a:cxnLst/>
            <a:rect r="r" b="b" t="t" l="l"/>
            <a:pathLst>
              <a:path h="10287000" w="18288000">
                <a:moveTo>
                  <a:pt x="0" y="0"/>
                </a:moveTo>
                <a:lnTo>
                  <a:pt x="18288000" y="0"/>
                </a:lnTo>
                <a:lnTo>
                  <a:pt x="18288000" y="10287000"/>
                </a:lnTo>
                <a:lnTo>
                  <a:pt x="0" y="10287000"/>
                </a:lnTo>
                <a:lnTo>
                  <a:pt x="0" y="0"/>
                </a:lnTo>
                <a:close/>
              </a:path>
            </a:pathLst>
          </a:custGeom>
          <a:blipFill>
            <a:blip r:embed="rId2"/>
            <a:stretch>
              <a:fillRect l="-1215" t="-83915" r="0" b="-37982"/>
            </a:stretch>
          </a:blipFill>
        </p:spPr>
      </p:sp>
      <p:sp>
        <p:nvSpPr>
          <p:cNvPr name="Freeform 3" id="3"/>
          <p:cNvSpPr/>
          <p:nvPr/>
        </p:nvSpPr>
        <p:spPr>
          <a:xfrm flipH="false" flipV="false" rot="0">
            <a:off x="11899319" y="3139303"/>
            <a:ext cx="6406242" cy="7147697"/>
          </a:xfrm>
          <a:custGeom>
            <a:avLst/>
            <a:gdLst/>
            <a:ahLst/>
            <a:cxnLst/>
            <a:rect r="r" b="b" t="t" l="l"/>
            <a:pathLst>
              <a:path h="7147697" w="6406242">
                <a:moveTo>
                  <a:pt x="0" y="0"/>
                </a:moveTo>
                <a:lnTo>
                  <a:pt x="6406241" y="0"/>
                </a:lnTo>
                <a:lnTo>
                  <a:pt x="6406241" y="7147697"/>
                </a:lnTo>
                <a:lnTo>
                  <a:pt x="0" y="7147697"/>
                </a:lnTo>
                <a:lnTo>
                  <a:pt x="0" y="0"/>
                </a:lnTo>
                <a:close/>
              </a:path>
            </a:pathLst>
          </a:custGeom>
          <a:blipFill>
            <a:blip r:embed="rId3"/>
            <a:stretch>
              <a:fillRect l="-11168" t="0" r="0" b="0"/>
            </a:stretch>
          </a:blipFill>
        </p:spPr>
      </p:sp>
      <p:sp>
        <p:nvSpPr>
          <p:cNvPr name="TextBox 4" id="4"/>
          <p:cNvSpPr txBox="true"/>
          <p:nvPr/>
        </p:nvSpPr>
        <p:spPr>
          <a:xfrm rot="0">
            <a:off x="502804" y="2482808"/>
            <a:ext cx="10681050" cy="6994525"/>
          </a:xfrm>
          <a:prstGeom prst="rect">
            <a:avLst/>
          </a:prstGeom>
        </p:spPr>
        <p:txBody>
          <a:bodyPr anchor="t" rtlCol="false" tIns="0" lIns="0" bIns="0" rIns="0">
            <a:spAutoFit/>
          </a:bodyPr>
          <a:lstStyle/>
          <a:p>
            <a:pPr algn="just" marL="539749" indent="-269875" lvl="1">
              <a:lnSpc>
                <a:spcPts val="3499"/>
              </a:lnSpc>
              <a:buFont typeface="Arial"/>
              <a:buChar char="•"/>
            </a:pPr>
            <a:r>
              <a:rPr lang="en-US" sz="2499">
                <a:solidFill>
                  <a:srgbClr val="000000"/>
                </a:solidFill>
                <a:latin typeface="Canva Sans"/>
                <a:ea typeface="Canva Sans"/>
                <a:cs typeface="Canva Sans"/>
                <a:sym typeface="Canva Sans"/>
              </a:rPr>
              <a:t>​</a:t>
            </a:r>
            <a:r>
              <a:rPr lang="en-US" b="true" sz="2499">
                <a:solidFill>
                  <a:srgbClr val="000000"/>
                </a:solidFill>
                <a:latin typeface="Canva Sans Bold"/>
                <a:ea typeface="Canva Sans Bold"/>
                <a:cs typeface="Canva Sans Bold"/>
                <a:sym typeface="Canva Sans Bold"/>
              </a:rPr>
              <a:t>The Chronic Care Model (CCM):</a:t>
            </a:r>
            <a:r>
              <a:rPr lang="en-US" sz="2499">
                <a:solidFill>
                  <a:srgbClr val="000000"/>
                </a:solidFill>
                <a:latin typeface="Canva Sans"/>
                <a:ea typeface="Canva Sans"/>
                <a:cs typeface="Canva Sans"/>
                <a:sym typeface="Canva Sans"/>
              </a:rPr>
              <a:t> This framework shifts care from reactive (acute) to proactive. It focuses on self-management support, delivery system design, and clinical information systems (Bodenheimer et al., 2002). ​</a:t>
            </a:r>
          </a:p>
          <a:p>
            <a:pPr algn="just" marL="539749" indent="-269875" lvl="1">
              <a:lnSpc>
                <a:spcPts val="3499"/>
              </a:lnSpc>
              <a:buFont typeface="Arial"/>
              <a:buChar char="•"/>
            </a:pPr>
            <a:r>
              <a:rPr lang="en-US" b="true" sz="2499">
                <a:solidFill>
                  <a:srgbClr val="000000"/>
                </a:solidFill>
                <a:latin typeface="Canva Sans Bold"/>
                <a:ea typeface="Canva Sans Bold"/>
                <a:cs typeface="Canva Sans Bold"/>
                <a:sym typeface="Canva Sans Bold"/>
              </a:rPr>
              <a:t>House of Care Model:</a:t>
            </a:r>
            <a:r>
              <a:rPr lang="en-US" sz="2499">
                <a:solidFill>
                  <a:srgbClr val="000000"/>
                </a:solidFill>
                <a:latin typeface="Canva Sans"/>
                <a:ea typeface="Canva Sans"/>
                <a:cs typeface="Canva Sans"/>
                <a:sym typeface="Canva Sans"/>
              </a:rPr>
              <a:t> This UK-specific framework views the patient as an equal partner. It ensures that healthcare professionals and patients collaborate on "Personalised Care and Support Planning" (NHS England, 2019). ​ </a:t>
            </a:r>
          </a:p>
          <a:p>
            <a:pPr algn="just" marL="539749" indent="-269875" lvl="1">
              <a:lnSpc>
                <a:spcPts val="3499"/>
              </a:lnSpc>
              <a:buFont typeface="Arial"/>
              <a:buChar char="•"/>
            </a:pPr>
            <a:r>
              <a:rPr lang="en-US" b="true" sz="2499">
                <a:solidFill>
                  <a:srgbClr val="000000"/>
                </a:solidFill>
                <a:latin typeface="Canva Sans Bold"/>
                <a:ea typeface="Canva Sans Bold"/>
                <a:cs typeface="Canva Sans Bold"/>
                <a:sym typeface="Canva Sans Bold"/>
              </a:rPr>
              <a:t>The 5As Framework:</a:t>
            </a:r>
            <a:r>
              <a:rPr lang="en-US" sz="2499">
                <a:solidFill>
                  <a:srgbClr val="000000"/>
                </a:solidFill>
                <a:latin typeface="Canva Sans"/>
                <a:ea typeface="Canva Sans"/>
                <a:cs typeface="Canva Sans"/>
                <a:sym typeface="Canva Sans"/>
              </a:rPr>
              <a:t> Clinicians use this to improve patient behavior: Ask about symptoms, Advise on triggers, Assess readiness to change, Assist with an action plan, and Arrange follow-up (Pinnock, 2015).</a:t>
            </a:r>
          </a:p>
          <a:p>
            <a:pPr algn="just" marL="539749" indent="-269875" lvl="1">
              <a:lnSpc>
                <a:spcPts val="3499"/>
              </a:lnSpc>
              <a:buFont typeface="Arial"/>
              <a:buChar char="•"/>
            </a:pPr>
            <a:r>
              <a:rPr lang="en-US" b="true" sz="2499">
                <a:solidFill>
                  <a:srgbClr val="000000"/>
                </a:solidFill>
                <a:latin typeface="Canva Sans Bold"/>
                <a:ea typeface="Canva Sans Bold"/>
                <a:cs typeface="Canva Sans Bold"/>
                <a:sym typeface="Canva Sans Bold"/>
              </a:rPr>
              <a:t>Self-Management Support</a:t>
            </a:r>
            <a:r>
              <a:rPr lang="en-US" sz="2499">
                <a:solidFill>
                  <a:srgbClr val="000000"/>
                </a:solidFill>
                <a:latin typeface="Canva Sans"/>
                <a:ea typeface="Canva Sans"/>
                <a:cs typeface="Canva Sans"/>
                <a:sym typeface="Canva Sans"/>
              </a:rPr>
              <a:t>: The cornerstone of asthma frameworks is the Personalised Asthma Action Plan (PAAP), which empowers the patient to adjust their own treatment based on symptoms (Coulter et al., 2015). </a:t>
            </a:r>
          </a:p>
        </p:txBody>
      </p:sp>
      <p:sp>
        <p:nvSpPr>
          <p:cNvPr name="TextBox 5" id="5"/>
          <p:cNvSpPr txBox="true"/>
          <p:nvPr/>
        </p:nvSpPr>
        <p:spPr>
          <a:xfrm rot="0">
            <a:off x="4995168" y="933450"/>
            <a:ext cx="8297664" cy="887095"/>
          </a:xfrm>
          <a:prstGeom prst="rect">
            <a:avLst/>
          </a:prstGeom>
        </p:spPr>
        <p:txBody>
          <a:bodyPr anchor="t" rtlCol="false" tIns="0" lIns="0" bIns="0" rIns="0">
            <a:spAutoFit/>
          </a:bodyPr>
          <a:lstStyle/>
          <a:p>
            <a:pPr algn="ctr">
              <a:lnSpc>
                <a:spcPts val="7279"/>
              </a:lnSpc>
            </a:pPr>
            <a:r>
              <a:rPr lang="en-US" sz="5199" b="true">
                <a:solidFill>
                  <a:srgbClr val="0F4662"/>
                </a:solidFill>
                <a:latin typeface="Canva Sans Bold"/>
                <a:ea typeface="Canva Sans Bold"/>
                <a:cs typeface="Canva Sans Bold"/>
                <a:sym typeface="Canva Sans Bold"/>
              </a:rPr>
              <a:t>  Models and Frameworks </a:t>
            </a:r>
          </a:p>
        </p:txBody>
      </p:sp>
    </p:spTree>
  </p:cSld>
  <p:clrMapOvr>
    <a:masterClrMapping/>
  </p:clrMapOvr>
</p:sld>
</file>

<file path=ppt/slides/slide10.xml><?xml version="1.0" encoding="utf-8"?>
<p:sld xmlns:p="http://schemas.openxmlformats.org/presentationml/2006/main" xmlns:a="http://schemas.openxmlformats.org/drawingml/2006/main" xmlns:r="http://schemas.openxmlformats.org/officeDocument/2006/relationships">
  <p:cSld>
    <p:spTree>
      <p:nvGrpSpPr>
        <p:cNvPr id="1" name=""/>
        <p:cNvGrpSpPr/>
        <p:nvPr/>
      </p:nvGrpSpPr>
      <p:grpSpPr>
        <a:xfrm>
          <a:off x="0" y="0"/>
          <a:ext cx="0" cy="0"/>
          <a:chOff x="0" y="0"/>
          <a:chExt cx="0" cy="0"/>
        </a:xfrm>
      </p:grpSpPr>
      <p:sp>
        <p:nvSpPr>
          <p:cNvPr name="Freeform 2" id="2"/>
          <p:cNvSpPr/>
          <p:nvPr/>
        </p:nvSpPr>
        <p:spPr>
          <a:xfrm flipH="false" flipV="false" rot="0">
            <a:off x="0" y="0"/>
            <a:ext cx="18288000" cy="10287000"/>
          </a:xfrm>
          <a:custGeom>
            <a:avLst/>
            <a:gdLst/>
            <a:ahLst/>
            <a:cxnLst/>
            <a:rect r="r" b="b" t="t" l="l"/>
            <a:pathLst>
              <a:path h="10287000" w="18288000">
                <a:moveTo>
                  <a:pt x="0" y="0"/>
                </a:moveTo>
                <a:lnTo>
                  <a:pt x="18288000" y="0"/>
                </a:lnTo>
                <a:lnTo>
                  <a:pt x="18288000" y="10287000"/>
                </a:lnTo>
                <a:lnTo>
                  <a:pt x="0" y="10287000"/>
                </a:lnTo>
                <a:lnTo>
                  <a:pt x="0" y="0"/>
                </a:lnTo>
                <a:close/>
              </a:path>
            </a:pathLst>
          </a:custGeom>
          <a:blipFill>
            <a:blip r:embed="rId2"/>
            <a:stretch>
              <a:fillRect l="-1215" t="-83915" r="0" b="-37982"/>
            </a:stretch>
          </a:blipFill>
        </p:spPr>
      </p:sp>
      <p:sp>
        <p:nvSpPr>
          <p:cNvPr name="Freeform 3" id="3"/>
          <p:cNvSpPr/>
          <p:nvPr/>
        </p:nvSpPr>
        <p:spPr>
          <a:xfrm flipH="false" flipV="false" rot="0">
            <a:off x="13825317" y="4853538"/>
            <a:ext cx="4462683" cy="5433462"/>
          </a:xfrm>
          <a:custGeom>
            <a:avLst/>
            <a:gdLst/>
            <a:ahLst/>
            <a:cxnLst/>
            <a:rect r="r" b="b" t="t" l="l"/>
            <a:pathLst>
              <a:path h="5433462" w="4462683">
                <a:moveTo>
                  <a:pt x="0" y="0"/>
                </a:moveTo>
                <a:lnTo>
                  <a:pt x="4462683" y="0"/>
                </a:lnTo>
                <a:lnTo>
                  <a:pt x="4462683" y="5433462"/>
                </a:lnTo>
                <a:lnTo>
                  <a:pt x="0" y="5433462"/>
                </a:lnTo>
                <a:lnTo>
                  <a:pt x="0" y="0"/>
                </a:lnTo>
                <a:close/>
              </a:path>
            </a:pathLst>
          </a:custGeom>
          <a:blipFill>
            <a:blip r:embed="rId3">
              <a:extLst>
                <a:ext uri="{96DAC541-7B7A-43D3-8B79-37D633B846F1}">
                  <asvg:svgBlip xmlns:asvg="http://schemas.microsoft.com/office/drawing/2016/SVG/main" r:embed="rId4"/>
                </a:ext>
              </a:extLst>
            </a:blip>
            <a:stretch>
              <a:fillRect l="0" t="0" r="0" b="0"/>
            </a:stretch>
          </a:blipFill>
        </p:spPr>
      </p:sp>
      <p:sp>
        <p:nvSpPr>
          <p:cNvPr name="TextBox 4" id="4"/>
          <p:cNvSpPr txBox="true"/>
          <p:nvPr/>
        </p:nvSpPr>
        <p:spPr>
          <a:xfrm rot="0">
            <a:off x="2375709" y="1747792"/>
            <a:ext cx="10979167" cy="6154344"/>
          </a:xfrm>
          <a:prstGeom prst="rect">
            <a:avLst/>
          </a:prstGeom>
        </p:spPr>
        <p:txBody>
          <a:bodyPr anchor="t" rtlCol="false" tIns="0" lIns="0" bIns="0" rIns="0">
            <a:spAutoFit/>
          </a:bodyPr>
          <a:lstStyle/>
          <a:p>
            <a:pPr algn="just" marL="637554" indent="-318777" lvl="1">
              <a:lnSpc>
                <a:spcPts val="4134"/>
              </a:lnSpc>
              <a:buFont typeface="Arial"/>
              <a:buChar char="•"/>
            </a:pPr>
            <a:r>
              <a:rPr lang="en-US" b="true" sz="2953">
                <a:solidFill>
                  <a:srgbClr val="000000"/>
                </a:solidFill>
                <a:latin typeface="Canva Sans Bold"/>
                <a:ea typeface="Canva Sans Bold"/>
                <a:cs typeface="Canva Sans Bold"/>
                <a:sym typeface="Canva Sans Bold"/>
              </a:rPr>
              <a:t>Relievers:</a:t>
            </a:r>
            <a:r>
              <a:rPr lang="en-US" sz="2953">
                <a:solidFill>
                  <a:srgbClr val="000000"/>
                </a:solidFill>
                <a:latin typeface="Canva Sans"/>
                <a:ea typeface="Canva Sans"/>
                <a:cs typeface="Canva Sans"/>
                <a:sym typeface="Canva Sans"/>
              </a:rPr>
              <a:t> Short-acting beta-agonists (SABA) for immediate symptom relief (Reddel et al., 2022). ​</a:t>
            </a:r>
          </a:p>
          <a:p>
            <a:pPr algn="just" marL="637554" indent="-318777" lvl="1">
              <a:lnSpc>
                <a:spcPts val="3868"/>
              </a:lnSpc>
              <a:buFont typeface="Arial"/>
              <a:buChar char="•"/>
            </a:pPr>
            <a:r>
              <a:rPr lang="en-US" b="true" sz="2953" spc="-135">
                <a:solidFill>
                  <a:srgbClr val="000000"/>
                </a:solidFill>
                <a:latin typeface="Canva Sans Bold"/>
                <a:ea typeface="Canva Sans Bold"/>
                <a:cs typeface="Canva Sans Bold"/>
                <a:sym typeface="Canva Sans Bold"/>
              </a:rPr>
              <a:t>Preventers:</a:t>
            </a:r>
            <a:r>
              <a:rPr lang="en-US" sz="2953" spc="-135">
                <a:solidFill>
                  <a:srgbClr val="000000"/>
                </a:solidFill>
                <a:latin typeface="Canva Sans"/>
                <a:ea typeface="Canva Sans"/>
                <a:cs typeface="Canva Sans"/>
                <a:sym typeface="Canva Sans"/>
              </a:rPr>
              <a:t> Inhaled corticosteroids (ICS) are the gold standard for controlling underlying inflammation (National Institute for Health and Care Excellence, 2021). ​</a:t>
            </a:r>
          </a:p>
          <a:p>
            <a:pPr algn="just" marL="637554" indent="-318777" lvl="1">
              <a:lnSpc>
                <a:spcPts val="4134"/>
              </a:lnSpc>
              <a:buFont typeface="Arial"/>
              <a:buChar char="•"/>
            </a:pPr>
            <a:r>
              <a:rPr lang="en-US" b="true" sz="2953">
                <a:solidFill>
                  <a:srgbClr val="000000"/>
                </a:solidFill>
                <a:latin typeface="Canva Sans Bold"/>
                <a:ea typeface="Canva Sans Bold"/>
                <a:cs typeface="Canva Sans Bold"/>
                <a:sym typeface="Canva Sans Bold"/>
              </a:rPr>
              <a:t>Biologics</a:t>
            </a:r>
            <a:r>
              <a:rPr lang="en-US" sz="2953">
                <a:solidFill>
                  <a:srgbClr val="000000"/>
                </a:solidFill>
                <a:latin typeface="Canva Sans"/>
                <a:ea typeface="Canva Sans"/>
                <a:cs typeface="Canva Sans"/>
                <a:sym typeface="Canva Sans"/>
              </a:rPr>
              <a:t>: For severe asthma, monoclonal antibodies like Omalizumab are available via specialist centres (NHS England, 2023). </a:t>
            </a:r>
          </a:p>
          <a:p>
            <a:pPr algn="just" marL="637554" indent="-318777" lvl="1">
              <a:lnSpc>
                <a:spcPts val="4134"/>
              </a:lnSpc>
              <a:buFont typeface="Arial"/>
              <a:buChar char="•"/>
            </a:pPr>
            <a:r>
              <a:rPr lang="en-US" sz="2953">
                <a:solidFill>
                  <a:srgbClr val="000000"/>
                </a:solidFill>
                <a:latin typeface="Canva Sans"/>
                <a:ea typeface="Canva Sans"/>
                <a:cs typeface="Canva Sans"/>
                <a:sym typeface="Canva Sans"/>
              </a:rPr>
              <a:t>​</a:t>
            </a:r>
            <a:r>
              <a:rPr lang="en-US" b="true" sz="2953">
                <a:solidFill>
                  <a:srgbClr val="000000"/>
                </a:solidFill>
                <a:latin typeface="Canva Sans Bold"/>
                <a:ea typeface="Canva Sans Bold"/>
                <a:cs typeface="Canva Sans Bold"/>
                <a:sym typeface="Canva Sans Bold"/>
              </a:rPr>
              <a:t>Non-Pharmacological Interventions:</a:t>
            </a:r>
            <a:r>
              <a:rPr lang="en-US" sz="2953">
                <a:solidFill>
                  <a:srgbClr val="000000"/>
                </a:solidFill>
                <a:latin typeface="Canva Sans"/>
                <a:ea typeface="Canva Sans"/>
                <a:cs typeface="Canva Sans"/>
                <a:sym typeface="Canva Sans"/>
              </a:rPr>
              <a:t> Including smoking cessation support, weight management, and breathing exercises (e.g., Buteyko method) to improve lung function (British Thoracic Society and SIGN, 2019). </a:t>
            </a:r>
          </a:p>
        </p:txBody>
      </p:sp>
      <p:sp>
        <p:nvSpPr>
          <p:cNvPr name="Freeform 5" id="5"/>
          <p:cNvSpPr/>
          <p:nvPr/>
        </p:nvSpPr>
        <p:spPr>
          <a:xfrm flipH="false" flipV="false" rot="0">
            <a:off x="18722" y="6641094"/>
            <a:ext cx="2737744" cy="3645906"/>
          </a:xfrm>
          <a:custGeom>
            <a:avLst/>
            <a:gdLst/>
            <a:ahLst/>
            <a:cxnLst/>
            <a:rect r="r" b="b" t="t" l="l"/>
            <a:pathLst>
              <a:path h="3645906" w="2737744">
                <a:moveTo>
                  <a:pt x="0" y="0"/>
                </a:moveTo>
                <a:lnTo>
                  <a:pt x="2737744" y="0"/>
                </a:lnTo>
                <a:lnTo>
                  <a:pt x="2737744" y="3645906"/>
                </a:lnTo>
                <a:lnTo>
                  <a:pt x="0" y="3645906"/>
                </a:lnTo>
                <a:lnTo>
                  <a:pt x="0" y="0"/>
                </a:lnTo>
                <a:close/>
              </a:path>
            </a:pathLst>
          </a:custGeom>
          <a:blipFill>
            <a:blip r:embed="rId5">
              <a:extLst>
                <a:ext uri="{96DAC541-7B7A-43D3-8B79-37D633B846F1}">
                  <asvg:svgBlip xmlns:asvg="http://schemas.microsoft.com/office/drawing/2016/SVG/main" r:embed="rId6"/>
                </a:ext>
              </a:extLst>
            </a:blip>
            <a:stretch>
              <a:fillRect l="0" t="0" r="0" b="0"/>
            </a:stretch>
          </a:blipFill>
        </p:spPr>
      </p:sp>
      <p:sp>
        <p:nvSpPr>
          <p:cNvPr name="Freeform 6" id="6"/>
          <p:cNvSpPr/>
          <p:nvPr/>
        </p:nvSpPr>
        <p:spPr>
          <a:xfrm flipH="false" flipV="false" rot="0">
            <a:off x="2756466" y="8282454"/>
            <a:ext cx="2669492" cy="2004546"/>
          </a:xfrm>
          <a:custGeom>
            <a:avLst/>
            <a:gdLst/>
            <a:ahLst/>
            <a:cxnLst/>
            <a:rect r="r" b="b" t="t" l="l"/>
            <a:pathLst>
              <a:path h="2004546" w="2669492">
                <a:moveTo>
                  <a:pt x="0" y="0"/>
                </a:moveTo>
                <a:lnTo>
                  <a:pt x="2669492" y="0"/>
                </a:lnTo>
                <a:lnTo>
                  <a:pt x="2669492" y="2004546"/>
                </a:lnTo>
                <a:lnTo>
                  <a:pt x="0" y="2004546"/>
                </a:lnTo>
                <a:lnTo>
                  <a:pt x="0" y="0"/>
                </a:lnTo>
                <a:close/>
              </a:path>
            </a:pathLst>
          </a:custGeom>
          <a:blipFill>
            <a:blip r:embed="rId7">
              <a:extLst>
                <a:ext uri="{96DAC541-7B7A-43D3-8B79-37D633B846F1}">
                  <asvg:svgBlip xmlns:asvg="http://schemas.microsoft.com/office/drawing/2016/SVG/main" r:embed="rId8"/>
                </a:ext>
              </a:extLst>
            </a:blip>
            <a:stretch>
              <a:fillRect l="0" t="0" r="0" b="0"/>
            </a:stretch>
          </a:blipFill>
        </p:spPr>
      </p:sp>
      <p:sp>
        <p:nvSpPr>
          <p:cNvPr name="TextBox 7" id="7"/>
          <p:cNvSpPr txBox="true"/>
          <p:nvPr/>
        </p:nvSpPr>
        <p:spPr>
          <a:xfrm rot="0">
            <a:off x="5688946" y="537527"/>
            <a:ext cx="6910109" cy="887095"/>
          </a:xfrm>
          <a:prstGeom prst="rect">
            <a:avLst/>
          </a:prstGeom>
        </p:spPr>
        <p:txBody>
          <a:bodyPr anchor="t" rtlCol="false" tIns="0" lIns="0" bIns="0" rIns="0">
            <a:spAutoFit/>
          </a:bodyPr>
          <a:lstStyle/>
          <a:p>
            <a:pPr algn="ctr">
              <a:lnSpc>
                <a:spcPts val="7279"/>
              </a:lnSpc>
            </a:pPr>
            <a:r>
              <a:rPr lang="en-US" sz="5199" b="true">
                <a:solidFill>
                  <a:srgbClr val="000000"/>
                </a:solidFill>
                <a:latin typeface="Canva Sans Bold"/>
                <a:ea typeface="Canva Sans Bold"/>
                <a:cs typeface="Canva Sans Bold"/>
                <a:sym typeface="Canva Sans Bold"/>
              </a:rPr>
              <a:t>Treatment </a:t>
            </a:r>
          </a:p>
        </p:txBody>
      </p:sp>
    </p:spTree>
  </p:cSld>
  <p:clrMapOvr>
    <a:masterClrMapping/>
  </p:clrMapOvr>
</p:sld>
</file>

<file path=ppt/slides/slide11.xml><?xml version="1.0" encoding="utf-8"?>
<p:sld xmlns:p="http://schemas.openxmlformats.org/presentationml/2006/main" xmlns:a="http://schemas.openxmlformats.org/drawingml/2006/main" xmlns:r="http://schemas.openxmlformats.org/officeDocument/2006/relationships">
  <p:cSld>
    <p:spTree>
      <p:nvGrpSpPr>
        <p:cNvPr id="1" name=""/>
        <p:cNvGrpSpPr/>
        <p:nvPr/>
      </p:nvGrpSpPr>
      <p:grpSpPr>
        <a:xfrm>
          <a:off x="0" y="0"/>
          <a:ext cx="0" cy="0"/>
          <a:chOff x="0" y="0"/>
          <a:chExt cx="0" cy="0"/>
        </a:xfrm>
      </p:grpSpPr>
      <p:sp>
        <p:nvSpPr>
          <p:cNvPr name="Freeform 2" id="2"/>
          <p:cNvSpPr/>
          <p:nvPr/>
        </p:nvSpPr>
        <p:spPr>
          <a:xfrm flipH="false" flipV="false" rot="0">
            <a:off x="0" y="0"/>
            <a:ext cx="18288000" cy="10287000"/>
          </a:xfrm>
          <a:custGeom>
            <a:avLst/>
            <a:gdLst/>
            <a:ahLst/>
            <a:cxnLst/>
            <a:rect r="r" b="b" t="t" l="l"/>
            <a:pathLst>
              <a:path h="10287000" w="18288000">
                <a:moveTo>
                  <a:pt x="0" y="0"/>
                </a:moveTo>
                <a:lnTo>
                  <a:pt x="18288000" y="0"/>
                </a:lnTo>
                <a:lnTo>
                  <a:pt x="18288000" y="10287000"/>
                </a:lnTo>
                <a:lnTo>
                  <a:pt x="0" y="10287000"/>
                </a:lnTo>
                <a:lnTo>
                  <a:pt x="0" y="0"/>
                </a:lnTo>
                <a:close/>
              </a:path>
            </a:pathLst>
          </a:custGeom>
          <a:blipFill>
            <a:blip r:embed="rId2"/>
            <a:stretch>
              <a:fillRect l="-1215" t="-83915" r="0" b="-37982"/>
            </a:stretch>
          </a:blipFill>
        </p:spPr>
      </p:sp>
      <p:grpSp>
        <p:nvGrpSpPr>
          <p:cNvPr name="Group 3" id="3"/>
          <p:cNvGrpSpPr/>
          <p:nvPr/>
        </p:nvGrpSpPr>
        <p:grpSpPr>
          <a:xfrm rot="0">
            <a:off x="11908043" y="0"/>
            <a:ext cx="6379957" cy="10287000"/>
            <a:chOff x="0" y="0"/>
            <a:chExt cx="1680318" cy="2709333"/>
          </a:xfrm>
        </p:grpSpPr>
        <p:sp>
          <p:nvSpPr>
            <p:cNvPr name="Freeform 4" id="4"/>
            <p:cNvSpPr/>
            <p:nvPr/>
          </p:nvSpPr>
          <p:spPr>
            <a:xfrm flipH="false" flipV="false" rot="0">
              <a:off x="0" y="0"/>
              <a:ext cx="1680318" cy="2709333"/>
            </a:xfrm>
            <a:custGeom>
              <a:avLst/>
              <a:gdLst/>
              <a:ahLst/>
              <a:cxnLst/>
              <a:rect r="r" b="b" t="t" l="l"/>
              <a:pathLst>
                <a:path h="2709333" w="1680318">
                  <a:moveTo>
                    <a:pt x="0" y="0"/>
                  </a:moveTo>
                  <a:lnTo>
                    <a:pt x="1680318" y="0"/>
                  </a:lnTo>
                  <a:lnTo>
                    <a:pt x="1680318" y="2709333"/>
                  </a:lnTo>
                  <a:lnTo>
                    <a:pt x="0" y="2709333"/>
                  </a:lnTo>
                  <a:close/>
                </a:path>
              </a:pathLst>
            </a:custGeom>
            <a:solidFill>
              <a:srgbClr val="B6A187"/>
            </a:solidFill>
          </p:spPr>
        </p:sp>
        <p:sp>
          <p:nvSpPr>
            <p:cNvPr name="TextBox 5" id="5"/>
            <p:cNvSpPr txBox="true"/>
            <p:nvPr/>
          </p:nvSpPr>
          <p:spPr>
            <a:xfrm>
              <a:off x="0" y="-47625"/>
              <a:ext cx="1680318" cy="2756958"/>
            </a:xfrm>
            <a:prstGeom prst="rect">
              <a:avLst/>
            </a:prstGeom>
          </p:spPr>
          <p:txBody>
            <a:bodyPr anchor="ctr" rtlCol="false" tIns="50800" lIns="50800" bIns="50800" rIns="50800"/>
            <a:lstStyle/>
            <a:p>
              <a:pPr algn="ctr">
                <a:lnSpc>
                  <a:spcPts val="2659"/>
                </a:lnSpc>
              </a:pPr>
            </a:p>
          </p:txBody>
        </p:sp>
      </p:grpSp>
      <p:grpSp>
        <p:nvGrpSpPr>
          <p:cNvPr name="Group 6" id="6"/>
          <p:cNvGrpSpPr/>
          <p:nvPr/>
        </p:nvGrpSpPr>
        <p:grpSpPr>
          <a:xfrm rot="0">
            <a:off x="10776229" y="1213239"/>
            <a:ext cx="2263627" cy="2263627"/>
            <a:chOff x="0" y="0"/>
            <a:chExt cx="812800" cy="812800"/>
          </a:xfrm>
        </p:grpSpPr>
        <p:sp>
          <p:nvSpPr>
            <p:cNvPr name="Freeform 7" id="7"/>
            <p:cNvSpPr/>
            <p:nvPr/>
          </p:nvSpPr>
          <p:spPr>
            <a:xfrm flipH="false" flipV="false" rot="0">
              <a:off x="0" y="0"/>
              <a:ext cx="812800" cy="812800"/>
            </a:xfrm>
            <a:custGeom>
              <a:avLst/>
              <a:gdLst/>
              <a:ahLst/>
              <a:cxnLst/>
              <a:rect r="r" b="b" t="t" l="l"/>
              <a:pathLst>
                <a:path h="812800" w="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E5E5E5"/>
            </a:solidFill>
          </p:spPr>
        </p:sp>
        <p:sp>
          <p:nvSpPr>
            <p:cNvPr name="TextBox 8" id="8"/>
            <p:cNvSpPr txBox="true"/>
            <p:nvPr/>
          </p:nvSpPr>
          <p:spPr>
            <a:xfrm>
              <a:off x="76200" y="28575"/>
              <a:ext cx="660400" cy="708025"/>
            </a:xfrm>
            <a:prstGeom prst="rect">
              <a:avLst/>
            </a:prstGeom>
          </p:spPr>
          <p:txBody>
            <a:bodyPr anchor="ctr" rtlCol="false" tIns="50800" lIns="50800" bIns="50800" rIns="50800"/>
            <a:lstStyle/>
            <a:p>
              <a:pPr algn="ctr">
                <a:lnSpc>
                  <a:spcPts val="2659"/>
                </a:lnSpc>
              </a:pPr>
            </a:p>
          </p:txBody>
        </p:sp>
      </p:grpSp>
      <p:grpSp>
        <p:nvGrpSpPr>
          <p:cNvPr name="Group 9" id="9"/>
          <p:cNvGrpSpPr/>
          <p:nvPr/>
        </p:nvGrpSpPr>
        <p:grpSpPr>
          <a:xfrm rot="0">
            <a:off x="10776229" y="4047032"/>
            <a:ext cx="2194784" cy="2194784"/>
            <a:chOff x="0" y="0"/>
            <a:chExt cx="812800" cy="812800"/>
          </a:xfrm>
        </p:grpSpPr>
        <p:sp>
          <p:nvSpPr>
            <p:cNvPr name="Freeform 10" id="10"/>
            <p:cNvSpPr/>
            <p:nvPr/>
          </p:nvSpPr>
          <p:spPr>
            <a:xfrm flipH="false" flipV="false" rot="0">
              <a:off x="0" y="0"/>
              <a:ext cx="812800" cy="812800"/>
            </a:xfrm>
            <a:custGeom>
              <a:avLst/>
              <a:gdLst/>
              <a:ahLst/>
              <a:cxnLst/>
              <a:rect r="r" b="b" t="t" l="l"/>
              <a:pathLst>
                <a:path h="812800" w="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E5E5E5"/>
            </a:solidFill>
          </p:spPr>
        </p:sp>
        <p:sp>
          <p:nvSpPr>
            <p:cNvPr name="TextBox 11" id="11"/>
            <p:cNvSpPr txBox="true"/>
            <p:nvPr/>
          </p:nvSpPr>
          <p:spPr>
            <a:xfrm>
              <a:off x="76200" y="28575"/>
              <a:ext cx="660400" cy="708025"/>
            </a:xfrm>
            <a:prstGeom prst="rect">
              <a:avLst/>
            </a:prstGeom>
          </p:spPr>
          <p:txBody>
            <a:bodyPr anchor="ctr" rtlCol="false" tIns="50800" lIns="50800" bIns="50800" rIns="50800"/>
            <a:lstStyle/>
            <a:p>
              <a:pPr algn="ctr">
                <a:lnSpc>
                  <a:spcPts val="2659"/>
                </a:lnSpc>
              </a:pPr>
            </a:p>
          </p:txBody>
        </p:sp>
      </p:grpSp>
      <p:grpSp>
        <p:nvGrpSpPr>
          <p:cNvPr name="Group 12" id="12"/>
          <p:cNvGrpSpPr/>
          <p:nvPr/>
        </p:nvGrpSpPr>
        <p:grpSpPr>
          <a:xfrm rot="0">
            <a:off x="10640583" y="6811982"/>
            <a:ext cx="2584346" cy="2584346"/>
            <a:chOff x="0" y="0"/>
            <a:chExt cx="812800" cy="812800"/>
          </a:xfrm>
        </p:grpSpPr>
        <p:sp>
          <p:nvSpPr>
            <p:cNvPr name="Freeform 13" id="13"/>
            <p:cNvSpPr/>
            <p:nvPr/>
          </p:nvSpPr>
          <p:spPr>
            <a:xfrm flipH="false" flipV="false" rot="0">
              <a:off x="0" y="0"/>
              <a:ext cx="812800" cy="812800"/>
            </a:xfrm>
            <a:custGeom>
              <a:avLst/>
              <a:gdLst/>
              <a:ahLst/>
              <a:cxnLst/>
              <a:rect r="r" b="b" t="t" l="l"/>
              <a:pathLst>
                <a:path h="812800" w="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D9D9D9"/>
            </a:solidFill>
          </p:spPr>
        </p:sp>
        <p:sp>
          <p:nvSpPr>
            <p:cNvPr name="TextBox 14" id="14"/>
            <p:cNvSpPr txBox="true"/>
            <p:nvPr/>
          </p:nvSpPr>
          <p:spPr>
            <a:xfrm>
              <a:off x="76200" y="28575"/>
              <a:ext cx="660400" cy="708025"/>
            </a:xfrm>
            <a:prstGeom prst="rect">
              <a:avLst/>
            </a:prstGeom>
          </p:spPr>
          <p:txBody>
            <a:bodyPr anchor="ctr" rtlCol="false" tIns="50800" lIns="50800" bIns="50800" rIns="50800"/>
            <a:lstStyle/>
            <a:p>
              <a:pPr algn="ctr">
                <a:lnSpc>
                  <a:spcPts val="2659"/>
                </a:lnSpc>
              </a:pPr>
            </a:p>
          </p:txBody>
        </p:sp>
      </p:grpSp>
      <p:grpSp>
        <p:nvGrpSpPr>
          <p:cNvPr name="Group 15" id="15"/>
          <p:cNvGrpSpPr/>
          <p:nvPr/>
        </p:nvGrpSpPr>
        <p:grpSpPr>
          <a:xfrm rot="0">
            <a:off x="-970541" y="2006345"/>
            <a:ext cx="1601933" cy="6466659"/>
            <a:chOff x="0" y="0"/>
            <a:chExt cx="421908" cy="1703153"/>
          </a:xfrm>
        </p:grpSpPr>
        <p:sp>
          <p:nvSpPr>
            <p:cNvPr name="Freeform 16" id="16"/>
            <p:cNvSpPr/>
            <p:nvPr/>
          </p:nvSpPr>
          <p:spPr>
            <a:xfrm flipH="false" flipV="false" rot="0">
              <a:off x="0" y="0"/>
              <a:ext cx="421908" cy="1703153"/>
            </a:xfrm>
            <a:custGeom>
              <a:avLst/>
              <a:gdLst/>
              <a:ahLst/>
              <a:cxnLst/>
              <a:rect r="r" b="b" t="t" l="l"/>
              <a:pathLst>
                <a:path h="1703153" w="421908">
                  <a:moveTo>
                    <a:pt x="210954" y="0"/>
                  </a:moveTo>
                  <a:lnTo>
                    <a:pt x="210954" y="0"/>
                  </a:lnTo>
                  <a:cubicBezTo>
                    <a:pt x="266903" y="0"/>
                    <a:pt x="320560" y="22225"/>
                    <a:pt x="360121" y="61787"/>
                  </a:cubicBezTo>
                  <a:cubicBezTo>
                    <a:pt x="399683" y="101349"/>
                    <a:pt x="421908" y="155006"/>
                    <a:pt x="421908" y="210954"/>
                  </a:cubicBezTo>
                  <a:lnTo>
                    <a:pt x="421908" y="1492199"/>
                  </a:lnTo>
                  <a:cubicBezTo>
                    <a:pt x="421908" y="1548147"/>
                    <a:pt x="399683" y="1601804"/>
                    <a:pt x="360121" y="1641366"/>
                  </a:cubicBezTo>
                  <a:cubicBezTo>
                    <a:pt x="320560" y="1680928"/>
                    <a:pt x="266903" y="1703153"/>
                    <a:pt x="210954" y="1703153"/>
                  </a:cubicBezTo>
                  <a:lnTo>
                    <a:pt x="210954" y="1703153"/>
                  </a:lnTo>
                  <a:cubicBezTo>
                    <a:pt x="155006" y="1703153"/>
                    <a:pt x="101349" y="1680928"/>
                    <a:pt x="61787" y="1641366"/>
                  </a:cubicBezTo>
                  <a:cubicBezTo>
                    <a:pt x="22225" y="1601804"/>
                    <a:pt x="0" y="1548147"/>
                    <a:pt x="0" y="1492199"/>
                  </a:cubicBezTo>
                  <a:lnTo>
                    <a:pt x="0" y="210954"/>
                  </a:lnTo>
                  <a:cubicBezTo>
                    <a:pt x="0" y="155006"/>
                    <a:pt x="22225" y="101349"/>
                    <a:pt x="61787" y="61787"/>
                  </a:cubicBezTo>
                  <a:cubicBezTo>
                    <a:pt x="101349" y="22225"/>
                    <a:pt x="155006" y="0"/>
                    <a:pt x="210954" y="0"/>
                  </a:cubicBezTo>
                  <a:close/>
                </a:path>
              </a:pathLst>
            </a:custGeom>
            <a:solidFill>
              <a:srgbClr val="B6A187"/>
            </a:solidFill>
          </p:spPr>
        </p:sp>
        <p:sp>
          <p:nvSpPr>
            <p:cNvPr name="TextBox 17" id="17"/>
            <p:cNvSpPr txBox="true"/>
            <p:nvPr/>
          </p:nvSpPr>
          <p:spPr>
            <a:xfrm>
              <a:off x="0" y="-47625"/>
              <a:ext cx="421908" cy="1750778"/>
            </a:xfrm>
            <a:prstGeom prst="rect">
              <a:avLst/>
            </a:prstGeom>
          </p:spPr>
          <p:txBody>
            <a:bodyPr anchor="ctr" rtlCol="false" tIns="50800" lIns="50800" bIns="50800" rIns="50800"/>
            <a:lstStyle/>
            <a:p>
              <a:pPr algn="ctr">
                <a:lnSpc>
                  <a:spcPts val="2659"/>
                </a:lnSpc>
              </a:pPr>
            </a:p>
          </p:txBody>
        </p:sp>
      </p:grpSp>
      <p:sp>
        <p:nvSpPr>
          <p:cNvPr name="Freeform 18" id="18"/>
          <p:cNvSpPr/>
          <p:nvPr/>
        </p:nvSpPr>
        <p:spPr>
          <a:xfrm flipH="false" flipV="false" rot="0">
            <a:off x="11183499" y="1315457"/>
            <a:ext cx="1449086" cy="2034237"/>
          </a:xfrm>
          <a:custGeom>
            <a:avLst/>
            <a:gdLst/>
            <a:ahLst/>
            <a:cxnLst/>
            <a:rect r="r" b="b" t="t" l="l"/>
            <a:pathLst>
              <a:path h="2034237" w="1449086">
                <a:moveTo>
                  <a:pt x="0" y="0"/>
                </a:moveTo>
                <a:lnTo>
                  <a:pt x="1449087" y="0"/>
                </a:lnTo>
                <a:lnTo>
                  <a:pt x="1449087" y="2034237"/>
                </a:lnTo>
                <a:lnTo>
                  <a:pt x="0" y="2034237"/>
                </a:lnTo>
                <a:lnTo>
                  <a:pt x="0" y="0"/>
                </a:lnTo>
                <a:close/>
              </a:path>
            </a:pathLst>
          </a:custGeom>
          <a:blipFill>
            <a:blip r:embed="rId3"/>
            <a:stretch>
              <a:fillRect l="-1090" t="0" r="-8158" b="-11976"/>
            </a:stretch>
          </a:blipFill>
        </p:spPr>
      </p:sp>
      <p:sp>
        <p:nvSpPr>
          <p:cNvPr name="Freeform 19" id="19"/>
          <p:cNvSpPr/>
          <p:nvPr/>
        </p:nvSpPr>
        <p:spPr>
          <a:xfrm flipH="false" flipV="false" rot="0">
            <a:off x="10709712" y="4118190"/>
            <a:ext cx="2052467" cy="2052467"/>
          </a:xfrm>
          <a:custGeom>
            <a:avLst/>
            <a:gdLst/>
            <a:ahLst/>
            <a:cxnLst/>
            <a:rect r="r" b="b" t="t" l="l"/>
            <a:pathLst>
              <a:path h="2052467" w="2052467">
                <a:moveTo>
                  <a:pt x="0" y="0"/>
                </a:moveTo>
                <a:lnTo>
                  <a:pt x="2052467" y="0"/>
                </a:lnTo>
                <a:lnTo>
                  <a:pt x="2052467" y="2052468"/>
                </a:lnTo>
                <a:lnTo>
                  <a:pt x="0" y="2052468"/>
                </a:lnTo>
                <a:lnTo>
                  <a:pt x="0" y="0"/>
                </a:lnTo>
                <a:close/>
              </a:path>
            </a:pathLst>
          </a:custGeom>
          <a:blipFill>
            <a:blip r:embed="rId4"/>
            <a:stretch>
              <a:fillRect l="0" t="0" r="0" b="0"/>
            </a:stretch>
          </a:blipFill>
        </p:spPr>
      </p:sp>
      <p:sp>
        <p:nvSpPr>
          <p:cNvPr name="Freeform 20" id="20"/>
          <p:cNvSpPr/>
          <p:nvPr/>
        </p:nvSpPr>
        <p:spPr>
          <a:xfrm flipH="false" flipV="false" rot="0">
            <a:off x="11243980" y="6937141"/>
            <a:ext cx="1483624" cy="2321159"/>
          </a:xfrm>
          <a:custGeom>
            <a:avLst/>
            <a:gdLst/>
            <a:ahLst/>
            <a:cxnLst/>
            <a:rect r="r" b="b" t="t" l="l"/>
            <a:pathLst>
              <a:path h="2321159" w="1483624">
                <a:moveTo>
                  <a:pt x="0" y="0"/>
                </a:moveTo>
                <a:lnTo>
                  <a:pt x="1483624" y="0"/>
                </a:lnTo>
                <a:lnTo>
                  <a:pt x="1483624" y="2321159"/>
                </a:lnTo>
                <a:lnTo>
                  <a:pt x="0" y="2321159"/>
                </a:lnTo>
                <a:lnTo>
                  <a:pt x="0" y="0"/>
                </a:lnTo>
                <a:close/>
              </a:path>
            </a:pathLst>
          </a:custGeom>
          <a:blipFill>
            <a:blip r:embed="rId5"/>
            <a:stretch>
              <a:fillRect l="0" t="-6863" r="0" b="-48087"/>
            </a:stretch>
          </a:blipFill>
        </p:spPr>
      </p:sp>
      <p:sp>
        <p:nvSpPr>
          <p:cNvPr name="TextBox 21" id="21"/>
          <p:cNvSpPr txBox="true"/>
          <p:nvPr/>
        </p:nvSpPr>
        <p:spPr>
          <a:xfrm rot="0">
            <a:off x="3593666" y="1665402"/>
            <a:ext cx="5948366" cy="1682125"/>
          </a:xfrm>
          <a:prstGeom prst="rect">
            <a:avLst/>
          </a:prstGeom>
        </p:spPr>
        <p:txBody>
          <a:bodyPr anchor="t" rtlCol="false" tIns="0" lIns="0" bIns="0" rIns="0">
            <a:spAutoFit/>
          </a:bodyPr>
          <a:lstStyle/>
          <a:p>
            <a:pPr algn="just">
              <a:lnSpc>
                <a:spcPts val="3359"/>
              </a:lnSpc>
              <a:spcBef>
                <a:spcPct val="0"/>
              </a:spcBef>
            </a:pPr>
            <a:r>
              <a:rPr lang="en-US" b="true" sz="2399">
                <a:solidFill>
                  <a:srgbClr val="000000"/>
                </a:solidFill>
                <a:latin typeface="Poppins Bold"/>
                <a:ea typeface="Poppins Bold"/>
                <a:cs typeface="Poppins Bold"/>
                <a:sym typeface="Poppins Bold"/>
              </a:rPr>
              <a:t>Physical:</a:t>
            </a:r>
            <a:r>
              <a:rPr lang="en-US" sz="2399">
                <a:solidFill>
                  <a:srgbClr val="000000"/>
                </a:solidFill>
                <a:latin typeface="Poppins"/>
                <a:ea typeface="Poppins"/>
                <a:cs typeface="Poppins"/>
                <a:sym typeface="Poppins"/>
              </a:rPr>
              <a:t> Common comorbidities include allergic rhinitis, gastro-oesophageal reflux disease (GORD), and obesity (Cazzola et al., 2017). </a:t>
            </a:r>
          </a:p>
        </p:txBody>
      </p:sp>
      <p:sp>
        <p:nvSpPr>
          <p:cNvPr name="TextBox 22" id="22"/>
          <p:cNvSpPr txBox="true"/>
          <p:nvPr/>
        </p:nvSpPr>
        <p:spPr>
          <a:xfrm rot="0">
            <a:off x="3593666" y="4364190"/>
            <a:ext cx="5948366" cy="1682125"/>
          </a:xfrm>
          <a:prstGeom prst="rect">
            <a:avLst/>
          </a:prstGeom>
        </p:spPr>
        <p:txBody>
          <a:bodyPr anchor="t" rtlCol="false" tIns="0" lIns="0" bIns="0" rIns="0">
            <a:spAutoFit/>
          </a:bodyPr>
          <a:lstStyle/>
          <a:p>
            <a:pPr algn="just">
              <a:lnSpc>
                <a:spcPts val="3359"/>
              </a:lnSpc>
              <a:spcBef>
                <a:spcPct val="0"/>
              </a:spcBef>
            </a:pPr>
            <a:r>
              <a:rPr lang="en-US" b="true" sz="2399">
                <a:solidFill>
                  <a:srgbClr val="000000"/>
                </a:solidFill>
                <a:latin typeface="Poppins Bold"/>
                <a:ea typeface="Poppins Bold"/>
                <a:cs typeface="Poppins Bold"/>
                <a:sym typeface="Poppins Bold"/>
              </a:rPr>
              <a:t>Mental Health</a:t>
            </a:r>
            <a:r>
              <a:rPr lang="en-US" sz="2399">
                <a:solidFill>
                  <a:srgbClr val="000000"/>
                </a:solidFill>
                <a:latin typeface="Poppins"/>
                <a:ea typeface="Poppins"/>
                <a:cs typeface="Poppins"/>
                <a:sym typeface="Poppins"/>
              </a:rPr>
              <a:t>: Depression and anxiety are highly prevalent in patients with poorly controlled asthma (Cooper et al., 2007). </a:t>
            </a:r>
          </a:p>
        </p:txBody>
      </p:sp>
      <p:sp>
        <p:nvSpPr>
          <p:cNvPr name="TextBox 23" id="23"/>
          <p:cNvSpPr txBox="true"/>
          <p:nvPr/>
        </p:nvSpPr>
        <p:spPr>
          <a:xfrm rot="0">
            <a:off x="3593666" y="7223320"/>
            <a:ext cx="5948366" cy="1682125"/>
          </a:xfrm>
          <a:prstGeom prst="rect">
            <a:avLst/>
          </a:prstGeom>
        </p:spPr>
        <p:txBody>
          <a:bodyPr anchor="t" rtlCol="false" tIns="0" lIns="0" bIns="0" rIns="0">
            <a:spAutoFit/>
          </a:bodyPr>
          <a:lstStyle/>
          <a:p>
            <a:pPr algn="just">
              <a:lnSpc>
                <a:spcPts val="3359"/>
              </a:lnSpc>
              <a:spcBef>
                <a:spcPct val="0"/>
              </a:spcBef>
            </a:pPr>
            <a:r>
              <a:rPr lang="en-US" b="true" sz="2399">
                <a:solidFill>
                  <a:srgbClr val="000000"/>
                </a:solidFill>
                <a:latin typeface="Poppins Bold"/>
                <a:ea typeface="Poppins Bold"/>
                <a:cs typeface="Poppins Bold"/>
                <a:sym typeface="Poppins Bold"/>
              </a:rPr>
              <a:t>​Impact:</a:t>
            </a:r>
            <a:r>
              <a:rPr lang="en-US" sz="2399">
                <a:solidFill>
                  <a:srgbClr val="000000"/>
                </a:solidFill>
                <a:latin typeface="Poppins"/>
                <a:ea typeface="Poppins"/>
                <a:cs typeface="Poppins"/>
                <a:sym typeface="Poppins"/>
              </a:rPr>
              <a:t> Comorbidities often complicate diagnosis and reduce treatment adherence (Tay and Hew, 2020). </a:t>
            </a:r>
          </a:p>
        </p:txBody>
      </p:sp>
      <p:sp>
        <p:nvSpPr>
          <p:cNvPr name="TextBox 24" id="24"/>
          <p:cNvSpPr txBox="true"/>
          <p:nvPr/>
        </p:nvSpPr>
        <p:spPr>
          <a:xfrm rot="0">
            <a:off x="4785386" y="141605"/>
            <a:ext cx="4756646" cy="887095"/>
          </a:xfrm>
          <a:prstGeom prst="rect">
            <a:avLst/>
          </a:prstGeom>
        </p:spPr>
        <p:txBody>
          <a:bodyPr anchor="t" rtlCol="false" tIns="0" lIns="0" bIns="0" rIns="0">
            <a:spAutoFit/>
          </a:bodyPr>
          <a:lstStyle/>
          <a:p>
            <a:pPr algn="ctr">
              <a:lnSpc>
                <a:spcPts val="7279"/>
              </a:lnSpc>
            </a:pPr>
            <a:r>
              <a:rPr lang="en-US" sz="5199" b="true">
                <a:solidFill>
                  <a:srgbClr val="000000"/>
                </a:solidFill>
                <a:latin typeface="Canva Sans Bold"/>
                <a:ea typeface="Canva Sans Bold"/>
                <a:cs typeface="Canva Sans Bold"/>
                <a:sym typeface="Canva Sans Bold"/>
              </a:rPr>
              <a:t>Comorbidities </a:t>
            </a:r>
          </a:p>
        </p:txBody>
      </p:sp>
    </p:spTree>
  </p:cSld>
  <p:clrMapOvr>
    <a:masterClrMapping/>
  </p:clrMapOvr>
</p:sld>
</file>

<file path=ppt/slides/slide12.xml><?xml version="1.0" encoding="utf-8"?>
<p:sld xmlns:p="http://schemas.openxmlformats.org/presentationml/2006/main" xmlns:a="http://schemas.openxmlformats.org/drawingml/2006/main" xmlns:r="http://schemas.openxmlformats.org/officeDocument/2006/relationships">
  <p:cSld>
    <p:spTree>
      <p:nvGrpSpPr>
        <p:cNvPr id="1" name=""/>
        <p:cNvGrpSpPr/>
        <p:nvPr/>
      </p:nvGrpSpPr>
      <p:grpSpPr>
        <a:xfrm>
          <a:off x="0" y="0"/>
          <a:ext cx="0" cy="0"/>
          <a:chOff x="0" y="0"/>
          <a:chExt cx="0" cy="0"/>
        </a:xfrm>
      </p:grpSpPr>
      <p:sp>
        <p:nvSpPr>
          <p:cNvPr name="Freeform 2" id="2"/>
          <p:cNvSpPr/>
          <p:nvPr/>
        </p:nvSpPr>
        <p:spPr>
          <a:xfrm flipH="false" flipV="false" rot="0">
            <a:off x="0" y="0"/>
            <a:ext cx="18288000" cy="10287000"/>
          </a:xfrm>
          <a:custGeom>
            <a:avLst/>
            <a:gdLst/>
            <a:ahLst/>
            <a:cxnLst/>
            <a:rect r="r" b="b" t="t" l="l"/>
            <a:pathLst>
              <a:path h="10287000" w="18288000">
                <a:moveTo>
                  <a:pt x="0" y="0"/>
                </a:moveTo>
                <a:lnTo>
                  <a:pt x="18288000" y="0"/>
                </a:lnTo>
                <a:lnTo>
                  <a:pt x="18288000" y="10287000"/>
                </a:lnTo>
                <a:lnTo>
                  <a:pt x="0" y="10287000"/>
                </a:lnTo>
                <a:lnTo>
                  <a:pt x="0" y="0"/>
                </a:lnTo>
                <a:close/>
              </a:path>
            </a:pathLst>
          </a:custGeom>
          <a:blipFill>
            <a:blip r:embed="rId2"/>
            <a:stretch>
              <a:fillRect l="-1215" t="-83915" r="0" b="-37982"/>
            </a:stretch>
          </a:blipFill>
        </p:spPr>
      </p:sp>
      <p:sp>
        <p:nvSpPr>
          <p:cNvPr name="Freeform 3" id="3"/>
          <p:cNvSpPr/>
          <p:nvPr/>
        </p:nvSpPr>
        <p:spPr>
          <a:xfrm flipH="false" flipV="false" rot="0">
            <a:off x="10550198" y="4045173"/>
            <a:ext cx="7737802" cy="6241827"/>
          </a:xfrm>
          <a:custGeom>
            <a:avLst/>
            <a:gdLst/>
            <a:ahLst/>
            <a:cxnLst/>
            <a:rect r="r" b="b" t="t" l="l"/>
            <a:pathLst>
              <a:path h="6241827" w="7737802">
                <a:moveTo>
                  <a:pt x="0" y="0"/>
                </a:moveTo>
                <a:lnTo>
                  <a:pt x="7737802" y="0"/>
                </a:lnTo>
                <a:lnTo>
                  <a:pt x="7737802" y="6241827"/>
                </a:lnTo>
                <a:lnTo>
                  <a:pt x="0" y="6241827"/>
                </a:lnTo>
                <a:lnTo>
                  <a:pt x="0" y="0"/>
                </a:lnTo>
                <a:close/>
              </a:path>
            </a:pathLst>
          </a:custGeom>
          <a:blipFill>
            <a:blip r:embed="rId3">
              <a:extLst>
                <a:ext uri="{96DAC541-7B7A-43D3-8B79-37D633B846F1}">
                  <asvg:svgBlip xmlns:asvg="http://schemas.microsoft.com/office/drawing/2016/SVG/main" r:embed="rId4"/>
                </a:ext>
              </a:extLst>
            </a:blip>
            <a:stretch>
              <a:fillRect l="0" t="0" r="0" b="0"/>
            </a:stretch>
          </a:blipFill>
        </p:spPr>
      </p:sp>
      <p:sp>
        <p:nvSpPr>
          <p:cNvPr name="TextBox 4" id="4"/>
          <p:cNvSpPr txBox="true"/>
          <p:nvPr/>
        </p:nvSpPr>
        <p:spPr>
          <a:xfrm rot="0">
            <a:off x="2026146" y="1645277"/>
            <a:ext cx="7117854" cy="887095"/>
          </a:xfrm>
          <a:prstGeom prst="rect">
            <a:avLst/>
          </a:prstGeom>
        </p:spPr>
        <p:txBody>
          <a:bodyPr anchor="t" rtlCol="false" tIns="0" lIns="0" bIns="0" rIns="0">
            <a:spAutoFit/>
          </a:bodyPr>
          <a:lstStyle/>
          <a:p>
            <a:pPr algn="ctr">
              <a:lnSpc>
                <a:spcPts val="7279"/>
              </a:lnSpc>
            </a:pPr>
            <a:r>
              <a:rPr lang="en-US" sz="5199" b="true">
                <a:solidFill>
                  <a:srgbClr val="000000"/>
                </a:solidFill>
                <a:latin typeface="Canva Sans Bold"/>
                <a:ea typeface="Canva Sans Bold"/>
                <a:cs typeface="Canva Sans Bold"/>
                <a:sym typeface="Canva Sans Bold"/>
              </a:rPr>
              <a:t>Prevention Strategies </a:t>
            </a:r>
          </a:p>
        </p:txBody>
      </p:sp>
      <p:sp>
        <p:nvSpPr>
          <p:cNvPr name="TextBox 5" id="5"/>
          <p:cNvSpPr txBox="true"/>
          <p:nvPr/>
        </p:nvSpPr>
        <p:spPr>
          <a:xfrm rot="0">
            <a:off x="1343962" y="2993433"/>
            <a:ext cx="8482223" cy="4563110"/>
          </a:xfrm>
          <a:prstGeom prst="rect">
            <a:avLst/>
          </a:prstGeom>
        </p:spPr>
        <p:txBody>
          <a:bodyPr anchor="t" rtlCol="false" tIns="0" lIns="0" bIns="0" rIns="0">
            <a:spAutoFit/>
          </a:bodyPr>
          <a:lstStyle/>
          <a:p>
            <a:pPr algn="l" marL="561341" indent="-280670" lvl="1">
              <a:lnSpc>
                <a:spcPts val="3640"/>
              </a:lnSpc>
              <a:buFont typeface="Arial"/>
              <a:buChar char="•"/>
            </a:pPr>
            <a:r>
              <a:rPr lang="en-US" b="true" sz="2600">
                <a:solidFill>
                  <a:srgbClr val="000000"/>
                </a:solidFill>
                <a:latin typeface="Canva Sans Bold"/>
                <a:ea typeface="Canva Sans Bold"/>
                <a:cs typeface="Canva Sans Bold"/>
                <a:sym typeface="Canva Sans Bold"/>
              </a:rPr>
              <a:t>Primary Prevention</a:t>
            </a:r>
            <a:r>
              <a:rPr lang="en-US" sz="2600">
                <a:solidFill>
                  <a:srgbClr val="000000"/>
                </a:solidFill>
                <a:latin typeface="Canva Sans"/>
                <a:ea typeface="Canva Sans"/>
                <a:cs typeface="Canva Sans"/>
                <a:sym typeface="Canva Sans"/>
              </a:rPr>
              <a:t>: Reducing exposure to tobacco smoke in utero and during childhood (World Health Organization, 2023).</a:t>
            </a:r>
          </a:p>
          <a:p>
            <a:pPr algn="l" marL="561341" indent="-280670" lvl="1">
              <a:lnSpc>
                <a:spcPts val="3640"/>
              </a:lnSpc>
              <a:buFont typeface="Arial"/>
              <a:buChar char="•"/>
            </a:pPr>
            <a:r>
              <a:rPr lang="en-US" sz="2600">
                <a:solidFill>
                  <a:srgbClr val="000000"/>
                </a:solidFill>
                <a:latin typeface="Canva Sans"/>
                <a:ea typeface="Canva Sans"/>
                <a:cs typeface="Canva Sans"/>
                <a:sym typeface="Canva Sans"/>
              </a:rPr>
              <a:t>​</a:t>
            </a:r>
            <a:r>
              <a:rPr lang="en-US" b="true" sz="2600">
                <a:solidFill>
                  <a:srgbClr val="000000"/>
                </a:solidFill>
                <a:latin typeface="Canva Sans Bold"/>
                <a:ea typeface="Canva Sans Bold"/>
                <a:cs typeface="Canva Sans Bold"/>
                <a:sym typeface="Canva Sans Bold"/>
              </a:rPr>
              <a:t>Secondary Prevention</a:t>
            </a:r>
            <a:r>
              <a:rPr lang="en-US" sz="2600">
                <a:solidFill>
                  <a:srgbClr val="000000"/>
                </a:solidFill>
                <a:latin typeface="Canva Sans"/>
                <a:ea typeface="Canva Sans"/>
                <a:cs typeface="Canva Sans"/>
                <a:sym typeface="Canva Sans"/>
              </a:rPr>
              <a:t>: Identifying and removing occupational sensitisers early to prevent permanent airway damage (Tarlo and Lemiere, 2014). ​</a:t>
            </a:r>
          </a:p>
          <a:p>
            <a:pPr algn="l" marL="561341" indent="-280670" lvl="1">
              <a:lnSpc>
                <a:spcPts val="3640"/>
              </a:lnSpc>
              <a:buFont typeface="Arial"/>
              <a:buChar char="•"/>
            </a:pPr>
            <a:r>
              <a:rPr lang="en-US" b="true" sz="2600">
                <a:solidFill>
                  <a:srgbClr val="000000"/>
                </a:solidFill>
                <a:latin typeface="Canva Sans Bold"/>
                <a:ea typeface="Canva Sans Bold"/>
                <a:cs typeface="Canva Sans Bold"/>
                <a:sym typeface="Canva Sans Bold"/>
              </a:rPr>
              <a:t>Health Promotion</a:t>
            </a:r>
            <a:r>
              <a:rPr lang="en-US" sz="2600">
                <a:solidFill>
                  <a:srgbClr val="000000"/>
                </a:solidFill>
                <a:latin typeface="Canva Sans"/>
                <a:ea typeface="Canva Sans"/>
                <a:cs typeface="Canva Sans"/>
                <a:sym typeface="Canva Sans"/>
              </a:rPr>
              <a:t>: Encouraging breastfeeding and maintaining a healthy BMI (Global Initiative for Asthma, 2024). </a:t>
            </a:r>
          </a:p>
        </p:txBody>
      </p:sp>
    </p:spTree>
  </p:cSld>
  <p:clrMapOvr>
    <a:masterClrMapping/>
  </p:clrMapOvr>
</p:sld>
</file>

<file path=ppt/slides/slide13.xml><?xml version="1.0" encoding="utf-8"?>
<p:sld xmlns:p="http://schemas.openxmlformats.org/presentationml/2006/main" xmlns:a="http://schemas.openxmlformats.org/drawingml/2006/main" xmlns:r="http://schemas.openxmlformats.org/officeDocument/2006/relationships">
  <p:cSld>
    <p:spTree>
      <p:nvGrpSpPr>
        <p:cNvPr id="1" name=""/>
        <p:cNvGrpSpPr/>
        <p:nvPr/>
      </p:nvGrpSpPr>
      <p:grpSpPr>
        <a:xfrm>
          <a:off x="0" y="0"/>
          <a:ext cx="0" cy="0"/>
          <a:chOff x="0" y="0"/>
          <a:chExt cx="0" cy="0"/>
        </a:xfrm>
      </p:grpSpPr>
      <p:sp>
        <p:nvSpPr>
          <p:cNvPr name="Freeform 2" id="2"/>
          <p:cNvSpPr/>
          <p:nvPr/>
        </p:nvSpPr>
        <p:spPr>
          <a:xfrm flipH="false" flipV="false" rot="0">
            <a:off x="0" y="0"/>
            <a:ext cx="18288000" cy="10287000"/>
          </a:xfrm>
          <a:custGeom>
            <a:avLst/>
            <a:gdLst/>
            <a:ahLst/>
            <a:cxnLst/>
            <a:rect r="r" b="b" t="t" l="l"/>
            <a:pathLst>
              <a:path h="10287000" w="18288000">
                <a:moveTo>
                  <a:pt x="0" y="0"/>
                </a:moveTo>
                <a:lnTo>
                  <a:pt x="18288000" y="0"/>
                </a:lnTo>
                <a:lnTo>
                  <a:pt x="18288000" y="10287000"/>
                </a:lnTo>
                <a:lnTo>
                  <a:pt x="0" y="10287000"/>
                </a:lnTo>
                <a:lnTo>
                  <a:pt x="0" y="0"/>
                </a:lnTo>
                <a:close/>
              </a:path>
            </a:pathLst>
          </a:custGeom>
          <a:blipFill>
            <a:blip r:embed="rId2"/>
            <a:stretch>
              <a:fillRect l="-1215" t="-83915" r="0" b="-37982"/>
            </a:stretch>
          </a:blipFill>
        </p:spPr>
      </p:sp>
      <p:sp>
        <p:nvSpPr>
          <p:cNvPr name="Freeform 3" id="3"/>
          <p:cNvSpPr/>
          <p:nvPr/>
        </p:nvSpPr>
        <p:spPr>
          <a:xfrm flipH="false" flipV="false" rot="0">
            <a:off x="11862674" y="3875261"/>
            <a:ext cx="6425326" cy="6198298"/>
          </a:xfrm>
          <a:custGeom>
            <a:avLst/>
            <a:gdLst/>
            <a:ahLst/>
            <a:cxnLst/>
            <a:rect r="r" b="b" t="t" l="l"/>
            <a:pathLst>
              <a:path h="6198298" w="6425326">
                <a:moveTo>
                  <a:pt x="0" y="0"/>
                </a:moveTo>
                <a:lnTo>
                  <a:pt x="6425326" y="0"/>
                </a:lnTo>
                <a:lnTo>
                  <a:pt x="6425326" y="6198298"/>
                </a:lnTo>
                <a:lnTo>
                  <a:pt x="0" y="6198298"/>
                </a:lnTo>
                <a:lnTo>
                  <a:pt x="0" y="0"/>
                </a:lnTo>
                <a:close/>
              </a:path>
            </a:pathLst>
          </a:custGeom>
          <a:blipFill>
            <a:blip r:embed="rId3">
              <a:extLst>
                <a:ext uri="{96DAC541-7B7A-43D3-8B79-37D633B846F1}">
                  <asvg:svgBlip xmlns:asvg="http://schemas.microsoft.com/office/drawing/2016/SVG/main" r:embed="rId4"/>
                </a:ext>
              </a:extLst>
            </a:blip>
            <a:stretch>
              <a:fillRect l="0" t="0" r="0" b="0"/>
            </a:stretch>
          </a:blipFill>
        </p:spPr>
      </p:sp>
      <p:sp>
        <p:nvSpPr>
          <p:cNvPr name="TextBox 4" id="4"/>
          <p:cNvSpPr txBox="true"/>
          <p:nvPr/>
        </p:nvSpPr>
        <p:spPr>
          <a:xfrm rot="0">
            <a:off x="2944490" y="933450"/>
            <a:ext cx="12399020" cy="887095"/>
          </a:xfrm>
          <a:prstGeom prst="rect">
            <a:avLst/>
          </a:prstGeom>
        </p:spPr>
        <p:txBody>
          <a:bodyPr anchor="t" rtlCol="false" tIns="0" lIns="0" bIns="0" rIns="0">
            <a:spAutoFit/>
          </a:bodyPr>
          <a:lstStyle/>
          <a:p>
            <a:pPr algn="ctr">
              <a:lnSpc>
                <a:spcPts val="7279"/>
              </a:lnSpc>
            </a:pPr>
            <a:r>
              <a:rPr lang="en-US" sz="5199" b="true">
                <a:solidFill>
                  <a:srgbClr val="000000"/>
                </a:solidFill>
                <a:latin typeface="Canva Sans Bold"/>
                <a:ea typeface="Canva Sans Bold"/>
                <a:cs typeface="Canva Sans Bold"/>
                <a:sym typeface="Canva Sans Bold"/>
              </a:rPr>
              <a:t>Skills, Values, and Co-productive Care </a:t>
            </a:r>
          </a:p>
        </p:txBody>
      </p:sp>
      <p:sp>
        <p:nvSpPr>
          <p:cNvPr name="TextBox 5" id="5"/>
          <p:cNvSpPr txBox="true"/>
          <p:nvPr/>
        </p:nvSpPr>
        <p:spPr>
          <a:xfrm rot="0">
            <a:off x="1028700" y="3277235"/>
            <a:ext cx="10045681" cy="5981065"/>
          </a:xfrm>
          <a:prstGeom prst="rect">
            <a:avLst/>
          </a:prstGeom>
        </p:spPr>
        <p:txBody>
          <a:bodyPr anchor="t" rtlCol="false" tIns="0" lIns="0" bIns="0" rIns="0">
            <a:spAutoFit/>
          </a:bodyPr>
          <a:lstStyle/>
          <a:p>
            <a:pPr algn="just" marL="734059" indent="-367030" lvl="1">
              <a:lnSpc>
                <a:spcPts val="4759"/>
              </a:lnSpc>
              <a:buFont typeface="Arial"/>
              <a:buChar char="•"/>
            </a:pPr>
            <a:r>
              <a:rPr lang="en-US" b="true" sz="3399">
                <a:solidFill>
                  <a:srgbClr val="000000"/>
                </a:solidFill>
                <a:latin typeface="Canva Sans Bold"/>
                <a:ea typeface="Canva Sans Bold"/>
                <a:cs typeface="Canva Sans Bold"/>
                <a:sym typeface="Canva Sans Bold"/>
              </a:rPr>
              <a:t>Co-production:</a:t>
            </a:r>
            <a:r>
              <a:rPr lang="en-US" sz="3399">
                <a:solidFill>
                  <a:srgbClr val="000000"/>
                </a:solidFill>
                <a:latin typeface="Canva Sans"/>
                <a:ea typeface="Canva Sans"/>
                <a:cs typeface="Canva Sans"/>
                <a:sym typeface="Canva Sans"/>
              </a:rPr>
              <a:t> Moving from "doing to" the patient to "working with" them to design care plans (Realpe and Wallace, 2010).</a:t>
            </a:r>
          </a:p>
          <a:p>
            <a:pPr algn="just" marL="734059" indent="-367030" lvl="1">
              <a:lnSpc>
                <a:spcPts val="4759"/>
              </a:lnSpc>
              <a:buFont typeface="Arial"/>
              <a:buChar char="•"/>
            </a:pPr>
            <a:r>
              <a:rPr lang="en-US" sz="3399">
                <a:solidFill>
                  <a:srgbClr val="000000"/>
                </a:solidFill>
                <a:latin typeface="Canva Sans"/>
                <a:ea typeface="Canva Sans"/>
                <a:cs typeface="Canva Sans"/>
                <a:sym typeface="Canva Sans"/>
              </a:rPr>
              <a:t>​</a:t>
            </a:r>
            <a:r>
              <a:rPr lang="en-US" b="true" sz="3399">
                <a:solidFill>
                  <a:srgbClr val="000000"/>
                </a:solidFill>
                <a:latin typeface="Canva Sans Bold"/>
                <a:ea typeface="Canva Sans Bold"/>
                <a:cs typeface="Canva Sans Bold"/>
                <a:sym typeface="Canva Sans Bold"/>
              </a:rPr>
              <a:t>Skills</a:t>
            </a:r>
            <a:r>
              <a:rPr lang="en-US" sz="3399">
                <a:solidFill>
                  <a:srgbClr val="000000"/>
                </a:solidFill>
                <a:latin typeface="Canva Sans"/>
                <a:ea typeface="Canva Sans"/>
                <a:cs typeface="Canva Sans"/>
                <a:sym typeface="Canva Sans"/>
              </a:rPr>
              <a:t>: Clinicians require active listening, empathy, and the ability to explain complex physiological data simply (Health Foundation, 2014). </a:t>
            </a:r>
          </a:p>
          <a:p>
            <a:pPr algn="just" marL="734059" indent="-367030" lvl="1">
              <a:lnSpc>
                <a:spcPts val="4759"/>
              </a:lnSpc>
              <a:buFont typeface="Arial"/>
              <a:buChar char="•"/>
            </a:pPr>
            <a:r>
              <a:rPr lang="en-US" sz="3399">
                <a:solidFill>
                  <a:srgbClr val="000000"/>
                </a:solidFill>
                <a:latin typeface="Canva Sans"/>
                <a:ea typeface="Canva Sans"/>
                <a:cs typeface="Canva Sans"/>
                <a:sym typeface="Canva Sans"/>
              </a:rPr>
              <a:t>​</a:t>
            </a:r>
            <a:r>
              <a:rPr lang="en-US" b="true" sz="3399">
                <a:solidFill>
                  <a:srgbClr val="000000"/>
                </a:solidFill>
                <a:latin typeface="Canva Sans Bold"/>
                <a:ea typeface="Canva Sans Bold"/>
                <a:cs typeface="Canva Sans Bold"/>
                <a:sym typeface="Canva Sans Bold"/>
              </a:rPr>
              <a:t>Values</a:t>
            </a:r>
            <a:r>
              <a:rPr lang="en-US" sz="3399">
                <a:solidFill>
                  <a:srgbClr val="000000"/>
                </a:solidFill>
                <a:latin typeface="Canva Sans"/>
                <a:ea typeface="Canva Sans"/>
                <a:cs typeface="Canva Sans"/>
                <a:sym typeface="Canva Sans"/>
              </a:rPr>
              <a:t>: Respecting the patient's "lived experience" as equal to clinical expertise (National Health Service, 2019). </a:t>
            </a:r>
          </a:p>
        </p:txBody>
      </p:sp>
    </p:spTree>
  </p:cSld>
  <p:clrMapOvr>
    <a:masterClrMapping/>
  </p:clrMapOvr>
</p:sld>
</file>

<file path=ppt/slides/slide14.xml><?xml version="1.0" encoding="utf-8"?>
<p:sld xmlns:p="http://schemas.openxmlformats.org/presentationml/2006/main" xmlns:a="http://schemas.openxmlformats.org/drawingml/2006/main" xmlns:r="http://schemas.openxmlformats.org/officeDocument/2006/relationships">
  <p:cSld>
    <p:spTree>
      <p:nvGrpSpPr>
        <p:cNvPr id="1" name=""/>
        <p:cNvGrpSpPr/>
        <p:nvPr/>
      </p:nvGrpSpPr>
      <p:grpSpPr>
        <a:xfrm>
          <a:off x="0" y="0"/>
          <a:ext cx="0" cy="0"/>
          <a:chOff x="0" y="0"/>
          <a:chExt cx="0" cy="0"/>
        </a:xfrm>
      </p:grpSpPr>
      <p:sp>
        <p:nvSpPr>
          <p:cNvPr name="Freeform 2" id="2"/>
          <p:cNvSpPr/>
          <p:nvPr/>
        </p:nvSpPr>
        <p:spPr>
          <a:xfrm flipH="false" flipV="false" rot="0">
            <a:off x="0" y="0"/>
            <a:ext cx="18288000" cy="10287000"/>
          </a:xfrm>
          <a:custGeom>
            <a:avLst/>
            <a:gdLst/>
            <a:ahLst/>
            <a:cxnLst/>
            <a:rect r="r" b="b" t="t" l="l"/>
            <a:pathLst>
              <a:path h="10287000" w="18288000">
                <a:moveTo>
                  <a:pt x="0" y="0"/>
                </a:moveTo>
                <a:lnTo>
                  <a:pt x="18288000" y="0"/>
                </a:lnTo>
                <a:lnTo>
                  <a:pt x="18288000" y="10287000"/>
                </a:lnTo>
                <a:lnTo>
                  <a:pt x="0" y="10287000"/>
                </a:lnTo>
                <a:lnTo>
                  <a:pt x="0" y="0"/>
                </a:lnTo>
                <a:close/>
              </a:path>
            </a:pathLst>
          </a:custGeom>
          <a:blipFill>
            <a:blip r:embed="rId2"/>
            <a:stretch>
              <a:fillRect l="-1215" t="-83915" r="0" b="-37982"/>
            </a:stretch>
          </a:blipFill>
        </p:spPr>
      </p:sp>
      <p:sp>
        <p:nvSpPr>
          <p:cNvPr name="TextBox 3" id="3"/>
          <p:cNvSpPr txBox="true"/>
          <p:nvPr/>
        </p:nvSpPr>
        <p:spPr>
          <a:xfrm rot="0">
            <a:off x="1204229" y="2363530"/>
            <a:ext cx="15063405" cy="7413824"/>
          </a:xfrm>
          <a:prstGeom prst="rect">
            <a:avLst/>
          </a:prstGeom>
        </p:spPr>
        <p:txBody>
          <a:bodyPr anchor="t" rtlCol="false" tIns="0" lIns="0" bIns="0" rIns="0">
            <a:spAutoFit/>
          </a:bodyPr>
          <a:lstStyle/>
          <a:p>
            <a:pPr algn="just">
              <a:lnSpc>
                <a:spcPts val="3478"/>
              </a:lnSpc>
            </a:pPr>
            <a:r>
              <a:rPr lang="en-US" sz="2134">
                <a:solidFill>
                  <a:srgbClr val="000000"/>
                </a:solidFill>
                <a:latin typeface="Canva Sans"/>
                <a:ea typeface="Canva Sans"/>
                <a:cs typeface="Canva Sans"/>
                <a:sym typeface="Canva Sans"/>
              </a:rPr>
              <a:t> The Six Components </a:t>
            </a:r>
          </a:p>
          <a:p>
            <a:pPr algn="just" marL="460779" indent="-230390" lvl="1">
              <a:lnSpc>
                <a:spcPts val="3478"/>
              </a:lnSpc>
              <a:buAutoNum type="arabicPeriod" startAt="1"/>
            </a:pPr>
            <a:r>
              <a:rPr lang="en-US" b="true" sz="2134">
                <a:solidFill>
                  <a:srgbClr val="000000"/>
                </a:solidFill>
                <a:latin typeface="Canva Sans Bold"/>
                <a:ea typeface="Canva Sans Bold"/>
                <a:cs typeface="Canva Sans Bold"/>
                <a:sym typeface="Canva Sans Bold"/>
              </a:rPr>
              <a:t>Shared Decision Making (SDM): </a:t>
            </a:r>
            <a:r>
              <a:rPr lang="en-US" sz="2134">
                <a:solidFill>
                  <a:srgbClr val="000000"/>
                </a:solidFill>
                <a:latin typeface="Canva Sans"/>
                <a:ea typeface="Canva Sans"/>
                <a:cs typeface="Canva Sans"/>
                <a:sym typeface="Canva Sans"/>
              </a:rPr>
              <a:t>Clinicians and patients work together to choose treatments, such as selecting the most appropriate inhaler device or deciding between MART and traditional therapy (Global Initiative for Asthma, 2024)</a:t>
            </a:r>
          </a:p>
          <a:p>
            <a:pPr algn="just" marL="460779" indent="-230390" lvl="1">
              <a:lnSpc>
                <a:spcPts val="3478"/>
              </a:lnSpc>
              <a:buAutoNum type="arabicPeriod" startAt="1"/>
            </a:pPr>
            <a:r>
              <a:rPr lang="en-US" b="true" sz="2134">
                <a:solidFill>
                  <a:srgbClr val="000000"/>
                </a:solidFill>
                <a:latin typeface="Canva Sans Bold"/>
                <a:ea typeface="Canva Sans Bold"/>
                <a:cs typeface="Canva Sans Bold"/>
                <a:sym typeface="Canva Sans Bold"/>
              </a:rPr>
              <a:t> Personalised Care and Support Planning (PCSP):</a:t>
            </a:r>
            <a:r>
              <a:rPr lang="en-US" sz="2134">
                <a:solidFill>
                  <a:srgbClr val="000000"/>
                </a:solidFill>
                <a:latin typeface="Canva Sans"/>
                <a:ea typeface="Canva Sans"/>
                <a:cs typeface="Canva Sans"/>
                <a:sym typeface="Canva Sans"/>
              </a:rPr>
              <a:t> A proactive conversation that results in a Personalised Asthma Action Plan (PAAP). This plan includes the patient's goals and clear instructions on how to manage worsening symptoms (Coulter et al., 2015)</a:t>
            </a:r>
          </a:p>
          <a:p>
            <a:pPr algn="just" marL="460779" indent="-230390" lvl="1">
              <a:lnSpc>
                <a:spcPts val="3478"/>
              </a:lnSpc>
              <a:buAutoNum type="arabicPeriod" startAt="1"/>
            </a:pPr>
            <a:r>
              <a:rPr lang="en-US" b="true" sz="2134">
                <a:solidFill>
                  <a:srgbClr val="000000"/>
                </a:solidFill>
                <a:latin typeface="Canva Sans Bold"/>
                <a:ea typeface="Canva Sans Bold"/>
                <a:cs typeface="Canva Sans Bold"/>
                <a:sym typeface="Canva Sans Bold"/>
              </a:rPr>
              <a:t>Enabling Choice: </a:t>
            </a:r>
            <a:r>
              <a:rPr lang="en-US" sz="2134">
                <a:solidFill>
                  <a:srgbClr val="000000"/>
                </a:solidFill>
                <a:latin typeface="Canva Sans"/>
                <a:ea typeface="Canva Sans"/>
                <a:cs typeface="Canva Sans"/>
                <a:sym typeface="Canva Sans"/>
              </a:rPr>
              <a:t>Patients are given control over their care delivery, including choosing where they receive specialist asthma reviews or accessing biologic treatments (NHS England, 2019).</a:t>
            </a:r>
          </a:p>
          <a:p>
            <a:pPr algn="just" marL="460779" indent="-230390" lvl="1">
              <a:lnSpc>
                <a:spcPts val="3478"/>
              </a:lnSpc>
              <a:buAutoNum type="arabicPeriod" startAt="1"/>
            </a:pPr>
            <a:r>
              <a:rPr lang="en-US" b="true" sz="2134">
                <a:solidFill>
                  <a:srgbClr val="000000"/>
                </a:solidFill>
                <a:latin typeface="Canva Sans Bold"/>
                <a:ea typeface="Canva Sans Bold"/>
                <a:cs typeface="Canva Sans Bold"/>
                <a:sym typeface="Canva Sans Bold"/>
              </a:rPr>
              <a:t>Social Prescribing and Community-Based Support</a:t>
            </a:r>
            <a:r>
              <a:rPr lang="en-US" sz="2134">
                <a:solidFill>
                  <a:srgbClr val="000000"/>
                </a:solidFill>
                <a:latin typeface="Canva Sans"/>
                <a:ea typeface="Canva Sans"/>
                <a:cs typeface="Canva Sans"/>
                <a:sym typeface="Canva Sans"/>
              </a:rPr>
              <a:t>: Linking patients to non-medical support, such as local "Breathe Easy" groups or physical activity programs, to reduce social isolation and improve lung health (Dayson and Bashir, 2014).</a:t>
            </a:r>
          </a:p>
          <a:p>
            <a:pPr algn="just" marL="460779" indent="-230390" lvl="1">
              <a:lnSpc>
                <a:spcPts val="3478"/>
              </a:lnSpc>
              <a:buAutoNum type="arabicPeriod" startAt="1"/>
            </a:pPr>
            <a:r>
              <a:rPr lang="en-US" b="true" sz="2134">
                <a:solidFill>
                  <a:srgbClr val="000000"/>
                </a:solidFill>
                <a:latin typeface="Canva Sans Bold"/>
                <a:ea typeface="Canva Sans Bold"/>
                <a:cs typeface="Canva Sans Bold"/>
                <a:sym typeface="Canva Sans Bold"/>
              </a:rPr>
              <a:t>Personal Health Budgets (PHB)</a:t>
            </a:r>
            <a:r>
              <a:rPr lang="en-US" sz="2134">
                <a:solidFill>
                  <a:srgbClr val="000000"/>
                </a:solidFill>
                <a:latin typeface="Canva Sans"/>
                <a:ea typeface="Canva Sans"/>
                <a:cs typeface="Canva Sans"/>
                <a:sym typeface="Canva Sans"/>
              </a:rPr>
              <a:t>: For individuals with complex or severe asthma, PHBs allow them to use NHS funding to meet their health goals in a way that suits their lifestyle (National Health Service, 2022).</a:t>
            </a:r>
          </a:p>
          <a:p>
            <a:pPr algn="just" marL="460779" indent="-230390" lvl="1">
              <a:lnSpc>
                <a:spcPts val="3478"/>
              </a:lnSpc>
              <a:buAutoNum type="arabicPeriod" startAt="1"/>
            </a:pPr>
            <a:r>
              <a:rPr lang="en-US" b="true" sz="2134">
                <a:solidFill>
                  <a:srgbClr val="000000"/>
                </a:solidFill>
                <a:latin typeface="Canva Sans Bold"/>
                <a:ea typeface="Canva Sans Bold"/>
                <a:cs typeface="Canva Sans Bold"/>
                <a:sym typeface="Canva Sans Bold"/>
              </a:rPr>
              <a:t>Self-Management Support:</a:t>
            </a:r>
            <a:r>
              <a:rPr lang="en-US" sz="2134">
                <a:solidFill>
                  <a:srgbClr val="000000"/>
                </a:solidFill>
                <a:latin typeface="Canva Sans"/>
                <a:ea typeface="Canva Sans"/>
                <a:cs typeface="Canva Sans"/>
                <a:sym typeface="Canva Sans"/>
              </a:rPr>
              <a:t> Educating patients to recognize their own triggers and monitor peak flow. High-quality self-management support can reduce asthma-related hospitalisations by up to 40% (Pinnock, 2015).</a:t>
            </a:r>
          </a:p>
          <a:p>
            <a:pPr algn="just">
              <a:lnSpc>
                <a:spcPts val="3478"/>
              </a:lnSpc>
            </a:pPr>
          </a:p>
        </p:txBody>
      </p:sp>
      <p:sp>
        <p:nvSpPr>
          <p:cNvPr name="TextBox 4" id="4"/>
          <p:cNvSpPr txBox="true"/>
          <p:nvPr/>
        </p:nvSpPr>
        <p:spPr>
          <a:xfrm rot="0">
            <a:off x="2020366" y="933450"/>
            <a:ext cx="14247268" cy="887095"/>
          </a:xfrm>
          <a:prstGeom prst="rect">
            <a:avLst/>
          </a:prstGeom>
        </p:spPr>
        <p:txBody>
          <a:bodyPr anchor="t" rtlCol="false" tIns="0" lIns="0" bIns="0" rIns="0">
            <a:spAutoFit/>
          </a:bodyPr>
          <a:lstStyle/>
          <a:p>
            <a:pPr algn="ctr">
              <a:lnSpc>
                <a:spcPts val="7279"/>
              </a:lnSpc>
            </a:pPr>
            <a:r>
              <a:rPr lang="en-US" sz="5199" b="true">
                <a:solidFill>
                  <a:srgbClr val="000000"/>
                </a:solidFill>
                <a:latin typeface="Canva Sans Bold"/>
                <a:ea typeface="Canva Sans Bold"/>
                <a:cs typeface="Canva Sans Bold"/>
                <a:sym typeface="Canva Sans Bold"/>
              </a:rPr>
              <a:t>Comprehensive Model of Personalised Care </a:t>
            </a:r>
          </a:p>
        </p:txBody>
      </p:sp>
    </p:spTree>
  </p:cSld>
  <p:clrMapOvr>
    <a:masterClrMapping/>
  </p:clrMapOvr>
</p:sld>
</file>

<file path=ppt/slides/slide15.xml><?xml version="1.0" encoding="utf-8"?>
<p:sld xmlns:p="http://schemas.openxmlformats.org/presentationml/2006/main" xmlns:a="http://schemas.openxmlformats.org/drawingml/2006/main" xmlns:r="http://schemas.openxmlformats.org/officeDocument/2006/relationships">
  <p:cSld>
    <p:spTree>
      <p:nvGrpSpPr>
        <p:cNvPr id="1" name=""/>
        <p:cNvGrpSpPr/>
        <p:nvPr/>
      </p:nvGrpSpPr>
      <p:grpSpPr>
        <a:xfrm>
          <a:off x="0" y="0"/>
          <a:ext cx="0" cy="0"/>
          <a:chOff x="0" y="0"/>
          <a:chExt cx="0" cy="0"/>
        </a:xfrm>
      </p:grpSpPr>
      <p:sp>
        <p:nvSpPr>
          <p:cNvPr name="Freeform 2" id="2"/>
          <p:cNvSpPr/>
          <p:nvPr/>
        </p:nvSpPr>
        <p:spPr>
          <a:xfrm flipH="false" flipV="false" rot="0">
            <a:off x="0" y="0"/>
            <a:ext cx="18288000" cy="10287000"/>
          </a:xfrm>
          <a:custGeom>
            <a:avLst/>
            <a:gdLst/>
            <a:ahLst/>
            <a:cxnLst/>
            <a:rect r="r" b="b" t="t" l="l"/>
            <a:pathLst>
              <a:path h="10287000" w="18288000">
                <a:moveTo>
                  <a:pt x="0" y="0"/>
                </a:moveTo>
                <a:lnTo>
                  <a:pt x="18288000" y="0"/>
                </a:lnTo>
                <a:lnTo>
                  <a:pt x="18288000" y="10287000"/>
                </a:lnTo>
                <a:lnTo>
                  <a:pt x="0" y="10287000"/>
                </a:lnTo>
                <a:lnTo>
                  <a:pt x="0" y="0"/>
                </a:lnTo>
                <a:close/>
              </a:path>
            </a:pathLst>
          </a:custGeom>
          <a:blipFill>
            <a:blip r:embed="rId2"/>
            <a:stretch>
              <a:fillRect l="-1215" t="-83915" r="0" b="-37982"/>
            </a:stretch>
          </a:blipFill>
        </p:spPr>
      </p:sp>
      <p:grpSp>
        <p:nvGrpSpPr>
          <p:cNvPr name="Group 3" id="3"/>
          <p:cNvGrpSpPr/>
          <p:nvPr/>
        </p:nvGrpSpPr>
        <p:grpSpPr>
          <a:xfrm rot="0">
            <a:off x="5733786" y="517100"/>
            <a:ext cx="6005853" cy="1023199"/>
            <a:chOff x="0" y="0"/>
            <a:chExt cx="1208457" cy="205881"/>
          </a:xfrm>
        </p:grpSpPr>
        <p:sp>
          <p:nvSpPr>
            <p:cNvPr name="Freeform 4" id="4"/>
            <p:cNvSpPr/>
            <p:nvPr/>
          </p:nvSpPr>
          <p:spPr>
            <a:xfrm flipH="false" flipV="false" rot="0">
              <a:off x="0" y="0"/>
              <a:ext cx="1208457" cy="205881"/>
            </a:xfrm>
            <a:custGeom>
              <a:avLst/>
              <a:gdLst/>
              <a:ahLst/>
              <a:cxnLst/>
              <a:rect r="r" b="b" t="t" l="l"/>
              <a:pathLst>
                <a:path h="205881" w="1208457">
                  <a:moveTo>
                    <a:pt x="1005257" y="0"/>
                  </a:moveTo>
                  <a:cubicBezTo>
                    <a:pt x="1117481" y="0"/>
                    <a:pt x="1208457" y="46088"/>
                    <a:pt x="1208457" y="102941"/>
                  </a:cubicBezTo>
                  <a:cubicBezTo>
                    <a:pt x="1208457" y="159793"/>
                    <a:pt x="1117481" y="205881"/>
                    <a:pt x="1005257" y="205881"/>
                  </a:cubicBezTo>
                  <a:lnTo>
                    <a:pt x="203200" y="205881"/>
                  </a:lnTo>
                  <a:cubicBezTo>
                    <a:pt x="90976" y="205881"/>
                    <a:pt x="0" y="159793"/>
                    <a:pt x="0" y="102941"/>
                  </a:cubicBezTo>
                  <a:cubicBezTo>
                    <a:pt x="0" y="46088"/>
                    <a:pt x="90976" y="0"/>
                    <a:pt x="203200" y="0"/>
                  </a:cubicBezTo>
                  <a:close/>
                </a:path>
              </a:pathLst>
            </a:custGeom>
            <a:solidFill>
              <a:srgbClr val="F7F7F7"/>
            </a:solidFill>
            <a:ln cap="sq">
              <a:noFill/>
              <a:prstDash val="solid"/>
              <a:miter/>
            </a:ln>
          </p:spPr>
        </p:sp>
        <p:sp>
          <p:nvSpPr>
            <p:cNvPr name="TextBox 5" id="5"/>
            <p:cNvSpPr txBox="true"/>
            <p:nvPr/>
          </p:nvSpPr>
          <p:spPr>
            <a:xfrm>
              <a:off x="0" y="-57150"/>
              <a:ext cx="1208457" cy="263031"/>
            </a:xfrm>
            <a:prstGeom prst="rect">
              <a:avLst/>
            </a:prstGeom>
          </p:spPr>
          <p:txBody>
            <a:bodyPr anchor="ctr" rtlCol="false" tIns="50800" lIns="50800" bIns="50800" rIns="50800"/>
            <a:lstStyle/>
            <a:p>
              <a:pPr algn="ctr">
                <a:lnSpc>
                  <a:spcPts val="3640"/>
                </a:lnSpc>
              </a:pPr>
              <a:r>
                <a:rPr lang="en-US" b="true" sz="2600">
                  <a:solidFill>
                    <a:srgbClr val="365B6D"/>
                  </a:solidFill>
                  <a:latin typeface="Aileron Bold"/>
                  <a:ea typeface="Aileron Bold"/>
                  <a:cs typeface="Aileron Bold"/>
                  <a:sym typeface="Aileron Bold"/>
                </a:rPr>
                <a:t>REFERENCES </a:t>
              </a:r>
            </a:p>
          </p:txBody>
        </p:sp>
      </p:grpSp>
      <p:sp>
        <p:nvSpPr>
          <p:cNvPr name="TextBox 6" id="6"/>
          <p:cNvSpPr txBox="true"/>
          <p:nvPr/>
        </p:nvSpPr>
        <p:spPr>
          <a:xfrm rot="0">
            <a:off x="660676" y="1715042"/>
            <a:ext cx="16598624" cy="8055991"/>
          </a:xfrm>
          <a:prstGeom prst="rect">
            <a:avLst/>
          </a:prstGeom>
        </p:spPr>
        <p:txBody>
          <a:bodyPr anchor="t" rtlCol="false" tIns="0" lIns="0" bIns="0" rIns="0">
            <a:spAutoFit/>
          </a:bodyPr>
          <a:lstStyle/>
          <a:p>
            <a:pPr algn="just">
              <a:lnSpc>
                <a:spcPts val="2683"/>
              </a:lnSpc>
            </a:pPr>
            <a:r>
              <a:rPr lang="en-US" sz="2199">
                <a:solidFill>
                  <a:srgbClr val="000000"/>
                </a:solidFill>
                <a:latin typeface="Canva Sans"/>
                <a:ea typeface="Canva Sans"/>
                <a:cs typeface="Canva Sans"/>
                <a:sym typeface="Canva Sans"/>
              </a:rPr>
              <a:t>Abashar, I. et al. (2024) ‘Assessment of the Implementation of Global Initiative for Asthma (GINA) 2019 Guidelines’, Journal of Asthma and Allergy, 17, pp. 339–347. Available at: https://doi.org/10.2147/jaa.s442573 .</a:t>
            </a:r>
          </a:p>
          <a:p>
            <a:pPr algn="just">
              <a:lnSpc>
                <a:spcPts val="3079"/>
              </a:lnSpc>
            </a:pPr>
            <a:r>
              <a:rPr lang="en-US" sz="2199">
                <a:solidFill>
                  <a:srgbClr val="000000"/>
                </a:solidFill>
                <a:latin typeface="Canva Sans"/>
                <a:ea typeface="Canva Sans"/>
                <a:cs typeface="Canva Sans"/>
                <a:sym typeface="Canva Sans"/>
              </a:rPr>
              <a:t>Asthma + Lung UK (2023) Asthma Facts and Statistics. Available at: https://www.asthmaandlung.org.uk/conditions/asthma/asthma-statistics (Accessed: 10 April 2026). </a:t>
            </a:r>
          </a:p>
          <a:p>
            <a:pPr algn="just">
              <a:lnSpc>
                <a:spcPts val="3079"/>
              </a:lnSpc>
            </a:pPr>
            <a:r>
              <a:rPr lang="en-US" sz="2199">
                <a:solidFill>
                  <a:srgbClr val="000000"/>
                </a:solidFill>
                <a:latin typeface="Canva Sans"/>
                <a:ea typeface="Canva Sans"/>
                <a:cs typeface="Canva Sans"/>
                <a:sym typeface="Canva Sans"/>
              </a:rPr>
              <a:t>Beasley, R. et al. (2015) ‘The Global Burden of Asthma’, The Lancet, 386(9991), pp. 315–317. Available at: https://doi.org/10.1016/S0140-6736(15)61344-4 . </a:t>
            </a:r>
          </a:p>
          <a:p>
            <a:pPr algn="just">
              <a:lnSpc>
                <a:spcPts val="3079"/>
              </a:lnSpc>
            </a:pPr>
            <a:r>
              <a:rPr lang="en-US" sz="2199">
                <a:solidFill>
                  <a:srgbClr val="000000"/>
                </a:solidFill>
                <a:latin typeface="Canva Sans"/>
                <a:ea typeface="Canva Sans"/>
                <a:cs typeface="Canva Sans"/>
                <a:sym typeface="Canva Sans"/>
              </a:rPr>
              <a:t>Bodenheimer, T. et al. (2002) ‘Patient self-management of chronic disease in primary care’, JAMA, 288(19), pp. 2469–2475. Available at: </a:t>
            </a:r>
            <a:r>
              <a:rPr lang="en-US" sz="2199" u="sng">
                <a:solidFill>
                  <a:srgbClr val="000000"/>
                </a:solidFill>
                <a:latin typeface="Canva Sans"/>
                <a:ea typeface="Canva Sans"/>
                <a:cs typeface="Canva Sans"/>
                <a:sym typeface="Canva Sans"/>
                <a:hlinkClick r:id="rId3" tooltip="https://doi.org/10.1001/jama.288.19.2469"/>
              </a:rPr>
              <a:t>https://doi.org/10.1001/jama.288.19.2469</a:t>
            </a:r>
          </a:p>
          <a:p>
            <a:pPr algn="just">
              <a:lnSpc>
                <a:spcPts val="3079"/>
              </a:lnSpc>
            </a:pPr>
            <a:r>
              <a:rPr lang="en-US" sz="2199">
                <a:solidFill>
                  <a:srgbClr val="000000"/>
                </a:solidFill>
                <a:latin typeface="Canva Sans"/>
                <a:ea typeface="Canva Sans"/>
                <a:cs typeface="Canva Sans"/>
                <a:sym typeface="Canva Sans"/>
              </a:rPr>
              <a:t>British Thoracic Society and SIGN (2019) British guideline on the management of asthma [SIGN 158]. Available at: https://www.sign.ac.uk/our-guidelines/british-guideline-on-the-management-of-asthma/ (Accessed: 10 April 2026). </a:t>
            </a:r>
          </a:p>
          <a:p>
            <a:pPr algn="just">
              <a:lnSpc>
                <a:spcPts val="3079"/>
              </a:lnSpc>
            </a:pPr>
            <a:r>
              <a:rPr lang="en-US" sz="2199">
                <a:solidFill>
                  <a:srgbClr val="000000"/>
                </a:solidFill>
                <a:latin typeface="Canva Sans"/>
                <a:ea typeface="Canva Sans"/>
                <a:cs typeface="Canva Sans"/>
                <a:sym typeface="Canva Sans"/>
              </a:rPr>
              <a:t>​Cazzola, M. et al. (2017) ‘Asthma and comorbid medical conditions’, European Respiratory Review, 26(144). Available at: https://doi.org/10.1183/16000617.0001-2017 .</a:t>
            </a:r>
          </a:p>
          <a:p>
            <a:pPr algn="just">
              <a:lnSpc>
                <a:spcPts val="3079"/>
              </a:lnSpc>
            </a:pPr>
            <a:r>
              <a:rPr lang="en-US" sz="2199">
                <a:solidFill>
                  <a:srgbClr val="000000"/>
                </a:solidFill>
                <a:latin typeface="Canva Sans"/>
                <a:ea typeface="Canva Sans"/>
                <a:cs typeface="Canva Sans"/>
                <a:sym typeface="Canva Sans"/>
              </a:rPr>
              <a:t>Cooper, C.L. et al. (2007) ‘Anxiety and depression in patients with asthma’, Clinical &amp; Experimental Allergy, 37(9), pp. 1265–1273. Available at: https://doi.org/10.1111/j.1365-2222.2007.02789.x </a:t>
            </a:r>
          </a:p>
          <a:p>
            <a:pPr algn="just">
              <a:lnSpc>
                <a:spcPts val="3079"/>
              </a:lnSpc>
            </a:pPr>
            <a:r>
              <a:rPr lang="en-US" sz="2199">
                <a:solidFill>
                  <a:srgbClr val="000000"/>
                </a:solidFill>
                <a:latin typeface="Canva Sans"/>
                <a:ea typeface="Canva Sans"/>
                <a:cs typeface="Canva Sans"/>
                <a:sym typeface="Canva Sans"/>
              </a:rPr>
              <a:t>Coulter, A. et al. (2015) ‘Personalised care planning for adults with chronic or long-term health conditions’, Cochrane Database of Systematic Reviews. Available at: https://doi.org/10.1002/14651858.CD010523.pub2 .</a:t>
            </a:r>
          </a:p>
          <a:p>
            <a:pPr algn="just">
              <a:lnSpc>
                <a:spcPts val="3079"/>
              </a:lnSpc>
            </a:pPr>
            <a:r>
              <a:rPr lang="en-US" sz="2199">
                <a:solidFill>
                  <a:srgbClr val="000000"/>
                </a:solidFill>
                <a:latin typeface="Canva Sans"/>
                <a:ea typeface="Canva Sans"/>
                <a:cs typeface="Canva Sans"/>
                <a:sym typeface="Canva Sans"/>
              </a:rPr>
              <a:t>Dayson, C. and Bashir, N. (2014) The social and economic impact of social prescribing. Available at: https://www.shu.ac.uk/centre-regional-economic-social-research/publications/the-social-and-economic-impact-of-social-prescribing (Accessed: 10 April 2026). </a:t>
            </a:r>
          </a:p>
          <a:p>
            <a:pPr algn="just">
              <a:lnSpc>
                <a:spcPts val="3079"/>
              </a:lnSpc>
            </a:pPr>
            <a:r>
              <a:rPr lang="en-US" sz="2199">
                <a:solidFill>
                  <a:srgbClr val="000000"/>
                </a:solidFill>
                <a:latin typeface="Canva Sans"/>
                <a:ea typeface="Canva Sans"/>
                <a:cs typeface="Canva Sans"/>
                <a:sym typeface="Canva Sans"/>
              </a:rPr>
              <a:t>Everard, M.L. (2017) ‘The social burden of asthma’, Paediatric Respiratory Reviews, 21. Available at: https://doi.org/10.1016/j.prrv.2016.11.001 .</a:t>
            </a:r>
          </a:p>
        </p:txBody>
      </p:sp>
    </p:spTree>
  </p:cSld>
  <p:clrMapOvr>
    <a:masterClrMapping/>
  </p:clrMapOvr>
</p:sld>
</file>

<file path=ppt/slides/slide16.xml><?xml version="1.0" encoding="utf-8"?>
<p:sld xmlns:p="http://schemas.openxmlformats.org/presentationml/2006/main" xmlns:a="http://schemas.openxmlformats.org/drawingml/2006/main" xmlns:r="http://schemas.openxmlformats.org/officeDocument/2006/relationships">
  <p:cSld>
    <p:spTree>
      <p:nvGrpSpPr>
        <p:cNvPr id="1" name=""/>
        <p:cNvGrpSpPr/>
        <p:nvPr/>
      </p:nvGrpSpPr>
      <p:grpSpPr>
        <a:xfrm>
          <a:off x="0" y="0"/>
          <a:ext cx="0" cy="0"/>
          <a:chOff x="0" y="0"/>
          <a:chExt cx="0" cy="0"/>
        </a:xfrm>
      </p:grpSpPr>
      <p:sp>
        <p:nvSpPr>
          <p:cNvPr name="Freeform 2" id="2"/>
          <p:cNvSpPr/>
          <p:nvPr/>
        </p:nvSpPr>
        <p:spPr>
          <a:xfrm flipH="false" flipV="false" rot="0">
            <a:off x="0" y="0"/>
            <a:ext cx="18288000" cy="10287000"/>
          </a:xfrm>
          <a:custGeom>
            <a:avLst/>
            <a:gdLst/>
            <a:ahLst/>
            <a:cxnLst/>
            <a:rect r="r" b="b" t="t" l="l"/>
            <a:pathLst>
              <a:path h="10287000" w="18288000">
                <a:moveTo>
                  <a:pt x="0" y="0"/>
                </a:moveTo>
                <a:lnTo>
                  <a:pt x="18288000" y="0"/>
                </a:lnTo>
                <a:lnTo>
                  <a:pt x="18288000" y="10287000"/>
                </a:lnTo>
                <a:lnTo>
                  <a:pt x="0" y="10287000"/>
                </a:lnTo>
                <a:lnTo>
                  <a:pt x="0" y="0"/>
                </a:lnTo>
                <a:close/>
              </a:path>
            </a:pathLst>
          </a:custGeom>
          <a:blipFill>
            <a:blip r:embed="rId2"/>
            <a:stretch>
              <a:fillRect l="-1215" t="-83915" r="0" b="-37982"/>
            </a:stretch>
          </a:blipFill>
        </p:spPr>
      </p:sp>
      <p:sp>
        <p:nvSpPr>
          <p:cNvPr name="TextBox 3" id="3"/>
          <p:cNvSpPr txBox="true"/>
          <p:nvPr/>
        </p:nvSpPr>
        <p:spPr>
          <a:xfrm rot="0">
            <a:off x="900112" y="903112"/>
            <a:ext cx="16487775" cy="8573770"/>
          </a:xfrm>
          <a:prstGeom prst="rect">
            <a:avLst/>
          </a:prstGeom>
        </p:spPr>
        <p:txBody>
          <a:bodyPr anchor="t" rtlCol="false" tIns="0" lIns="0" bIns="0" rIns="0">
            <a:spAutoFit/>
          </a:bodyPr>
          <a:lstStyle/>
          <a:p>
            <a:pPr algn="just">
              <a:lnSpc>
                <a:spcPts val="3079"/>
              </a:lnSpc>
            </a:pPr>
            <a:r>
              <a:rPr lang="en-US" sz="2199">
                <a:solidFill>
                  <a:srgbClr val="000000"/>
                </a:solidFill>
                <a:latin typeface="Canva Sans"/>
                <a:ea typeface="Canva Sans"/>
                <a:cs typeface="Canva Sans"/>
                <a:sym typeface="Canva Sans"/>
              </a:rPr>
              <a:t>.Global Initiative for Asthma (GINA) (2024) Global Strategy for Asthma Management and Prevention. Available at:        https://ginasthma.org/reports/ (Accessed: 10 April 2026). </a:t>
            </a:r>
          </a:p>
          <a:p>
            <a:pPr algn="just">
              <a:lnSpc>
                <a:spcPts val="3079"/>
              </a:lnSpc>
            </a:pPr>
            <a:r>
              <a:rPr lang="en-US" sz="2199">
                <a:solidFill>
                  <a:srgbClr val="000000"/>
                </a:solidFill>
                <a:latin typeface="Canva Sans"/>
                <a:ea typeface="Canva Sans"/>
                <a:cs typeface="Canva Sans"/>
                <a:sym typeface="Canva Sans"/>
              </a:rPr>
              <a:t>Health Foundation (2014) Person-centred care made simple. Available at: https://www.health.org.uk/publications/person-centred-care-made-simple (Accessed: 10 April 2026). </a:t>
            </a:r>
          </a:p>
          <a:p>
            <a:pPr algn="just">
              <a:lnSpc>
                <a:spcPts val="3079"/>
              </a:lnSpc>
            </a:pPr>
            <a:r>
              <a:rPr lang="en-US" sz="2199">
                <a:solidFill>
                  <a:srgbClr val="000000"/>
                </a:solidFill>
                <a:latin typeface="Canva Sans"/>
                <a:ea typeface="Canva Sans"/>
                <a:cs typeface="Canva Sans"/>
                <a:sym typeface="Canva Sans"/>
              </a:rPr>
              <a:t>Heaney, L.G. et al. (2019) ‘FeNO testing in asthma’, Thorax, 74(3). Available at: https://thorax.bmj.com/content/74/3/300 ​Mordukhovich, I. et al. (2015) ‘Obesity and asthma’, Current Opinion in Pulmonary Medicine, 21(1). Available at: https://doi.org/10.1097/MCP.0000000000000118 .</a:t>
            </a:r>
          </a:p>
          <a:p>
            <a:pPr algn="just">
              <a:lnSpc>
                <a:spcPts val="3079"/>
              </a:lnSpc>
            </a:pPr>
            <a:r>
              <a:rPr lang="en-US" sz="2199">
                <a:solidFill>
                  <a:srgbClr val="000000"/>
                </a:solidFill>
                <a:latin typeface="Canva Sans"/>
                <a:ea typeface="Canva Sans"/>
                <a:cs typeface="Canva Sans"/>
                <a:sym typeface="Canva Sans"/>
              </a:rPr>
              <a:t>Mukherjee, M. et al. (2016) ‘The epidemiology and health care burden of asthma’, BMC Medicine, 14(1). Available at: </a:t>
            </a:r>
            <a:r>
              <a:rPr lang="en-US" sz="2199" u="sng">
                <a:solidFill>
                  <a:srgbClr val="000000"/>
                </a:solidFill>
                <a:latin typeface="Canva Sans"/>
                <a:ea typeface="Canva Sans"/>
                <a:cs typeface="Canva Sans"/>
                <a:sym typeface="Canva Sans"/>
                <a:hlinkClick r:id="rId3" tooltip="https://www.google.com/search?q=https://doi.org/10.1186/s12916-016-0647-5"/>
              </a:rPr>
              <a:t>https://doi.org/10.1186/s12916-016-0647-5</a:t>
            </a:r>
            <a:r>
              <a:rPr lang="en-US" sz="2199">
                <a:solidFill>
                  <a:srgbClr val="000000"/>
                </a:solidFill>
                <a:latin typeface="Canva Sans"/>
                <a:ea typeface="Canva Sans"/>
                <a:cs typeface="Canva Sans"/>
                <a:sym typeface="Canva Sans"/>
              </a:rPr>
              <a:t>.</a:t>
            </a:r>
          </a:p>
          <a:p>
            <a:pPr algn="just">
              <a:lnSpc>
                <a:spcPts val="3079"/>
              </a:lnSpc>
            </a:pPr>
            <a:r>
              <a:rPr lang="en-US" sz="2199">
                <a:solidFill>
                  <a:srgbClr val="000000"/>
                </a:solidFill>
                <a:latin typeface="Canva Sans"/>
                <a:ea typeface="Canva Sans"/>
                <a:cs typeface="Canva Sans"/>
                <a:sym typeface="Canva Sans"/>
              </a:rPr>
              <a:t>National Health Service (NHS) (2019) The NHS Long Term Plan. Available at: https://www.longtermplan.nhs.uk/ (Accessed: 10 April 2026). </a:t>
            </a:r>
          </a:p>
          <a:p>
            <a:pPr algn="just">
              <a:lnSpc>
                <a:spcPts val="3079"/>
              </a:lnSpc>
            </a:pPr>
            <a:r>
              <a:rPr lang="en-US" sz="2199">
                <a:solidFill>
                  <a:srgbClr val="000000"/>
                </a:solidFill>
                <a:latin typeface="Canva Sans"/>
                <a:ea typeface="Canva Sans"/>
                <a:cs typeface="Canva Sans"/>
                <a:sym typeface="Canva Sans"/>
              </a:rPr>
              <a:t>​NHS England (2019) Universal Personalised Care: Implementing the Comprehensive Model. Available at: https://www.england.nhs.uk/publication/universal-personalised-care-implementing-the-comprehensive-model/ (Accessed: 10 April 2026). </a:t>
            </a:r>
          </a:p>
          <a:p>
            <a:pPr algn="just">
              <a:lnSpc>
                <a:spcPts val="3079"/>
              </a:lnSpc>
            </a:pPr>
            <a:r>
              <a:rPr lang="en-US" sz="2199">
                <a:solidFill>
                  <a:srgbClr val="000000"/>
                </a:solidFill>
                <a:latin typeface="Canva Sans"/>
                <a:ea typeface="Canva Sans"/>
                <a:cs typeface="Canva Sans"/>
                <a:sym typeface="Canva Sans"/>
              </a:rPr>
              <a:t>​NHS England (2020) Shared Decision Making Summary. Available at: https://www.england.nhs.uk/personalisedcare/shared-decision-making/ (Accessed: 10 April 2026). </a:t>
            </a:r>
          </a:p>
          <a:p>
            <a:pPr algn="just">
              <a:lnSpc>
                <a:spcPts val="3079"/>
              </a:lnSpc>
            </a:pPr>
            <a:r>
              <a:rPr lang="en-US" sz="2199">
                <a:solidFill>
                  <a:srgbClr val="000000"/>
                </a:solidFill>
                <a:latin typeface="Canva Sans"/>
                <a:ea typeface="Canva Sans"/>
                <a:cs typeface="Canva Sans"/>
                <a:sym typeface="Canva Sans"/>
              </a:rPr>
              <a:t>NHS England (2023) Specialised Respiratory Services: Biologics for Severe Asthma. Available at: https://www.england.nhs.uk/commissioning/spec-services/npc-crg/group-a/a14/ (Accessed: 10 April 2026). </a:t>
            </a:r>
          </a:p>
          <a:p>
            <a:pPr algn="just">
              <a:lnSpc>
                <a:spcPts val="3079"/>
              </a:lnSpc>
            </a:pPr>
            <a:r>
              <a:rPr lang="en-US" sz="2199">
                <a:solidFill>
                  <a:srgbClr val="000000"/>
                </a:solidFill>
                <a:latin typeface="Canva Sans"/>
                <a:ea typeface="Canva Sans"/>
                <a:cs typeface="Canva Sans"/>
                <a:sym typeface="Canva Sans"/>
              </a:rPr>
              <a:t>NICE (2021) Asthma: diagnosis, monitoring and chronic asthma management [NG80]. Available at: https://www.nice.org.uk/guidance/ng80 (Accessed: 10 April 2026). </a:t>
            </a:r>
          </a:p>
          <a:p>
            <a:pPr algn="just">
              <a:lnSpc>
                <a:spcPts val="3079"/>
              </a:lnSpc>
            </a:pPr>
            <a:r>
              <a:rPr lang="en-US" sz="2199">
                <a:solidFill>
                  <a:srgbClr val="000000"/>
                </a:solidFill>
                <a:latin typeface="Canva Sans"/>
                <a:ea typeface="Canva Sans"/>
                <a:cs typeface="Canva Sans"/>
                <a:sym typeface="Canva Sans"/>
              </a:rPr>
              <a:t>Nunes, C. et al. (2017) ‘Asthma costs and social impact’, Asthma Research and Practice, 3(1). Available at: https://doi.org/10.1186/s40733-016-0029-3 .</a:t>
            </a:r>
          </a:p>
        </p:txBody>
      </p:sp>
    </p:spTree>
  </p:cSld>
  <p:clrMapOvr>
    <a:masterClrMapping/>
  </p:clrMapOvr>
</p:sld>
</file>

<file path=ppt/slides/slide17.xml><?xml version="1.0" encoding="utf-8"?>
<p:sld xmlns:p="http://schemas.openxmlformats.org/presentationml/2006/main" xmlns:a="http://schemas.openxmlformats.org/drawingml/2006/main" xmlns:r="http://schemas.openxmlformats.org/officeDocument/2006/relationships">
  <p:cSld>
    <p:spTree>
      <p:nvGrpSpPr>
        <p:cNvPr id="1" name=""/>
        <p:cNvGrpSpPr/>
        <p:nvPr/>
      </p:nvGrpSpPr>
      <p:grpSpPr>
        <a:xfrm>
          <a:off x="0" y="0"/>
          <a:ext cx="0" cy="0"/>
          <a:chOff x="0" y="0"/>
          <a:chExt cx="0" cy="0"/>
        </a:xfrm>
      </p:grpSpPr>
      <p:sp>
        <p:nvSpPr>
          <p:cNvPr name="Freeform 2" id="2"/>
          <p:cNvSpPr/>
          <p:nvPr/>
        </p:nvSpPr>
        <p:spPr>
          <a:xfrm flipH="false" flipV="false" rot="0">
            <a:off x="0" y="0"/>
            <a:ext cx="18288000" cy="10287000"/>
          </a:xfrm>
          <a:custGeom>
            <a:avLst/>
            <a:gdLst/>
            <a:ahLst/>
            <a:cxnLst/>
            <a:rect r="r" b="b" t="t" l="l"/>
            <a:pathLst>
              <a:path h="10287000" w="18288000">
                <a:moveTo>
                  <a:pt x="0" y="0"/>
                </a:moveTo>
                <a:lnTo>
                  <a:pt x="18288000" y="0"/>
                </a:lnTo>
                <a:lnTo>
                  <a:pt x="18288000" y="10287000"/>
                </a:lnTo>
                <a:lnTo>
                  <a:pt x="0" y="10287000"/>
                </a:lnTo>
                <a:lnTo>
                  <a:pt x="0" y="0"/>
                </a:lnTo>
                <a:close/>
              </a:path>
            </a:pathLst>
          </a:custGeom>
          <a:blipFill>
            <a:blip r:embed="rId2"/>
            <a:stretch>
              <a:fillRect l="-1215" t="-83915" r="0" b="-37982"/>
            </a:stretch>
          </a:blipFill>
        </p:spPr>
      </p:sp>
      <p:sp>
        <p:nvSpPr>
          <p:cNvPr name="TextBox 3" id="3"/>
          <p:cNvSpPr txBox="true"/>
          <p:nvPr/>
        </p:nvSpPr>
        <p:spPr>
          <a:xfrm rot="0">
            <a:off x="1200605" y="735272"/>
            <a:ext cx="16230600" cy="5449570"/>
          </a:xfrm>
          <a:prstGeom prst="rect">
            <a:avLst/>
          </a:prstGeom>
        </p:spPr>
        <p:txBody>
          <a:bodyPr anchor="t" rtlCol="false" tIns="0" lIns="0" bIns="0" rIns="0">
            <a:spAutoFit/>
          </a:bodyPr>
          <a:lstStyle/>
          <a:p>
            <a:pPr algn="just">
              <a:lnSpc>
                <a:spcPts val="3079"/>
              </a:lnSpc>
            </a:pPr>
            <a:r>
              <a:rPr lang="en-US" sz="2199">
                <a:solidFill>
                  <a:srgbClr val="000000"/>
                </a:solidFill>
                <a:latin typeface="Canva Sans"/>
                <a:ea typeface="Canva Sans"/>
                <a:cs typeface="Canva Sans"/>
                <a:sym typeface="Canva Sans"/>
              </a:rPr>
              <a:t>Pettigrew, H.D. et al. (2011) ‘The Clinical Definitions of Asthma’, Bronchial Asthma, pp. 3–18. Available at: https://doi.org/10.1007/978-1-4419-6836-4_1 ​</a:t>
            </a:r>
          </a:p>
          <a:p>
            <a:pPr algn="just">
              <a:lnSpc>
                <a:spcPts val="3079"/>
              </a:lnSpc>
            </a:pPr>
            <a:r>
              <a:rPr lang="en-US" sz="2199">
                <a:solidFill>
                  <a:srgbClr val="000000"/>
                </a:solidFill>
                <a:latin typeface="Canva Sans"/>
                <a:ea typeface="Canva Sans"/>
                <a:cs typeface="Canva Sans"/>
                <a:sym typeface="Canva Sans"/>
              </a:rPr>
              <a:t>Pinnock, H. (2015) ‘Supported self-management for asthma’, Breathe, 11(2). Available at: https://doi.org/10.1183/20734735.008415.</a:t>
            </a:r>
          </a:p>
          <a:p>
            <a:pPr algn="just">
              <a:lnSpc>
                <a:spcPts val="3079"/>
              </a:lnSpc>
            </a:pPr>
            <a:r>
              <a:rPr lang="en-US" sz="2199">
                <a:solidFill>
                  <a:srgbClr val="000000"/>
                </a:solidFill>
                <a:latin typeface="Canva Sans"/>
                <a:ea typeface="Canva Sans"/>
                <a:cs typeface="Canva Sans"/>
                <a:sym typeface="Canva Sans"/>
              </a:rPr>
              <a:t>Realpe, A. and Wallace, L.M. (2010) What is co-production? London: Health Foundation. Available at: https://www.health.org.uk/publications/what-is-co-production.</a:t>
            </a:r>
          </a:p>
          <a:p>
            <a:pPr algn="just">
              <a:lnSpc>
                <a:spcPts val="3079"/>
              </a:lnSpc>
            </a:pPr>
            <a:r>
              <a:rPr lang="en-US" sz="2199">
                <a:solidFill>
                  <a:srgbClr val="000000"/>
                </a:solidFill>
                <a:latin typeface="Canva Sans"/>
                <a:ea typeface="Canva Sans"/>
                <a:cs typeface="Canva Sans"/>
                <a:sym typeface="Canva Sans"/>
              </a:rPr>
              <a:t>Reddel, H.K. et al. (2022) ‘Symptom-driven versus maintenance controller therapy’, The Lancet Respiratory Medicine. Available at: https://doi.org/10.1016/S2213-2600(21)00528-8.</a:t>
            </a:r>
          </a:p>
          <a:p>
            <a:pPr algn="just">
              <a:lnSpc>
                <a:spcPts val="3079"/>
              </a:lnSpc>
            </a:pPr>
            <a:r>
              <a:rPr lang="en-US" sz="2199">
                <a:solidFill>
                  <a:srgbClr val="000000"/>
                </a:solidFill>
                <a:latin typeface="Canva Sans"/>
                <a:ea typeface="Canva Sans"/>
                <a:cs typeface="Canva Sans"/>
                <a:sym typeface="Canva Sans"/>
              </a:rPr>
              <a:t>Tarlo, S.M. and Lemiere, C. (2014) ‘Occupational asthma’, New England Journal of Medicine, 370. Available at: https://doi.org/10.1056/NEJMra1301711.</a:t>
            </a:r>
          </a:p>
          <a:p>
            <a:pPr algn="just">
              <a:lnSpc>
                <a:spcPts val="3079"/>
              </a:lnSpc>
            </a:pPr>
            <a:r>
              <a:rPr lang="en-US" sz="2199">
                <a:solidFill>
                  <a:srgbClr val="000000"/>
                </a:solidFill>
                <a:latin typeface="Canva Sans"/>
                <a:ea typeface="Canva Sans"/>
                <a:cs typeface="Canva Sans"/>
                <a:sym typeface="Canva Sans"/>
              </a:rPr>
              <a:t>​Tay, T.R. and Hew, M. (2020) ‘Comorbidities in severe asthma’, The Lancet Respiratory Medicine. Available at: https://doi.org/10.1016/S2213-2600(20)30150-4 ​Thomsen, S.F. (2015) ‘Genetics of asthma: an introduction’, European Clinical Respiratory Journal, 2(1). Available at: https://doi.org/10.3402/ecrj.v2.24519 ​World Health Organization (WHO) (2023) Asthma Fact Sheet. Available at: https://www.who.int/news-room/fact-sheets/detail/asthma </a:t>
            </a:r>
          </a:p>
        </p:txBody>
      </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0</TotalTime>
  <Words>0</Words>
  <Application>Microsoft Office PowerPoint</Application>
  <PresentationFormat>On-screen Show (4:3)</PresentationFormat>
  <Paragraphs>0</Paragraphs>
  <Slides>0</Slides>
  <Notes>0</Notes>
  <HiddenSlides>0</HiddenSlides>
  <MMClips>0</MMClips>
  <ScaleCrop>false</ScaleCrop>
  <HeadingPairs>
    <vt:vector size="4" baseType="variant">
      <vt:variant>
        <vt:lpstr>Theme</vt:lpstr>
      </vt:variant>
      <vt:variant>
        <vt:i4>1</vt:i4>
      </vt:variant>
      <vt:variant>
        <vt:lpstr>Slide Titles</vt:lpstr>
      </vt:variant>
      <vt:variant>
        <vt:i4>0</vt:i4>
      </vt:variant>
    </vt:vector>
  </HeadingPairs>
  <TitlesOfParts>
    <vt:vector size="1" baseType="lpstr">
      <vt:lpstr>Office Theme</vt:lpstr>
    </vt:vector>
  </TitlesOfParts>
  <Company/>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xsi="http://www.w3.org/2001/XMLSchema-instance">
  <dcterms:created xsi:type="dcterms:W3CDTF">2006-08-16T00:00:00Z</dcterms:created>
  <dc:identifier>DAHGRjzp_eU</dc:identifier>
  <dcterms:modified xsi:type="dcterms:W3CDTF">2011-08-01T06:04:30Z</dcterms:modified>
  <cp:revision>1</cp:revision>
  <dc:title>LCHS7003 Rizwana presentation </dc:title>
</cp:coreProperties>
</file>