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4">
  <p:sldMasterIdLst>
    <p:sldMasterId id="2147483648" r:id="rId1"/>
  </p:sldMasterIdLst>
  <p:notesMasterIdLst>
    <p:notesMasterId r:id="rId3"/>
  </p:notesMasterIdLst>
  <p:sldIdLst>
    <p:sldId id="256" r:id="rId2"/>
  </p:sldIdLst>
  <p:sldSz cx="12801600" cy="11880850"/>
  <p:notesSz cx="6858000" cy="9144000"/>
  <p:defaultText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5338" autoAdjust="0"/>
    <p:restoredTop sz="97052" autoAdjust="0"/>
  </p:normalViewPr>
  <p:slideViewPr>
    <p:cSldViewPr>
      <p:cViewPr>
        <p:scale>
          <a:sx n="70" d="100"/>
          <a:sy n="70" d="100"/>
        </p:scale>
        <p:origin x="-756" y="-54"/>
      </p:cViewPr>
      <p:guideLst>
        <p:guide orient="horz" pos="3742"/>
        <p:guide pos="4032"/>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0F1FEAE-171C-4167-B3EF-8D14805F1322}" type="datetimeFigureOut">
              <a:rPr lang="en-US" smtClean="0"/>
              <a:t>2/21/2026</a:t>
            </a:fld>
            <a:endParaRPr lang="en-GB"/>
          </a:p>
        </p:txBody>
      </p:sp>
      <p:sp>
        <p:nvSpPr>
          <p:cNvPr id="4" name="Slide Image Placeholder 3"/>
          <p:cNvSpPr>
            <a:spLocks noGrp="1" noRot="1" noChangeAspect="1"/>
          </p:cNvSpPr>
          <p:nvPr>
            <p:ph type="sldImg" idx="2"/>
          </p:nvPr>
        </p:nvSpPr>
        <p:spPr>
          <a:xfrm>
            <a:off x="1581150" y="685800"/>
            <a:ext cx="36957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86E6955-5F8A-4E84-98AC-2A48121CF11A}"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1280160" rtl="0" eaLnBrk="1" latinLnBrk="0" hangingPunct="1">
      <a:defRPr sz="1700" kern="1200">
        <a:solidFill>
          <a:schemeClr val="tx1"/>
        </a:solidFill>
        <a:latin typeface="+mn-lt"/>
        <a:ea typeface="+mn-ea"/>
        <a:cs typeface="+mn-cs"/>
      </a:defRPr>
    </a:lvl1pPr>
    <a:lvl2pPr marL="640080" algn="l" defTabSz="1280160" rtl="0" eaLnBrk="1" latinLnBrk="0" hangingPunct="1">
      <a:defRPr sz="1700" kern="1200">
        <a:solidFill>
          <a:schemeClr val="tx1"/>
        </a:solidFill>
        <a:latin typeface="+mn-lt"/>
        <a:ea typeface="+mn-ea"/>
        <a:cs typeface="+mn-cs"/>
      </a:defRPr>
    </a:lvl2pPr>
    <a:lvl3pPr marL="1280160" algn="l" defTabSz="1280160" rtl="0" eaLnBrk="1" latinLnBrk="0" hangingPunct="1">
      <a:defRPr sz="1700" kern="1200">
        <a:solidFill>
          <a:schemeClr val="tx1"/>
        </a:solidFill>
        <a:latin typeface="+mn-lt"/>
        <a:ea typeface="+mn-ea"/>
        <a:cs typeface="+mn-cs"/>
      </a:defRPr>
    </a:lvl3pPr>
    <a:lvl4pPr marL="1920240" algn="l" defTabSz="1280160" rtl="0" eaLnBrk="1" latinLnBrk="0" hangingPunct="1">
      <a:defRPr sz="1700" kern="1200">
        <a:solidFill>
          <a:schemeClr val="tx1"/>
        </a:solidFill>
        <a:latin typeface="+mn-lt"/>
        <a:ea typeface="+mn-ea"/>
        <a:cs typeface="+mn-cs"/>
      </a:defRPr>
    </a:lvl4pPr>
    <a:lvl5pPr marL="2560320" algn="l" defTabSz="1280160" rtl="0" eaLnBrk="1" latinLnBrk="0" hangingPunct="1">
      <a:defRPr sz="1700" kern="1200">
        <a:solidFill>
          <a:schemeClr val="tx1"/>
        </a:solidFill>
        <a:latin typeface="+mn-lt"/>
        <a:ea typeface="+mn-ea"/>
        <a:cs typeface="+mn-cs"/>
      </a:defRPr>
    </a:lvl5pPr>
    <a:lvl6pPr marL="3200400" algn="l" defTabSz="1280160" rtl="0" eaLnBrk="1" latinLnBrk="0" hangingPunct="1">
      <a:defRPr sz="1700" kern="1200">
        <a:solidFill>
          <a:schemeClr val="tx1"/>
        </a:solidFill>
        <a:latin typeface="+mn-lt"/>
        <a:ea typeface="+mn-ea"/>
        <a:cs typeface="+mn-cs"/>
      </a:defRPr>
    </a:lvl6pPr>
    <a:lvl7pPr marL="3840480" algn="l" defTabSz="1280160" rtl="0" eaLnBrk="1" latinLnBrk="0" hangingPunct="1">
      <a:defRPr sz="1700" kern="1200">
        <a:solidFill>
          <a:schemeClr val="tx1"/>
        </a:solidFill>
        <a:latin typeface="+mn-lt"/>
        <a:ea typeface="+mn-ea"/>
        <a:cs typeface="+mn-cs"/>
      </a:defRPr>
    </a:lvl7pPr>
    <a:lvl8pPr marL="4480560" algn="l" defTabSz="1280160" rtl="0" eaLnBrk="1" latinLnBrk="0" hangingPunct="1">
      <a:defRPr sz="1700" kern="1200">
        <a:solidFill>
          <a:schemeClr val="tx1"/>
        </a:solidFill>
        <a:latin typeface="+mn-lt"/>
        <a:ea typeface="+mn-ea"/>
        <a:cs typeface="+mn-cs"/>
      </a:defRPr>
    </a:lvl8pPr>
    <a:lvl9pPr marL="5120640" algn="l" defTabSz="1280160" rtl="0" eaLnBrk="1" latinLnBrk="0" hangingPunct="1">
      <a:defRPr sz="17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81150" y="685800"/>
            <a:ext cx="3695700" cy="34290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86E6955-5F8A-4E84-98AC-2A48121CF11A}" type="slidenum">
              <a:rPr lang="en-GB" smtClean="0"/>
              <a:t>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3690766"/>
            <a:ext cx="10881360" cy="2546683"/>
          </a:xfrm>
        </p:spPr>
        <p:txBody>
          <a:bodyPr/>
          <a:lstStyle/>
          <a:p>
            <a:r>
              <a:rPr lang="en-US" smtClean="0"/>
              <a:t>Click to edit Master title style</a:t>
            </a:r>
            <a:endParaRPr lang="en-GB"/>
          </a:p>
        </p:txBody>
      </p:sp>
      <p:sp>
        <p:nvSpPr>
          <p:cNvPr id="3" name="Subtitle 2"/>
          <p:cNvSpPr>
            <a:spLocks noGrp="1"/>
          </p:cNvSpPr>
          <p:nvPr>
            <p:ph type="subTitle" idx="1"/>
          </p:nvPr>
        </p:nvSpPr>
        <p:spPr>
          <a:xfrm>
            <a:off x="1920240" y="6732482"/>
            <a:ext cx="8961120" cy="3036217"/>
          </a:xfrm>
        </p:spPr>
        <p:txBody>
          <a:bodyPr/>
          <a:lstStyle>
            <a:lvl1pPr marL="0" indent="0" algn="ctr">
              <a:buNone/>
              <a:defRPr>
                <a:solidFill>
                  <a:schemeClr val="tx1">
                    <a:tint val="75000"/>
                  </a:schemeClr>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A292363-9550-4FEC-A12A-3FCE4E244ECD}" type="datetimeFigureOut">
              <a:rPr lang="en-US" smtClean="0"/>
              <a:t>2/21/2026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376ED6-1A63-4A93-B221-F847F14B8F79}"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292363-9550-4FEC-A12A-3FCE4E244ECD}" type="datetimeFigureOut">
              <a:rPr lang="en-US" smtClean="0"/>
              <a:t>2/21/2026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376ED6-1A63-4A93-B221-F847F14B8F7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1238" y="7634549"/>
            <a:ext cx="10881360" cy="2359669"/>
          </a:xfrm>
        </p:spPr>
        <p:txBody>
          <a:bodyPr anchor="t"/>
          <a:lstStyle>
            <a:lvl1pPr algn="l">
              <a:defRPr sz="5600" b="1" cap="all"/>
            </a:lvl1pPr>
          </a:lstStyle>
          <a:p>
            <a:r>
              <a:rPr lang="en-US" smtClean="0"/>
              <a:t>Click to edit Master title style</a:t>
            </a:r>
            <a:endParaRPr lang="en-GB"/>
          </a:p>
        </p:txBody>
      </p:sp>
      <p:sp>
        <p:nvSpPr>
          <p:cNvPr id="3" name="Text Placeholder 2"/>
          <p:cNvSpPr>
            <a:spLocks noGrp="1"/>
          </p:cNvSpPr>
          <p:nvPr>
            <p:ph type="body" idx="1"/>
          </p:nvPr>
        </p:nvSpPr>
        <p:spPr>
          <a:xfrm>
            <a:off x="1011238" y="5035613"/>
            <a:ext cx="10881360" cy="2598936"/>
          </a:xfrm>
        </p:spPr>
        <p:txBody>
          <a:bodyPr anchor="b"/>
          <a:lstStyle>
            <a:lvl1pPr marL="0" indent="0">
              <a:buNone/>
              <a:defRPr sz="2800">
                <a:solidFill>
                  <a:schemeClr val="tx1">
                    <a:tint val="75000"/>
                  </a:schemeClr>
                </a:solidFill>
              </a:defRPr>
            </a:lvl1pPr>
            <a:lvl2pPr marL="640080" indent="0">
              <a:buNone/>
              <a:defRPr sz="2500">
                <a:solidFill>
                  <a:schemeClr val="tx1">
                    <a:tint val="75000"/>
                  </a:schemeClr>
                </a:solidFill>
              </a:defRPr>
            </a:lvl2pPr>
            <a:lvl3pPr marL="1280160" indent="0">
              <a:buNone/>
              <a:defRPr sz="2200">
                <a:solidFill>
                  <a:schemeClr val="tx1">
                    <a:tint val="75000"/>
                  </a:schemeClr>
                </a:solidFill>
              </a:defRPr>
            </a:lvl3pPr>
            <a:lvl4pPr marL="1920240" indent="0">
              <a:buNone/>
              <a:defRPr sz="2000">
                <a:solidFill>
                  <a:schemeClr val="tx1">
                    <a:tint val="75000"/>
                  </a:schemeClr>
                </a:solidFill>
              </a:defRPr>
            </a:lvl4pPr>
            <a:lvl5pPr marL="2560320" indent="0">
              <a:buNone/>
              <a:defRPr sz="2000">
                <a:solidFill>
                  <a:schemeClr val="tx1">
                    <a:tint val="75000"/>
                  </a:schemeClr>
                </a:solidFill>
              </a:defRPr>
            </a:lvl5pPr>
            <a:lvl6pPr marL="3200400" indent="0">
              <a:buNone/>
              <a:defRPr sz="2000">
                <a:solidFill>
                  <a:schemeClr val="tx1">
                    <a:tint val="75000"/>
                  </a:schemeClr>
                </a:solidFill>
              </a:defRPr>
            </a:lvl6pPr>
            <a:lvl7pPr marL="3840480" indent="0">
              <a:buNone/>
              <a:defRPr sz="2000">
                <a:solidFill>
                  <a:schemeClr val="tx1">
                    <a:tint val="75000"/>
                  </a:schemeClr>
                </a:solidFill>
              </a:defRPr>
            </a:lvl7pPr>
            <a:lvl8pPr marL="4480560" indent="0">
              <a:buNone/>
              <a:defRPr sz="2000">
                <a:solidFill>
                  <a:schemeClr val="tx1">
                    <a:tint val="75000"/>
                  </a:schemeClr>
                </a:solidFill>
              </a:defRPr>
            </a:lvl8pPr>
            <a:lvl9pPr marL="5120640" indent="0">
              <a:buNone/>
              <a:defRPr sz="20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A292363-9550-4FEC-A12A-3FCE4E244ECD}" type="datetimeFigureOut">
              <a:rPr lang="en-US" smtClean="0"/>
              <a:t>2/21/2026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376ED6-1A63-4A93-B221-F847F14B8F79}"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40080" y="2772200"/>
            <a:ext cx="5654040" cy="7840811"/>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507480" y="2772200"/>
            <a:ext cx="5654040" cy="7840811"/>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A292363-9550-4FEC-A12A-3FCE4E244ECD}" type="datetimeFigureOut">
              <a:rPr lang="en-US" smtClean="0"/>
              <a:t>2/21/2026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376ED6-1A63-4A93-B221-F847F14B8F79}"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40083" y="2659443"/>
            <a:ext cx="5656263" cy="1108328"/>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smtClean="0"/>
              <a:t>Click to edit Master text styles</a:t>
            </a:r>
          </a:p>
        </p:txBody>
      </p:sp>
      <p:sp>
        <p:nvSpPr>
          <p:cNvPr id="4" name="Content Placeholder 3"/>
          <p:cNvSpPr>
            <a:spLocks noGrp="1"/>
          </p:cNvSpPr>
          <p:nvPr>
            <p:ph sz="half" idx="2"/>
          </p:nvPr>
        </p:nvSpPr>
        <p:spPr>
          <a:xfrm>
            <a:off x="640083" y="3767772"/>
            <a:ext cx="5656263" cy="6845240"/>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503039" y="2659443"/>
            <a:ext cx="5658485" cy="1108328"/>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smtClean="0"/>
              <a:t>Click to edit Master text styles</a:t>
            </a:r>
          </a:p>
        </p:txBody>
      </p:sp>
      <p:sp>
        <p:nvSpPr>
          <p:cNvPr id="6" name="Content Placeholder 5"/>
          <p:cNvSpPr>
            <a:spLocks noGrp="1"/>
          </p:cNvSpPr>
          <p:nvPr>
            <p:ph sz="quarter" idx="4"/>
          </p:nvPr>
        </p:nvSpPr>
        <p:spPr>
          <a:xfrm>
            <a:off x="6503039" y="3767772"/>
            <a:ext cx="5658485" cy="6845240"/>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A292363-9550-4FEC-A12A-3FCE4E244ECD}" type="datetimeFigureOut">
              <a:rPr lang="en-US" smtClean="0"/>
              <a:t>2/21/2026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376ED6-1A63-4A93-B221-F847F14B8F79}"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A292363-9550-4FEC-A12A-3FCE4E244ECD}" type="datetimeFigureOut">
              <a:rPr lang="en-US" smtClean="0"/>
              <a:t>2/21/2026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376ED6-1A63-4A93-B221-F847F14B8F7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292363-9550-4FEC-A12A-3FCE4E244ECD}" type="datetimeFigureOut">
              <a:rPr lang="en-US" smtClean="0"/>
              <a:t>2/21/2026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376ED6-1A63-4A93-B221-F847F14B8F7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0081" y="473034"/>
            <a:ext cx="4211638" cy="2013144"/>
          </a:xfrm>
        </p:spPr>
        <p:txBody>
          <a:bodyPr anchor="b"/>
          <a:lstStyle>
            <a:lvl1pPr algn="l">
              <a:defRPr sz="2800" b="1"/>
            </a:lvl1pPr>
          </a:lstStyle>
          <a:p>
            <a:r>
              <a:rPr lang="en-US" smtClean="0"/>
              <a:t>Click to edit Master title style</a:t>
            </a:r>
            <a:endParaRPr lang="en-GB"/>
          </a:p>
        </p:txBody>
      </p:sp>
      <p:sp>
        <p:nvSpPr>
          <p:cNvPr id="3" name="Content Placeholder 2"/>
          <p:cNvSpPr>
            <a:spLocks noGrp="1"/>
          </p:cNvSpPr>
          <p:nvPr>
            <p:ph idx="1"/>
          </p:nvPr>
        </p:nvSpPr>
        <p:spPr>
          <a:xfrm>
            <a:off x="5005070" y="473035"/>
            <a:ext cx="7156450" cy="10139976"/>
          </a:xfrm>
        </p:spPr>
        <p:txBody>
          <a:bodyPr/>
          <a:lstStyle>
            <a:lvl1pPr>
              <a:defRPr sz="4500"/>
            </a:lvl1pPr>
            <a:lvl2pPr>
              <a:defRPr sz="3900"/>
            </a:lvl2pPr>
            <a:lvl3pPr>
              <a:defRPr sz="3400"/>
            </a:lvl3pPr>
            <a:lvl4pPr>
              <a:defRPr sz="2800"/>
            </a:lvl4pPr>
            <a:lvl5pPr>
              <a:defRPr sz="2800"/>
            </a:lvl5pPr>
            <a:lvl6pPr>
              <a:defRPr sz="2800"/>
            </a:lvl6pPr>
            <a:lvl7pPr>
              <a:defRPr sz="2800"/>
            </a:lvl7pPr>
            <a:lvl8pPr>
              <a:defRPr sz="2800"/>
            </a:lvl8pPr>
            <a:lvl9pPr>
              <a:defRPr sz="2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40081" y="2486178"/>
            <a:ext cx="4211638" cy="8126832"/>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292363-9550-4FEC-A12A-3FCE4E244ECD}" type="datetimeFigureOut">
              <a:rPr lang="en-US" smtClean="0"/>
              <a:t>2/21/2026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376ED6-1A63-4A93-B221-F847F14B8F79}"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09203" y="8316596"/>
            <a:ext cx="7680960" cy="981821"/>
          </a:xfrm>
        </p:spPr>
        <p:txBody>
          <a:bodyPr anchor="b"/>
          <a:lstStyle>
            <a:lvl1pPr algn="l">
              <a:defRPr sz="2800" b="1"/>
            </a:lvl1pPr>
          </a:lstStyle>
          <a:p>
            <a:r>
              <a:rPr lang="en-US" smtClean="0"/>
              <a:t>Click to edit Master title style</a:t>
            </a:r>
            <a:endParaRPr lang="en-GB"/>
          </a:p>
        </p:txBody>
      </p:sp>
      <p:sp>
        <p:nvSpPr>
          <p:cNvPr id="3" name="Picture Placeholder 2"/>
          <p:cNvSpPr>
            <a:spLocks noGrp="1"/>
          </p:cNvSpPr>
          <p:nvPr>
            <p:ph type="pic" idx="1"/>
          </p:nvPr>
        </p:nvSpPr>
        <p:spPr>
          <a:xfrm>
            <a:off x="2509203" y="1061577"/>
            <a:ext cx="7680960" cy="7128510"/>
          </a:xfrm>
        </p:spPr>
        <p:txBody>
          <a:bodyPr/>
          <a:lstStyle>
            <a:lvl1pPr marL="0" indent="0">
              <a:buNone/>
              <a:defRPr sz="4500"/>
            </a:lvl1pPr>
            <a:lvl2pPr marL="640080" indent="0">
              <a:buNone/>
              <a:defRPr sz="3900"/>
            </a:lvl2pPr>
            <a:lvl3pPr marL="1280160" indent="0">
              <a:buNone/>
              <a:defRPr sz="340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endParaRPr lang="en-GB"/>
          </a:p>
        </p:txBody>
      </p:sp>
      <p:sp>
        <p:nvSpPr>
          <p:cNvPr id="4" name="Text Placeholder 3"/>
          <p:cNvSpPr>
            <a:spLocks noGrp="1"/>
          </p:cNvSpPr>
          <p:nvPr>
            <p:ph type="body" sz="half" idx="2"/>
          </p:nvPr>
        </p:nvSpPr>
        <p:spPr>
          <a:xfrm>
            <a:off x="2509203" y="9298417"/>
            <a:ext cx="7680960" cy="1394349"/>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292363-9550-4FEC-A12A-3FCE4E244ECD}" type="datetimeFigureOut">
              <a:rPr lang="en-US" smtClean="0"/>
              <a:t>2/21/2026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376ED6-1A63-4A93-B221-F847F14B8F79}"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292363-9550-4FEC-A12A-3FCE4E244ECD}" type="datetimeFigureOut">
              <a:rPr lang="en-US" smtClean="0"/>
              <a:t>2/21/2026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376ED6-1A63-4A93-B221-F847F14B8F7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81160" y="475787"/>
            <a:ext cx="2880360" cy="101372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40080" y="475787"/>
            <a:ext cx="8427720" cy="101372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292363-9550-4FEC-A12A-3FCE4E244ECD}" type="datetimeFigureOut">
              <a:rPr lang="en-US" smtClean="0"/>
              <a:t>2/21/2026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376ED6-1A63-4A93-B221-F847F14B8F79}"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1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0080" y="475784"/>
            <a:ext cx="11521440" cy="1980142"/>
          </a:xfrm>
          <a:prstGeom prst="rect">
            <a:avLst/>
          </a:prstGeom>
        </p:spPr>
        <p:txBody>
          <a:bodyPr vert="horz" lIns="128016" tIns="64008" rIns="128016" bIns="64008"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40080" y="2772200"/>
            <a:ext cx="11521440" cy="7840811"/>
          </a:xfrm>
          <a:prstGeom prst="rect">
            <a:avLst/>
          </a:prstGeom>
        </p:spPr>
        <p:txBody>
          <a:bodyPr vert="horz" lIns="128016" tIns="64008" rIns="128016" bIns="64008"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40080" y="11011789"/>
            <a:ext cx="2987040" cy="632545"/>
          </a:xfrm>
          <a:prstGeom prst="rect">
            <a:avLst/>
          </a:prstGeom>
        </p:spPr>
        <p:txBody>
          <a:bodyPr vert="horz" lIns="128016" tIns="64008" rIns="128016" bIns="64008" rtlCol="0" anchor="ctr"/>
          <a:lstStyle>
            <a:lvl1pPr algn="l">
              <a:defRPr sz="1700">
                <a:solidFill>
                  <a:schemeClr val="tx1">
                    <a:tint val="75000"/>
                  </a:schemeClr>
                </a:solidFill>
              </a:defRPr>
            </a:lvl1pPr>
          </a:lstStyle>
          <a:p>
            <a:fld id="{DA292363-9550-4FEC-A12A-3FCE4E244ECD}" type="datetimeFigureOut">
              <a:rPr lang="en-US" smtClean="0"/>
              <a:t>2/21/2026</a:t>
            </a:fld>
            <a:endParaRPr lang="en-GB"/>
          </a:p>
        </p:txBody>
      </p:sp>
      <p:sp>
        <p:nvSpPr>
          <p:cNvPr id="5" name="Footer Placeholder 4"/>
          <p:cNvSpPr>
            <a:spLocks noGrp="1"/>
          </p:cNvSpPr>
          <p:nvPr>
            <p:ph type="ftr" sz="quarter" idx="3"/>
          </p:nvPr>
        </p:nvSpPr>
        <p:spPr>
          <a:xfrm>
            <a:off x="4373880" y="11011789"/>
            <a:ext cx="4053840" cy="632545"/>
          </a:xfrm>
          <a:prstGeom prst="rect">
            <a:avLst/>
          </a:prstGeom>
        </p:spPr>
        <p:txBody>
          <a:bodyPr vert="horz" lIns="128016" tIns="64008" rIns="128016" bIns="64008" rtlCol="0" anchor="ctr"/>
          <a:lstStyle>
            <a:lvl1pPr algn="ctr">
              <a:defRPr sz="17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174480" y="11011789"/>
            <a:ext cx="2987040" cy="632545"/>
          </a:xfrm>
          <a:prstGeom prst="rect">
            <a:avLst/>
          </a:prstGeom>
        </p:spPr>
        <p:txBody>
          <a:bodyPr vert="horz" lIns="128016" tIns="64008" rIns="128016" bIns="64008" rtlCol="0" anchor="ctr"/>
          <a:lstStyle>
            <a:lvl1pPr algn="r">
              <a:defRPr sz="1700">
                <a:solidFill>
                  <a:schemeClr val="tx1">
                    <a:tint val="75000"/>
                  </a:schemeClr>
                </a:solidFill>
              </a:defRPr>
            </a:lvl1pPr>
          </a:lstStyle>
          <a:p>
            <a:fld id="{ED376ED6-1A63-4A93-B221-F847F14B8F7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80160" rtl="0" eaLnBrk="1" latinLnBrk="0" hangingPunct="1">
        <a:spcBef>
          <a:spcPct val="0"/>
        </a:spcBef>
        <a:buNone/>
        <a:defRPr sz="6200" kern="1200">
          <a:solidFill>
            <a:schemeClr val="tx1"/>
          </a:solidFill>
          <a:latin typeface="+mj-lt"/>
          <a:ea typeface="+mj-ea"/>
          <a:cs typeface="+mj-cs"/>
        </a:defRPr>
      </a:lvl1pPr>
    </p:titleStyle>
    <p:bodyStyle>
      <a:lvl1pPr marL="480060" indent="-480060" algn="l" defTabSz="1280160" rtl="0" eaLnBrk="1" latinLnBrk="0" hangingPunct="1">
        <a:spcBef>
          <a:spcPct val="20000"/>
        </a:spcBef>
        <a:buFont typeface="Arial" pitchFamily="34" charset="0"/>
        <a:buChar char="•"/>
        <a:defRPr sz="4500" kern="1200">
          <a:solidFill>
            <a:schemeClr val="tx1"/>
          </a:solidFill>
          <a:latin typeface="+mn-lt"/>
          <a:ea typeface="+mn-ea"/>
          <a:cs typeface="+mn-cs"/>
        </a:defRPr>
      </a:lvl1pPr>
      <a:lvl2pPr marL="1040130" indent="-400050" algn="l" defTabSz="1280160" rtl="0" eaLnBrk="1" latinLnBrk="0" hangingPunct="1">
        <a:spcBef>
          <a:spcPct val="20000"/>
        </a:spcBef>
        <a:buFont typeface="Arial" pitchFamily="34" charset="0"/>
        <a:buChar char="–"/>
        <a:defRPr sz="3900" kern="1200">
          <a:solidFill>
            <a:schemeClr val="tx1"/>
          </a:solidFill>
          <a:latin typeface="+mn-lt"/>
          <a:ea typeface="+mn-ea"/>
          <a:cs typeface="+mn-cs"/>
        </a:defRPr>
      </a:lvl2pPr>
      <a:lvl3pPr marL="1600200" indent="-320040" algn="l" defTabSz="1280160" rtl="0" eaLnBrk="1" latinLnBrk="0" hangingPunct="1">
        <a:spcBef>
          <a:spcPct val="20000"/>
        </a:spcBef>
        <a:buFont typeface="Arial" pitchFamily="34" charset="0"/>
        <a:buChar char="•"/>
        <a:defRPr sz="3400" kern="1200">
          <a:solidFill>
            <a:schemeClr val="tx1"/>
          </a:solidFill>
          <a:latin typeface="+mn-lt"/>
          <a:ea typeface="+mn-ea"/>
          <a:cs typeface="+mn-cs"/>
        </a:defRPr>
      </a:lvl3pPr>
      <a:lvl4pPr marL="224028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88036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2044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52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60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068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9pPr>
    </p:bodyStyle>
    <p:other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health.org.uk/reports-and-analysis/briefings/the-cost-of-caring-poverty-and-deprivation-among-residential-care" TargetMode="External"/><Relationship Id="rId13" Type="http://schemas.openxmlformats.org/officeDocument/2006/relationships/hyperlink" Target="https://www.cqc.org.uk/guidance-regulation/providers/assessment/assessment-framework" TargetMode="External"/><Relationship Id="rId18" Type="http://schemas.openxmlformats.org/officeDocument/2006/relationships/hyperlink" Target="https://www.plymouthonlinedirectory.com/article/4620/What-is-the-difference-between-a-nursing-home-and-a-care-home" TargetMode="External"/><Relationship Id="rId3" Type="http://schemas.openxmlformats.org/officeDocument/2006/relationships/image" Target="../media/image2.png"/><Relationship Id="rId21" Type="http://schemas.openxmlformats.org/officeDocument/2006/relationships/hyperlink" Target="https://www.which.co.uk/money/pensions-and-retirement/financing-later-life-care/care-home-fees-ak7lP4h1owcg" TargetMode="External"/><Relationship Id="rId7" Type="http://schemas.openxmlformats.org/officeDocument/2006/relationships/hyperlink" Target="https://www.ageuk.org.uk/information-advice/care/arranging-care/care-needs-assessment/" TargetMode="External"/><Relationship Id="rId12" Type="http://schemas.openxmlformats.org/officeDocument/2006/relationships/hyperlink" Target="https://www.kingsfund.org.uk/insight-and-analysis/long-reads/whats-your-problem-social-care" TargetMode="External"/><Relationship Id="rId17" Type="http://schemas.openxmlformats.org/officeDocument/2006/relationships/hyperlink" Target="https://doi.org/10.1093/ej/ueac083" TargetMode="External"/><Relationship Id="rId2" Type="http://schemas.openxmlformats.org/officeDocument/2006/relationships/notesSlide" Target="../notesSlides/notesSlide1.xml"/><Relationship Id="rId16" Type="http://schemas.openxmlformats.org/officeDocument/2006/relationships/hyperlink" Target="https://livingdevelopments.com/news/what-is-residential-care" TargetMode="External"/><Relationship Id="rId20" Type="http://schemas.openxmlformats.org/officeDocument/2006/relationships/hyperlink" Target="https://www.grantthornton.co.uk/insights/care-homes-the-increasing-cost-of-care/" TargetMode="External"/><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hyperlink" Target="https://www.carehome.co.uk/advice/care-home-stats-number-of-settings-population-workforce" TargetMode="External"/><Relationship Id="rId5" Type="http://schemas.openxmlformats.org/officeDocument/2006/relationships/image" Target="../media/image4.png"/><Relationship Id="rId15" Type="http://schemas.openxmlformats.org/officeDocument/2006/relationships/hyperlink" Target="https://doi.org/10.23889/ijpds.v5i4.1663" TargetMode="External"/><Relationship Id="rId10" Type="http://schemas.openxmlformats.org/officeDocument/2006/relationships/hyperlink" Target="https://www.ask4care.com/11-most-important-benefits-of-home-health-care-services/" TargetMode="External"/><Relationship Id="rId19" Type="http://schemas.openxmlformats.org/officeDocument/2006/relationships/hyperlink" Target="https://doi.org/10.3389/fpubh.2023.1041459" TargetMode="External"/><Relationship Id="rId4" Type="http://schemas.openxmlformats.org/officeDocument/2006/relationships/image" Target="../media/image3.png"/><Relationship Id="rId9" Type="http://schemas.openxmlformats.org/officeDocument/2006/relationships/hyperlink" Target="https://doi.org/10.21203/rs.3.rs-6185408/v1" TargetMode="External"/><Relationship Id="rId14" Type="http://schemas.openxmlformats.org/officeDocument/2006/relationships/hyperlink" Target="https://www.gov.uk/government/statistics/adult-social-care-workforce-skills-survey-september-2025/adult-social-care-workforce-skills-survey-september-2025-rep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20153" y="106040"/>
            <a:ext cx="10881360" cy="587745"/>
          </a:xfrm>
          <a:prstGeom prst="ellipse">
            <a:avLst/>
          </a:prstGeom>
        </p:spPr>
        <p:style>
          <a:lnRef idx="2">
            <a:schemeClr val="accent2"/>
          </a:lnRef>
          <a:fillRef idx="1">
            <a:schemeClr val="lt1"/>
          </a:fillRef>
          <a:effectRef idx="0">
            <a:schemeClr val="accent2"/>
          </a:effectRef>
          <a:fontRef idx="minor">
            <a:schemeClr val="dk1"/>
          </a:fontRef>
        </p:style>
        <p:txBody>
          <a:bodyPr>
            <a:normAutofit fontScale="90000"/>
          </a:bodyPr>
          <a:lstStyle/>
          <a:p>
            <a:r>
              <a:rPr lang="en-US" sz="2200" b="1" dirty="0">
                <a:solidFill>
                  <a:schemeClr val="tx1"/>
                </a:solidFill>
              </a:rPr>
              <a:t>Residential Care Home</a:t>
            </a:r>
            <a:endParaRPr lang="en-GB" sz="2200" b="1" dirty="0">
              <a:solidFill>
                <a:schemeClr val="tx1"/>
              </a:solidFill>
            </a:endParaRPr>
          </a:p>
        </p:txBody>
      </p:sp>
      <p:sp>
        <p:nvSpPr>
          <p:cNvPr id="11265" name="Rectangle 1"/>
          <p:cNvSpPr>
            <a:spLocks noChangeArrowheads="1"/>
          </p:cNvSpPr>
          <p:nvPr/>
        </p:nvSpPr>
        <p:spPr bwMode="auto">
          <a:xfrm>
            <a:off x="0" y="796889"/>
            <a:ext cx="9258320" cy="168046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vert="horz" wrap="square" lIns="128016" tIns="64008" rIns="128016" bIns="0" numCol="1" anchor="ctr" anchorCtr="0" compatLnSpc="1">
            <a:prstTxWarp prst="textNoShape">
              <a:avLst/>
            </a:prstTxWarp>
            <a:spAutoFit/>
          </a:bodyPr>
          <a:lstStyle/>
          <a:p>
            <a:pPr algn="just">
              <a:lnSpc>
                <a:spcPct val="150000"/>
              </a:lnSpc>
            </a:pPr>
            <a:r>
              <a:rPr lang="en-GB" sz="1000" b="1" dirty="0" smtClean="0">
                <a:solidFill>
                  <a:schemeClr val="tx1"/>
                </a:solidFill>
              </a:rPr>
              <a:t>Explanation of residential care home</a:t>
            </a:r>
          </a:p>
          <a:p>
            <a:pPr algn="just">
              <a:lnSpc>
                <a:spcPct val="150000"/>
              </a:lnSpc>
            </a:pPr>
            <a:r>
              <a:rPr lang="en-GB" sz="1000" dirty="0" smtClean="0">
                <a:solidFill>
                  <a:schemeClr val="tx1"/>
                </a:solidFill>
              </a:rPr>
              <a:t>Globally and in the UK as well, the residential care home is a regulated social care service that provides 24-hour accommodations, personal support and supervision for individuals who cannot live independently due to disability, frailty, complex social needs or dementia. Unlike the nursing home, which is expensive and offers medical care and nursing service, the purpose of care homes is to provide social care and support, with the focus primarily upon daily living activities (Plymouth Online Directory, 2026). </a:t>
            </a:r>
            <a:endParaRPr lang="en-GB" sz="1000" dirty="0" smtClean="0">
              <a:ea typeface="Times New Roman" pitchFamily="18" charset="0"/>
              <a:cs typeface="Arial" pitchFamily="34" charset="0"/>
            </a:endParaRPr>
          </a:p>
          <a:p>
            <a:pPr algn="just" fontAlgn="base">
              <a:lnSpc>
                <a:spcPct val="150000"/>
              </a:lnSpc>
              <a:spcBef>
                <a:spcPct val="0"/>
              </a:spcBef>
              <a:spcAft>
                <a:spcPct val="0"/>
              </a:spcAft>
            </a:pPr>
            <a:r>
              <a:rPr lang="en-GB" sz="1000" dirty="0" smtClean="0">
                <a:ea typeface="Times New Roman" pitchFamily="18" charset="0"/>
                <a:cs typeface="Arial" pitchFamily="34" charset="0"/>
              </a:rPr>
              <a:t>The </a:t>
            </a:r>
            <a:r>
              <a:rPr lang="en-GB" sz="1000" dirty="0">
                <a:ea typeface="Times New Roman" pitchFamily="18" charset="0"/>
                <a:cs typeface="Arial" pitchFamily="34" charset="0"/>
              </a:rPr>
              <a:t>rates of emergency hospital admissions in England have dropped by 36% for individuals who are in residential care homes (Grimm </a:t>
            </a:r>
            <a:r>
              <a:rPr lang="en-GB" sz="1000" i="1" dirty="0">
                <a:ea typeface="Times New Roman" pitchFamily="18" charset="0"/>
                <a:cs typeface="Arial" pitchFamily="34" charset="0"/>
              </a:rPr>
              <a:t>et al</a:t>
            </a:r>
            <a:r>
              <a:rPr lang="en-GB" sz="1000" dirty="0">
                <a:ea typeface="Times New Roman" pitchFamily="18" charset="0"/>
                <a:cs typeface="Arial" pitchFamily="34" charset="0"/>
              </a:rPr>
              <a:t>., 2021). </a:t>
            </a:r>
            <a:r>
              <a:rPr lang="en-GB" sz="1000" dirty="0">
                <a:ea typeface="Times New Roman" pitchFamily="18" charset="0"/>
                <a:cs typeface="Arial" pitchFamily="34" charset="0"/>
              </a:rPr>
              <a:t>So within the UK’s health and social care systems, the residential homes not only support long-term wellbeing but also prevent avoidable hospitalisation. </a:t>
            </a:r>
            <a:r>
              <a:rPr lang="en-GB" sz="1000" dirty="0">
                <a:ea typeface="Times New Roman" pitchFamily="18" charset="0"/>
                <a:cs typeface="Arial" pitchFamily="34" charset="0"/>
              </a:rPr>
              <a:t>Altogether, this service illustrates the social model of health that acknowledges that quality of life is conditional upon social interaction, emotional support and safety and not just medical treatment.       </a:t>
            </a:r>
            <a:endParaRPr lang="en-GB" sz="1000" b="1" dirty="0">
              <a:cs typeface="Times New Roman" pitchFamily="18" charset="0"/>
            </a:endParaRPr>
          </a:p>
        </p:txBody>
      </p:sp>
      <p:sp>
        <p:nvSpPr>
          <p:cNvPr id="5" name="Rectangle 4"/>
          <p:cNvSpPr/>
          <p:nvPr/>
        </p:nvSpPr>
        <p:spPr>
          <a:xfrm>
            <a:off x="-28620" y="2582839"/>
            <a:ext cx="3071834" cy="7248138"/>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just" eaLnBrk="0" fontAlgn="base" hangingPunct="0">
              <a:lnSpc>
                <a:spcPct val="150000"/>
              </a:lnSpc>
              <a:spcBef>
                <a:spcPct val="0"/>
              </a:spcBef>
              <a:spcAft>
                <a:spcPct val="0"/>
              </a:spcAft>
            </a:pPr>
            <a:r>
              <a:rPr lang="en-GB" sz="1000" b="1" dirty="0" smtClean="0" bmk="_Toc222583371">
                <a:cs typeface="Times New Roman" pitchFamily="18" charset="0"/>
              </a:rPr>
              <a:t>A brief history of residential care homes</a:t>
            </a:r>
            <a:endParaRPr lang="en-GB" sz="1000" b="1" dirty="0" smtClean="0">
              <a:cs typeface="Times New Roman" pitchFamily="18" charset="0"/>
            </a:endParaRPr>
          </a:p>
          <a:p>
            <a:pPr algn="just" eaLnBrk="0" fontAlgn="base" hangingPunct="0">
              <a:lnSpc>
                <a:spcPct val="150000"/>
              </a:lnSpc>
              <a:spcBef>
                <a:spcPct val="0"/>
              </a:spcBef>
              <a:spcAft>
                <a:spcPct val="0"/>
              </a:spcAft>
            </a:pPr>
            <a:r>
              <a:rPr lang="en-GB" sz="1000" dirty="0" smtClean="0">
                <a:ea typeface="Times New Roman" pitchFamily="18" charset="0"/>
                <a:cs typeface="Arial" pitchFamily="34" charset="0"/>
              </a:rPr>
              <a:t>The direct roots of UK residential care homes are in the Victorian Poor Law workhouse system. Subsequently, the ‘Poor Law Amendment Act of 1834’ was introduced, which offered shelter for the destitute in exchange for hard labour. However, the act was intended to centralise and standardise the administration of poor relief (</a:t>
            </a:r>
            <a:r>
              <a:rPr lang="en-GB" sz="1000" dirty="0" err="1" smtClean="0">
                <a:ea typeface="Times New Roman" pitchFamily="18" charset="0"/>
                <a:cs typeface="Arial" pitchFamily="34" charset="0"/>
              </a:rPr>
              <a:t>Melander</a:t>
            </a:r>
            <a:r>
              <a:rPr lang="en-GB" sz="1000" dirty="0" smtClean="0">
                <a:ea typeface="Times New Roman" pitchFamily="18" charset="0"/>
                <a:cs typeface="Arial" pitchFamily="34" charset="0"/>
              </a:rPr>
              <a:t> and </a:t>
            </a:r>
            <a:r>
              <a:rPr lang="en-GB" sz="1000" dirty="0" err="1" smtClean="0">
                <a:ea typeface="Times New Roman" pitchFamily="18" charset="0"/>
                <a:cs typeface="Arial" pitchFamily="34" charset="0"/>
              </a:rPr>
              <a:t>Miotto</a:t>
            </a:r>
            <a:r>
              <a:rPr lang="en-GB" sz="1000" dirty="0" smtClean="0">
                <a:ea typeface="Times New Roman" pitchFamily="18" charset="0"/>
                <a:cs typeface="Arial" pitchFamily="34" charset="0"/>
              </a:rPr>
              <a:t>, 2023). Hence, these early institutions focused on containment rather than well-being. The system was transformed for the better during the post-war welfare reforms. The creation of the National Health Service (1948) was regarded as highly distinctive, with its features of universal health coverage (</a:t>
            </a:r>
            <a:r>
              <a:rPr lang="en-GB" sz="1000" dirty="0" err="1" smtClean="0">
                <a:ea typeface="Times New Roman" pitchFamily="18" charset="0"/>
                <a:cs typeface="Arial" pitchFamily="34" charset="0"/>
              </a:rPr>
              <a:t>Ranabhat</a:t>
            </a:r>
            <a:r>
              <a:rPr lang="en-GB" sz="1000" dirty="0" smtClean="0">
                <a:ea typeface="Times New Roman" pitchFamily="18" charset="0"/>
                <a:cs typeface="Arial" pitchFamily="34" charset="0"/>
              </a:rPr>
              <a:t> </a:t>
            </a:r>
            <a:r>
              <a:rPr lang="en-GB" sz="1000" i="1" dirty="0" smtClean="0">
                <a:ea typeface="Times New Roman" pitchFamily="18" charset="0"/>
                <a:cs typeface="Arial" pitchFamily="34" charset="0"/>
              </a:rPr>
              <a:t>et al</a:t>
            </a:r>
            <a:r>
              <a:rPr lang="en-GB" sz="1000" dirty="0" smtClean="0">
                <a:ea typeface="Times New Roman" pitchFamily="18" charset="0"/>
                <a:cs typeface="Arial" pitchFamily="34" charset="0"/>
              </a:rPr>
              <a:t>., 2023). Though, the long-term social support was left largely under the local authority's responsibility. According to Sumner and Smith (2024), the ‘National Assistance Act 1948’ was set, which established a system of local authority residential care for the destitute. </a:t>
            </a:r>
          </a:p>
          <a:p>
            <a:pPr algn="just" eaLnBrk="0" fontAlgn="base" hangingPunct="0">
              <a:lnSpc>
                <a:spcPct val="150000"/>
              </a:lnSpc>
              <a:spcBef>
                <a:spcPct val="0"/>
              </a:spcBef>
              <a:spcAft>
                <a:spcPct val="0"/>
              </a:spcAft>
            </a:pPr>
            <a:r>
              <a:rPr lang="en-GB" sz="1000" dirty="0"/>
              <a:t>Since the </a:t>
            </a:r>
            <a:r>
              <a:rPr lang="en-GB" sz="1000" dirty="0" err="1"/>
              <a:t>1980s</a:t>
            </a:r>
            <a:r>
              <a:rPr lang="en-GB" sz="1000" dirty="0"/>
              <a:t>, the policy has diverted towards market provisions whereby the voluntary and independent providers were encouraged to operate care homes. Later reforms, such as the Care Act 2014, prioritised safeguarding duties, independent living where possible and personalised care planning. Hence, as of November 2025, the number of residential care homes in the UK is 11,375, which is more than twice that of nursing homes </a:t>
            </a:r>
            <a:r>
              <a:rPr lang="en-GB" sz="1000" b="1" i="1" dirty="0"/>
              <a:t>[Refer to Figure 2]</a:t>
            </a:r>
            <a:r>
              <a:rPr lang="en-GB" sz="1000" dirty="0"/>
              <a:t>. Altogether, this policy evolution indicates that modern care homes now serve residents with high dependency, as those with lower needs are supported at home.    </a:t>
            </a:r>
          </a:p>
        </p:txBody>
      </p:sp>
      <p:sp>
        <p:nvSpPr>
          <p:cNvPr id="11266" name="Rectangle 2"/>
          <p:cNvSpPr>
            <a:spLocks noChangeArrowheads="1"/>
          </p:cNvSpPr>
          <p:nvPr/>
        </p:nvSpPr>
        <p:spPr bwMode="auto">
          <a:xfrm>
            <a:off x="8615378" y="2654277"/>
            <a:ext cx="4186222" cy="7201972"/>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vert="horz" wrap="square" lIns="91440" tIns="45720" rIns="91440" bIns="0" numCol="1" anchor="ctr" anchorCtr="0" compatLnSpc="1">
            <a:prstTxWarp prst="textNoShape">
              <a:avLst/>
            </a:prstTxWarp>
            <a:spAutoFit/>
          </a:bodyPr>
          <a:lstStyle/>
          <a:p>
            <a:pPr marL="0" marR="0" lvl="0" indent="0" algn="just" defTabSz="914400" rtl="0" eaLnBrk="1" fontAlgn="base" latinLnBrk="0" hangingPunct="1">
              <a:lnSpc>
                <a:spcPct val="150000"/>
              </a:lnSpc>
              <a:spcBef>
                <a:spcPct val="0"/>
              </a:spcBef>
              <a:spcAft>
                <a:spcPct val="0"/>
              </a:spcAft>
              <a:buClrTx/>
              <a:buSzTx/>
              <a:buFontTx/>
              <a:buNone/>
              <a:tabLst/>
            </a:pPr>
            <a:r>
              <a:rPr kumimoji="0" lang="en-GB" sz="1000" b="1" i="0" u="none" strike="noStrike" cap="none" normalizeH="0" baseline="0" dirty="0" smtClean="0">
                <a:ln>
                  <a:noFill/>
                </a:ln>
                <a:solidFill>
                  <a:schemeClr val="tx1"/>
                </a:solidFill>
                <a:effectLst/>
                <a:cs typeface="Times New Roman" pitchFamily="18" charset="0"/>
              </a:rPr>
              <a:t>C</a:t>
            </a:r>
            <a:r>
              <a:rPr kumimoji="0" lang="en-GB" sz="1000" b="1" i="0" u="none" strike="noStrike" cap="none" normalizeH="0" baseline="0" dirty="0" smtClean="0" bmk="">
                <a:ln>
                  <a:noFill/>
                </a:ln>
                <a:solidFill>
                  <a:schemeClr val="tx1"/>
                </a:solidFill>
                <a:effectLst/>
                <a:cs typeface="Times New Roman" pitchFamily="18" charset="0"/>
              </a:rPr>
              <a:t>urrent functioning of the residential care homes</a:t>
            </a:r>
            <a:endParaRPr kumimoji="0" lang="en-GB" sz="1000" b="1" i="0" u="none" strike="noStrike" cap="none" normalizeH="0" baseline="0" dirty="0" smtClean="0">
              <a:ln>
                <a:noFill/>
              </a:ln>
              <a:solidFill>
                <a:schemeClr val="tx1"/>
              </a:solidFill>
              <a:effectLst/>
              <a:cs typeface="Times New Roman"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GB" sz="1000" b="0" i="0" u="none" strike="noStrike" cap="none" normalizeH="0" baseline="0" dirty="0" smtClean="0">
                <a:ln>
                  <a:noFill/>
                </a:ln>
                <a:solidFill>
                  <a:schemeClr val="tx1"/>
                </a:solidFill>
                <a:effectLst/>
                <a:ea typeface="Times New Roman" pitchFamily="18" charset="0"/>
                <a:cs typeface="Arial" pitchFamily="34" charset="0"/>
              </a:rPr>
              <a:t>The </a:t>
            </a:r>
            <a:r>
              <a:rPr kumimoji="0" lang="en-GB" sz="1000" b="1" i="1" u="none" strike="noStrike" cap="none" normalizeH="0" baseline="0" dirty="0" smtClean="0">
                <a:ln>
                  <a:noFill/>
                </a:ln>
                <a:solidFill>
                  <a:schemeClr val="tx1"/>
                </a:solidFill>
                <a:effectLst/>
                <a:ea typeface="Times New Roman" pitchFamily="18" charset="0"/>
                <a:cs typeface="Arial" pitchFamily="34" charset="0"/>
              </a:rPr>
              <a:t>admission process</a:t>
            </a:r>
            <a:r>
              <a:rPr kumimoji="0" lang="en-GB" sz="1000" b="0" i="0" u="none" strike="noStrike" cap="none" normalizeH="0" baseline="0" dirty="0" smtClean="0">
                <a:ln>
                  <a:noFill/>
                </a:ln>
                <a:solidFill>
                  <a:schemeClr val="tx1"/>
                </a:solidFill>
                <a:effectLst/>
                <a:ea typeface="Times New Roman" pitchFamily="18" charset="0"/>
                <a:cs typeface="Arial" pitchFamily="34" charset="0"/>
              </a:rPr>
              <a:t> of a residential care home typically follows steps such as assessment from the local authority, financial assessment (means test) and suitability review. Age UK particularly cites this, wherein the first steps to getting social care are getting the care needs assessment from the local council (Age UK, 2025).  These processes are put in place to ensure placements meet both the safeguarding requirements and care needs. With regards to the </a:t>
            </a:r>
            <a:r>
              <a:rPr kumimoji="0" lang="en-GB" sz="1000" b="1" i="1" u="none" strike="noStrike" cap="none" normalizeH="0" baseline="0" dirty="0" smtClean="0">
                <a:ln>
                  <a:noFill/>
                </a:ln>
                <a:solidFill>
                  <a:schemeClr val="tx1"/>
                </a:solidFill>
                <a:effectLst/>
                <a:ea typeface="Times New Roman" pitchFamily="18" charset="0"/>
                <a:cs typeface="Arial" pitchFamily="34" charset="0"/>
              </a:rPr>
              <a:t>delivery of care</a:t>
            </a:r>
            <a:r>
              <a:rPr kumimoji="0" lang="en-GB" sz="1000" b="0" i="0" u="none" strike="noStrike" cap="none" normalizeH="0" baseline="0" dirty="0" smtClean="0">
                <a:ln>
                  <a:noFill/>
                </a:ln>
                <a:solidFill>
                  <a:schemeClr val="tx1"/>
                </a:solidFill>
                <a:effectLst/>
                <a:ea typeface="Times New Roman" pitchFamily="18" charset="0"/>
                <a:cs typeface="Arial" pitchFamily="34" charset="0"/>
              </a:rPr>
              <a:t>, a multidisciplinary coordination approach is adopted, wherein: </a:t>
            </a:r>
            <a:endParaRPr kumimoji="0" lang="en-GB" sz="10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GB" sz="1000" b="0" i="0" u="none" strike="noStrike" cap="none" normalizeH="0" baseline="0" dirty="0" smtClean="0">
                <a:ln>
                  <a:noFill/>
                </a:ln>
                <a:solidFill>
                  <a:schemeClr val="tx1"/>
                </a:solidFill>
                <a:effectLst/>
                <a:ea typeface="Times New Roman" pitchFamily="18" charset="0"/>
                <a:cs typeface="Arial" pitchFamily="34" charset="0"/>
              </a:rPr>
              <a:t>Round-the-clock care and support are provided by a care assistant </a:t>
            </a:r>
            <a:endParaRPr kumimoji="0" lang="en-GB" sz="10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GB" sz="1000" b="0" i="0" u="none" strike="noStrike" cap="none" normalizeH="0" baseline="0" dirty="0" smtClean="0">
                <a:ln>
                  <a:noFill/>
                </a:ln>
                <a:solidFill>
                  <a:schemeClr val="tx1"/>
                </a:solidFill>
                <a:effectLst/>
                <a:ea typeface="Times New Roman" pitchFamily="18" charset="0"/>
                <a:cs typeface="Arial" pitchFamily="34" charset="0"/>
              </a:rPr>
              <a:t>The managers oversee safeguarding and compliance </a:t>
            </a:r>
            <a:endParaRPr kumimoji="0" lang="en-GB" sz="10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GB" sz="1000" b="0" i="0" u="none" strike="noStrike" cap="none" normalizeH="0" baseline="0" dirty="0" smtClean="0">
                <a:ln>
                  <a:noFill/>
                </a:ln>
                <a:solidFill>
                  <a:schemeClr val="tx1"/>
                </a:solidFill>
                <a:effectLst/>
                <a:ea typeface="Times New Roman" pitchFamily="18" charset="0"/>
                <a:cs typeface="Arial" pitchFamily="34" charset="0"/>
              </a:rPr>
              <a:t>The medical inputs are provided by visiting GPs, therapists and nurses, while complex medical care is not provided (Living Developments, 2025)</a:t>
            </a:r>
            <a:endParaRPr kumimoji="0" lang="en-GB" sz="10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GB" sz="1000" b="0" i="0" u="none" strike="noStrike" cap="none" normalizeH="0" baseline="0" dirty="0" smtClean="0">
                <a:ln>
                  <a:noFill/>
                </a:ln>
                <a:solidFill>
                  <a:schemeClr val="tx1"/>
                </a:solidFill>
                <a:effectLst/>
                <a:ea typeface="Times New Roman" pitchFamily="18" charset="0"/>
                <a:cs typeface="Arial" pitchFamily="34" charset="0"/>
              </a:rPr>
              <a:t>The care plans are reviewed by care workers   </a:t>
            </a:r>
            <a:endParaRPr kumimoji="0" lang="en-GB" sz="10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GB" sz="1000" b="0" i="0" u="none" strike="noStrike" cap="none" normalizeH="0" baseline="0" dirty="0" smtClean="0">
                <a:ln>
                  <a:noFill/>
                </a:ln>
                <a:solidFill>
                  <a:schemeClr val="tx1"/>
                </a:solidFill>
                <a:effectLst/>
                <a:ea typeface="Times New Roman" pitchFamily="18" charset="0"/>
                <a:cs typeface="Arial" pitchFamily="34" charset="0"/>
              </a:rPr>
              <a:t>In this setting, effective communication plays a critical role, as any failure in sharing the details could be strongly associated with neglect incidents and medication errors.</a:t>
            </a:r>
            <a:endParaRPr kumimoji="0" lang="en-GB" sz="10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GB" sz="1000" b="0" i="0" u="none" strike="noStrike" cap="none" normalizeH="0" baseline="0" dirty="0" smtClean="0">
                <a:ln>
                  <a:noFill/>
                </a:ln>
                <a:solidFill>
                  <a:schemeClr val="tx1"/>
                </a:solidFill>
                <a:effectLst/>
                <a:ea typeface="Times New Roman" pitchFamily="18" charset="0"/>
                <a:cs typeface="Arial" pitchFamily="34" charset="0"/>
              </a:rPr>
              <a:t>In terms of </a:t>
            </a:r>
            <a:r>
              <a:rPr kumimoji="0" lang="en-GB" sz="1000" b="1" i="1" u="none" strike="noStrike" cap="none" normalizeH="0" baseline="0" dirty="0" smtClean="0">
                <a:ln>
                  <a:noFill/>
                </a:ln>
                <a:solidFill>
                  <a:schemeClr val="tx1"/>
                </a:solidFill>
                <a:effectLst/>
                <a:ea typeface="Times New Roman" pitchFamily="18" charset="0"/>
                <a:cs typeface="Arial" pitchFamily="34" charset="0"/>
              </a:rPr>
              <a:t>regulation and accountability</a:t>
            </a:r>
            <a:r>
              <a:rPr kumimoji="0" lang="en-GB" sz="1000" b="0" i="0" u="none" strike="noStrike" cap="none" normalizeH="0" baseline="0" dirty="0" smtClean="0">
                <a:ln>
                  <a:noFill/>
                </a:ln>
                <a:solidFill>
                  <a:schemeClr val="tx1"/>
                </a:solidFill>
                <a:effectLst/>
                <a:ea typeface="Times New Roman" pitchFamily="18" charset="0"/>
                <a:cs typeface="Arial" pitchFamily="34" charset="0"/>
              </a:rPr>
              <a:t>, the residential care homes are inspected by the Care Quality Commission, which assesses whether the care homes are: </a:t>
            </a:r>
            <a:endParaRPr kumimoji="0" lang="en-GB" sz="10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GB" sz="1000" b="0" i="0" u="none" strike="noStrike" cap="none" normalizeH="0" baseline="0" dirty="0" smtClean="0">
                <a:ln>
                  <a:noFill/>
                </a:ln>
                <a:solidFill>
                  <a:schemeClr val="tx1"/>
                </a:solidFill>
                <a:effectLst/>
                <a:ea typeface="Times New Roman" pitchFamily="18" charset="0"/>
                <a:cs typeface="Arial" pitchFamily="34" charset="0"/>
              </a:rPr>
              <a:t>Safe</a:t>
            </a:r>
            <a:endParaRPr kumimoji="0" lang="en-GB" sz="10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GB" sz="1000" b="0" i="0" u="none" strike="noStrike" cap="none" normalizeH="0" baseline="0" dirty="0" smtClean="0">
                <a:ln>
                  <a:noFill/>
                </a:ln>
                <a:solidFill>
                  <a:schemeClr val="tx1"/>
                </a:solidFill>
                <a:effectLst/>
                <a:ea typeface="Times New Roman" pitchFamily="18" charset="0"/>
                <a:cs typeface="Arial" pitchFamily="34" charset="0"/>
              </a:rPr>
              <a:t>Effective</a:t>
            </a:r>
            <a:endParaRPr kumimoji="0" lang="en-GB" sz="10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GB" sz="1000" b="0" i="0" u="none" strike="noStrike" cap="none" normalizeH="0" baseline="0" dirty="0" smtClean="0">
                <a:ln>
                  <a:noFill/>
                </a:ln>
                <a:solidFill>
                  <a:schemeClr val="tx1"/>
                </a:solidFill>
                <a:effectLst/>
                <a:ea typeface="Times New Roman" pitchFamily="18" charset="0"/>
                <a:cs typeface="Arial" pitchFamily="34" charset="0"/>
              </a:rPr>
              <a:t>Caring</a:t>
            </a:r>
            <a:endParaRPr kumimoji="0" lang="en-GB" sz="10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GB" sz="1000" b="0" i="0" u="none" strike="noStrike" cap="none" normalizeH="0" baseline="0" dirty="0" smtClean="0">
                <a:ln>
                  <a:noFill/>
                </a:ln>
                <a:solidFill>
                  <a:schemeClr val="tx1"/>
                </a:solidFill>
                <a:effectLst/>
                <a:ea typeface="Times New Roman" pitchFamily="18" charset="0"/>
                <a:cs typeface="Arial" pitchFamily="34" charset="0"/>
              </a:rPr>
              <a:t>Responsive to people's needs </a:t>
            </a:r>
            <a:endParaRPr kumimoji="0" lang="en-GB" sz="10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GB" sz="1000" b="0" i="0" u="none" strike="noStrike" cap="none" normalizeH="0" baseline="0" dirty="0" smtClean="0">
                <a:ln>
                  <a:noFill/>
                </a:ln>
                <a:solidFill>
                  <a:schemeClr val="tx1"/>
                </a:solidFill>
                <a:effectLst/>
                <a:ea typeface="Times New Roman" pitchFamily="18" charset="0"/>
                <a:cs typeface="Arial" pitchFamily="34" charset="0"/>
              </a:rPr>
              <a:t>Well-led (Care Quality Commission, 2025) </a:t>
            </a:r>
            <a:endParaRPr kumimoji="0" lang="en-GB" sz="10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GB" sz="1000" b="0" i="0" u="none" strike="noStrike" cap="none" normalizeH="0" baseline="0" dirty="0" smtClean="0">
                <a:ln>
                  <a:noFill/>
                </a:ln>
                <a:solidFill>
                  <a:schemeClr val="tx1"/>
                </a:solidFill>
                <a:effectLst/>
                <a:ea typeface="Times New Roman" pitchFamily="18" charset="0"/>
                <a:cs typeface="Arial" pitchFamily="34" charset="0"/>
              </a:rPr>
              <a:t>The metrics are used for measuring the quality of care service delivered across different care homes, ranging from inadequate to outstanding (</a:t>
            </a:r>
            <a:r>
              <a:rPr kumimoji="0" lang="en-GB" sz="1000" b="0" i="0" u="none" strike="noStrike" cap="none" normalizeH="0" baseline="0" dirty="0" err="1" smtClean="0">
                <a:ln>
                  <a:noFill/>
                </a:ln>
                <a:solidFill>
                  <a:schemeClr val="tx1"/>
                </a:solidFill>
                <a:effectLst/>
                <a:ea typeface="Times New Roman" pitchFamily="18" charset="0"/>
                <a:cs typeface="Arial" pitchFamily="34" charset="0"/>
              </a:rPr>
              <a:t>Aminaho</a:t>
            </a:r>
            <a:r>
              <a:rPr kumimoji="0" lang="en-GB" sz="1000" b="0" i="0" u="none" strike="noStrike" cap="none" normalizeH="0" baseline="0" dirty="0" smtClean="0">
                <a:ln>
                  <a:noFill/>
                </a:ln>
                <a:solidFill>
                  <a:schemeClr val="tx1"/>
                </a:solidFill>
                <a:effectLst/>
                <a:ea typeface="Times New Roman" pitchFamily="18" charset="0"/>
                <a:cs typeface="Arial" pitchFamily="34" charset="0"/>
              </a:rPr>
              <a:t> and </a:t>
            </a:r>
            <a:r>
              <a:rPr kumimoji="0" lang="en-GB" sz="1000" b="0" i="0" u="none" strike="noStrike" cap="none" normalizeH="0" baseline="0" dirty="0" err="1" smtClean="0">
                <a:ln>
                  <a:noFill/>
                </a:ln>
                <a:solidFill>
                  <a:schemeClr val="tx1"/>
                </a:solidFill>
                <a:effectLst/>
                <a:ea typeface="Times New Roman" pitchFamily="18" charset="0"/>
                <a:cs typeface="Arial" pitchFamily="34" charset="0"/>
              </a:rPr>
              <a:t>Onoshakpor</a:t>
            </a:r>
            <a:r>
              <a:rPr kumimoji="0" lang="en-GB" sz="1000" b="0" i="0" u="none" strike="noStrike" cap="none" normalizeH="0" baseline="0" dirty="0" smtClean="0">
                <a:ln>
                  <a:noFill/>
                </a:ln>
                <a:solidFill>
                  <a:schemeClr val="tx1"/>
                </a:solidFill>
                <a:effectLst/>
                <a:ea typeface="Times New Roman" pitchFamily="18" charset="0"/>
                <a:cs typeface="Arial" pitchFamily="34" charset="0"/>
              </a:rPr>
              <a:t>, 2025). Based on inspection results, funding decisions and public trust are influenced. Lastly, the </a:t>
            </a:r>
            <a:r>
              <a:rPr kumimoji="0" lang="en-GB" sz="1000" b="1" i="1" u="none" strike="noStrike" cap="none" normalizeH="0" baseline="0" dirty="0" smtClean="0">
                <a:ln>
                  <a:noFill/>
                </a:ln>
                <a:solidFill>
                  <a:schemeClr val="tx1"/>
                </a:solidFill>
                <a:effectLst/>
                <a:ea typeface="Times New Roman" pitchFamily="18" charset="0"/>
                <a:cs typeface="Arial" pitchFamily="34" charset="0"/>
              </a:rPr>
              <a:t>daily operations function</a:t>
            </a:r>
            <a:r>
              <a:rPr kumimoji="0" lang="en-GB" sz="1000" b="0" i="0" u="none" strike="noStrike" cap="none" normalizeH="0" baseline="0" dirty="0" smtClean="0">
                <a:ln>
                  <a:noFill/>
                </a:ln>
                <a:solidFill>
                  <a:schemeClr val="tx1"/>
                </a:solidFill>
                <a:effectLst/>
                <a:ea typeface="Times New Roman" pitchFamily="18" charset="0"/>
                <a:cs typeface="Arial" pitchFamily="34" charset="0"/>
              </a:rPr>
              <a:t> comprises personalised activity programmes, infection control, safeguarding monitoring, social engagement and documenting and record keeping. </a:t>
            </a:r>
            <a:endParaRPr kumimoji="0" lang="en-GB" sz="1000" b="0" i="0" u="none" strike="noStrike" cap="none" normalizeH="0" baseline="0" dirty="0" smtClean="0">
              <a:ln>
                <a:noFill/>
              </a:ln>
              <a:solidFill>
                <a:schemeClr val="tx1"/>
              </a:solidFill>
              <a:effectLst/>
              <a:cs typeface="Arial" pitchFamily="34" charset="0"/>
            </a:endParaRPr>
          </a:p>
        </p:txBody>
      </p:sp>
      <p:sp>
        <p:nvSpPr>
          <p:cNvPr id="11272" name="Rectangle 8"/>
          <p:cNvSpPr>
            <a:spLocks noChangeArrowheads="1"/>
          </p:cNvSpPr>
          <p:nvPr/>
        </p:nvSpPr>
        <p:spPr bwMode="auto">
          <a:xfrm>
            <a:off x="4686288" y="3868723"/>
            <a:ext cx="3857652" cy="5970865"/>
          </a:xfrm>
          <a:prstGeom prst="rect">
            <a:avLst/>
          </a:prstGeom>
          <a:ln>
            <a:headEnd/>
            <a:tailEnd/>
          </a:ln>
        </p:spPr>
        <p:style>
          <a:lnRef idx="1">
            <a:schemeClr val="accent6"/>
          </a:lnRef>
          <a:fillRef idx="2">
            <a:schemeClr val="accent6"/>
          </a:fillRef>
          <a:effectRef idx="1">
            <a:schemeClr val="accent6"/>
          </a:effectRef>
          <a:fontRef idx="minor">
            <a:schemeClr val="dk1"/>
          </a:fontRef>
        </p:style>
        <p:txBody>
          <a:bodyPr vert="horz" wrap="square" lIns="91440" tIns="45720" rIns="91440" bIns="0" numCol="1" anchor="ctr" anchorCtr="0" compatLnSpc="1">
            <a:prstTxWarp prst="textNoShape">
              <a:avLst/>
            </a:prstTxWarp>
            <a:spAutoFit/>
          </a:bodyPr>
          <a:lstStyle/>
          <a:p>
            <a:pPr marL="0" marR="0" lvl="0" indent="0" algn="just" defTabSz="914400" rtl="0" eaLnBrk="1" fontAlgn="base" latinLnBrk="0" hangingPunct="1">
              <a:spcBef>
                <a:spcPct val="0"/>
              </a:spcBef>
              <a:spcAft>
                <a:spcPct val="0"/>
              </a:spcAft>
              <a:buClrTx/>
              <a:buSzTx/>
              <a:buFontTx/>
              <a:buNone/>
              <a:tabLst/>
            </a:pPr>
            <a:r>
              <a:rPr kumimoji="0" lang="en-GB" sz="1000" b="1" i="0" u="none" strike="noStrike" cap="none" normalizeH="0" baseline="0" dirty="0" smtClean="0">
                <a:ln>
                  <a:noFill/>
                </a:ln>
                <a:solidFill>
                  <a:schemeClr val="tx1"/>
                </a:solidFill>
                <a:effectLst/>
                <a:cs typeface="Times New Roman" pitchFamily="18" charset="0"/>
              </a:rPr>
              <a:t>T</a:t>
            </a:r>
            <a:r>
              <a:rPr kumimoji="0" lang="en-GB" sz="1000" b="1" i="0" u="none" strike="noStrike" cap="none" normalizeH="0" baseline="0" dirty="0" smtClean="0" bmk="">
                <a:ln>
                  <a:noFill/>
                </a:ln>
                <a:solidFill>
                  <a:schemeClr val="tx1"/>
                </a:solidFill>
                <a:effectLst/>
                <a:cs typeface="Times New Roman" pitchFamily="18" charset="0"/>
              </a:rPr>
              <a:t>wo challenges residential care homes face</a:t>
            </a:r>
            <a:endParaRPr kumimoji="0" lang="en-GB" sz="1000" b="1" i="0" u="none" strike="noStrike" cap="none" normalizeH="0" baseline="0" dirty="0" smtClean="0">
              <a:ln>
                <a:noFill/>
              </a:ln>
              <a:solidFill>
                <a:schemeClr val="tx1"/>
              </a:solidFill>
              <a:effectLst/>
              <a:cs typeface="Times New Roman"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GB" sz="1000" b="1" i="1" u="none" strike="noStrike" cap="none" normalizeH="0" baseline="0" dirty="0" smtClean="0">
                <a:ln>
                  <a:noFill/>
                </a:ln>
                <a:solidFill>
                  <a:schemeClr val="tx1"/>
                </a:solidFill>
                <a:effectLst/>
                <a:ea typeface="Times New Roman" pitchFamily="18" charset="0"/>
                <a:cs typeface="Arial" pitchFamily="34" charset="0"/>
              </a:rPr>
              <a:t>Labour shortage</a:t>
            </a:r>
            <a:endParaRPr kumimoji="0" lang="en-GB" sz="1000" b="0" i="0" u="none" strike="noStrike" cap="none" normalizeH="0" baseline="0" dirty="0" smtClean="0">
              <a:ln>
                <a:noFill/>
              </a:ln>
              <a:solidFill>
                <a:schemeClr val="tx1"/>
              </a:solidFill>
              <a:effectLst/>
              <a:cs typeface="Arial" pitchFamily="34" charset="0"/>
            </a:endParaRPr>
          </a:p>
          <a:p>
            <a:pPr algn="just" defTabSz="914400" eaLnBrk="0" fontAlgn="base" hangingPunct="0">
              <a:lnSpc>
                <a:spcPct val="150000"/>
              </a:lnSpc>
              <a:spcBef>
                <a:spcPct val="0"/>
              </a:spcBef>
              <a:spcAft>
                <a:spcPct val="0"/>
              </a:spcAft>
            </a:pPr>
            <a:r>
              <a:rPr kumimoji="0" lang="en-GB" sz="1000" b="0" i="0" u="none" strike="noStrike" cap="none" normalizeH="0" baseline="0" dirty="0" smtClean="0">
                <a:ln>
                  <a:noFill/>
                </a:ln>
                <a:solidFill>
                  <a:schemeClr val="tx1"/>
                </a:solidFill>
                <a:effectLst/>
                <a:ea typeface="Times New Roman" pitchFamily="18" charset="0"/>
                <a:cs typeface="Arial" pitchFamily="34" charset="0"/>
              </a:rPr>
              <a:t>In the UK, residential care homes encounter a persistent </a:t>
            </a:r>
            <a:r>
              <a:rPr kumimoji="0" lang="en-GB" sz="1000" b="1" i="1" u="none" strike="noStrike" cap="none" normalizeH="0" baseline="0" dirty="0" smtClean="0">
                <a:ln>
                  <a:noFill/>
                </a:ln>
                <a:solidFill>
                  <a:schemeClr val="tx1"/>
                </a:solidFill>
                <a:effectLst/>
                <a:ea typeface="Times New Roman" pitchFamily="18" charset="0"/>
                <a:cs typeface="Arial" pitchFamily="34" charset="0"/>
              </a:rPr>
              <a:t>labour shortage </a:t>
            </a:r>
            <a:r>
              <a:rPr kumimoji="0" lang="en-GB" sz="1000" b="0" i="0" u="none" strike="noStrike" cap="none" normalizeH="0" baseline="0" dirty="0" smtClean="0">
                <a:ln>
                  <a:noFill/>
                </a:ln>
                <a:solidFill>
                  <a:schemeClr val="tx1"/>
                </a:solidFill>
                <a:effectLst/>
                <a:ea typeface="Times New Roman" pitchFamily="18" charset="0"/>
                <a:cs typeface="Arial" pitchFamily="34" charset="0"/>
              </a:rPr>
              <a:t>as a result of limited career progression opportunities, an emotionally demanding environment and comparatively low earnings and skill shortages. Roughly 46% of care providers have reported difficulties in finding candidates with the required competencies </a:t>
            </a:r>
            <a:r>
              <a:rPr kumimoji="0" lang="en-GB" sz="1000" b="1" i="1" u="none" strike="noStrike" cap="none" normalizeH="0" baseline="0" dirty="0" smtClean="0">
                <a:ln>
                  <a:noFill/>
                </a:ln>
                <a:solidFill>
                  <a:schemeClr val="tx1"/>
                </a:solidFill>
                <a:effectLst/>
                <a:ea typeface="Times New Roman" pitchFamily="18" charset="0"/>
                <a:cs typeface="Arial" pitchFamily="34" charset="0"/>
              </a:rPr>
              <a:t>[Refer to Figure 4]</a:t>
            </a:r>
            <a:r>
              <a:rPr kumimoji="0" lang="en-GB" sz="1000" b="0" i="0" u="none" strike="noStrike" cap="none" normalizeH="0" baseline="0" dirty="0" smtClean="0">
                <a:ln>
                  <a:noFill/>
                </a:ln>
                <a:solidFill>
                  <a:schemeClr val="tx1"/>
                </a:solidFill>
                <a:effectLst/>
                <a:ea typeface="Times New Roman" pitchFamily="18" charset="0"/>
                <a:cs typeface="Arial" pitchFamily="34" charset="0"/>
              </a:rPr>
              <a:t>. </a:t>
            </a:r>
            <a:r>
              <a:rPr lang="en-GB" sz="1000" dirty="0"/>
              <a:t>The Health Foundation report has identified that across the UK, over a quarter of the UK’s residential care workers live in or are on the brink of poverty (Allen </a:t>
            </a:r>
            <a:r>
              <a:rPr lang="en-GB" sz="1000" i="1" dirty="0"/>
              <a:t>et al</a:t>
            </a:r>
            <a:r>
              <a:rPr lang="en-GB" sz="1000" dirty="0"/>
              <a:t>., 2022). This demonstrates the low-wage issue which the sector is currently encountering. Accordingly, high turnover disrupts continuity of care, raises safeguarding risks and lessens resident trust.  </a:t>
            </a:r>
          </a:p>
          <a:p>
            <a:pPr algn="just">
              <a:lnSpc>
                <a:spcPct val="150000"/>
              </a:lnSpc>
            </a:pPr>
            <a:r>
              <a:rPr lang="en-GB" sz="1000" b="1" i="1" dirty="0"/>
              <a:t>Funding pressures and rising costs </a:t>
            </a:r>
            <a:endParaRPr lang="en-GB" sz="1000" dirty="0"/>
          </a:p>
          <a:p>
            <a:pPr algn="just">
              <a:lnSpc>
                <a:spcPct val="150000"/>
              </a:lnSpc>
            </a:pPr>
            <a:r>
              <a:rPr lang="en-GB" sz="1000" dirty="0"/>
              <a:t>Across the UK, many of the care homes are close to collapse due to rising costs and falling occupancy levels. The residential care operates within fragmented funding systems which combine occasional NHS contributions, local authority payments and private self-funding. The King’s Fund has highlighted that even if people's needs are high enough, they might not receive publicly funded support, as it is only available for people who have assets below £23,250 (</a:t>
            </a:r>
            <a:r>
              <a:rPr lang="en-GB" sz="1000" dirty="0" err="1"/>
              <a:t>Bottery</a:t>
            </a:r>
            <a:r>
              <a:rPr lang="en-GB" sz="1000" dirty="0"/>
              <a:t>, 2025). Though, in cases where residential care homes that have a higher proportion of private rather than local authority-funded residents are more profitable (Smith, 2024). Hence, this creates an inequality because providers then rely on self-funders to balance out the budget, particularly post the recent budget cuts.</a:t>
            </a:r>
            <a:endParaRPr kumimoji="0" lang="en-GB" sz="1000" b="0" i="0" u="none" strike="noStrike" cap="none" normalizeH="0" baseline="0" dirty="0" smtClean="0">
              <a:ln>
                <a:noFill/>
              </a:ln>
              <a:solidFill>
                <a:schemeClr val="tx1"/>
              </a:solidFill>
              <a:effectLst/>
              <a:cs typeface="Arial" pitchFamily="34" charset="0"/>
            </a:endParaRPr>
          </a:p>
        </p:txBody>
      </p:sp>
      <p:pic>
        <p:nvPicPr>
          <p:cNvPr id="13" name="image4.png"/>
          <p:cNvPicPr/>
          <p:nvPr/>
        </p:nvPicPr>
        <p:blipFill>
          <a:blip r:embed="rId3" cstate="print"/>
          <a:stretch>
            <a:fillRect/>
          </a:stretch>
        </p:blipFill>
        <p:spPr>
          <a:xfrm>
            <a:off x="3114652" y="7726375"/>
            <a:ext cx="1500198" cy="1856396"/>
          </a:xfrm>
          <a:prstGeom prst="rect">
            <a:avLst/>
          </a:prstGeom>
          <a:ln w="25400">
            <a:solidFill>
              <a:srgbClr val="000000"/>
            </a:solidFill>
            <a:prstDash val="solid"/>
          </a:ln>
        </p:spPr>
      </p:pic>
      <p:sp>
        <p:nvSpPr>
          <p:cNvPr id="11273" name="Rectangle 9"/>
          <p:cNvSpPr>
            <a:spLocks noChangeArrowheads="1"/>
          </p:cNvSpPr>
          <p:nvPr/>
        </p:nvSpPr>
        <p:spPr bwMode="auto">
          <a:xfrm>
            <a:off x="10329891" y="2439963"/>
            <a:ext cx="1269898" cy="246221"/>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spcBef>
                <a:spcPct val="0"/>
              </a:spcBef>
              <a:spcAft>
                <a:spcPct val="0"/>
              </a:spcAft>
              <a:buClrTx/>
              <a:buSzTx/>
              <a:buFontTx/>
              <a:buNone/>
              <a:tabLst/>
            </a:pPr>
            <a:r>
              <a:rPr kumimoji="0" lang="en-GB" sz="1000" b="0" i="0" u="none" strike="noStrike" cap="none" normalizeH="0" baseline="0" dirty="0" smtClean="0">
                <a:ln>
                  <a:noFill/>
                </a:ln>
                <a:solidFill>
                  <a:schemeClr val="tx1"/>
                </a:solidFill>
                <a:effectLst/>
                <a:ea typeface="Times New Roman" pitchFamily="18" charset="0"/>
                <a:cs typeface="Arial" pitchFamily="34" charset="0"/>
              </a:rPr>
              <a:t>(Source: Gov,</a:t>
            </a:r>
            <a:r>
              <a:rPr kumimoji="0" lang="en-GB" sz="1000" b="0" i="0" u="none" strike="noStrike" cap="none" normalizeH="0" dirty="0" smtClean="0">
                <a:ln>
                  <a:noFill/>
                </a:ln>
                <a:solidFill>
                  <a:schemeClr val="tx1"/>
                </a:solidFill>
                <a:effectLst/>
                <a:ea typeface="Times New Roman" pitchFamily="18" charset="0"/>
                <a:cs typeface="Arial" pitchFamily="34" charset="0"/>
              </a:rPr>
              <a:t> 2024</a:t>
            </a:r>
            <a:r>
              <a:rPr kumimoji="0" lang="en-GB" sz="1000" b="0" i="0" u="none" strike="noStrike" cap="none" normalizeH="0" baseline="0" dirty="0" smtClean="0">
                <a:ln>
                  <a:noFill/>
                </a:ln>
                <a:solidFill>
                  <a:schemeClr val="tx1"/>
                </a:solidFill>
                <a:effectLst/>
                <a:ea typeface="Times New Roman" pitchFamily="18" charset="0"/>
                <a:cs typeface="Arial" pitchFamily="34" charset="0"/>
              </a:rPr>
              <a:t>) </a:t>
            </a:r>
            <a:endParaRPr kumimoji="0" lang="en-GB" sz="1000" b="0" i="0" u="none" strike="noStrike" cap="none" normalizeH="0" baseline="0" dirty="0" smtClean="0">
              <a:ln>
                <a:noFill/>
              </a:ln>
              <a:solidFill>
                <a:schemeClr val="tx1"/>
              </a:solidFill>
              <a:effectLst/>
              <a:cs typeface="Arial" pitchFamily="34" charset="0"/>
            </a:endParaRPr>
          </a:p>
        </p:txBody>
      </p:sp>
      <p:pic>
        <p:nvPicPr>
          <p:cNvPr id="15" name="image1.png"/>
          <p:cNvPicPr/>
          <p:nvPr/>
        </p:nvPicPr>
        <p:blipFill>
          <a:blip r:embed="rId4"/>
          <a:stretch>
            <a:fillRect/>
          </a:stretch>
        </p:blipFill>
        <p:spPr>
          <a:xfrm>
            <a:off x="4757726" y="2582840"/>
            <a:ext cx="3786214" cy="1071570"/>
          </a:xfrm>
          <a:prstGeom prst="rect">
            <a:avLst/>
          </a:prstGeom>
          <a:ln w="25400">
            <a:solidFill>
              <a:srgbClr val="000000"/>
            </a:solidFill>
            <a:prstDash val="solid"/>
          </a:ln>
        </p:spPr>
      </p:pic>
      <p:sp>
        <p:nvSpPr>
          <p:cNvPr id="16" name="Rectangle 9"/>
          <p:cNvSpPr>
            <a:spLocks noChangeArrowheads="1"/>
          </p:cNvSpPr>
          <p:nvPr/>
        </p:nvSpPr>
        <p:spPr bwMode="auto">
          <a:xfrm>
            <a:off x="5900734" y="3654409"/>
            <a:ext cx="1714512" cy="24622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ctr"/>
            <a:r>
              <a:rPr lang="en-GB" sz="1000" dirty="0" smtClean="0"/>
              <a:t>(</a:t>
            </a:r>
            <a:r>
              <a:rPr lang="en-GB" sz="1000" dirty="0"/>
              <a:t>Source: Berg, 2025) </a:t>
            </a:r>
          </a:p>
        </p:txBody>
      </p:sp>
      <p:pic>
        <p:nvPicPr>
          <p:cNvPr id="17" name="image3.png"/>
          <p:cNvPicPr/>
          <p:nvPr/>
        </p:nvPicPr>
        <p:blipFill>
          <a:blip r:embed="rId5"/>
          <a:srcRect r="31894"/>
          <a:stretch>
            <a:fillRect/>
          </a:stretch>
        </p:blipFill>
        <p:spPr>
          <a:xfrm>
            <a:off x="3114652" y="2582839"/>
            <a:ext cx="1500198" cy="4861990"/>
          </a:xfrm>
          <a:prstGeom prst="rect">
            <a:avLst/>
          </a:prstGeom>
          <a:ln w="25400">
            <a:solidFill>
              <a:srgbClr val="000000"/>
            </a:solidFill>
            <a:prstDash val="solid"/>
          </a:ln>
        </p:spPr>
      </p:pic>
      <p:sp>
        <p:nvSpPr>
          <p:cNvPr id="18" name="Rectangle 9"/>
          <p:cNvSpPr>
            <a:spLocks noChangeArrowheads="1"/>
          </p:cNvSpPr>
          <p:nvPr/>
        </p:nvSpPr>
        <p:spPr bwMode="auto">
          <a:xfrm>
            <a:off x="3114652" y="7440623"/>
            <a:ext cx="1500198" cy="24622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ctr"/>
            <a:r>
              <a:rPr lang="en-GB" sz="1000" dirty="0"/>
              <a:t>(Source: Thomas, 2025)</a:t>
            </a:r>
          </a:p>
        </p:txBody>
      </p:sp>
      <p:pic>
        <p:nvPicPr>
          <p:cNvPr id="19" name="image2.png"/>
          <p:cNvPicPr/>
          <p:nvPr/>
        </p:nvPicPr>
        <p:blipFill>
          <a:blip r:embed="rId6"/>
          <a:stretch>
            <a:fillRect/>
          </a:stretch>
        </p:blipFill>
        <p:spPr>
          <a:xfrm>
            <a:off x="9329758" y="813237"/>
            <a:ext cx="3286148" cy="1555288"/>
          </a:xfrm>
          <a:prstGeom prst="rect">
            <a:avLst/>
          </a:prstGeom>
          <a:ln w="25400">
            <a:solidFill>
              <a:srgbClr val="000000"/>
            </a:solidFill>
            <a:prstDash val="solid"/>
          </a:ln>
        </p:spPr>
      </p:pic>
      <p:sp>
        <p:nvSpPr>
          <p:cNvPr id="21" name="Rectangle 9"/>
          <p:cNvSpPr>
            <a:spLocks noChangeArrowheads="1"/>
          </p:cNvSpPr>
          <p:nvPr/>
        </p:nvSpPr>
        <p:spPr bwMode="auto">
          <a:xfrm>
            <a:off x="3078852" y="9583763"/>
            <a:ext cx="1535998" cy="246221"/>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spcBef>
                <a:spcPct val="0"/>
              </a:spcBef>
              <a:spcAft>
                <a:spcPct val="0"/>
              </a:spcAft>
              <a:buClrTx/>
              <a:buSzTx/>
              <a:buFontTx/>
              <a:buNone/>
              <a:tabLst/>
            </a:pPr>
            <a:r>
              <a:rPr kumimoji="0" lang="en-GB" sz="1000" b="0" i="0" u="none" strike="noStrike" cap="none" normalizeH="0" baseline="0" dirty="0" smtClean="0">
                <a:ln>
                  <a:noFill/>
                </a:ln>
                <a:solidFill>
                  <a:schemeClr val="tx1"/>
                </a:solidFill>
                <a:effectLst/>
                <a:ea typeface="Times New Roman" pitchFamily="18" charset="0"/>
                <a:cs typeface="Arial" pitchFamily="34" charset="0"/>
              </a:rPr>
              <a:t>(Source: </a:t>
            </a:r>
            <a:r>
              <a:rPr kumimoji="0" lang="en-GB" sz="1000" b="0" i="0" u="none" strike="noStrike" cap="none" normalizeH="0" baseline="0" dirty="0" err="1" smtClean="0">
                <a:ln>
                  <a:noFill/>
                </a:ln>
                <a:solidFill>
                  <a:schemeClr val="tx1"/>
                </a:solidFill>
                <a:effectLst/>
                <a:ea typeface="Times New Roman" pitchFamily="18" charset="0"/>
                <a:cs typeface="Arial" pitchFamily="34" charset="0"/>
              </a:rPr>
              <a:t>Ask4care</a:t>
            </a:r>
            <a:r>
              <a:rPr kumimoji="0" lang="en-GB" sz="1000" b="0" i="0" u="none" strike="noStrike" cap="none" normalizeH="0" baseline="0" dirty="0" smtClean="0">
                <a:ln>
                  <a:noFill/>
                </a:ln>
                <a:solidFill>
                  <a:schemeClr val="tx1"/>
                </a:solidFill>
                <a:effectLst/>
                <a:ea typeface="Times New Roman" pitchFamily="18" charset="0"/>
                <a:cs typeface="Arial" pitchFamily="34" charset="0"/>
              </a:rPr>
              <a:t>, 2022) </a:t>
            </a:r>
            <a:endParaRPr kumimoji="0" lang="en-GB" sz="1000" b="0" i="0" u="none" strike="noStrike" cap="none" normalizeH="0" baseline="0" dirty="0" smtClean="0">
              <a:ln>
                <a:noFill/>
              </a:ln>
              <a:solidFill>
                <a:schemeClr val="tx1"/>
              </a:solidFill>
              <a:effectLst/>
              <a:cs typeface="Arial" pitchFamily="34" charset="0"/>
            </a:endParaRPr>
          </a:p>
        </p:txBody>
      </p:sp>
      <p:sp>
        <p:nvSpPr>
          <p:cNvPr id="11274" name="Rectangle 10"/>
          <p:cNvSpPr>
            <a:spLocks noChangeArrowheads="1"/>
          </p:cNvSpPr>
          <p:nvPr/>
        </p:nvSpPr>
        <p:spPr bwMode="auto">
          <a:xfrm>
            <a:off x="0" y="9940953"/>
            <a:ext cx="12801600" cy="2000548"/>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000" b="1" i="0" u="none" strike="noStrike" cap="none" normalizeH="0" baseline="0" dirty="0" smtClean="0">
                <a:ln>
                  <a:noFill/>
                </a:ln>
                <a:solidFill>
                  <a:schemeClr val="tx1"/>
                </a:solidFill>
                <a:effectLst/>
                <a:ea typeface="Times New Roman" pitchFamily="18" charset="0"/>
                <a:cs typeface="Arial" pitchFamily="34" charset="0"/>
              </a:rPr>
              <a:t>Reference list</a:t>
            </a:r>
            <a:endParaRPr kumimoji="0" lang="en-GB" sz="1000" b="1" i="0" u="none" strike="noStrike" cap="none" normalizeH="0" baseline="0" dirty="0" smtClean="0">
              <a:ln>
                <a:noFill/>
              </a:ln>
              <a:solidFill>
                <a:schemeClr val="tx1"/>
              </a:solidFill>
              <a:effectLst/>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kumimoji="0" lang="en-GB" sz="700" b="0" i="0" u="none" strike="noStrike" cap="none" normalizeH="0" baseline="0" dirty="0" smtClean="0">
                <a:ln>
                  <a:noFill/>
                </a:ln>
                <a:solidFill>
                  <a:schemeClr val="tx1"/>
                </a:solidFill>
                <a:effectLst/>
                <a:ea typeface="Times New Roman" pitchFamily="18" charset="0"/>
                <a:cs typeface="Arial" pitchFamily="34" charset="0"/>
              </a:rPr>
              <a:t>Age UK (2025) </a:t>
            </a:r>
            <a:r>
              <a:rPr kumimoji="0" lang="en-GB" sz="700" b="0" i="1" u="none" strike="noStrike" cap="none" normalizeH="0" baseline="0" dirty="0" smtClean="0">
                <a:ln>
                  <a:noFill/>
                </a:ln>
                <a:solidFill>
                  <a:schemeClr val="tx1"/>
                </a:solidFill>
                <a:effectLst/>
                <a:ea typeface="Times New Roman" pitchFamily="18" charset="0"/>
                <a:cs typeface="Arial" pitchFamily="34" charset="0"/>
              </a:rPr>
              <a:t>Care needs assessment.</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Available at: </a:t>
            </a:r>
            <a:r>
              <a:rPr kumimoji="0" lang="en-GB" sz="700" b="0" i="0" u="none" strike="noStrike" cap="none" normalizeH="0" baseline="0" dirty="0" smtClean="0">
                <a:ln>
                  <a:noFill/>
                </a:ln>
                <a:solidFill>
                  <a:srgbClr val="1155CC"/>
                </a:solidFill>
                <a:effectLst/>
                <a:ea typeface="Times New Roman" pitchFamily="18" charset="0"/>
                <a:cs typeface="Arial" pitchFamily="34" charset="0"/>
                <a:hlinkClick r:id="rId7"/>
              </a:rPr>
              <a:t>https://www.ageuk.org.uk/information-advice/care/arranging-care/care-needs-assessment/</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(Accessed: 19 February 2026). </a:t>
            </a:r>
            <a:endParaRPr kumimoji="0" lang="en-GB" sz="7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700" b="0" i="0" u="none" strike="noStrike" cap="none" normalizeH="0" baseline="0" dirty="0" smtClean="0">
                <a:ln>
                  <a:noFill/>
                </a:ln>
                <a:solidFill>
                  <a:schemeClr val="tx1"/>
                </a:solidFill>
                <a:effectLst/>
                <a:ea typeface="Times New Roman" pitchFamily="18" charset="0"/>
                <a:cs typeface="Arial" pitchFamily="34" charset="0"/>
              </a:rPr>
              <a:t>Allen, L., Williamson, S., Berry, E. and </a:t>
            </a:r>
            <a:r>
              <a:rPr kumimoji="0" lang="en-GB" sz="700" b="0" i="0" u="none" strike="noStrike" cap="none" normalizeH="0" baseline="0" dirty="0" err="1" smtClean="0">
                <a:ln>
                  <a:noFill/>
                </a:ln>
                <a:solidFill>
                  <a:schemeClr val="tx1"/>
                </a:solidFill>
                <a:effectLst/>
                <a:ea typeface="Times New Roman" pitchFamily="18" charset="0"/>
                <a:cs typeface="Arial" pitchFamily="34" charset="0"/>
              </a:rPr>
              <a:t>Alderwick</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H. (2022) </a:t>
            </a:r>
            <a:r>
              <a:rPr kumimoji="0" lang="en-GB" sz="700" b="0" i="1" u="none" strike="noStrike" cap="none" normalizeH="0" baseline="0" dirty="0" smtClean="0">
                <a:ln>
                  <a:noFill/>
                </a:ln>
                <a:solidFill>
                  <a:schemeClr val="tx1"/>
                </a:solidFill>
                <a:effectLst/>
                <a:ea typeface="Times New Roman" pitchFamily="18" charset="0"/>
                <a:cs typeface="Arial" pitchFamily="34" charset="0"/>
              </a:rPr>
              <a:t>The cost of caring: poverty and deprivation among residential care workers in the UK.</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Available at: </a:t>
            </a:r>
            <a:r>
              <a:rPr kumimoji="0" lang="en-GB" sz="700" b="0" i="0" u="none" strike="noStrike" cap="none" normalizeH="0" baseline="0" dirty="0" smtClean="0">
                <a:ln>
                  <a:noFill/>
                </a:ln>
                <a:solidFill>
                  <a:srgbClr val="1155CC"/>
                </a:solidFill>
                <a:effectLst/>
                <a:ea typeface="Times New Roman" pitchFamily="18" charset="0"/>
                <a:cs typeface="Arial" pitchFamily="34" charset="0"/>
                <a:hlinkClick r:id="rId8"/>
              </a:rPr>
              <a:t>https://www.health.org.uk/reports-and-analysis/briefings/the-cost-of-caring-poverty-and-deprivation-among-residential-care</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(Accessed: 20 February 2026). </a:t>
            </a:r>
            <a:endParaRPr kumimoji="0" lang="en-GB" sz="7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700" b="0" i="0" u="none" strike="noStrike" cap="none" normalizeH="0" baseline="0" dirty="0" err="1" smtClean="0">
                <a:ln>
                  <a:noFill/>
                </a:ln>
                <a:solidFill>
                  <a:schemeClr val="tx1"/>
                </a:solidFill>
                <a:effectLst/>
                <a:ea typeface="Times New Roman" pitchFamily="18" charset="0"/>
                <a:cs typeface="Arial" pitchFamily="34" charset="0"/>
              </a:rPr>
              <a:t>Aminaho</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F. and </a:t>
            </a:r>
            <a:r>
              <a:rPr kumimoji="0" lang="en-GB" sz="700" b="0" i="0" u="none" strike="noStrike" cap="none" normalizeH="0" baseline="0" dirty="0" err="1" smtClean="0">
                <a:ln>
                  <a:noFill/>
                </a:ln>
                <a:solidFill>
                  <a:schemeClr val="tx1"/>
                </a:solidFill>
                <a:effectLst/>
                <a:ea typeface="Times New Roman" pitchFamily="18" charset="0"/>
                <a:cs typeface="Arial" pitchFamily="34" charset="0"/>
              </a:rPr>
              <a:t>Onoshakpor</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C. (2025) ‘Analysis of CQC Ratings of Care Home Business Performance in England: Implications for Quality Improvement’, </a:t>
            </a:r>
            <a:r>
              <a:rPr kumimoji="0" lang="en-GB" sz="700" b="0" i="1" u="none" strike="noStrike" cap="none" normalizeH="0" baseline="0" dirty="0" smtClean="0">
                <a:ln>
                  <a:noFill/>
                </a:ln>
                <a:solidFill>
                  <a:schemeClr val="tx1"/>
                </a:solidFill>
                <a:effectLst/>
                <a:ea typeface="Times New Roman" pitchFamily="18" charset="0"/>
                <a:cs typeface="Arial" pitchFamily="34" charset="0"/>
              </a:rPr>
              <a:t>Research Square</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pp. 1-26. Available at: </a:t>
            </a:r>
            <a:r>
              <a:rPr kumimoji="0" lang="en-GB" sz="700" b="0" i="0" u="none" strike="noStrike" cap="none" normalizeH="0" baseline="0" dirty="0" smtClean="0">
                <a:ln>
                  <a:noFill/>
                </a:ln>
                <a:solidFill>
                  <a:srgbClr val="1155CC"/>
                </a:solidFill>
                <a:effectLst/>
                <a:ea typeface="Times New Roman" pitchFamily="18" charset="0"/>
                <a:cs typeface="Arial" pitchFamily="34" charset="0"/>
                <a:hlinkClick r:id="rId9"/>
              </a:rPr>
              <a:t>https://doi.org/10.21203/rs.3.rs-6185408/v1</a:t>
            </a:r>
            <a:endParaRPr kumimoji="0" lang="en-GB" sz="7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700" b="0" i="0" u="none" strike="noStrike" cap="none" normalizeH="0" baseline="0" dirty="0" err="1" smtClean="0">
                <a:ln>
                  <a:noFill/>
                </a:ln>
                <a:solidFill>
                  <a:schemeClr val="tx1"/>
                </a:solidFill>
                <a:effectLst/>
                <a:ea typeface="Times New Roman" pitchFamily="18" charset="0"/>
                <a:cs typeface="Arial" pitchFamily="34" charset="0"/>
              </a:rPr>
              <a:t>Ask4care</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(2022) </a:t>
            </a:r>
            <a:r>
              <a:rPr kumimoji="0" lang="en-GB" sz="700" b="0" i="1" u="none" strike="noStrike" cap="none" normalizeH="0" baseline="0" dirty="0" smtClean="0">
                <a:ln>
                  <a:noFill/>
                </a:ln>
                <a:solidFill>
                  <a:schemeClr val="tx1"/>
                </a:solidFill>
                <a:effectLst/>
                <a:ea typeface="Times New Roman" pitchFamily="18" charset="0"/>
                <a:cs typeface="Arial" pitchFamily="34" charset="0"/>
              </a:rPr>
              <a:t>11 Most Important Benefits of Home Health Care Services.</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Available at: </a:t>
            </a:r>
            <a:r>
              <a:rPr kumimoji="0" lang="en-GB" sz="700" b="0" i="0" u="none" strike="noStrike" cap="none" normalizeH="0" baseline="0" dirty="0" smtClean="0">
                <a:ln>
                  <a:noFill/>
                </a:ln>
                <a:solidFill>
                  <a:srgbClr val="1155CC"/>
                </a:solidFill>
                <a:effectLst/>
                <a:ea typeface="Times New Roman" pitchFamily="18" charset="0"/>
                <a:cs typeface="Arial" pitchFamily="34" charset="0"/>
                <a:hlinkClick r:id="rId10"/>
              </a:rPr>
              <a:t>https://www.ask4care.com/11-most-important-benefits-of-home-health-care-services/</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(Accessed: 20 February 2026). </a:t>
            </a:r>
            <a:endParaRPr kumimoji="0" lang="en-GB" sz="7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700" b="0" i="0" u="none" strike="noStrike" cap="none" normalizeH="0" baseline="0" dirty="0" smtClean="0">
                <a:ln>
                  <a:noFill/>
                </a:ln>
                <a:solidFill>
                  <a:schemeClr val="tx1"/>
                </a:solidFill>
                <a:effectLst/>
                <a:ea typeface="Times New Roman" pitchFamily="18" charset="0"/>
                <a:cs typeface="Arial" pitchFamily="34" charset="0"/>
              </a:rPr>
              <a:t>Berg, V. (2025)</a:t>
            </a:r>
            <a:r>
              <a:rPr kumimoji="0" lang="en-GB" sz="700" b="0" i="1" u="none" strike="noStrike" cap="none" normalizeH="0" baseline="0" dirty="0" smtClean="0">
                <a:ln>
                  <a:noFill/>
                </a:ln>
                <a:solidFill>
                  <a:schemeClr val="tx1"/>
                </a:solidFill>
                <a:effectLst/>
                <a:ea typeface="Times New Roman" pitchFamily="18" charset="0"/>
                <a:cs typeface="Arial" pitchFamily="34" charset="0"/>
              </a:rPr>
              <a:t> Care home facts &amp; stats | Settings, population &amp; workforce.</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Available at: </a:t>
            </a:r>
            <a:r>
              <a:rPr kumimoji="0" lang="en-GB" sz="700" b="0" i="0" u="none" strike="noStrike" cap="none" normalizeH="0" baseline="0" dirty="0" smtClean="0">
                <a:ln>
                  <a:noFill/>
                </a:ln>
                <a:solidFill>
                  <a:srgbClr val="1155CC"/>
                </a:solidFill>
                <a:effectLst/>
                <a:ea typeface="Times New Roman" pitchFamily="18" charset="0"/>
                <a:cs typeface="Arial" pitchFamily="34" charset="0"/>
                <a:hlinkClick r:id="rId11"/>
              </a:rPr>
              <a:t>https://www.carehome.co.uk/advice/care-home-stats-number-of-settings-population-workforce#:~:text=viewed%20as%20estimates.-,Care%20home%20population%20forecast,also%20seen%20fairly%20limited%20investment</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(Accessed: 19 February 2026). </a:t>
            </a:r>
            <a:endParaRPr kumimoji="0" lang="en-GB" sz="7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700" b="0" i="0" u="none" strike="noStrike" cap="none" normalizeH="0" baseline="0" dirty="0" err="1" smtClean="0">
                <a:ln>
                  <a:noFill/>
                </a:ln>
                <a:solidFill>
                  <a:schemeClr val="tx1"/>
                </a:solidFill>
                <a:effectLst/>
                <a:ea typeface="Times New Roman" pitchFamily="18" charset="0"/>
                <a:cs typeface="Arial" pitchFamily="34" charset="0"/>
              </a:rPr>
              <a:t>Bottery</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S. (2025) </a:t>
            </a:r>
            <a:r>
              <a:rPr kumimoji="0" lang="en-GB" sz="700" b="0" i="1" u="none" strike="noStrike" cap="none" normalizeH="0" baseline="0" dirty="0" smtClean="0">
                <a:ln>
                  <a:noFill/>
                </a:ln>
                <a:solidFill>
                  <a:schemeClr val="tx1"/>
                </a:solidFill>
                <a:effectLst/>
                <a:ea typeface="Times New Roman" pitchFamily="18" charset="0"/>
                <a:cs typeface="Arial" pitchFamily="34" charset="0"/>
              </a:rPr>
              <a:t>Fixing social care: the six key problems and how to tackle them.</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Available at: </a:t>
            </a:r>
            <a:r>
              <a:rPr kumimoji="0" lang="en-GB" sz="700" b="0" i="0" u="none" strike="noStrike" cap="none" normalizeH="0" baseline="0" dirty="0" smtClean="0">
                <a:ln>
                  <a:noFill/>
                </a:ln>
                <a:solidFill>
                  <a:srgbClr val="1155CC"/>
                </a:solidFill>
                <a:effectLst/>
                <a:ea typeface="Times New Roman" pitchFamily="18" charset="0"/>
                <a:cs typeface="Arial" pitchFamily="34" charset="0"/>
                <a:hlinkClick r:id="rId12"/>
              </a:rPr>
              <a:t>https://www.kingsfund.org.uk/insight-and-analysis/long-reads/whats-your-problem-social-care#:~:text=Director%2C%20NHS%20Confederation-,What's%20the%20issue?,more%20than%20council%2Dfunded%20ones</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(Accessed: 20 February 2026). </a:t>
            </a:r>
            <a:endParaRPr kumimoji="0" lang="en-GB" sz="7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700" b="0" i="0" u="none" strike="noStrike" cap="none" normalizeH="0" baseline="0" dirty="0" smtClean="0">
                <a:ln>
                  <a:noFill/>
                </a:ln>
                <a:solidFill>
                  <a:schemeClr val="tx1"/>
                </a:solidFill>
                <a:effectLst/>
                <a:ea typeface="Times New Roman" pitchFamily="18" charset="0"/>
                <a:cs typeface="Arial" pitchFamily="34" charset="0"/>
              </a:rPr>
              <a:t>Care Quality Commission (2025) </a:t>
            </a:r>
            <a:r>
              <a:rPr kumimoji="0" lang="en-GB" sz="700" b="0" i="1" u="none" strike="noStrike" cap="none" normalizeH="0" baseline="0" dirty="0" smtClean="0">
                <a:ln>
                  <a:noFill/>
                </a:ln>
                <a:solidFill>
                  <a:schemeClr val="tx1"/>
                </a:solidFill>
                <a:effectLst/>
                <a:ea typeface="Times New Roman" pitchFamily="18" charset="0"/>
                <a:cs typeface="Arial" pitchFamily="34" charset="0"/>
              </a:rPr>
              <a:t>Assessment framework.</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Available at: </a:t>
            </a:r>
            <a:r>
              <a:rPr kumimoji="0" lang="en-GB" sz="700" b="0" i="0" u="none" strike="noStrike" cap="none" normalizeH="0" baseline="0" dirty="0" smtClean="0">
                <a:ln>
                  <a:noFill/>
                </a:ln>
                <a:solidFill>
                  <a:srgbClr val="1155CC"/>
                </a:solidFill>
                <a:effectLst/>
                <a:ea typeface="Times New Roman" pitchFamily="18" charset="0"/>
                <a:cs typeface="Arial" pitchFamily="34" charset="0"/>
                <a:hlinkClick r:id="rId13"/>
              </a:rPr>
              <a:t>https://www.cqc.org.uk/guidance-regulation/providers/assessment/assessment-framework</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(Accessed: 19 February 2026). </a:t>
            </a:r>
            <a:endParaRPr kumimoji="0" lang="en-GB" sz="7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700" b="0" i="0" u="none" strike="noStrike" cap="none" normalizeH="0" baseline="0" dirty="0" smtClean="0">
                <a:ln>
                  <a:noFill/>
                </a:ln>
                <a:solidFill>
                  <a:schemeClr val="tx1"/>
                </a:solidFill>
                <a:effectLst/>
                <a:ea typeface="Times New Roman" pitchFamily="18" charset="0"/>
                <a:cs typeface="Arial" pitchFamily="34" charset="0"/>
              </a:rPr>
              <a:t>Gov (2025) </a:t>
            </a:r>
            <a:r>
              <a:rPr kumimoji="0" lang="en-GB" sz="700" b="0" i="1" u="none" strike="noStrike" cap="none" normalizeH="0" baseline="0" dirty="0" smtClean="0">
                <a:ln>
                  <a:noFill/>
                </a:ln>
                <a:solidFill>
                  <a:schemeClr val="tx1"/>
                </a:solidFill>
                <a:effectLst/>
                <a:ea typeface="Times New Roman" pitchFamily="18" charset="0"/>
                <a:cs typeface="Arial" pitchFamily="34" charset="0"/>
              </a:rPr>
              <a:t>Adult social care workforce skills survey: September 2025 report.</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Available at: </a:t>
            </a:r>
            <a:r>
              <a:rPr kumimoji="0" lang="en-GB" sz="700" b="0" i="0" u="none" strike="noStrike" cap="none" normalizeH="0" baseline="0" dirty="0" smtClean="0">
                <a:ln>
                  <a:noFill/>
                </a:ln>
                <a:solidFill>
                  <a:srgbClr val="1155CC"/>
                </a:solidFill>
                <a:effectLst/>
                <a:ea typeface="Times New Roman" pitchFamily="18" charset="0"/>
                <a:cs typeface="Arial" pitchFamily="34" charset="0"/>
                <a:hlinkClick r:id="rId14"/>
              </a:rPr>
              <a:t>https://www.gov.uk/government/statistics/adult-social-care-workforce-skills-survey-september-2025/adult-social-care-workforce-skills-survey-september-2025-report</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(Accessed: 20 February 2026). </a:t>
            </a:r>
            <a:endParaRPr kumimoji="0" lang="en-GB" sz="7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700" b="0" i="0" u="none" strike="noStrike" cap="none" normalizeH="0" baseline="0" dirty="0" smtClean="0">
                <a:ln>
                  <a:noFill/>
                </a:ln>
                <a:solidFill>
                  <a:schemeClr val="tx1"/>
                </a:solidFill>
                <a:effectLst/>
                <a:ea typeface="Times New Roman" pitchFamily="18" charset="0"/>
                <a:cs typeface="Arial" pitchFamily="34" charset="0"/>
              </a:rPr>
              <a:t>Grimm, F., Hodgson, K., Brine, R. and </a:t>
            </a:r>
            <a:r>
              <a:rPr kumimoji="0" lang="en-GB" sz="700" b="0" i="0" u="none" strike="noStrike" cap="none" normalizeH="0" baseline="0" dirty="0" err="1" smtClean="0">
                <a:ln>
                  <a:noFill/>
                </a:ln>
                <a:solidFill>
                  <a:schemeClr val="tx1"/>
                </a:solidFill>
                <a:effectLst/>
                <a:ea typeface="Times New Roman" pitchFamily="18" charset="0"/>
                <a:cs typeface="Arial" pitchFamily="34" charset="0"/>
              </a:rPr>
              <a:t>Deeny</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S.R. (2021) ‘Hospital admissions from care homes in England during the COVID-19 pandemic: a retrospective, cross-sectional analysis using linked administrative data’, </a:t>
            </a:r>
            <a:r>
              <a:rPr kumimoji="0" lang="en-GB" sz="700" b="0" i="1" u="none" strike="noStrike" cap="none" normalizeH="0" baseline="0" dirty="0" smtClean="0">
                <a:ln>
                  <a:noFill/>
                </a:ln>
                <a:solidFill>
                  <a:schemeClr val="tx1"/>
                </a:solidFill>
                <a:effectLst/>
                <a:ea typeface="Times New Roman" pitchFamily="18" charset="0"/>
                <a:cs typeface="Arial" pitchFamily="34" charset="0"/>
              </a:rPr>
              <a:t>International journal of population data science,</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5(4), </a:t>
            </a:r>
            <a:r>
              <a:rPr kumimoji="0" lang="en-GB" sz="700" b="0" i="0" u="none" strike="noStrike" cap="none" normalizeH="0" baseline="0" dirty="0" err="1" smtClean="0">
                <a:ln>
                  <a:noFill/>
                </a:ln>
                <a:solidFill>
                  <a:schemeClr val="tx1"/>
                </a:solidFill>
                <a:effectLst/>
                <a:ea typeface="Times New Roman" pitchFamily="18" charset="0"/>
                <a:cs typeface="Arial" pitchFamily="34" charset="0"/>
              </a:rPr>
              <a:t>p.1663</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Available at: </a:t>
            </a:r>
            <a:r>
              <a:rPr kumimoji="0" lang="en-GB" sz="700" b="0" i="0" u="none" strike="noStrike" cap="none" normalizeH="0" baseline="0" dirty="0" smtClean="0">
                <a:ln>
                  <a:noFill/>
                </a:ln>
                <a:solidFill>
                  <a:srgbClr val="1155CC"/>
                </a:solidFill>
                <a:effectLst/>
                <a:ea typeface="Times New Roman" pitchFamily="18" charset="0"/>
                <a:cs typeface="Arial" pitchFamily="34" charset="0"/>
                <a:hlinkClick r:id="rId15"/>
              </a:rPr>
              <a:t>https://doi.org/10.23889/ijpds.v5i4.1663</a:t>
            </a:r>
            <a:endParaRPr kumimoji="0" lang="en-GB" sz="7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700" b="0" i="0" u="none" strike="noStrike" cap="none" normalizeH="0" baseline="0" dirty="0" smtClean="0">
                <a:ln>
                  <a:noFill/>
                </a:ln>
                <a:solidFill>
                  <a:schemeClr val="tx1"/>
                </a:solidFill>
                <a:effectLst/>
                <a:ea typeface="Times New Roman" pitchFamily="18" charset="0"/>
                <a:cs typeface="Arial" pitchFamily="34" charset="0"/>
              </a:rPr>
              <a:t>Living Developments (2025) </a:t>
            </a:r>
            <a:r>
              <a:rPr kumimoji="0" lang="en-GB" sz="700" b="0" i="1" u="none" strike="noStrike" cap="none" normalizeH="0" baseline="0" dirty="0" smtClean="0">
                <a:ln>
                  <a:noFill/>
                </a:ln>
                <a:solidFill>
                  <a:schemeClr val="tx1"/>
                </a:solidFill>
                <a:effectLst/>
                <a:ea typeface="Times New Roman" pitchFamily="18" charset="0"/>
                <a:cs typeface="Arial" pitchFamily="34" charset="0"/>
              </a:rPr>
              <a:t>What is Residential Care?.</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Available at: </a:t>
            </a:r>
            <a:r>
              <a:rPr kumimoji="0" lang="en-GB" sz="700" b="0" i="0" u="none" strike="noStrike" cap="none" normalizeH="0" baseline="0" dirty="0" smtClean="0">
                <a:ln>
                  <a:noFill/>
                </a:ln>
                <a:solidFill>
                  <a:srgbClr val="1155CC"/>
                </a:solidFill>
                <a:effectLst/>
                <a:ea typeface="Times New Roman" pitchFamily="18" charset="0"/>
                <a:cs typeface="Arial" pitchFamily="34" charset="0"/>
                <a:hlinkClick r:id="rId16"/>
              </a:rPr>
              <a:t>https://livingdevelopments.com/news/what-is-residential-care</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(Accessed: 19 February 2026). </a:t>
            </a:r>
            <a:endParaRPr kumimoji="0" lang="en-GB" sz="7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700" b="0" i="0" u="none" strike="noStrike" cap="none" normalizeH="0" baseline="0" dirty="0" err="1" smtClean="0">
                <a:ln>
                  <a:noFill/>
                </a:ln>
                <a:solidFill>
                  <a:schemeClr val="tx1"/>
                </a:solidFill>
                <a:effectLst/>
                <a:ea typeface="Times New Roman" pitchFamily="18" charset="0"/>
                <a:cs typeface="Arial" pitchFamily="34" charset="0"/>
              </a:rPr>
              <a:t>Melander</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E. and </a:t>
            </a:r>
            <a:r>
              <a:rPr kumimoji="0" lang="en-GB" sz="700" b="0" i="0" u="none" strike="noStrike" cap="none" normalizeH="0" baseline="0" dirty="0" err="1" smtClean="0">
                <a:ln>
                  <a:noFill/>
                </a:ln>
                <a:solidFill>
                  <a:schemeClr val="tx1"/>
                </a:solidFill>
                <a:effectLst/>
                <a:ea typeface="Times New Roman" pitchFamily="18" charset="0"/>
                <a:cs typeface="Arial" pitchFamily="34" charset="0"/>
              </a:rPr>
              <a:t>Miotto</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M. (2023) ‘Welfare cuts and crime: Evidence from the New Poor Law’,</a:t>
            </a:r>
            <a:r>
              <a:rPr kumimoji="0" lang="en-GB" sz="700" b="0" i="1" u="none" strike="noStrike" cap="none" normalizeH="0" baseline="0" dirty="0" smtClean="0">
                <a:ln>
                  <a:noFill/>
                </a:ln>
                <a:solidFill>
                  <a:schemeClr val="tx1"/>
                </a:solidFill>
                <a:effectLst/>
                <a:ea typeface="Times New Roman" pitchFamily="18" charset="0"/>
                <a:cs typeface="Arial" pitchFamily="34" charset="0"/>
              </a:rPr>
              <a:t> The Economic Journal, </a:t>
            </a:r>
            <a:r>
              <a:rPr kumimoji="0" lang="en-GB" sz="700" b="0" i="0" u="none" strike="noStrike" cap="none" normalizeH="0" baseline="0" dirty="0" smtClean="0">
                <a:ln>
                  <a:noFill/>
                </a:ln>
                <a:solidFill>
                  <a:schemeClr val="tx1"/>
                </a:solidFill>
                <a:effectLst/>
                <a:ea typeface="Times New Roman" pitchFamily="18" charset="0"/>
                <a:cs typeface="Arial" pitchFamily="34" charset="0"/>
              </a:rPr>
              <a:t>133(651), </a:t>
            </a:r>
            <a:r>
              <a:rPr kumimoji="0" lang="en-GB" sz="700" b="0" i="0" u="none" strike="noStrike" cap="none" normalizeH="0" baseline="0" dirty="0" err="1" smtClean="0">
                <a:ln>
                  <a:noFill/>
                </a:ln>
                <a:solidFill>
                  <a:schemeClr val="tx1"/>
                </a:solidFill>
                <a:effectLst/>
                <a:ea typeface="Times New Roman" pitchFamily="18" charset="0"/>
                <a:cs typeface="Arial" pitchFamily="34" charset="0"/>
              </a:rPr>
              <a:t>pp.1248</a:t>
            </a:r>
            <a:r>
              <a:rPr kumimoji="0" lang="en-GB" sz="700" b="0" i="0" u="none" strike="noStrike" cap="none" normalizeH="0" baseline="0" dirty="0" smtClean="0">
                <a:ln>
                  <a:noFill/>
                </a:ln>
                <a:solidFill>
                  <a:schemeClr val="tx1"/>
                </a:solidFill>
                <a:effectLst/>
                <a:ea typeface="Times New Roman" pitchFamily="18" charset="0"/>
                <a:cs typeface="Arial" pitchFamily="34" charset="0"/>
              </a:rPr>
              <a:t>-1264. Available at: </a:t>
            </a:r>
            <a:r>
              <a:rPr kumimoji="0" lang="en-GB" sz="700" b="0" i="0" u="none" strike="noStrike" cap="none" normalizeH="0" baseline="0" dirty="0" smtClean="0">
                <a:ln>
                  <a:noFill/>
                </a:ln>
                <a:solidFill>
                  <a:srgbClr val="1155CC"/>
                </a:solidFill>
                <a:effectLst/>
                <a:ea typeface="Times New Roman" pitchFamily="18" charset="0"/>
                <a:cs typeface="Arial" pitchFamily="34" charset="0"/>
                <a:hlinkClick r:id="rId17"/>
              </a:rPr>
              <a:t>https://doi.org/10.1093/ej/ueac083</a:t>
            </a:r>
            <a:endParaRPr kumimoji="0" lang="en-GB" sz="7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700" b="0" i="0" u="none" strike="noStrike" cap="none" normalizeH="0" baseline="0" dirty="0" smtClean="0">
                <a:ln>
                  <a:noFill/>
                </a:ln>
                <a:solidFill>
                  <a:schemeClr val="tx1"/>
                </a:solidFill>
                <a:effectLst/>
                <a:ea typeface="Times New Roman" pitchFamily="18" charset="0"/>
                <a:cs typeface="Arial" pitchFamily="34" charset="0"/>
              </a:rPr>
              <a:t>Plymouth Online Directory (2026) </a:t>
            </a:r>
            <a:r>
              <a:rPr kumimoji="0" lang="en-GB" sz="700" b="0" i="1" u="none" strike="noStrike" cap="none" normalizeH="0" baseline="0" dirty="0" smtClean="0">
                <a:ln>
                  <a:noFill/>
                </a:ln>
                <a:solidFill>
                  <a:schemeClr val="tx1"/>
                </a:solidFill>
                <a:effectLst/>
                <a:ea typeface="Times New Roman" pitchFamily="18" charset="0"/>
                <a:cs typeface="Arial" pitchFamily="34" charset="0"/>
              </a:rPr>
              <a:t>What is the difference between a nursing home and a care home?.</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Available at: </a:t>
            </a:r>
            <a:r>
              <a:rPr kumimoji="0" lang="en-GB" sz="700" b="0" i="0" u="none" strike="noStrike" cap="none" normalizeH="0" baseline="0" dirty="0" smtClean="0">
                <a:ln>
                  <a:noFill/>
                </a:ln>
                <a:solidFill>
                  <a:srgbClr val="1155CC"/>
                </a:solidFill>
                <a:effectLst/>
                <a:ea typeface="Times New Roman" pitchFamily="18" charset="0"/>
                <a:cs typeface="Arial" pitchFamily="34" charset="0"/>
                <a:hlinkClick r:id="rId18"/>
              </a:rPr>
              <a:t>https://www.plymouthonlinedirectory.com/article/4620/What-is-the-difference-between-a-nursing-home-and-a-care-home</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(Accessed: 19 February 2026). </a:t>
            </a:r>
            <a:endParaRPr kumimoji="0" lang="en-GB" sz="7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700" b="0" i="0" u="none" strike="noStrike" cap="none" normalizeH="0" baseline="0" dirty="0" err="1" smtClean="0">
                <a:ln>
                  <a:noFill/>
                </a:ln>
                <a:solidFill>
                  <a:schemeClr val="tx1"/>
                </a:solidFill>
                <a:effectLst/>
                <a:ea typeface="Times New Roman" pitchFamily="18" charset="0"/>
                <a:cs typeface="Arial" pitchFamily="34" charset="0"/>
              </a:rPr>
              <a:t>Ranabhat</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C.L., </a:t>
            </a:r>
            <a:r>
              <a:rPr kumimoji="0" lang="en-GB" sz="700" b="0" i="0" u="none" strike="noStrike" cap="none" normalizeH="0" baseline="0" dirty="0" err="1" smtClean="0">
                <a:ln>
                  <a:noFill/>
                </a:ln>
                <a:solidFill>
                  <a:schemeClr val="tx1"/>
                </a:solidFill>
                <a:effectLst/>
                <a:ea typeface="Times New Roman" pitchFamily="18" charset="0"/>
                <a:cs typeface="Arial" pitchFamily="34" charset="0"/>
              </a:rPr>
              <a:t>Acharya</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S.P., </a:t>
            </a:r>
            <a:r>
              <a:rPr kumimoji="0" lang="en-GB" sz="700" b="0" i="0" u="none" strike="noStrike" cap="none" normalizeH="0" baseline="0" dirty="0" err="1" smtClean="0">
                <a:ln>
                  <a:noFill/>
                </a:ln>
                <a:solidFill>
                  <a:schemeClr val="tx1"/>
                </a:solidFill>
                <a:effectLst/>
                <a:ea typeface="Times New Roman" pitchFamily="18" charset="0"/>
                <a:cs typeface="Arial" pitchFamily="34" charset="0"/>
              </a:rPr>
              <a:t>Adhikari</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C. and Kim, C.B. (2023) ‘Universal health coverage evolution, ongoing trend, and future challenge: A conceptual and historical policy review’,</a:t>
            </a:r>
            <a:r>
              <a:rPr kumimoji="0" lang="en-GB" sz="700" b="0" i="1" u="none" strike="noStrike" cap="none" normalizeH="0" baseline="0" dirty="0" smtClean="0">
                <a:ln>
                  <a:noFill/>
                </a:ln>
                <a:solidFill>
                  <a:schemeClr val="tx1"/>
                </a:solidFill>
                <a:effectLst/>
                <a:ea typeface="Times New Roman" pitchFamily="18" charset="0"/>
                <a:cs typeface="Arial" pitchFamily="34" charset="0"/>
              </a:rPr>
              <a:t> Frontiers in public health,</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11, </a:t>
            </a:r>
            <a:r>
              <a:rPr kumimoji="0" lang="en-GB" sz="700" b="0" i="0" u="none" strike="noStrike" cap="none" normalizeH="0" baseline="0" dirty="0" err="1" smtClean="0">
                <a:ln>
                  <a:noFill/>
                </a:ln>
                <a:solidFill>
                  <a:schemeClr val="tx1"/>
                </a:solidFill>
                <a:effectLst/>
                <a:ea typeface="Times New Roman" pitchFamily="18" charset="0"/>
                <a:cs typeface="Arial" pitchFamily="34" charset="0"/>
              </a:rPr>
              <a:t>p.1041459</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Available at: </a:t>
            </a:r>
            <a:r>
              <a:rPr kumimoji="0" lang="en-GB" sz="700" b="0" i="0" u="none" strike="noStrike" cap="none" normalizeH="0" baseline="0" dirty="0" smtClean="0">
                <a:ln>
                  <a:noFill/>
                </a:ln>
                <a:solidFill>
                  <a:srgbClr val="1155CC"/>
                </a:solidFill>
                <a:effectLst/>
                <a:ea typeface="Times New Roman" pitchFamily="18" charset="0"/>
                <a:cs typeface="Arial" pitchFamily="34" charset="0"/>
                <a:hlinkClick r:id="rId19"/>
              </a:rPr>
              <a:t>https://doi.org/10.3389/fpubh.2023.1041459</a:t>
            </a:r>
            <a:endParaRPr kumimoji="0" lang="en-GB" sz="7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700" b="0" i="0" u="none" strike="noStrike" cap="none" normalizeH="0" baseline="0" dirty="0" smtClean="0">
                <a:ln>
                  <a:noFill/>
                </a:ln>
                <a:solidFill>
                  <a:schemeClr val="tx1"/>
                </a:solidFill>
                <a:effectLst/>
                <a:ea typeface="Times New Roman" pitchFamily="18" charset="0"/>
                <a:cs typeface="Arial" pitchFamily="34" charset="0"/>
              </a:rPr>
              <a:t>Smith, D. (2024) </a:t>
            </a:r>
            <a:r>
              <a:rPr kumimoji="0" lang="en-GB" sz="700" b="0" i="1" u="none" strike="noStrike" cap="none" normalizeH="0" baseline="0" dirty="0" smtClean="0">
                <a:ln>
                  <a:noFill/>
                </a:ln>
                <a:solidFill>
                  <a:schemeClr val="tx1"/>
                </a:solidFill>
                <a:effectLst/>
                <a:ea typeface="Times New Roman" pitchFamily="18" charset="0"/>
                <a:cs typeface="Arial" pitchFamily="34" charset="0"/>
              </a:rPr>
              <a:t>Care Homes: The increasing cost of care</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Available at: </a:t>
            </a:r>
            <a:r>
              <a:rPr kumimoji="0" lang="en-GB" sz="700" b="0" i="0" u="none" strike="noStrike" cap="none" normalizeH="0" baseline="0" dirty="0" smtClean="0">
                <a:ln>
                  <a:noFill/>
                </a:ln>
                <a:solidFill>
                  <a:srgbClr val="1155CC"/>
                </a:solidFill>
                <a:effectLst/>
                <a:ea typeface="Times New Roman" pitchFamily="18" charset="0"/>
                <a:cs typeface="Arial" pitchFamily="34" charset="0"/>
                <a:hlinkClick r:id="rId20"/>
              </a:rPr>
              <a:t>https://www.grantthornton.co.uk/insights/care-homes-the-increasing-cost-of-care/</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(Accessed: 20 February 2026). </a:t>
            </a:r>
            <a:endParaRPr kumimoji="0" lang="en-GB" sz="7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700" b="0" i="0" u="none" strike="noStrike" cap="none" normalizeH="0" baseline="0" dirty="0" smtClean="0">
                <a:ln>
                  <a:noFill/>
                </a:ln>
                <a:solidFill>
                  <a:schemeClr val="tx1"/>
                </a:solidFill>
                <a:effectLst/>
                <a:ea typeface="Times New Roman" pitchFamily="18" charset="0"/>
                <a:cs typeface="Arial" pitchFamily="34" charset="0"/>
              </a:rPr>
              <a:t>Sumner, G. and Smith, R. (2024)</a:t>
            </a:r>
            <a:r>
              <a:rPr kumimoji="0" lang="en-GB" sz="700" b="0" i="1" u="none" strike="noStrike" cap="none" normalizeH="0" baseline="0" dirty="0" smtClean="0">
                <a:ln>
                  <a:noFill/>
                </a:ln>
                <a:solidFill>
                  <a:schemeClr val="tx1"/>
                </a:solidFill>
                <a:effectLst/>
                <a:ea typeface="Times New Roman" pitchFamily="18" charset="0"/>
                <a:cs typeface="Arial" pitchFamily="34" charset="0"/>
              </a:rPr>
              <a:t> Planning Local Authority Services for the Elderly.</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Taylor &amp; Francis.</a:t>
            </a:r>
            <a:endParaRPr kumimoji="0" lang="en-GB" sz="700"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700" b="0" i="0" u="none" strike="noStrike" cap="none" normalizeH="0" baseline="0" dirty="0" smtClean="0">
                <a:ln>
                  <a:noFill/>
                </a:ln>
                <a:solidFill>
                  <a:schemeClr val="tx1"/>
                </a:solidFill>
                <a:effectLst/>
                <a:ea typeface="Times New Roman" pitchFamily="18" charset="0"/>
                <a:cs typeface="Arial" pitchFamily="34" charset="0"/>
              </a:rPr>
              <a:t>Thomas, M. (2025) </a:t>
            </a:r>
            <a:r>
              <a:rPr kumimoji="0" lang="en-GB" sz="700" b="0" i="1" u="none" strike="noStrike" cap="none" normalizeH="0" baseline="0" dirty="0" smtClean="0">
                <a:ln>
                  <a:noFill/>
                </a:ln>
                <a:solidFill>
                  <a:schemeClr val="tx1"/>
                </a:solidFill>
                <a:effectLst/>
                <a:ea typeface="Times New Roman" pitchFamily="18" charset="0"/>
                <a:cs typeface="Arial" pitchFamily="34" charset="0"/>
              </a:rPr>
              <a:t>Care home costs. </a:t>
            </a:r>
            <a:r>
              <a:rPr kumimoji="0" lang="en-GB" sz="700" b="0" i="0" u="none" strike="noStrike" cap="none" normalizeH="0" baseline="0" dirty="0" smtClean="0">
                <a:ln>
                  <a:noFill/>
                </a:ln>
                <a:solidFill>
                  <a:schemeClr val="tx1"/>
                </a:solidFill>
                <a:effectLst/>
                <a:ea typeface="Times New Roman" pitchFamily="18" charset="0"/>
                <a:cs typeface="Arial" pitchFamily="34" charset="0"/>
              </a:rPr>
              <a:t>Available at: </a:t>
            </a:r>
            <a:r>
              <a:rPr kumimoji="0" lang="en-GB" sz="700" b="0" i="0" u="none" strike="noStrike" cap="none" normalizeH="0" baseline="0" dirty="0" smtClean="0">
                <a:ln>
                  <a:noFill/>
                </a:ln>
                <a:solidFill>
                  <a:srgbClr val="1155CC"/>
                </a:solidFill>
                <a:effectLst/>
                <a:ea typeface="Times New Roman" pitchFamily="18" charset="0"/>
                <a:cs typeface="Arial" pitchFamily="34" charset="0"/>
                <a:hlinkClick r:id="rId21"/>
              </a:rPr>
              <a:t>https://www.which.co.uk/money/pensions-and-retirement/financing-later-life-care/care-home-fees-ak7lP4h1owcg</a:t>
            </a:r>
            <a:r>
              <a:rPr kumimoji="0" lang="en-GB" sz="700" b="0" i="0" u="none" strike="noStrike" cap="none" normalizeH="0" baseline="0" dirty="0" smtClean="0">
                <a:ln>
                  <a:noFill/>
                </a:ln>
                <a:solidFill>
                  <a:schemeClr val="tx1"/>
                </a:solidFill>
                <a:effectLst/>
                <a:ea typeface="Times New Roman" pitchFamily="18" charset="0"/>
                <a:cs typeface="Arial" pitchFamily="34" charset="0"/>
              </a:rPr>
              <a:t> (Accessed: 20 February 2026). </a:t>
            </a:r>
            <a:endParaRPr kumimoji="0" lang="en-GB" sz="700" b="0" i="0" u="none" strike="noStrike" cap="none" normalizeH="0" baseline="0" dirty="0" smtClean="0">
              <a:ln>
                <a:noFill/>
              </a:ln>
              <a:solidFill>
                <a:schemeClr val="tx1"/>
              </a:solidFill>
              <a:effectLst/>
              <a:cs typeface="Arial"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TotalTime>
  <Words>1609</Words>
  <Application>Microsoft Office PowerPoint</Application>
  <PresentationFormat>Custom</PresentationFormat>
  <Paragraphs>48</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Residential Care Home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Residential Care Home</dc:title>
  <dc:creator>USER</dc:creator>
  <cp:lastModifiedBy>USER</cp:lastModifiedBy>
  <cp:revision>11</cp:revision>
  <dcterms:created xsi:type="dcterms:W3CDTF">2026-02-21T10:53:12Z</dcterms:created>
  <dcterms:modified xsi:type="dcterms:W3CDTF">2026-02-21T11:19:16Z</dcterms:modified>
</cp:coreProperties>
</file>