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E2D59"/>
    <a:srgbClr val="F5F5F5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2" autoAdjust="0"/>
    <p:restoredTop sz="94660"/>
  </p:normalViewPr>
  <p:slideViewPr>
    <p:cSldViewPr>
      <p:cViewPr varScale="1">
        <p:scale>
          <a:sx n="78" d="100"/>
          <a:sy n="78" d="100"/>
        </p:scale>
        <p:origin x="8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2C1D5-973D-4F04-BB2B-2107205A4DC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1D7EC-5E2B-4F9B-B325-E4FD1281A6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87062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2C1D5-973D-4F04-BB2B-2107205A4DC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1D7EC-5E2B-4F9B-B325-E4FD1281A6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04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2C1D5-973D-4F04-BB2B-2107205A4DC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1D7EC-5E2B-4F9B-B325-E4FD1281A6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060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2C1D5-973D-4F04-BB2B-2107205A4DC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1D7EC-5E2B-4F9B-B325-E4FD1281A6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8047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2C1D5-973D-4F04-BB2B-2107205A4DC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1D7EC-5E2B-4F9B-B325-E4FD1281A6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6919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2C1D5-973D-4F04-BB2B-2107205A4DC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1D7EC-5E2B-4F9B-B325-E4FD1281A6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4318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2C1D5-973D-4F04-BB2B-2107205A4DC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1D7EC-5E2B-4F9B-B325-E4FD1281A6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9726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2C1D5-973D-4F04-BB2B-2107205A4DC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1D7EC-5E2B-4F9B-B325-E4FD1281A6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561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2C1D5-973D-4F04-BB2B-2107205A4DC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1D7EC-5E2B-4F9B-B325-E4FD1281A6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66671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2C1D5-973D-4F04-BB2B-2107205A4DC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1D7EC-5E2B-4F9B-B325-E4FD1281A6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318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2C1D5-973D-4F04-BB2B-2107205A4DC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1D7EC-5E2B-4F9B-B325-E4FD1281A6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144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62C1D5-973D-4F04-BB2B-2107205A4DC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B1D7EC-5E2B-4F9B-B325-E4FD1281A6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766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entreformentalhealth.org.uk/making-an-impact-in-2024/" TargetMode="External"/><Relationship Id="rId13" Type="http://schemas.openxmlformats.org/officeDocument/2006/relationships/hyperlink" Target="https://www.thelowdownblog.com/2021/10/how-pandemic-has-caused-dramatic-rise.html" TargetMode="External"/><Relationship Id="rId3" Type="http://schemas.openxmlformats.org/officeDocument/2006/relationships/hyperlink" Target="https://allthingstalent.org/mag-state-of-employees-mental-health-in-the-workplace-mag/2021/04/26/" TargetMode="External"/><Relationship Id="rId7" Type="http://schemas.openxmlformats.org/officeDocument/2006/relationships/hyperlink" Target="https://www.careengland.org.uk/care-england-warns-of-unsustainable-workforce-pressures-in-adult-social-care-despite-increased-posts/?utm_source=chatgpt.com" TargetMode="External"/><Relationship Id="rId12" Type="http://schemas.openxmlformats.org/officeDocument/2006/relationships/hyperlink" Target="https://www.gov.uk/government/publications/health-matters-health-and-work/health-matters-health-and-work" TargetMode="External"/><Relationship Id="rId17" Type="http://schemas.openxmlformats.org/officeDocument/2006/relationships/hyperlink" Target="https://www.who.int/health-topics/infection-prevention-and-control" TargetMode="External"/><Relationship Id="rId2" Type="http://schemas.openxmlformats.org/officeDocument/2006/relationships/image" Target="../media/image16.jpeg"/><Relationship Id="rId16" Type="http://schemas.openxmlformats.org/officeDocument/2006/relationships/hyperlink" Target="https://www.bbc.com/news/stories-5211046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entreformentalhealth.org.uk/publications/the-economic-and-social-costs-of-mental-ill-health/?utm_source=chatgpt.com" TargetMode="External"/><Relationship Id="rId11" Type="http://schemas.openxmlformats.org/officeDocument/2006/relationships/hyperlink" Target="https://researchbriefings.files.parliament.uk/documents/CBP-9615/CBP-9615.pdf?utm_source=chatgpt.com" TargetMode="External"/><Relationship Id="rId5" Type="http://schemas.openxmlformats.org/officeDocument/2006/relationships/hyperlink" Target="https://assets.publishing.service.gov.uk/media/67b89470b3a80ad63e782c38/Adult-social-care-workforce-survey-main-findings-report-february-2025.pdf" TargetMode="External"/><Relationship Id="rId15" Type="http://schemas.openxmlformats.org/officeDocument/2006/relationships/hyperlink" Target="https://www.nature.com/articles/s44184-024-00061-2" TargetMode="External"/><Relationship Id="rId10" Type="http://schemas.openxmlformats.org/officeDocument/2006/relationships/hyperlink" Target="https://pmc.ncbi.nlm.nih.gov/articles/PMC9081047/" TargetMode="External"/><Relationship Id="rId4" Type="http://schemas.openxmlformats.org/officeDocument/2006/relationships/hyperlink" Target="https://www.bbc.co.uk/news/explainers-55957105" TargetMode="External"/><Relationship Id="rId9" Type="http://schemas.openxmlformats.org/officeDocument/2006/relationships/hyperlink" Target="https://journal.ilpnetwork.org/articles/10.31389/jltc.370" TargetMode="External"/><Relationship Id="rId14" Type="http://schemas.openxmlformats.org/officeDocument/2006/relationships/hyperlink" Target="https://mentalhealth-uk.org/burnou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Machine learning sheds light on mental health challenges faced by HCWs  during COVID-19 pandemi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7585"/>
            <a:ext cx="12192000" cy="6875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15200" y="1447801"/>
            <a:ext cx="4648200" cy="178715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IN" sz="1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Topic</a:t>
            </a:r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IN" sz="1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Supporting the Mental Health of Social Care Workers after COVID-19: Exploring Practical Solutions to Reduce Burnout in United Kingdom</a:t>
            </a:r>
            <a:endParaRPr lang="en-US" sz="1800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72400" y="3429000"/>
            <a:ext cx="4001377" cy="2320558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50000"/>
              </a:lnSpc>
            </a:pPr>
            <a:r>
              <a:rPr lang="en-US" sz="18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Programme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MSc Public Health and Social Care in Practice  </a:t>
            </a:r>
          </a:p>
          <a:p>
            <a:pPr>
              <a:lnSpc>
                <a:spcPct val="150000"/>
              </a:lnSpc>
            </a:pPr>
            <a:r>
              <a:rPr lang="en-US" sz="1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Practice-Based Research  </a:t>
            </a:r>
          </a:p>
          <a:p>
            <a:pPr>
              <a:lnSpc>
                <a:spcPct val="150000"/>
              </a:lnSpc>
            </a:pPr>
            <a:r>
              <a:rPr lang="en-US" sz="1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code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LCHS7008</a:t>
            </a:r>
          </a:p>
          <a:p>
            <a:pPr>
              <a:lnSpc>
                <a:spcPct val="150000"/>
              </a:lnSpc>
            </a:pP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 : Keyur </a:t>
            </a:r>
            <a:r>
              <a:rPr lang="en-US" sz="1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Ashvinbhai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Patel </a:t>
            </a:r>
          </a:p>
          <a:p>
            <a:pPr>
              <a:lnSpc>
                <a:spcPct val="150000"/>
              </a:lnSpc>
            </a:pP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 Number : 2434370 </a:t>
            </a:r>
          </a:p>
          <a:p>
            <a:pPr>
              <a:lnSpc>
                <a:spcPct val="150000"/>
              </a:lnSpc>
            </a:pP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 Dr Zeno Leung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8420" y="-17585"/>
            <a:ext cx="3715189" cy="1375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50812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8246" y="304801"/>
            <a:ext cx="4319954" cy="4572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IN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Prevalence 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8246" y="990600"/>
            <a:ext cx="4343400" cy="54102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Burnout and poor mental health issues are widespread among the UK adults and social care staffs (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Mental Health, 2024</a:t>
            </a:r>
            <a:r>
              <a:rPr lang="en-IN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).</a:t>
            </a: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In the year 2023, a survey reported that 26% people have low satisfaction rates and 28% have low happiness, while many has reported for burnout (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Blake </a:t>
            </a:r>
            <a:r>
              <a:rPr lang="en-GB" sz="16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et al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. 2023</a:t>
            </a:r>
            <a:r>
              <a:rPr lang="en-IN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).</a:t>
            </a: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The moral injury and reduced wellbeing after the pandemic have reduced resilience and increased strains on services (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Blake </a:t>
            </a:r>
            <a:r>
              <a:rPr lang="en-GB" sz="16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et al.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2023; de Oliveira, de Souza and da Silva Júnior, 2022</a:t>
            </a:r>
            <a:r>
              <a:rPr lang="en-IN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).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IN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Around 1.59 to 1.6 million people of the UK works in the adult social care sector in FY2023/24, whereas the national data addressed that 875,000 of the UK workers suffered from work-related stresses, depression or anxiety in 2022/23 (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Foster, 2024). </a:t>
            </a:r>
            <a:endParaRPr lang="en-IN" sz="160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9200" y="3266246"/>
            <a:ext cx="4876800" cy="313455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Rectangle 5"/>
          <p:cNvSpPr/>
          <p:nvPr/>
        </p:nvSpPr>
        <p:spPr>
          <a:xfrm>
            <a:off x="6400800" y="6437142"/>
            <a:ext cx="1813317" cy="3231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500" kern="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(Source: BBC, 2021)</a:t>
            </a:r>
            <a:endParaRPr lang="en-US" sz="15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6800" y="78744"/>
            <a:ext cx="7119508" cy="26098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9" name="Rectangle 8"/>
          <p:cNvSpPr/>
          <p:nvPr/>
        </p:nvSpPr>
        <p:spPr>
          <a:xfrm>
            <a:off x="7767467" y="2750726"/>
            <a:ext cx="2068195" cy="3231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500" kern="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(Source: </a:t>
            </a:r>
            <a:r>
              <a:rPr lang="en-GB" sz="1500" kern="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Venema</a:t>
            </a:r>
            <a:r>
              <a:rPr lang="en-GB" sz="1500" kern="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2020)</a:t>
            </a:r>
            <a:endParaRPr lang="en-US" sz="150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31791" y="2750727"/>
            <a:ext cx="1726809" cy="17719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58400" y="4939787"/>
            <a:ext cx="1672691" cy="142467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7099151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00" y="365125"/>
            <a:ext cx="4038600" cy="701675"/>
          </a:xfrm>
        </p:spPr>
        <p:txBody>
          <a:bodyPr>
            <a:normAutofit/>
          </a:bodyPr>
          <a:lstStyle/>
          <a:p>
            <a:pPr algn="ctr"/>
            <a:r>
              <a:rPr lang="en-IN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Rationale of the research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86600" y="1073834"/>
            <a:ext cx="4419600" cy="5479366"/>
          </a:xfrm>
        </p:spPr>
        <p:txBody>
          <a:bodyPr>
            <a:normAutofit fontScale="92500"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The Covid-19 pandemic has severely amplified the mental health strain among the UK social care staffs (</a:t>
            </a:r>
            <a:r>
              <a:rPr lang="en-GB" sz="1600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Ravalier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6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et al.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2023</a:t>
            </a:r>
            <a:r>
              <a:rPr lang="en-IN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).</a:t>
            </a: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The study by 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Davies </a:t>
            </a:r>
            <a:r>
              <a:rPr lang="en-GB" sz="16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et al. 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(2024</a:t>
            </a:r>
            <a:r>
              <a:rPr lang="en-IN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) found that 34% had faced wellbeing, whereas 31% faced burnout during this time.</a:t>
            </a: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The existing support system has been patchy and different staff felt structural issues in social care system like staffing, infection control issues, which have remained unaddressed (Who, 2024). 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IN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A persistent rate of burnout has contributed to the turnover, where the UK social care vacancy rate has become 8.3% despite the increasing hiring and caused severe instability (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Care England, 2024</a:t>
            </a:r>
            <a:r>
              <a:rPr lang="en-IN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).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994" y="365125"/>
            <a:ext cx="6629400" cy="582934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662110" y="6183868"/>
            <a:ext cx="19992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kern="0" dirty="0">
                <a:latin typeface="Times New Roman" panose="02020603050405020304" pitchFamily="18" charset="0"/>
                <a:ea typeface="Calibri" panose="020F0502020204030204" pitchFamily="34" charset="0"/>
              </a:rPr>
              <a:t>(Source: Jon,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58796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49275"/>
          </a:xfrm>
        </p:spPr>
        <p:txBody>
          <a:bodyPr>
            <a:normAutofit/>
          </a:bodyPr>
          <a:lstStyle/>
          <a:p>
            <a:pPr algn="ctr"/>
            <a:r>
              <a:rPr lang="en-IN" sz="2400" b="1" kern="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Research Question and Aim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43000"/>
            <a:ext cx="11353800" cy="688975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IN" sz="1600" b="1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Research Question:</a:t>
            </a:r>
            <a:r>
              <a:rPr lang="en-IN" sz="16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How can the practical workplace interventions reduce rates of burnout and improve mental health among social care staffs in UK during pandemic?</a:t>
            </a:r>
          </a:p>
        </p:txBody>
      </p:sp>
      <p:sp>
        <p:nvSpPr>
          <p:cNvPr id="4" name="Rectangle 3"/>
          <p:cNvSpPr/>
          <p:nvPr/>
        </p:nvSpPr>
        <p:spPr>
          <a:xfrm>
            <a:off x="609600" y="2081977"/>
            <a:ext cx="6096000" cy="10231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IN" sz="1400" b="1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Research aim</a:t>
            </a:r>
            <a:r>
              <a:rPr lang="en-IN" sz="14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:</a:t>
            </a:r>
            <a:r>
              <a:rPr lang="en-IN" sz="1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To explore and assess practical strategies and organisational interventions that can support mental health of social care staffs in UK and reduce the rate of burnout.</a:t>
            </a:r>
          </a:p>
        </p:txBody>
      </p:sp>
      <p:pic>
        <p:nvPicPr>
          <p:cNvPr id="1026" name="Picture 2" descr="Prevalence of burnout among healthcare professionals: a survey at fort  portal regional referral hospital | npj Mental Health Research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" y="3228971"/>
            <a:ext cx="56388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1752600" y="6400800"/>
            <a:ext cx="230383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kern="0" dirty="0">
                <a:latin typeface="Times New Roman" panose="02020603050405020304" pitchFamily="18" charset="0"/>
                <a:ea typeface="Calibri" panose="020F0502020204030204" pitchFamily="34" charset="0"/>
              </a:rPr>
              <a:t>(Source: </a:t>
            </a:r>
            <a:r>
              <a:rPr lang="en-GB" sz="1400" kern="0" dirty="0" err="1">
                <a:latin typeface="Times New Roman" panose="02020603050405020304" pitchFamily="18" charset="0"/>
                <a:ea typeface="Calibri" panose="020F0502020204030204" pitchFamily="34" charset="0"/>
              </a:rPr>
              <a:t>Ravalier</a:t>
            </a:r>
            <a:r>
              <a:rPr lang="en-GB" sz="1400" kern="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400" i="1" kern="0" dirty="0">
                <a:latin typeface="Times New Roman" panose="02020603050405020304" pitchFamily="18" charset="0"/>
                <a:ea typeface="Calibri" panose="020F0502020204030204" pitchFamily="34" charset="0"/>
              </a:rPr>
              <a:t>et al. </a:t>
            </a:r>
            <a:r>
              <a:rPr lang="en-GB" sz="1400" kern="0" dirty="0">
                <a:latin typeface="Times New Roman" panose="02020603050405020304" pitchFamily="18" charset="0"/>
                <a:ea typeface="Calibri" panose="020F0502020204030204" pitchFamily="34" charset="0"/>
              </a:rPr>
              <a:t>2023)</a:t>
            </a:r>
            <a:endParaRPr lang="en-US" sz="1400" dirty="0"/>
          </a:p>
        </p:txBody>
      </p:sp>
      <p:pic>
        <p:nvPicPr>
          <p:cNvPr id="1028" name="Picture 4" descr="How to develop a researchable question - Literature Reviews - Subject  Guides at University of Tasmani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6923" y="2023970"/>
            <a:ext cx="4100217" cy="2676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Aim, objective, research, target icon - Download on Iconfinde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2332" y="4219720"/>
            <a:ext cx="2681068" cy="2681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87518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E2D5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nfographic] The State of Employees' Mental Health in the Workplac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7243" y="0"/>
            <a:ext cx="611475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4800600" cy="777875"/>
          </a:xfrm>
        </p:spPr>
        <p:txBody>
          <a:bodyPr>
            <a:normAutofit/>
          </a:bodyPr>
          <a:lstStyle/>
          <a:p>
            <a:pPr algn="ctr"/>
            <a:r>
              <a:rPr lang="en-IN" sz="2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Objectives </a:t>
            </a:r>
            <a:endParaRPr lang="en-US" sz="2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295400"/>
            <a:ext cx="5410200" cy="2590800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To assess the key factors contributing to burnout of mental health challenges. </a:t>
            </a: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To identify some effective organisational and individual interventions that promote mental health wellbeing.   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IN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To develop evidence-based recommendations for applying sustainable mental health support.</a:t>
            </a:r>
          </a:p>
        </p:txBody>
      </p:sp>
      <p:sp>
        <p:nvSpPr>
          <p:cNvPr id="4" name="Rectangle 3"/>
          <p:cNvSpPr/>
          <p:nvPr/>
        </p:nvSpPr>
        <p:spPr>
          <a:xfrm>
            <a:off x="3238500" y="6248400"/>
            <a:ext cx="33201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kern="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(Source: All Things Talent, 2024)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34143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Cute ppt background Images - Free Download on Freepi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795" y="393713"/>
            <a:ext cx="2721429" cy="701675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IN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impact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5795" y="1302429"/>
            <a:ext cx="2721429" cy="4351338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This research will assist in reducing the UK’s social care turnover and sick leave, protect employers and public services annually. </a:t>
            </a: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Cardoso and </a:t>
            </a:r>
            <a:r>
              <a:rPr lang="en-GB" sz="1400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McHayle</a:t>
            </a: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(2024</a:t>
            </a:r>
            <a:r>
              <a:rPr lang="en-IN" sz="1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) found that poor mental health of people costs the economy of the UK, with £300 billion each year.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IN" sz="1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The study will improve the service quality, staff well-being, rates of retention and inform the organisational changes.   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3771" y="91282"/>
            <a:ext cx="6800850" cy="25050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4027" y="2842419"/>
            <a:ext cx="5819775" cy="70485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366826" y="2508818"/>
            <a:ext cx="195919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kern="0" dirty="0">
                <a:latin typeface="Times New Roman" panose="02020603050405020304" pitchFamily="18" charset="0"/>
                <a:ea typeface="Calibri" panose="020F0502020204030204" pitchFamily="34" charset="0"/>
              </a:rPr>
              <a:t>(Source: Gov.UK. 2024)</a:t>
            </a:r>
            <a:endParaRPr lang="en-US" sz="1400" dirty="0"/>
          </a:p>
        </p:txBody>
      </p:sp>
      <p:pic>
        <p:nvPicPr>
          <p:cNvPr id="3076" name="Picture 4" descr="Our impact - Centre for Mental Health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3722685"/>
            <a:ext cx="5605991" cy="3044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8909468" y="4936924"/>
            <a:ext cx="309732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kern="0" dirty="0">
                <a:latin typeface="Times New Roman" panose="02020603050405020304" pitchFamily="18" charset="0"/>
                <a:ea typeface="Calibri" panose="020F0502020204030204" pitchFamily="34" charset="0"/>
              </a:rPr>
              <a:t>Source: Centre for Mental Health, 2025)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8381923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ute ppt background Images - Free Download on Freepi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4514"/>
            <a:ext cx="12192000" cy="6872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73075"/>
          </a:xfrm>
        </p:spPr>
        <p:txBody>
          <a:bodyPr>
            <a:normAutofit/>
          </a:bodyPr>
          <a:lstStyle/>
          <a:p>
            <a:pPr algn="ctr"/>
            <a: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Bibliography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143000"/>
            <a:ext cx="10515600" cy="5181600"/>
          </a:xfrm>
        </p:spPr>
        <p:txBody>
          <a:bodyPr>
            <a:normAutofit fontScale="40000" lnSpcReduction="20000"/>
          </a:bodyPr>
          <a:lstStyle/>
          <a:p>
            <a:pPr lvl="0"/>
            <a:r>
              <a:rPr lang="en-GB" dirty="0"/>
              <a:t>All Things Talent (2024) </a:t>
            </a:r>
            <a:r>
              <a:rPr lang="en-GB" i="1" dirty="0"/>
              <a:t>[Infographic] The State of Employees’ Mental Health in the Workplace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https://allthingstalent.org/mag-state-of-employees-mental-health-in-the-workplace-mag/2021/04/26/</a:t>
            </a:r>
            <a:r>
              <a:rPr lang="en-GB" dirty="0"/>
              <a:t> (Accessed on 5</a:t>
            </a:r>
            <a:r>
              <a:rPr lang="en-GB" baseline="30000" dirty="0"/>
              <a:t>th</a:t>
            </a:r>
            <a:r>
              <a:rPr lang="en-GB" dirty="0"/>
              <a:t> Oct 2025)</a:t>
            </a:r>
            <a:endParaRPr lang="en-US" dirty="0"/>
          </a:p>
          <a:p>
            <a:pPr lvl="0"/>
            <a:r>
              <a:rPr lang="en-GB" dirty="0"/>
              <a:t>BBC (2021) </a:t>
            </a:r>
            <a:r>
              <a:rPr lang="en-GB" i="1" dirty="0"/>
              <a:t>How has coronavirus affected mental health?</a:t>
            </a:r>
            <a:r>
              <a:rPr lang="en-GB" dirty="0"/>
              <a:t> </a:t>
            </a:r>
            <a:r>
              <a:rPr lang="en-GB" dirty="0" err="1"/>
              <a:t>Avaialble</a:t>
            </a:r>
            <a:r>
              <a:rPr lang="en-GB" dirty="0"/>
              <a:t> at: </a:t>
            </a:r>
            <a:r>
              <a:rPr lang="en-GB" u="sng" dirty="0">
                <a:hlinkClick r:id="rId4"/>
              </a:rPr>
              <a:t>https://www.bbc.co.uk/news/explainers-55957105</a:t>
            </a:r>
            <a:r>
              <a:rPr lang="en-GB" dirty="0"/>
              <a:t> (Accessed on 4</a:t>
            </a:r>
            <a:r>
              <a:rPr lang="en-GB" baseline="30000" dirty="0"/>
              <a:t>th</a:t>
            </a:r>
            <a:r>
              <a:rPr lang="en-GB" dirty="0"/>
              <a:t> Oct 2025)</a:t>
            </a:r>
            <a:endParaRPr lang="en-US" dirty="0"/>
          </a:p>
          <a:p>
            <a:pPr lvl="0"/>
            <a:r>
              <a:rPr lang="en-GB" dirty="0"/>
              <a:t>Blake, M., Lambert, C., Gregory, F., Ridge, M.-C. and Dale, L. (2023) </a:t>
            </a:r>
            <a:r>
              <a:rPr lang="en-GB" i="1" dirty="0"/>
              <a:t>The adult social care workforce and their work-related quality of life.</a:t>
            </a:r>
            <a:r>
              <a:rPr lang="en-GB" dirty="0"/>
              <a:t> Available at: </a:t>
            </a:r>
            <a:r>
              <a:rPr lang="en-GB" u="sng" dirty="0">
                <a:hlinkClick r:id="rId5"/>
              </a:rPr>
              <a:t>https://assets.publishing.service.gov.uk/media/67b89470b3a80ad63e782c38/Adult-social-care-workforce-survey-main-findings-report-february-2025.pdf</a:t>
            </a:r>
            <a:r>
              <a:rPr lang="en-GB" dirty="0"/>
              <a:t> (Accessed: 2 October 2025). </a:t>
            </a:r>
            <a:endParaRPr lang="en-US" dirty="0"/>
          </a:p>
          <a:p>
            <a:pPr lvl="0"/>
            <a:r>
              <a:rPr lang="en-GB" dirty="0"/>
              <a:t>Cardoso, F., and </a:t>
            </a:r>
            <a:r>
              <a:rPr lang="en-GB" dirty="0" err="1"/>
              <a:t>McHayle</a:t>
            </a:r>
            <a:r>
              <a:rPr lang="en-GB" dirty="0"/>
              <a:t>, Z., (2024) </a:t>
            </a:r>
            <a:r>
              <a:rPr lang="en-GB" i="1" dirty="0"/>
              <a:t>The economic and social costs of mental ill health: review of methodology and update of calculations</a:t>
            </a:r>
            <a:r>
              <a:rPr lang="en-GB" dirty="0"/>
              <a:t>. </a:t>
            </a:r>
            <a:r>
              <a:rPr lang="en-GB" i="1" dirty="0"/>
              <a:t>Centre for Mental Health</a:t>
            </a:r>
            <a:r>
              <a:rPr lang="en-GB" dirty="0"/>
              <a:t>. Available at: </a:t>
            </a:r>
            <a:r>
              <a:rPr lang="en-GB" u="sng" dirty="0">
                <a:hlinkClick r:id="rId6"/>
              </a:rPr>
              <a:t>https://www.centreformentalhealth.org.uk/publications/the-economic-and-social-costs-of-mental-ill-health/</a:t>
            </a:r>
            <a:r>
              <a:rPr lang="en-GB" dirty="0"/>
              <a:t> (Accessed: 2 October 2025). </a:t>
            </a:r>
            <a:endParaRPr lang="en-US" dirty="0"/>
          </a:p>
          <a:p>
            <a:pPr lvl="0"/>
            <a:r>
              <a:rPr lang="en-GB" dirty="0"/>
              <a:t>Care England (2024) </a:t>
            </a:r>
            <a:r>
              <a:rPr lang="en-GB" i="1" dirty="0"/>
              <a:t>Care England warns of unsustainable workforce pressures in adult social care despite increased posts</a:t>
            </a:r>
            <a:r>
              <a:rPr lang="en-GB" dirty="0"/>
              <a:t>. Available at: </a:t>
            </a:r>
            <a:r>
              <a:rPr lang="en-GB" u="sng" dirty="0">
                <a:hlinkClick r:id="rId7"/>
              </a:rPr>
              <a:t>https://www.careengland.org.uk/care-england-warns-of-unsustainable-workforce-pressures-in-adult-social-care-despite-increased-posts/</a:t>
            </a:r>
            <a:r>
              <a:rPr lang="en-GB" dirty="0"/>
              <a:t> (Accessed: 2 October 2025). </a:t>
            </a:r>
            <a:endParaRPr lang="en-US" dirty="0"/>
          </a:p>
          <a:p>
            <a:pPr lvl="0"/>
            <a:r>
              <a:rPr lang="en-GB" dirty="0"/>
              <a:t>Centre for Mental Health (2025) </a:t>
            </a:r>
            <a:r>
              <a:rPr lang="en-GB" i="1" dirty="0"/>
              <a:t>Our impact</a:t>
            </a:r>
            <a:r>
              <a:rPr lang="en-GB" dirty="0"/>
              <a:t>. Available at: </a:t>
            </a:r>
            <a:r>
              <a:rPr lang="en-GB" u="sng" dirty="0">
                <a:hlinkClick r:id="rId8"/>
              </a:rPr>
              <a:t>https://www.centreformentalhealth.org.uk/making-an-impact-in-2024/</a:t>
            </a:r>
            <a:r>
              <a:rPr lang="en-GB" dirty="0"/>
              <a:t> (Accessed on 5</a:t>
            </a:r>
            <a:r>
              <a:rPr lang="en-GB" baseline="30000" dirty="0"/>
              <a:t>th</a:t>
            </a:r>
            <a:r>
              <a:rPr lang="en-GB" dirty="0"/>
              <a:t> Oct 2025)</a:t>
            </a:r>
            <a:endParaRPr lang="en-US" dirty="0"/>
          </a:p>
          <a:p>
            <a:pPr lvl="0"/>
            <a:r>
              <a:rPr lang="en-GB" dirty="0"/>
              <a:t>Davies, S., Pearson, A., Allen, R., Whittaker, W., </a:t>
            </a:r>
            <a:r>
              <a:rPr lang="en-GB" dirty="0" err="1"/>
              <a:t>Cartney</a:t>
            </a:r>
            <a:r>
              <a:rPr lang="en-GB" dirty="0"/>
              <a:t>, P., Clarkson, P., McPhillips, R., Owens, J., Regan, M., Van </a:t>
            </a:r>
            <a:r>
              <a:rPr lang="en-GB" dirty="0" err="1"/>
              <a:t>Tongeren</a:t>
            </a:r>
            <a:r>
              <a:rPr lang="en-GB" dirty="0"/>
              <a:t>, M., Young, A. and Robinson, C. (2024) ‘“Living with </a:t>
            </a:r>
            <a:r>
              <a:rPr lang="en-GB" dirty="0" err="1"/>
              <a:t>Covid</a:t>
            </a:r>
            <a:r>
              <a:rPr lang="en-GB" dirty="0"/>
              <a:t>”: Well-being, burnout, and moral injury in England’s adult social care workforce – A survey study’, </a:t>
            </a:r>
            <a:r>
              <a:rPr lang="en-GB" i="1" dirty="0"/>
              <a:t>Journal of Long-Term Care.</a:t>
            </a:r>
            <a:r>
              <a:rPr lang="en-GB" dirty="0"/>
              <a:t> Available at: </a:t>
            </a:r>
            <a:r>
              <a:rPr lang="en-GB" u="sng" dirty="0">
                <a:hlinkClick r:id="rId9"/>
              </a:rPr>
              <a:t>https://journal.ilpnetwork.org/articles/10.31389/jltc.370</a:t>
            </a:r>
            <a:r>
              <a:rPr lang="en-GB" dirty="0"/>
              <a:t> (Accessed: 2 October 2025).</a:t>
            </a:r>
            <a:endParaRPr lang="en-US" dirty="0"/>
          </a:p>
          <a:p>
            <a:pPr lvl="0"/>
            <a:r>
              <a:rPr lang="en-GB" dirty="0"/>
              <a:t>de Oliveira, L. G., de Souza, S. R. and da Silva </a:t>
            </a:r>
            <a:r>
              <a:rPr lang="en-GB" dirty="0" err="1"/>
              <a:t>Júnior</a:t>
            </a:r>
            <a:r>
              <a:rPr lang="en-GB" dirty="0"/>
              <a:t>, F. J. (2022) ‘[Title unavailable from URL]’, </a:t>
            </a:r>
            <a:r>
              <a:rPr lang="en-GB" i="1" dirty="0"/>
              <a:t>PMC Article</a:t>
            </a:r>
            <a:r>
              <a:rPr lang="en-GB" dirty="0"/>
              <a:t>. Available at: </a:t>
            </a:r>
            <a:r>
              <a:rPr lang="en-GB" u="sng" dirty="0">
                <a:hlinkClick r:id="rId10"/>
              </a:rPr>
              <a:t>https://pmc.ncbi.nlm.nih.gov/articles/PMC9081047/</a:t>
            </a:r>
            <a:r>
              <a:rPr lang="en-GB" dirty="0"/>
              <a:t> (Accessed on 3</a:t>
            </a:r>
            <a:r>
              <a:rPr lang="en-GB" baseline="30000" dirty="0"/>
              <a:t>rd</a:t>
            </a:r>
            <a:r>
              <a:rPr lang="en-GB" dirty="0"/>
              <a:t> Oct 2025). </a:t>
            </a:r>
            <a:endParaRPr lang="en-US" dirty="0"/>
          </a:p>
          <a:p>
            <a:pPr lvl="0"/>
            <a:r>
              <a:rPr lang="en-GB" dirty="0"/>
              <a:t>Foster, D. (2024) </a:t>
            </a:r>
            <a:r>
              <a:rPr lang="en-GB" i="1" dirty="0"/>
              <a:t>Adult social care workforce in England.</a:t>
            </a:r>
            <a:r>
              <a:rPr lang="en-GB" dirty="0"/>
              <a:t> </a:t>
            </a:r>
            <a:r>
              <a:rPr lang="en-GB" i="1" dirty="0"/>
              <a:t>Commons Library Research Briefing. </a:t>
            </a:r>
            <a:r>
              <a:rPr lang="en-GB" dirty="0"/>
              <a:t>Available at: </a:t>
            </a:r>
            <a:r>
              <a:rPr lang="en-GB" u="sng" dirty="0">
                <a:hlinkClick r:id="rId11"/>
              </a:rPr>
              <a:t>https://researchbriefings.files.parliament.uk/documents/CBP-9615/CBP-9615.pdf</a:t>
            </a:r>
            <a:r>
              <a:rPr lang="en-GB" dirty="0"/>
              <a:t> (Accessed: 2 October 2025). </a:t>
            </a:r>
            <a:endParaRPr lang="en-US" dirty="0"/>
          </a:p>
          <a:p>
            <a:pPr lvl="0"/>
            <a:r>
              <a:rPr lang="en-GB" dirty="0"/>
              <a:t>Gov.UK. (2024) </a:t>
            </a:r>
            <a:r>
              <a:rPr lang="en-GB" i="1" dirty="0"/>
              <a:t>Health matters: health and work</a:t>
            </a:r>
            <a:r>
              <a:rPr lang="en-GB" dirty="0"/>
              <a:t>. Available at: </a:t>
            </a:r>
            <a:r>
              <a:rPr lang="en-GB" u="sng" dirty="0">
                <a:hlinkClick r:id="rId12"/>
              </a:rPr>
              <a:t>https://www.gov.uk/government/publications/health-matters-health-and-work/health-matters-health-and-work</a:t>
            </a:r>
            <a:r>
              <a:rPr lang="en-GB" dirty="0"/>
              <a:t> (Accessed on 5</a:t>
            </a:r>
            <a:r>
              <a:rPr lang="en-GB" baseline="30000" dirty="0"/>
              <a:t>th</a:t>
            </a:r>
            <a:r>
              <a:rPr lang="en-GB" dirty="0"/>
              <a:t> Oct 2025)</a:t>
            </a:r>
            <a:endParaRPr lang="en-US" dirty="0"/>
          </a:p>
          <a:p>
            <a:pPr lvl="0"/>
            <a:r>
              <a:rPr lang="en-GB" dirty="0"/>
              <a:t>Jon (2023) How the Pandemic Has Caused A Dramatic Rise In Anxiety and Depression. </a:t>
            </a:r>
            <a:r>
              <a:rPr lang="en-GB" i="1" dirty="0"/>
              <a:t>The low down blog.</a:t>
            </a:r>
            <a:r>
              <a:rPr lang="en-GB" dirty="0"/>
              <a:t> Available at: </a:t>
            </a:r>
            <a:r>
              <a:rPr lang="en-GB" u="sng" dirty="0">
                <a:hlinkClick r:id="rId13"/>
              </a:rPr>
              <a:t>https://www.thelowdownblog.com/2021/10/how-pandemic-has-caused-dramatic-rise.html</a:t>
            </a:r>
            <a:r>
              <a:rPr lang="en-GB" dirty="0"/>
              <a:t> (Accessed on 4</a:t>
            </a:r>
            <a:r>
              <a:rPr lang="en-GB" baseline="30000" dirty="0"/>
              <a:t>th</a:t>
            </a:r>
            <a:r>
              <a:rPr lang="en-GB" dirty="0"/>
              <a:t> Oct 2025)</a:t>
            </a:r>
            <a:endParaRPr lang="en-US" dirty="0"/>
          </a:p>
          <a:p>
            <a:pPr lvl="0"/>
            <a:r>
              <a:rPr lang="en-GB" dirty="0"/>
              <a:t>Mental Health (2024) What is Burnout. </a:t>
            </a:r>
            <a:r>
              <a:rPr lang="en-GB" i="1" dirty="0"/>
              <a:t>Burnout Report</a:t>
            </a:r>
            <a:r>
              <a:rPr lang="en-GB" dirty="0"/>
              <a:t> </a:t>
            </a:r>
            <a:r>
              <a:rPr lang="en-GB" i="1" dirty="0"/>
              <a:t>2025</a:t>
            </a:r>
            <a:r>
              <a:rPr lang="en-GB" dirty="0"/>
              <a:t>. Available at: </a:t>
            </a:r>
            <a:r>
              <a:rPr lang="en-GB" u="sng" dirty="0">
                <a:hlinkClick r:id="rId14"/>
              </a:rPr>
              <a:t>https://mentalhealth-uk.org/burnout/</a:t>
            </a:r>
            <a:r>
              <a:rPr lang="en-GB" dirty="0"/>
              <a:t> (Accessed on 3</a:t>
            </a:r>
            <a:r>
              <a:rPr lang="en-GB" baseline="30000" dirty="0"/>
              <a:t>rd</a:t>
            </a:r>
            <a:r>
              <a:rPr lang="en-GB" dirty="0"/>
              <a:t> Oct 2025)</a:t>
            </a:r>
            <a:endParaRPr lang="en-US" dirty="0"/>
          </a:p>
          <a:p>
            <a:pPr lvl="0"/>
            <a:r>
              <a:rPr lang="en-GB" dirty="0" err="1"/>
              <a:t>Ravalier</a:t>
            </a:r>
            <a:r>
              <a:rPr lang="en-GB" dirty="0"/>
              <a:t>, J., McFadden, P., Gillen, P., </a:t>
            </a:r>
            <a:r>
              <a:rPr lang="en-GB" dirty="0" err="1"/>
              <a:t>Mallett</a:t>
            </a:r>
            <a:r>
              <a:rPr lang="en-GB" dirty="0"/>
              <a:t>, J., Nicholl, P., Neill, R., </a:t>
            </a:r>
            <a:r>
              <a:rPr lang="en-GB" dirty="0" err="1"/>
              <a:t>Manthorpe</a:t>
            </a:r>
            <a:r>
              <a:rPr lang="en-GB" dirty="0"/>
              <a:t>, J., Moriarty, J., Schroder, H. and Curry, D. (2023) Working conditions and well-being in UK social care and social work during COVID-19. </a:t>
            </a:r>
            <a:r>
              <a:rPr lang="en-GB" i="1" dirty="0"/>
              <a:t>Journal of Social Work</a:t>
            </a:r>
            <a:r>
              <a:rPr lang="en-GB" dirty="0"/>
              <a:t>, 23(2), pp.165-188. Available at: </a:t>
            </a:r>
            <a:r>
              <a:rPr lang="en-GB" u="sng" dirty="0">
                <a:hlinkClick r:id="rId15"/>
              </a:rPr>
              <a:t>https://www.nature.com/articles/s44184-024-00061-2</a:t>
            </a:r>
            <a:r>
              <a:rPr lang="en-GB" dirty="0"/>
              <a:t> (Accessed on 4</a:t>
            </a:r>
            <a:r>
              <a:rPr lang="en-GB" baseline="30000" dirty="0"/>
              <a:t>th</a:t>
            </a:r>
            <a:r>
              <a:rPr lang="en-GB" dirty="0"/>
              <a:t> Oct 2025)</a:t>
            </a:r>
            <a:endParaRPr lang="en-US" dirty="0"/>
          </a:p>
          <a:p>
            <a:pPr lvl="0"/>
            <a:r>
              <a:rPr lang="en-GB" dirty="0" err="1"/>
              <a:t>Venema</a:t>
            </a:r>
            <a:r>
              <a:rPr lang="en-GB" dirty="0"/>
              <a:t>, V. (2020) Coronavirus: ‘It’s just anxiety, anxiety, anxiety’. </a:t>
            </a:r>
            <a:r>
              <a:rPr lang="en-GB" i="1" dirty="0" err="1"/>
              <a:t>Bbc</a:t>
            </a:r>
            <a:r>
              <a:rPr lang="en-GB" i="1" dirty="0"/>
              <a:t>. </a:t>
            </a:r>
            <a:r>
              <a:rPr lang="en-GB" dirty="0"/>
              <a:t>Available at: </a:t>
            </a:r>
            <a:r>
              <a:rPr lang="en-GB" u="sng" dirty="0">
                <a:hlinkClick r:id="rId16"/>
              </a:rPr>
              <a:t>https://www.bbc.com/news/stories-52110460</a:t>
            </a:r>
            <a:r>
              <a:rPr lang="en-GB" dirty="0"/>
              <a:t> (Accessed on 4</a:t>
            </a:r>
            <a:r>
              <a:rPr lang="en-GB" baseline="30000" dirty="0"/>
              <a:t>th</a:t>
            </a:r>
            <a:r>
              <a:rPr lang="en-GB" dirty="0"/>
              <a:t> Oct 2025)</a:t>
            </a:r>
            <a:endParaRPr lang="en-US" dirty="0"/>
          </a:p>
          <a:p>
            <a:pPr lvl="0"/>
            <a:r>
              <a:rPr lang="en-IN" dirty="0"/>
              <a:t>Who (2024) </a:t>
            </a:r>
            <a:r>
              <a:rPr lang="en-IN" i="1" dirty="0"/>
              <a:t>Infection prevention and control</a:t>
            </a:r>
            <a:r>
              <a:rPr lang="en-IN" dirty="0"/>
              <a:t>. Available at: </a:t>
            </a:r>
            <a:r>
              <a:rPr lang="en-IN" u="sng" dirty="0">
                <a:hlinkClick r:id="rId17"/>
              </a:rPr>
              <a:t>https://www.who.int/health-topics/infection-prevention-and-control</a:t>
            </a:r>
            <a:r>
              <a:rPr lang="en-IN" dirty="0"/>
              <a:t> (Accessed on 5th Oct 2025)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12746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1311</Words>
  <Application>Microsoft Office PowerPoint</Application>
  <PresentationFormat>Widescreen</PresentationFormat>
  <Paragraphs>51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Calibri Light</vt:lpstr>
      <vt:lpstr>Symbol</vt:lpstr>
      <vt:lpstr>Times New Roman</vt:lpstr>
      <vt:lpstr>Office Theme</vt:lpstr>
      <vt:lpstr>Topic: Supporting the Mental Health of Social Care Workers after COVID-19: Exploring Practical Solutions to Reduce Burnout in United Kingdom</vt:lpstr>
      <vt:lpstr>Prevalence </vt:lpstr>
      <vt:lpstr>Rationale of the research</vt:lpstr>
      <vt:lpstr>Research Question and Aim</vt:lpstr>
      <vt:lpstr>Research Objectives </vt:lpstr>
      <vt:lpstr>Research impact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2025-10-09T10:59:17Z</dcterms:created>
  <dcterms:modified xsi:type="dcterms:W3CDTF">2025-10-12T07:54:39Z</dcterms:modified>
</cp:coreProperties>
</file>