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handoutMasterIdLst>
    <p:handoutMasterId r:id="rId16"/>
  </p:handoutMasterIdLst>
  <p:sldIdLst>
    <p:sldId id="256" r:id="rId2"/>
    <p:sldId id="257" r:id="rId3"/>
    <p:sldId id="258" r:id="rId4"/>
    <p:sldId id="261" r:id="rId5"/>
    <p:sldId id="267" r:id="rId6"/>
    <p:sldId id="268" r:id="rId7"/>
    <p:sldId id="269" r:id="rId8"/>
    <p:sldId id="270" r:id="rId9"/>
    <p:sldId id="262" r:id="rId10"/>
    <p:sldId id="260" r:id="rId11"/>
    <p:sldId id="263"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Table of Content" id="{B50F3211-B1C2-4CC4-BD76-A9EB7906B307}">
          <p14:sldIdLst>
            <p14:sldId id="257"/>
          </p14:sldIdLst>
        </p14:section>
        <p14:section name="Abstract" id="{E38FE835-9F18-4C0E-A26B-B0AB36EC04DB}">
          <p14:sldIdLst>
            <p14:sldId id="258"/>
          </p14:sldIdLst>
        </p14:section>
        <p14:section name="Introduction" id="{AE7C423A-3F8D-4CF8-A3AA-7D2DB17290A4}">
          <p14:sldIdLst>
            <p14:sldId id="261"/>
          </p14:sldIdLst>
        </p14:section>
        <p14:section name="Digital Workplace" id="{E6FA7466-2701-4793-887C-EEC0DCC41411}">
          <p14:sldIdLst>
            <p14:sldId id="267"/>
            <p14:sldId id="268"/>
          </p14:sldIdLst>
        </p14:section>
        <p14:section name="Advantages and Disadvatages of Technology" id="{D9B02270-5DE7-4058-AFAD-42716B0C7A8E}">
          <p14:sldIdLst>
            <p14:sldId id="269"/>
            <p14:sldId id="270"/>
          </p14:sldIdLst>
        </p14:section>
        <p14:section name="Effects of the Digital Surge" id="{679CE760-BBB8-4171-9AE7-7E0433BE7F5A}">
          <p14:sldIdLst>
            <p14:sldId id="262"/>
            <p14:sldId id="260"/>
            <p14:sldId id="263"/>
          </p14:sldIdLst>
        </p14:section>
        <p14:section name="Conclusion" id="{BEC599F4-FD74-4736-9CA9-27F30162FB08}">
          <p14:sldIdLst>
            <p14:sldId id="265"/>
          </p14:sldIdLst>
        </p14:section>
        <p14:section name="Reference List" id="{C5E32096-79DF-4661-96C4-BE22298B168E}">
          <p14:sldIdLst>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7" d="100"/>
          <a:sy n="87" d="100"/>
        </p:scale>
        <p:origin x="62" y="2342"/>
      </p:cViewPr>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FBF5B-C953-4F67-9252-5E1262B398B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B02889A-49D8-4760-AFBF-CD8657DB2EA2}">
      <dgm:prSet/>
      <dgm:spPr/>
      <dgm:t>
        <a:bodyPr/>
        <a:lstStyle/>
        <a:p>
          <a:r>
            <a:rPr lang="en-GB" dirty="0"/>
            <a:t>1. Abstract</a:t>
          </a:r>
          <a:endParaRPr lang="en-US" dirty="0"/>
        </a:p>
      </dgm:t>
    </dgm:pt>
    <dgm:pt modelId="{C7E0C1BF-689C-4B9E-A2D4-71312C523F4A}" type="parTrans" cxnId="{AC91341D-C263-4AED-AF20-91AD056ECB55}">
      <dgm:prSet/>
      <dgm:spPr/>
      <dgm:t>
        <a:bodyPr/>
        <a:lstStyle/>
        <a:p>
          <a:endParaRPr lang="en-US"/>
        </a:p>
      </dgm:t>
    </dgm:pt>
    <dgm:pt modelId="{64CF8113-C276-47BD-8557-34AB7578606B}" type="sibTrans" cxnId="{AC91341D-C263-4AED-AF20-91AD056ECB55}">
      <dgm:prSet/>
      <dgm:spPr/>
      <dgm:t>
        <a:bodyPr/>
        <a:lstStyle/>
        <a:p>
          <a:endParaRPr lang="en-US"/>
        </a:p>
      </dgm:t>
    </dgm:pt>
    <dgm:pt modelId="{DA6871A3-2AFD-48D3-8148-43A3395F7DB3}">
      <dgm:prSet/>
      <dgm:spPr/>
      <dgm:t>
        <a:bodyPr/>
        <a:lstStyle/>
        <a:p>
          <a:r>
            <a:rPr lang="en-GB" dirty="0"/>
            <a:t>2. Introduction</a:t>
          </a:r>
          <a:endParaRPr lang="en-US" dirty="0"/>
        </a:p>
      </dgm:t>
    </dgm:pt>
    <dgm:pt modelId="{5BB88BE6-3D72-4BBA-82D6-006110426BB0}" type="parTrans" cxnId="{E441A634-9446-46CB-BAB7-94200B87A7C9}">
      <dgm:prSet/>
      <dgm:spPr/>
      <dgm:t>
        <a:bodyPr/>
        <a:lstStyle/>
        <a:p>
          <a:endParaRPr lang="en-US"/>
        </a:p>
      </dgm:t>
    </dgm:pt>
    <dgm:pt modelId="{66FD55B9-D88A-4EB4-B16F-44FCFAB78B16}" type="sibTrans" cxnId="{E441A634-9446-46CB-BAB7-94200B87A7C9}">
      <dgm:prSet/>
      <dgm:spPr/>
      <dgm:t>
        <a:bodyPr/>
        <a:lstStyle/>
        <a:p>
          <a:endParaRPr lang="en-US"/>
        </a:p>
      </dgm:t>
    </dgm:pt>
    <dgm:pt modelId="{054AC2C0-C13A-45EC-9F65-36A37BC9031B}">
      <dgm:prSet/>
      <dgm:spPr/>
      <dgm:t>
        <a:bodyPr/>
        <a:lstStyle/>
        <a:p>
          <a:r>
            <a:rPr lang="en-GB" dirty="0"/>
            <a:t>3. Digital Workplace</a:t>
          </a:r>
          <a:endParaRPr lang="en-US" dirty="0"/>
        </a:p>
      </dgm:t>
    </dgm:pt>
    <dgm:pt modelId="{A3FA657E-C98C-4B18-9E99-A6490AAF511D}" type="parTrans" cxnId="{C93D27FD-ACDB-4DE8-B8E6-5F309CCFBEEF}">
      <dgm:prSet/>
      <dgm:spPr/>
      <dgm:t>
        <a:bodyPr/>
        <a:lstStyle/>
        <a:p>
          <a:endParaRPr lang="en-US"/>
        </a:p>
      </dgm:t>
    </dgm:pt>
    <dgm:pt modelId="{D6587C76-8BA2-415E-AC41-36B5D067C5C8}" type="sibTrans" cxnId="{C93D27FD-ACDB-4DE8-B8E6-5F309CCFBEEF}">
      <dgm:prSet/>
      <dgm:spPr/>
      <dgm:t>
        <a:bodyPr/>
        <a:lstStyle/>
        <a:p>
          <a:endParaRPr lang="en-US"/>
        </a:p>
      </dgm:t>
    </dgm:pt>
    <dgm:pt modelId="{CE162962-BE0D-4B8A-A472-1FD94D6AAC73}">
      <dgm:prSet/>
      <dgm:spPr/>
      <dgm:t>
        <a:bodyPr/>
        <a:lstStyle/>
        <a:p>
          <a:r>
            <a:rPr lang="en-GB" dirty="0"/>
            <a:t>4. Effects of the Digital Surge</a:t>
          </a:r>
          <a:endParaRPr lang="en-US" dirty="0"/>
        </a:p>
      </dgm:t>
    </dgm:pt>
    <dgm:pt modelId="{0EC40F36-2321-4D18-9793-2C9B203B34BA}" type="parTrans" cxnId="{72878EE8-B28D-4C6D-BC51-F28E9B232C38}">
      <dgm:prSet/>
      <dgm:spPr/>
      <dgm:t>
        <a:bodyPr/>
        <a:lstStyle/>
        <a:p>
          <a:endParaRPr lang="en-US"/>
        </a:p>
      </dgm:t>
    </dgm:pt>
    <dgm:pt modelId="{CAD4C569-3E4F-4073-B65C-D5B7D02C8EDE}" type="sibTrans" cxnId="{72878EE8-B28D-4C6D-BC51-F28E9B232C38}">
      <dgm:prSet/>
      <dgm:spPr/>
      <dgm:t>
        <a:bodyPr/>
        <a:lstStyle/>
        <a:p>
          <a:endParaRPr lang="en-US"/>
        </a:p>
      </dgm:t>
    </dgm:pt>
    <dgm:pt modelId="{F4357A88-7195-4DC2-AABD-9F4D8F9B5810}">
      <dgm:prSet/>
      <dgm:spPr/>
      <dgm:t>
        <a:bodyPr/>
        <a:lstStyle/>
        <a:p>
          <a:r>
            <a:rPr lang="en-GB" dirty="0"/>
            <a:t>5. Advantages and Disadvantages of Technology</a:t>
          </a:r>
          <a:endParaRPr lang="en-US" dirty="0"/>
        </a:p>
      </dgm:t>
    </dgm:pt>
    <dgm:pt modelId="{17F079B0-D588-412D-9D95-184B7CD4459F}" type="parTrans" cxnId="{7F786406-C562-45D8-8EEB-2807B7605EBB}">
      <dgm:prSet/>
      <dgm:spPr/>
      <dgm:t>
        <a:bodyPr/>
        <a:lstStyle/>
        <a:p>
          <a:endParaRPr lang="en-US"/>
        </a:p>
      </dgm:t>
    </dgm:pt>
    <dgm:pt modelId="{F636E094-2C8C-4560-9C79-E1CCA1EB3E55}" type="sibTrans" cxnId="{7F786406-C562-45D8-8EEB-2807B7605EBB}">
      <dgm:prSet/>
      <dgm:spPr/>
      <dgm:t>
        <a:bodyPr/>
        <a:lstStyle/>
        <a:p>
          <a:endParaRPr lang="en-US"/>
        </a:p>
      </dgm:t>
    </dgm:pt>
    <dgm:pt modelId="{01C0AC53-D1BB-4682-820A-005199F9C0F8}">
      <dgm:prSet/>
      <dgm:spPr/>
      <dgm:t>
        <a:bodyPr/>
        <a:lstStyle/>
        <a:p>
          <a:r>
            <a:rPr lang="en-GB" dirty="0"/>
            <a:t>6. Conclusion</a:t>
          </a:r>
          <a:endParaRPr lang="en-US" dirty="0"/>
        </a:p>
      </dgm:t>
    </dgm:pt>
    <dgm:pt modelId="{A7B9ECDB-B962-42B9-8B9F-27B12BEA1D23}" type="parTrans" cxnId="{802957DB-0E86-4AC3-A67C-5A54FFCE71F3}">
      <dgm:prSet/>
      <dgm:spPr/>
      <dgm:t>
        <a:bodyPr/>
        <a:lstStyle/>
        <a:p>
          <a:endParaRPr lang="en-US"/>
        </a:p>
      </dgm:t>
    </dgm:pt>
    <dgm:pt modelId="{51D891B0-9D1E-4DDC-9E4F-317E2B6CB5A9}" type="sibTrans" cxnId="{802957DB-0E86-4AC3-A67C-5A54FFCE71F3}">
      <dgm:prSet/>
      <dgm:spPr/>
      <dgm:t>
        <a:bodyPr/>
        <a:lstStyle/>
        <a:p>
          <a:endParaRPr lang="en-US"/>
        </a:p>
      </dgm:t>
    </dgm:pt>
    <dgm:pt modelId="{D083C558-1656-45FB-9535-898A5E25A7F6}">
      <dgm:prSet/>
      <dgm:spPr/>
      <dgm:t>
        <a:bodyPr/>
        <a:lstStyle/>
        <a:p>
          <a:r>
            <a:rPr lang="en-GB" dirty="0"/>
            <a:t>7. Reference List</a:t>
          </a:r>
          <a:endParaRPr lang="en-US" dirty="0"/>
        </a:p>
      </dgm:t>
    </dgm:pt>
    <dgm:pt modelId="{5D7753FA-F8D4-477C-BE82-C872C68A78A2}" type="parTrans" cxnId="{A76A931F-D677-4ED5-A148-B802AFBEC7D7}">
      <dgm:prSet/>
      <dgm:spPr/>
      <dgm:t>
        <a:bodyPr/>
        <a:lstStyle/>
        <a:p>
          <a:endParaRPr lang="en-US"/>
        </a:p>
      </dgm:t>
    </dgm:pt>
    <dgm:pt modelId="{F6C30DCD-D9EA-49E2-ACF3-FDEA54F46E39}" type="sibTrans" cxnId="{A76A931F-D677-4ED5-A148-B802AFBEC7D7}">
      <dgm:prSet/>
      <dgm:spPr/>
      <dgm:t>
        <a:bodyPr/>
        <a:lstStyle/>
        <a:p>
          <a:endParaRPr lang="en-US"/>
        </a:p>
      </dgm:t>
    </dgm:pt>
    <dgm:pt modelId="{75CDC636-EF58-40C7-AADD-F031D273FD4F}" type="pres">
      <dgm:prSet presAssocID="{0D8FBF5B-C953-4F67-9252-5E1262B398BA}" presName="vert0" presStyleCnt="0">
        <dgm:presLayoutVars>
          <dgm:dir/>
          <dgm:animOne val="branch"/>
          <dgm:animLvl val="lvl"/>
        </dgm:presLayoutVars>
      </dgm:prSet>
      <dgm:spPr/>
    </dgm:pt>
    <dgm:pt modelId="{48247626-1CE5-4812-9179-3213759088F5}" type="pres">
      <dgm:prSet presAssocID="{CB02889A-49D8-4760-AFBF-CD8657DB2EA2}" presName="thickLine" presStyleLbl="alignNode1" presStyleIdx="0" presStyleCnt="7"/>
      <dgm:spPr/>
    </dgm:pt>
    <dgm:pt modelId="{5CDBF982-3ECE-45E8-86FE-D37B4B79C2D0}" type="pres">
      <dgm:prSet presAssocID="{CB02889A-49D8-4760-AFBF-CD8657DB2EA2}" presName="horz1" presStyleCnt="0"/>
      <dgm:spPr/>
    </dgm:pt>
    <dgm:pt modelId="{3F91D578-9D1F-46BF-9119-2999915AF8F6}" type="pres">
      <dgm:prSet presAssocID="{CB02889A-49D8-4760-AFBF-CD8657DB2EA2}" presName="tx1" presStyleLbl="revTx" presStyleIdx="0" presStyleCnt="7"/>
      <dgm:spPr/>
    </dgm:pt>
    <dgm:pt modelId="{4B617219-A1DE-45E1-91B2-8C9D70615FDA}" type="pres">
      <dgm:prSet presAssocID="{CB02889A-49D8-4760-AFBF-CD8657DB2EA2}" presName="vert1" presStyleCnt="0"/>
      <dgm:spPr/>
    </dgm:pt>
    <dgm:pt modelId="{B7A90645-FFEC-4E53-8E40-F8FA630474F8}" type="pres">
      <dgm:prSet presAssocID="{DA6871A3-2AFD-48D3-8148-43A3395F7DB3}" presName="thickLine" presStyleLbl="alignNode1" presStyleIdx="1" presStyleCnt="7"/>
      <dgm:spPr/>
    </dgm:pt>
    <dgm:pt modelId="{40B36529-7D4B-443C-88FC-297E30CC86A2}" type="pres">
      <dgm:prSet presAssocID="{DA6871A3-2AFD-48D3-8148-43A3395F7DB3}" presName="horz1" presStyleCnt="0"/>
      <dgm:spPr/>
    </dgm:pt>
    <dgm:pt modelId="{B0D9CF77-5AA3-4A1D-8C11-9E8FC8C60F51}" type="pres">
      <dgm:prSet presAssocID="{DA6871A3-2AFD-48D3-8148-43A3395F7DB3}" presName="tx1" presStyleLbl="revTx" presStyleIdx="1" presStyleCnt="7"/>
      <dgm:spPr/>
    </dgm:pt>
    <dgm:pt modelId="{44C1399C-EE36-4ABC-8B85-484027FE421D}" type="pres">
      <dgm:prSet presAssocID="{DA6871A3-2AFD-48D3-8148-43A3395F7DB3}" presName="vert1" presStyleCnt="0"/>
      <dgm:spPr/>
    </dgm:pt>
    <dgm:pt modelId="{60DAD409-1E23-46B5-ADA8-FF09A52081A1}" type="pres">
      <dgm:prSet presAssocID="{054AC2C0-C13A-45EC-9F65-36A37BC9031B}" presName="thickLine" presStyleLbl="alignNode1" presStyleIdx="2" presStyleCnt="7"/>
      <dgm:spPr/>
    </dgm:pt>
    <dgm:pt modelId="{FECB264A-BCFA-4348-91FA-32C065E64ABD}" type="pres">
      <dgm:prSet presAssocID="{054AC2C0-C13A-45EC-9F65-36A37BC9031B}" presName="horz1" presStyleCnt="0"/>
      <dgm:spPr/>
    </dgm:pt>
    <dgm:pt modelId="{F323B84F-9B11-4B3E-8B36-57C3EBD0493F}" type="pres">
      <dgm:prSet presAssocID="{054AC2C0-C13A-45EC-9F65-36A37BC9031B}" presName="tx1" presStyleLbl="revTx" presStyleIdx="2" presStyleCnt="7"/>
      <dgm:spPr/>
    </dgm:pt>
    <dgm:pt modelId="{67BB1F30-6C8D-4C6B-BB3F-60021D17F487}" type="pres">
      <dgm:prSet presAssocID="{054AC2C0-C13A-45EC-9F65-36A37BC9031B}" presName="vert1" presStyleCnt="0"/>
      <dgm:spPr/>
    </dgm:pt>
    <dgm:pt modelId="{7A690151-C31A-4659-8208-3BC94B19A271}" type="pres">
      <dgm:prSet presAssocID="{CE162962-BE0D-4B8A-A472-1FD94D6AAC73}" presName="thickLine" presStyleLbl="alignNode1" presStyleIdx="3" presStyleCnt="7"/>
      <dgm:spPr/>
    </dgm:pt>
    <dgm:pt modelId="{5EA6D8F8-4A38-4403-9250-94F24D5A72E9}" type="pres">
      <dgm:prSet presAssocID="{CE162962-BE0D-4B8A-A472-1FD94D6AAC73}" presName="horz1" presStyleCnt="0"/>
      <dgm:spPr/>
    </dgm:pt>
    <dgm:pt modelId="{0CBB5444-BA62-4AEC-9FDE-9A323CB7424C}" type="pres">
      <dgm:prSet presAssocID="{CE162962-BE0D-4B8A-A472-1FD94D6AAC73}" presName="tx1" presStyleLbl="revTx" presStyleIdx="3" presStyleCnt="7"/>
      <dgm:spPr/>
    </dgm:pt>
    <dgm:pt modelId="{722CC40A-5CD2-48A3-8CD5-6CC6D7AC5262}" type="pres">
      <dgm:prSet presAssocID="{CE162962-BE0D-4B8A-A472-1FD94D6AAC73}" presName="vert1" presStyleCnt="0"/>
      <dgm:spPr/>
    </dgm:pt>
    <dgm:pt modelId="{F8F982C8-48EA-4D81-AAE6-E938EF9D884A}" type="pres">
      <dgm:prSet presAssocID="{F4357A88-7195-4DC2-AABD-9F4D8F9B5810}" presName="thickLine" presStyleLbl="alignNode1" presStyleIdx="4" presStyleCnt="7"/>
      <dgm:spPr/>
    </dgm:pt>
    <dgm:pt modelId="{10BEB8E4-CBC8-443E-9F96-3B90E30BBACF}" type="pres">
      <dgm:prSet presAssocID="{F4357A88-7195-4DC2-AABD-9F4D8F9B5810}" presName="horz1" presStyleCnt="0"/>
      <dgm:spPr/>
    </dgm:pt>
    <dgm:pt modelId="{A34AA83A-1FD4-4717-BBB1-1F97E2173E75}" type="pres">
      <dgm:prSet presAssocID="{F4357A88-7195-4DC2-AABD-9F4D8F9B5810}" presName="tx1" presStyleLbl="revTx" presStyleIdx="4" presStyleCnt="7"/>
      <dgm:spPr/>
    </dgm:pt>
    <dgm:pt modelId="{D3549741-FB8C-488A-8FCF-1EC21C447F01}" type="pres">
      <dgm:prSet presAssocID="{F4357A88-7195-4DC2-AABD-9F4D8F9B5810}" presName="vert1" presStyleCnt="0"/>
      <dgm:spPr/>
    </dgm:pt>
    <dgm:pt modelId="{7698FBC8-48C0-4221-9A83-6FDCF4A89F53}" type="pres">
      <dgm:prSet presAssocID="{01C0AC53-D1BB-4682-820A-005199F9C0F8}" presName="thickLine" presStyleLbl="alignNode1" presStyleIdx="5" presStyleCnt="7"/>
      <dgm:spPr/>
    </dgm:pt>
    <dgm:pt modelId="{FB48D555-E06D-4DF8-A21E-CE2B46222A9C}" type="pres">
      <dgm:prSet presAssocID="{01C0AC53-D1BB-4682-820A-005199F9C0F8}" presName="horz1" presStyleCnt="0"/>
      <dgm:spPr/>
    </dgm:pt>
    <dgm:pt modelId="{A60B9B7F-2BCF-4DFD-BF3C-69FB90B4858F}" type="pres">
      <dgm:prSet presAssocID="{01C0AC53-D1BB-4682-820A-005199F9C0F8}" presName="tx1" presStyleLbl="revTx" presStyleIdx="5" presStyleCnt="7"/>
      <dgm:spPr/>
    </dgm:pt>
    <dgm:pt modelId="{AF674102-8A28-4F12-B273-BF8EBF7C73DB}" type="pres">
      <dgm:prSet presAssocID="{01C0AC53-D1BB-4682-820A-005199F9C0F8}" presName="vert1" presStyleCnt="0"/>
      <dgm:spPr/>
    </dgm:pt>
    <dgm:pt modelId="{25AB0A10-845C-4F18-92B7-E7C98FF66DDC}" type="pres">
      <dgm:prSet presAssocID="{D083C558-1656-45FB-9535-898A5E25A7F6}" presName="thickLine" presStyleLbl="alignNode1" presStyleIdx="6" presStyleCnt="7"/>
      <dgm:spPr/>
    </dgm:pt>
    <dgm:pt modelId="{4E05BE3D-6F0A-48A7-AAF4-32EB2C2A62A3}" type="pres">
      <dgm:prSet presAssocID="{D083C558-1656-45FB-9535-898A5E25A7F6}" presName="horz1" presStyleCnt="0"/>
      <dgm:spPr/>
    </dgm:pt>
    <dgm:pt modelId="{247CC4D1-7C90-4706-BF07-8697AF7EF114}" type="pres">
      <dgm:prSet presAssocID="{D083C558-1656-45FB-9535-898A5E25A7F6}" presName="tx1" presStyleLbl="revTx" presStyleIdx="6" presStyleCnt="7"/>
      <dgm:spPr/>
    </dgm:pt>
    <dgm:pt modelId="{A6B924FE-E065-4A7D-9043-B596B3B236CA}" type="pres">
      <dgm:prSet presAssocID="{D083C558-1656-45FB-9535-898A5E25A7F6}" presName="vert1" presStyleCnt="0"/>
      <dgm:spPr/>
    </dgm:pt>
  </dgm:ptLst>
  <dgm:cxnLst>
    <dgm:cxn modelId="{7F786406-C562-45D8-8EEB-2807B7605EBB}" srcId="{0D8FBF5B-C953-4F67-9252-5E1262B398BA}" destId="{F4357A88-7195-4DC2-AABD-9F4D8F9B5810}" srcOrd="4" destOrd="0" parTransId="{17F079B0-D588-412D-9D95-184B7CD4459F}" sibTransId="{F636E094-2C8C-4560-9C79-E1CCA1EB3E55}"/>
    <dgm:cxn modelId="{AC91341D-C263-4AED-AF20-91AD056ECB55}" srcId="{0D8FBF5B-C953-4F67-9252-5E1262B398BA}" destId="{CB02889A-49D8-4760-AFBF-CD8657DB2EA2}" srcOrd="0" destOrd="0" parTransId="{C7E0C1BF-689C-4B9E-A2D4-71312C523F4A}" sibTransId="{64CF8113-C276-47BD-8557-34AB7578606B}"/>
    <dgm:cxn modelId="{A76A931F-D677-4ED5-A148-B802AFBEC7D7}" srcId="{0D8FBF5B-C953-4F67-9252-5E1262B398BA}" destId="{D083C558-1656-45FB-9535-898A5E25A7F6}" srcOrd="6" destOrd="0" parTransId="{5D7753FA-F8D4-477C-BE82-C872C68A78A2}" sibTransId="{F6C30DCD-D9EA-49E2-ACF3-FDEA54F46E39}"/>
    <dgm:cxn modelId="{E441A634-9446-46CB-BAB7-94200B87A7C9}" srcId="{0D8FBF5B-C953-4F67-9252-5E1262B398BA}" destId="{DA6871A3-2AFD-48D3-8148-43A3395F7DB3}" srcOrd="1" destOrd="0" parTransId="{5BB88BE6-3D72-4BBA-82D6-006110426BB0}" sibTransId="{66FD55B9-D88A-4EB4-B16F-44FCFAB78B16}"/>
    <dgm:cxn modelId="{43DF3535-54E1-4A97-82C4-D568A1AED8FC}" type="presOf" srcId="{0D8FBF5B-C953-4F67-9252-5E1262B398BA}" destId="{75CDC636-EF58-40C7-AADD-F031D273FD4F}" srcOrd="0" destOrd="0" presId="urn:microsoft.com/office/officeart/2008/layout/LinedList"/>
    <dgm:cxn modelId="{5C922844-D3C9-4F0F-B964-8F93128C8959}" type="presOf" srcId="{01C0AC53-D1BB-4682-820A-005199F9C0F8}" destId="{A60B9B7F-2BCF-4DFD-BF3C-69FB90B4858F}" srcOrd="0" destOrd="0" presId="urn:microsoft.com/office/officeart/2008/layout/LinedList"/>
    <dgm:cxn modelId="{0D07AF4E-70B6-4F34-A8BA-17328EFCABE8}" type="presOf" srcId="{054AC2C0-C13A-45EC-9F65-36A37BC9031B}" destId="{F323B84F-9B11-4B3E-8B36-57C3EBD0493F}" srcOrd="0" destOrd="0" presId="urn:microsoft.com/office/officeart/2008/layout/LinedList"/>
    <dgm:cxn modelId="{5C391574-C845-4EF0-8611-F7C777712987}" type="presOf" srcId="{CE162962-BE0D-4B8A-A472-1FD94D6AAC73}" destId="{0CBB5444-BA62-4AEC-9FDE-9A323CB7424C}" srcOrd="0" destOrd="0" presId="urn:microsoft.com/office/officeart/2008/layout/LinedList"/>
    <dgm:cxn modelId="{52613659-1EC7-4DED-91FC-D9A21BEA741E}" type="presOf" srcId="{D083C558-1656-45FB-9535-898A5E25A7F6}" destId="{247CC4D1-7C90-4706-BF07-8697AF7EF114}" srcOrd="0" destOrd="0" presId="urn:microsoft.com/office/officeart/2008/layout/LinedList"/>
    <dgm:cxn modelId="{BDF6D4AC-1A27-4DB7-A255-8A68EDB11688}" type="presOf" srcId="{DA6871A3-2AFD-48D3-8148-43A3395F7DB3}" destId="{B0D9CF77-5AA3-4A1D-8C11-9E8FC8C60F51}" srcOrd="0" destOrd="0" presId="urn:microsoft.com/office/officeart/2008/layout/LinedList"/>
    <dgm:cxn modelId="{6F7ABAC1-E05D-4EF2-A58F-B4005CD1D15C}" type="presOf" srcId="{CB02889A-49D8-4760-AFBF-CD8657DB2EA2}" destId="{3F91D578-9D1F-46BF-9119-2999915AF8F6}" srcOrd="0" destOrd="0" presId="urn:microsoft.com/office/officeart/2008/layout/LinedList"/>
    <dgm:cxn modelId="{D0BDC0DA-0AD9-4AF0-85E7-3976638A4121}" type="presOf" srcId="{F4357A88-7195-4DC2-AABD-9F4D8F9B5810}" destId="{A34AA83A-1FD4-4717-BBB1-1F97E2173E75}" srcOrd="0" destOrd="0" presId="urn:microsoft.com/office/officeart/2008/layout/LinedList"/>
    <dgm:cxn modelId="{802957DB-0E86-4AC3-A67C-5A54FFCE71F3}" srcId="{0D8FBF5B-C953-4F67-9252-5E1262B398BA}" destId="{01C0AC53-D1BB-4682-820A-005199F9C0F8}" srcOrd="5" destOrd="0" parTransId="{A7B9ECDB-B962-42B9-8B9F-27B12BEA1D23}" sibTransId="{51D891B0-9D1E-4DDC-9E4F-317E2B6CB5A9}"/>
    <dgm:cxn modelId="{72878EE8-B28D-4C6D-BC51-F28E9B232C38}" srcId="{0D8FBF5B-C953-4F67-9252-5E1262B398BA}" destId="{CE162962-BE0D-4B8A-A472-1FD94D6AAC73}" srcOrd="3" destOrd="0" parTransId="{0EC40F36-2321-4D18-9793-2C9B203B34BA}" sibTransId="{CAD4C569-3E4F-4073-B65C-D5B7D02C8EDE}"/>
    <dgm:cxn modelId="{C93D27FD-ACDB-4DE8-B8E6-5F309CCFBEEF}" srcId="{0D8FBF5B-C953-4F67-9252-5E1262B398BA}" destId="{054AC2C0-C13A-45EC-9F65-36A37BC9031B}" srcOrd="2" destOrd="0" parTransId="{A3FA657E-C98C-4B18-9E99-A6490AAF511D}" sibTransId="{D6587C76-8BA2-415E-AC41-36B5D067C5C8}"/>
    <dgm:cxn modelId="{DB573D21-1613-442D-8340-8F1D2CB788E6}" type="presParOf" srcId="{75CDC636-EF58-40C7-AADD-F031D273FD4F}" destId="{48247626-1CE5-4812-9179-3213759088F5}" srcOrd="0" destOrd="0" presId="urn:microsoft.com/office/officeart/2008/layout/LinedList"/>
    <dgm:cxn modelId="{130BAFA4-74E6-4F94-87E9-91DE34949CAF}" type="presParOf" srcId="{75CDC636-EF58-40C7-AADD-F031D273FD4F}" destId="{5CDBF982-3ECE-45E8-86FE-D37B4B79C2D0}" srcOrd="1" destOrd="0" presId="urn:microsoft.com/office/officeart/2008/layout/LinedList"/>
    <dgm:cxn modelId="{EEAC1FDD-9D0C-416C-BA74-F2EE60A40C76}" type="presParOf" srcId="{5CDBF982-3ECE-45E8-86FE-D37B4B79C2D0}" destId="{3F91D578-9D1F-46BF-9119-2999915AF8F6}" srcOrd="0" destOrd="0" presId="urn:microsoft.com/office/officeart/2008/layout/LinedList"/>
    <dgm:cxn modelId="{C07C2BD5-46C1-4CA1-BF24-C29645D924CE}" type="presParOf" srcId="{5CDBF982-3ECE-45E8-86FE-D37B4B79C2D0}" destId="{4B617219-A1DE-45E1-91B2-8C9D70615FDA}" srcOrd="1" destOrd="0" presId="urn:microsoft.com/office/officeart/2008/layout/LinedList"/>
    <dgm:cxn modelId="{E233EBED-D875-463D-BCA5-FB036E60ED32}" type="presParOf" srcId="{75CDC636-EF58-40C7-AADD-F031D273FD4F}" destId="{B7A90645-FFEC-4E53-8E40-F8FA630474F8}" srcOrd="2" destOrd="0" presId="urn:microsoft.com/office/officeart/2008/layout/LinedList"/>
    <dgm:cxn modelId="{E9FA65F8-1294-4BAC-A0DE-1EF25F958F44}" type="presParOf" srcId="{75CDC636-EF58-40C7-AADD-F031D273FD4F}" destId="{40B36529-7D4B-443C-88FC-297E30CC86A2}" srcOrd="3" destOrd="0" presId="urn:microsoft.com/office/officeart/2008/layout/LinedList"/>
    <dgm:cxn modelId="{B00D202C-A202-4C6E-A6E0-70E038E4D02D}" type="presParOf" srcId="{40B36529-7D4B-443C-88FC-297E30CC86A2}" destId="{B0D9CF77-5AA3-4A1D-8C11-9E8FC8C60F51}" srcOrd="0" destOrd="0" presId="urn:microsoft.com/office/officeart/2008/layout/LinedList"/>
    <dgm:cxn modelId="{48FD8782-6F55-451F-9DEF-5D591BC82102}" type="presParOf" srcId="{40B36529-7D4B-443C-88FC-297E30CC86A2}" destId="{44C1399C-EE36-4ABC-8B85-484027FE421D}" srcOrd="1" destOrd="0" presId="urn:microsoft.com/office/officeart/2008/layout/LinedList"/>
    <dgm:cxn modelId="{1ED0B4B2-F007-4191-B938-7326EC0CA62A}" type="presParOf" srcId="{75CDC636-EF58-40C7-AADD-F031D273FD4F}" destId="{60DAD409-1E23-46B5-ADA8-FF09A52081A1}" srcOrd="4" destOrd="0" presId="urn:microsoft.com/office/officeart/2008/layout/LinedList"/>
    <dgm:cxn modelId="{04173C01-60D8-4A91-AC3A-753DC40361E8}" type="presParOf" srcId="{75CDC636-EF58-40C7-AADD-F031D273FD4F}" destId="{FECB264A-BCFA-4348-91FA-32C065E64ABD}" srcOrd="5" destOrd="0" presId="urn:microsoft.com/office/officeart/2008/layout/LinedList"/>
    <dgm:cxn modelId="{164EF437-3FDA-47C0-AD9D-A6E3134A2F6A}" type="presParOf" srcId="{FECB264A-BCFA-4348-91FA-32C065E64ABD}" destId="{F323B84F-9B11-4B3E-8B36-57C3EBD0493F}" srcOrd="0" destOrd="0" presId="urn:microsoft.com/office/officeart/2008/layout/LinedList"/>
    <dgm:cxn modelId="{A14BAD02-35AA-4EE3-9BF2-AE9C675D618D}" type="presParOf" srcId="{FECB264A-BCFA-4348-91FA-32C065E64ABD}" destId="{67BB1F30-6C8D-4C6B-BB3F-60021D17F487}" srcOrd="1" destOrd="0" presId="urn:microsoft.com/office/officeart/2008/layout/LinedList"/>
    <dgm:cxn modelId="{4B31BDB9-C3F0-4607-A018-A3308F8EB284}" type="presParOf" srcId="{75CDC636-EF58-40C7-AADD-F031D273FD4F}" destId="{7A690151-C31A-4659-8208-3BC94B19A271}" srcOrd="6" destOrd="0" presId="urn:microsoft.com/office/officeart/2008/layout/LinedList"/>
    <dgm:cxn modelId="{E215EBD0-4580-4E71-9A6E-838E5F45EBF0}" type="presParOf" srcId="{75CDC636-EF58-40C7-AADD-F031D273FD4F}" destId="{5EA6D8F8-4A38-4403-9250-94F24D5A72E9}" srcOrd="7" destOrd="0" presId="urn:microsoft.com/office/officeart/2008/layout/LinedList"/>
    <dgm:cxn modelId="{6B164940-EB5B-40DA-A0CD-4FEE1AFE5468}" type="presParOf" srcId="{5EA6D8F8-4A38-4403-9250-94F24D5A72E9}" destId="{0CBB5444-BA62-4AEC-9FDE-9A323CB7424C}" srcOrd="0" destOrd="0" presId="urn:microsoft.com/office/officeart/2008/layout/LinedList"/>
    <dgm:cxn modelId="{97152705-920D-4224-9199-65BA3423AA96}" type="presParOf" srcId="{5EA6D8F8-4A38-4403-9250-94F24D5A72E9}" destId="{722CC40A-5CD2-48A3-8CD5-6CC6D7AC5262}" srcOrd="1" destOrd="0" presId="urn:microsoft.com/office/officeart/2008/layout/LinedList"/>
    <dgm:cxn modelId="{DCA01A28-8DEB-4F74-BF2F-E009E1CA1104}" type="presParOf" srcId="{75CDC636-EF58-40C7-AADD-F031D273FD4F}" destId="{F8F982C8-48EA-4D81-AAE6-E938EF9D884A}" srcOrd="8" destOrd="0" presId="urn:microsoft.com/office/officeart/2008/layout/LinedList"/>
    <dgm:cxn modelId="{BEE8DD14-C496-4B29-B3A7-22D94670F6AE}" type="presParOf" srcId="{75CDC636-EF58-40C7-AADD-F031D273FD4F}" destId="{10BEB8E4-CBC8-443E-9F96-3B90E30BBACF}" srcOrd="9" destOrd="0" presId="urn:microsoft.com/office/officeart/2008/layout/LinedList"/>
    <dgm:cxn modelId="{BF9A0F33-70CB-4DAA-80F0-93F17A1E3E8D}" type="presParOf" srcId="{10BEB8E4-CBC8-443E-9F96-3B90E30BBACF}" destId="{A34AA83A-1FD4-4717-BBB1-1F97E2173E75}" srcOrd="0" destOrd="0" presId="urn:microsoft.com/office/officeart/2008/layout/LinedList"/>
    <dgm:cxn modelId="{636B5F5B-43AF-4E03-86BD-18B13E9DF511}" type="presParOf" srcId="{10BEB8E4-CBC8-443E-9F96-3B90E30BBACF}" destId="{D3549741-FB8C-488A-8FCF-1EC21C447F01}" srcOrd="1" destOrd="0" presId="urn:microsoft.com/office/officeart/2008/layout/LinedList"/>
    <dgm:cxn modelId="{55F88DD9-1806-4B7E-A71A-8355DBA868AB}" type="presParOf" srcId="{75CDC636-EF58-40C7-AADD-F031D273FD4F}" destId="{7698FBC8-48C0-4221-9A83-6FDCF4A89F53}" srcOrd="10" destOrd="0" presId="urn:microsoft.com/office/officeart/2008/layout/LinedList"/>
    <dgm:cxn modelId="{77766CDF-7661-45DF-AA6C-E8EF161AC4EF}" type="presParOf" srcId="{75CDC636-EF58-40C7-AADD-F031D273FD4F}" destId="{FB48D555-E06D-4DF8-A21E-CE2B46222A9C}" srcOrd="11" destOrd="0" presId="urn:microsoft.com/office/officeart/2008/layout/LinedList"/>
    <dgm:cxn modelId="{C3FBEEA9-2A4B-4460-8C1C-0F6454F18E8C}" type="presParOf" srcId="{FB48D555-E06D-4DF8-A21E-CE2B46222A9C}" destId="{A60B9B7F-2BCF-4DFD-BF3C-69FB90B4858F}" srcOrd="0" destOrd="0" presId="urn:microsoft.com/office/officeart/2008/layout/LinedList"/>
    <dgm:cxn modelId="{9D3AD76A-24C5-4908-BAC6-0D38CC280B26}" type="presParOf" srcId="{FB48D555-E06D-4DF8-A21E-CE2B46222A9C}" destId="{AF674102-8A28-4F12-B273-BF8EBF7C73DB}" srcOrd="1" destOrd="0" presId="urn:microsoft.com/office/officeart/2008/layout/LinedList"/>
    <dgm:cxn modelId="{F2D7E9DF-8AE7-4317-8B39-55D2172A3D3C}" type="presParOf" srcId="{75CDC636-EF58-40C7-AADD-F031D273FD4F}" destId="{25AB0A10-845C-4F18-92B7-E7C98FF66DDC}" srcOrd="12" destOrd="0" presId="urn:microsoft.com/office/officeart/2008/layout/LinedList"/>
    <dgm:cxn modelId="{EE6F4732-48E9-49AB-8483-F6C95576AB84}" type="presParOf" srcId="{75CDC636-EF58-40C7-AADD-F031D273FD4F}" destId="{4E05BE3D-6F0A-48A7-AAF4-32EB2C2A62A3}" srcOrd="13" destOrd="0" presId="urn:microsoft.com/office/officeart/2008/layout/LinedList"/>
    <dgm:cxn modelId="{AC37C450-A421-4524-9466-20CC71A61F92}" type="presParOf" srcId="{4E05BE3D-6F0A-48A7-AAF4-32EB2C2A62A3}" destId="{247CC4D1-7C90-4706-BF07-8697AF7EF114}" srcOrd="0" destOrd="0" presId="urn:microsoft.com/office/officeart/2008/layout/LinedList"/>
    <dgm:cxn modelId="{23DE0B1C-9A8E-4F07-A6BB-B30F3DF205F5}" type="presParOf" srcId="{4E05BE3D-6F0A-48A7-AAF4-32EB2C2A62A3}" destId="{A6B924FE-E065-4A7D-9043-B596B3B236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47626-1CE5-4812-9179-3213759088F5}">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91D578-9D1F-46BF-9119-2999915AF8F6}">
      <dsp:nvSpPr>
        <dsp:cNvPr id="0" name=""/>
        <dsp:cNvSpPr/>
      </dsp:nvSpPr>
      <dsp:spPr>
        <a:xfrm>
          <a:off x="0" y="600"/>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1. Abstract</a:t>
          </a:r>
          <a:endParaRPr lang="en-US" sz="2000" kern="1200" dirty="0"/>
        </a:p>
      </dsp:txBody>
      <dsp:txXfrm>
        <a:off x="0" y="600"/>
        <a:ext cx="5641974" cy="702864"/>
      </dsp:txXfrm>
    </dsp:sp>
    <dsp:sp modelId="{B7A90645-FFEC-4E53-8E40-F8FA630474F8}">
      <dsp:nvSpPr>
        <dsp:cNvPr id="0" name=""/>
        <dsp:cNvSpPr/>
      </dsp:nvSpPr>
      <dsp:spPr>
        <a:xfrm>
          <a:off x="0" y="703464"/>
          <a:ext cx="5641974" cy="0"/>
        </a:xfrm>
        <a:prstGeom prst="line">
          <a:avLst/>
        </a:prstGeom>
        <a:solidFill>
          <a:schemeClr val="accent2">
            <a:hueOff val="18907"/>
            <a:satOff val="2173"/>
            <a:lumOff val="-1732"/>
            <a:alphaOff val="0"/>
          </a:schemeClr>
        </a:solidFill>
        <a:ln w="15875" cap="flat" cmpd="sng" algn="ctr">
          <a:solidFill>
            <a:schemeClr val="accent2">
              <a:hueOff val="18907"/>
              <a:satOff val="2173"/>
              <a:lumOff val="-17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9CF77-5AA3-4A1D-8C11-9E8FC8C60F51}">
      <dsp:nvSpPr>
        <dsp:cNvPr id="0" name=""/>
        <dsp:cNvSpPr/>
      </dsp:nvSpPr>
      <dsp:spPr>
        <a:xfrm>
          <a:off x="0" y="703464"/>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2. Introduction</a:t>
          </a:r>
          <a:endParaRPr lang="en-US" sz="2000" kern="1200" dirty="0"/>
        </a:p>
      </dsp:txBody>
      <dsp:txXfrm>
        <a:off x="0" y="703464"/>
        <a:ext cx="5641974" cy="702864"/>
      </dsp:txXfrm>
    </dsp:sp>
    <dsp:sp modelId="{60DAD409-1E23-46B5-ADA8-FF09A52081A1}">
      <dsp:nvSpPr>
        <dsp:cNvPr id="0" name=""/>
        <dsp:cNvSpPr/>
      </dsp:nvSpPr>
      <dsp:spPr>
        <a:xfrm>
          <a:off x="0" y="1406328"/>
          <a:ext cx="5641974" cy="0"/>
        </a:xfrm>
        <a:prstGeom prst="line">
          <a:avLst/>
        </a:prstGeom>
        <a:solidFill>
          <a:schemeClr val="accent2">
            <a:hueOff val="37813"/>
            <a:satOff val="4346"/>
            <a:lumOff val="-3464"/>
            <a:alphaOff val="0"/>
          </a:schemeClr>
        </a:solidFill>
        <a:ln w="15875" cap="flat" cmpd="sng" algn="ctr">
          <a:solidFill>
            <a:schemeClr val="accent2">
              <a:hueOff val="37813"/>
              <a:satOff val="4346"/>
              <a:lumOff val="-34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23B84F-9B11-4B3E-8B36-57C3EBD0493F}">
      <dsp:nvSpPr>
        <dsp:cNvPr id="0" name=""/>
        <dsp:cNvSpPr/>
      </dsp:nvSpPr>
      <dsp:spPr>
        <a:xfrm>
          <a:off x="0" y="1406328"/>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3. Digital Workplace</a:t>
          </a:r>
          <a:endParaRPr lang="en-US" sz="2000" kern="1200" dirty="0"/>
        </a:p>
      </dsp:txBody>
      <dsp:txXfrm>
        <a:off x="0" y="1406328"/>
        <a:ext cx="5641974" cy="702864"/>
      </dsp:txXfrm>
    </dsp:sp>
    <dsp:sp modelId="{7A690151-C31A-4659-8208-3BC94B19A271}">
      <dsp:nvSpPr>
        <dsp:cNvPr id="0" name=""/>
        <dsp:cNvSpPr/>
      </dsp:nvSpPr>
      <dsp:spPr>
        <a:xfrm>
          <a:off x="0" y="2109192"/>
          <a:ext cx="5641974" cy="0"/>
        </a:xfrm>
        <a:prstGeom prst="line">
          <a:avLst/>
        </a:prstGeom>
        <a:solidFill>
          <a:schemeClr val="accent2">
            <a:hueOff val="56720"/>
            <a:satOff val="6519"/>
            <a:lumOff val="-5196"/>
            <a:alphaOff val="0"/>
          </a:schemeClr>
        </a:solidFill>
        <a:ln w="15875" cap="flat" cmpd="sng" algn="ctr">
          <a:solidFill>
            <a:schemeClr val="accent2">
              <a:hueOff val="56720"/>
              <a:satOff val="6519"/>
              <a:lumOff val="-5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B5444-BA62-4AEC-9FDE-9A323CB7424C}">
      <dsp:nvSpPr>
        <dsp:cNvPr id="0" name=""/>
        <dsp:cNvSpPr/>
      </dsp:nvSpPr>
      <dsp:spPr>
        <a:xfrm>
          <a:off x="0" y="2109192"/>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4. Effects of the Digital Surge</a:t>
          </a:r>
          <a:endParaRPr lang="en-US" sz="2000" kern="1200" dirty="0"/>
        </a:p>
      </dsp:txBody>
      <dsp:txXfrm>
        <a:off x="0" y="2109192"/>
        <a:ext cx="5641974" cy="702864"/>
      </dsp:txXfrm>
    </dsp:sp>
    <dsp:sp modelId="{F8F982C8-48EA-4D81-AAE6-E938EF9D884A}">
      <dsp:nvSpPr>
        <dsp:cNvPr id="0" name=""/>
        <dsp:cNvSpPr/>
      </dsp:nvSpPr>
      <dsp:spPr>
        <a:xfrm>
          <a:off x="0" y="2812057"/>
          <a:ext cx="5641974" cy="0"/>
        </a:xfrm>
        <a:prstGeom prst="line">
          <a:avLst/>
        </a:prstGeom>
        <a:solidFill>
          <a:schemeClr val="accent2">
            <a:hueOff val="75626"/>
            <a:satOff val="8693"/>
            <a:lumOff val="-6929"/>
            <a:alphaOff val="0"/>
          </a:schemeClr>
        </a:solidFill>
        <a:ln w="15875" cap="flat" cmpd="sng" algn="ctr">
          <a:solidFill>
            <a:schemeClr val="accent2">
              <a:hueOff val="75626"/>
              <a:satOff val="8693"/>
              <a:lumOff val="-69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4AA83A-1FD4-4717-BBB1-1F97E2173E75}">
      <dsp:nvSpPr>
        <dsp:cNvPr id="0" name=""/>
        <dsp:cNvSpPr/>
      </dsp:nvSpPr>
      <dsp:spPr>
        <a:xfrm>
          <a:off x="0" y="2812057"/>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5. Advantages and Disadvantages of Technology</a:t>
          </a:r>
          <a:endParaRPr lang="en-US" sz="2000" kern="1200" dirty="0"/>
        </a:p>
      </dsp:txBody>
      <dsp:txXfrm>
        <a:off x="0" y="2812057"/>
        <a:ext cx="5641974" cy="702864"/>
      </dsp:txXfrm>
    </dsp:sp>
    <dsp:sp modelId="{7698FBC8-48C0-4221-9A83-6FDCF4A89F53}">
      <dsp:nvSpPr>
        <dsp:cNvPr id="0" name=""/>
        <dsp:cNvSpPr/>
      </dsp:nvSpPr>
      <dsp:spPr>
        <a:xfrm>
          <a:off x="0" y="3514921"/>
          <a:ext cx="5641974" cy="0"/>
        </a:xfrm>
        <a:prstGeom prst="line">
          <a:avLst/>
        </a:prstGeom>
        <a:solidFill>
          <a:schemeClr val="accent2">
            <a:hueOff val="94533"/>
            <a:satOff val="10866"/>
            <a:lumOff val="-8661"/>
            <a:alphaOff val="0"/>
          </a:schemeClr>
        </a:solidFill>
        <a:ln w="15875" cap="flat" cmpd="sng" algn="ctr">
          <a:solidFill>
            <a:schemeClr val="accent2">
              <a:hueOff val="94533"/>
              <a:satOff val="10866"/>
              <a:lumOff val="-86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B9B7F-2BCF-4DFD-BF3C-69FB90B4858F}">
      <dsp:nvSpPr>
        <dsp:cNvPr id="0" name=""/>
        <dsp:cNvSpPr/>
      </dsp:nvSpPr>
      <dsp:spPr>
        <a:xfrm>
          <a:off x="0" y="3514921"/>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6. Conclusion</a:t>
          </a:r>
          <a:endParaRPr lang="en-US" sz="2000" kern="1200" dirty="0"/>
        </a:p>
      </dsp:txBody>
      <dsp:txXfrm>
        <a:off x="0" y="3514921"/>
        <a:ext cx="5641974" cy="702864"/>
      </dsp:txXfrm>
    </dsp:sp>
    <dsp:sp modelId="{25AB0A10-845C-4F18-92B7-E7C98FF66DDC}">
      <dsp:nvSpPr>
        <dsp:cNvPr id="0" name=""/>
        <dsp:cNvSpPr/>
      </dsp:nvSpPr>
      <dsp:spPr>
        <a:xfrm>
          <a:off x="0" y="4217785"/>
          <a:ext cx="5641974" cy="0"/>
        </a:xfrm>
        <a:prstGeom prst="line">
          <a:avLst/>
        </a:prstGeom>
        <a:solidFill>
          <a:schemeClr val="accent2">
            <a:hueOff val="113439"/>
            <a:satOff val="13039"/>
            <a:lumOff val="-10393"/>
            <a:alphaOff val="0"/>
          </a:schemeClr>
        </a:solidFill>
        <a:ln w="15875" cap="flat"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7CC4D1-7C90-4706-BF07-8697AF7EF114}">
      <dsp:nvSpPr>
        <dsp:cNvPr id="0" name=""/>
        <dsp:cNvSpPr/>
      </dsp:nvSpPr>
      <dsp:spPr>
        <a:xfrm>
          <a:off x="0" y="4217785"/>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7. Reference List</a:t>
          </a:r>
          <a:endParaRPr lang="en-US" sz="2000" kern="1200" dirty="0"/>
        </a:p>
      </dsp:txBody>
      <dsp:txXfrm>
        <a:off x="0" y="4217785"/>
        <a:ext cx="5641974" cy="7028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02/12/2022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FF647ED-1F21-4451-9348-9D84FFF89E84}"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6A406-505B-4E94-9AF3-AF1C8A61C632}"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971581-8FBC-431C-A569-163E0F75879A}"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3F6C51-12A6-4970-9DA1-1B5CCA835B04}"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9518D-5492-4F22-B807-ECDEC02D5B6F}" type="datetime1">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DB8616-D790-48F7-A031-B6B828A41597}" type="datetime1">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D5E9E-19A2-4761-8CB8-AE23783FCFAB}" type="datetime1">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2DD5D-E42D-4970-9C6C-6437D0F563A8}"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08A5B3-7BDF-4D84-A113-CB154DF5574F}" type="datetime1">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42D3A-9E0E-4837-B97B-1BF95553AC7F}"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27255F-1618-4BC0-80D8-6A4EFDDD04AB}" type="datetime1">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540031-20B9-4900-AE95-FE230E66AD75}" type="datetime1">
              <a:rPr lang="en-GB" smtClean="0"/>
              <a:t>02/12/2022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alphaModFix amt="45000"/>
          </a:blip>
          <a:srcRect t="1209" r="-1" b="14499"/>
          <a:stretch/>
        </p:blipFill>
        <p:spPr>
          <a:xfrm>
            <a:off x="20" y="-1"/>
            <a:ext cx="12188932" cy="6858000"/>
          </a:xfrm>
          <a:prstGeom prst="rect">
            <a:avLst/>
          </a:prstGeom>
        </p:spPr>
      </p:pic>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643467" y="643467"/>
            <a:ext cx="7164674" cy="5571066"/>
          </a:xfrm>
        </p:spPr>
        <p:txBody>
          <a:bodyPr vert="horz" lIns="91440" tIns="45720" rIns="91440" bIns="45720" rtlCol="0">
            <a:normAutofit/>
          </a:bodyPr>
          <a:lstStyle/>
          <a:p>
            <a:pPr algn="ctr"/>
            <a:r>
              <a:rPr lang="en-US" sz="3000" b="1" cap="none" spc="100" dirty="0">
                <a:solidFill>
                  <a:schemeClr val="tx1"/>
                </a:solidFill>
              </a:rPr>
              <a:t>Digital Skills and Research Methods</a:t>
            </a:r>
            <a:br>
              <a:rPr lang="en-US" sz="3000" b="1" cap="none" spc="100" dirty="0">
                <a:solidFill>
                  <a:schemeClr val="tx1"/>
                </a:solidFill>
              </a:rPr>
            </a:br>
            <a:br>
              <a:rPr lang="en-US" sz="3000" b="1" cap="none" spc="100" dirty="0">
                <a:solidFill>
                  <a:schemeClr val="tx1"/>
                </a:solidFill>
              </a:rPr>
            </a:br>
            <a:r>
              <a:rPr lang="en-GB" sz="3000" b="1" cap="none" spc="100" dirty="0">
                <a:solidFill>
                  <a:schemeClr val="tx1"/>
                </a:solidFill>
              </a:rPr>
              <a:t>Why is digital technology important when working with people?</a:t>
            </a:r>
            <a:br>
              <a:rPr lang="en-US" sz="3000" b="1" cap="none" spc="100" dirty="0">
                <a:solidFill>
                  <a:schemeClr val="tx1"/>
                </a:solidFill>
              </a:rPr>
            </a:br>
            <a:br>
              <a:rPr lang="en-US" sz="3000" b="1" cap="none" spc="100" dirty="0">
                <a:solidFill>
                  <a:schemeClr val="tx1"/>
                </a:solidFill>
              </a:rPr>
            </a:br>
            <a:r>
              <a:rPr lang="en-US" sz="3000" b="1" cap="none" spc="100" dirty="0">
                <a:solidFill>
                  <a:schemeClr val="tx1"/>
                </a:solidFill>
              </a:rPr>
              <a:t> (BMSW4003_BIRM)</a:t>
            </a:r>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8451608" y="643467"/>
            <a:ext cx="3096926" cy="5571066"/>
          </a:xfrm>
        </p:spPr>
        <p:txBody>
          <a:bodyPr vert="horz" lIns="45720" tIns="45720" rIns="45720" bIns="45720" rtlCol="0">
            <a:normAutofit/>
          </a:bodyPr>
          <a:lstStyle/>
          <a:p>
            <a:pPr algn="ctr"/>
            <a:r>
              <a:rPr lang="en-US" b="1" dirty="0">
                <a:solidFill>
                  <a:schemeClr val="tx1"/>
                </a:solidFill>
              </a:rPr>
              <a:t>Presented by</a:t>
            </a:r>
          </a:p>
          <a:p>
            <a:pPr algn="ctr"/>
            <a:r>
              <a:rPr lang="en-US" b="1" dirty="0">
                <a:solidFill>
                  <a:schemeClr val="tx1"/>
                </a:solidFill>
              </a:rPr>
              <a:t>Cristian Eugen </a:t>
            </a:r>
            <a:r>
              <a:rPr lang="en-US" b="1" dirty="0" err="1">
                <a:solidFill>
                  <a:schemeClr val="tx1"/>
                </a:solidFill>
              </a:rPr>
              <a:t>Teaca</a:t>
            </a:r>
            <a:endParaRPr lang="en-US" b="1" dirty="0">
              <a:solidFill>
                <a:schemeClr val="tx1"/>
              </a:solidFill>
            </a:endParaRPr>
          </a:p>
          <a:p>
            <a:pPr algn="ctr"/>
            <a:r>
              <a:rPr lang="en-US" b="1" dirty="0">
                <a:solidFill>
                  <a:schemeClr val="tx1"/>
                </a:solidFill>
              </a:rPr>
              <a:t>Student Number 2127717</a:t>
            </a:r>
          </a:p>
          <a:p>
            <a:endParaRPr lang="en-US" b="1" dirty="0">
              <a:solidFill>
                <a:schemeClr val="tx1"/>
              </a:solidFill>
            </a:endParaRPr>
          </a:p>
          <a:p>
            <a:pPr algn="ctr"/>
            <a:r>
              <a:rPr lang="en-US" b="1" dirty="0">
                <a:solidFill>
                  <a:schemeClr val="tx1"/>
                </a:solidFill>
              </a:rPr>
              <a:t>Lecturer</a:t>
            </a:r>
          </a:p>
          <a:p>
            <a:pPr algn="ctr"/>
            <a:r>
              <a:rPr lang="en-US" b="1" dirty="0">
                <a:solidFill>
                  <a:schemeClr val="tx1"/>
                </a:solidFill>
              </a:rPr>
              <a:t>Zahra </a:t>
            </a:r>
            <a:r>
              <a:rPr lang="en-US" b="1" dirty="0" err="1">
                <a:solidFill>
                  <a:schemeClr val="tx1"/>
                </a:solidFill>
              </a:rPr>
              <a:t>Mohammadnazari</a:t>
            </a:r>
            <a:endParaRPr lang="en-US" b="1" dirty="0">
              <a:solidFill>
                <a:schemeClr val="tx1"/>
              </a:solidFill>
            </a:endParaRPr>
          </a:p>
        </p:txBody>
      </p:sp>
      <p:cxnSp>
        <p:nvCxnSpPr>
          <p:cNvPr id="29" name="Straight Connector 28">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11122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3D969-066A-0EA6-4EC6-598188423E41}"/>
              </a:ext>
            </a:extLst>
          </p:cNvPr>
          <p:cNvSpPr>
            <a:spLocks noGrp="1"/>
          </p:cNvSpPr>
          <p:nvPr>
            <p:ph type="title"/>
          </p:nvPr>
        </p:nvSpPr>
        <p:spPr>
          <a:xfrm>
            <a:off x="643468" y="643467"/>
            <a:ext cx="3415612" cy="5571066"/>
          </a:xfrm>
        </p:spPr>
        <p:txBody>
          <a:bodyPr>
            <a:normAutofit/>
          </a:bodyPr>
          <a:lstStyle/>
          <a:p>
            <a:pPr algn="ctr"/>
            <a:r>
              <a:rPr lang="en-GB" sz="3000" b="1" cap="none" dirty="0">
                <a:solidFill>
                  <a:srgbClr val="FFFFFF"/>
                </a:solidFill>
              </a:rPr>
              <a:t>Table of Content</a:t>
            </a:r>
          </a:p>
        </p:txBody>
      </p:sp>
      <p:graphicFrame>
        <p:nvGraphicFramePr>
          <p:cNvPr id="5" name="Content Placeholder 2">
            <a:extLst>
              <a:ext uri="{FF2B5EF4-FFF2-40B4-BE49-F238E27FC236}">
                <a16:creationId xmlns:a16="http://schemas.microsoft.com/office/drawing/2014/main" id="{26C0800D-3BC9-872B-0DEE-516374E62443}"/>
              </a:ext>
            </a:extLst>
          </p:cNvPr>
          <p:cNvGraphicFramePr>
            <a:graphicFrameLocks noGrp="1"/>
          </p:cNvGraphicFramePr>
          <p:nvPr>
            <p:ph idx="1"/>
            <p:extLst>
              <p:ext uri="{D42A27DB-BD31-4B8C-83A1-F6EECF244321}">
                <p14:modId xmlns:p14="http://schemas.microsoft.com/office/powerpoint/2010/main" val="1053629146"/>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127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57E2F-1FDC-BF6F-616B-FE7CDDE7D723}"/>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Abstract</a:t>
            </a:r>
          </a:p>
        </p:txBody>
      </p:sp>
      <p:sp>
        <p:nvSpPr>
          <p:cNvPr id="3" name="Content Placeholder 2">
            <a:extLst>
              <a:ext uri="{FF2B5EF4-FFF2-40B4-BE49-F238E27FC236}">
                <a16:creationId xmlns:a16="http://schemas.microsoft.com/office/drawing/2014/main" id="{B5096571-93C5-2CA7-F64C-0DFBEEE45A51}"/>
              </a:ext>
            </a:extLst>
          </p:cNvPr>
          <p:cNvSpPr>
            <a:spLocks noGrp="1"/>
          </p:cNvSpPr>
          <p:nvPr>
            <p:ph idx="1"/>
          </p:nvPr>
        </p:nvSpPr>
        <p:spPr>
          <a:xfrm>
            <a:off x="4850296" y="178904"/>
            <a:ext cx="7195930" cy="6480313"/>
          </a:xfrm>
        </p:spPr>
        <p:txBody>
          <a:bodyPr anchor="ctr">
            <a:normAutofit/>
          </a:bodyPr>
          <a:lstStyle/>
          <a:p>
            <a:pPr marL="0" indent="0">
              <a:buNone/>
            </a:pPr>
            <a:r>
              <a:rPr lang="en-GB" sz="1100" dirty="0"/>
              <a:t>As a result of social distancing norms and nationwide lockdowns, the Covid-19 pandemic has caused a surge in the use of digital technologies. Throughout the world, people and organizations have had to adapt to new ways of working and living. </a:t>
            </a:r>
          </a:p>
          <a:p>
            <a:pPr marL="0" indent="0">
              <a:buNone/>
            </a:pPr>
            <a:r>
              <a:rPr lang="en-GB" sz="1100" dirty="0"/>
              <a:t>In this paper we discuss possible scenarios of the digital surge and the research challenges that may arise as a result. Work-from-home (WFH) is becoming increasingly popular as a result of digitalization. In the future, blockchain technology will become increasingly important and will require research into its design and regulations. </a:t>
            </a:r>
          </a:p>
          <a:p>
            <a:pPr marL="0" indent="0">
              <a:buNone/>
            </a:pPr>
            <a:r>
              <a:rPr lang="en-GB" sz="1100" dirty="0"/>
              <a:t>The gig economy and gig workers are likely to grow in scale, raising questions about work allocation, collaboration, motivation, and aspects of work overload and presenteeism. The increasing presence of digital technology in the workplace will lead to a greater awareness of workplace monitoring and technostress issues. </a:t>
            </a:r>
          </a:p>
          <a:p>
            <a:pPr marL="0" indent="0">
              <a:buNone/>
            </a:pPr>
            <a:r>
              <a:rPr lang="en-GB" sz="1100" dirty="0"/>
              <a:t>There is likely to be an increase in online fraud as well as research on security management. Following a pandemic, it will be essential to regulate the internet, one of the most important resources. </a:t>
            </a:r>
          </a:p>
          <a:p>
            <a:pPr marL="0" indent="0">
              <a:buNone/>
            </a:pPr>
            <a:r>
              <a:rPr lang="en-GB" sz="1100" dirty="0"/>
              <a:t>It may be possible to address the causes and consequences of the digital divide through research. Moreover, the issues of net neutrality and zero-rating plans deserve careful consideration. The impact and consequences of internet shutdowns, which are frequently used by governments, will also be a key research area. </a:t>
            </a:r>
          </a:p>
          <a:p>
            <a:pPr marL="0" indent="0">
              <a:buNone/>
            </a:pPr>
            <a:r>
              <a:rPr lang="en-GB" sz="1100" dirty="0"/>
              <a:t>Research will examine the adoption, consequences, and modes of use of digital money during crisis situations. With the increased use of digital technologies, surveillance and privacy have become more important.</a:t>
            </a:r>
          </a:p>
        </p:txBody>
      </p:sp>
      <p:sp>
        <p:nvSpPr>
          <p:cNvPr id="7" name="Slide Number Placeholder 6">
            <a:extLst>
              <a:ext uri="{FF2B5EF4-FFF2-40B4-BE49-F238E27FC236}">
                <a16:creationId xmlns:a16="http://schemas.microsoft.com/office/drawing/2014/main" id="{D18A4C6E-A5A1-B439-6F31-F240BE533315}"/>
              </a:ext>
            </a:extLst>
          </p:cNvPr>
          <p:cNvSpPr>
            <a:spLocks noGrp="1"/>
          </p:cNvSpPr>
          <p:nvPr>
            <p:ph type="sldNum" sz="quarter" idx="12"/>
          </p:nvPr>
        </p:nvSpPr>
        <p:spPr/>
        <p:txBody>
          <a:bodyPr/>
          <a:lstStyle/>
          <a:p>
            <a:pPr algn="ctr"/>
            <a:r>
              <a:rPr lang="en-GB" sz="1600" dirty="0"/>
              <a:t>1</a:t>
            </a:r>
          </a:p>
        </p:txBody>
      </p:sp>
    </p:spTree>
    <p:extLst>
      <p:ext uri="{BB962C8B-B14F-4D97-AF65-F5344CB8AC3E}">
        <p14:creationId xmlns:p14="http://schemas.microsoft.com/office/powerpoint/2010/main" val="3929891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45CB-CF18-52F7-296F-8DD16B690076}"/>
              </a:ext>
            </a:extLst>
          </p:cNvPr>
          <p:cNvSpPr>
            <a:spLocks noGrp="1"/>
          </p:cNvSpPr>
          <p:nvPr>
            <p:ph type="title"/>
          </p:nvPr>
        </p:nvSpPr>
        <p:spPr>
          <a:xfrm>
            <a:off x="964788" y="804333"/>
            <a:ext cx="3391900" cy="5249334"/>
          </a:xfrm>
        </p:spPr>
        <p:txBody>
          <a:bodyPr>
            <a:normAutofit/>
          </a:bodyPr>
          <a:lstStyle/>
          <a:p>
            <a:pPr algn="ctr"/>
            <a:r>
              <a:rPr lang="en-GB" sz="3000" b="1" cap="none">
                <a:solidFill>
                  <a:srgbClr val="FFFFFF"/>
                </a:solidFill>
              </a:rPr>
              <a:t>Introduction</a:t>
            </a:r>
            <a:endParaRPr lang="en-GB" sz="3000" b="1" cap="none" dirty="0">
              <a:solidFill>
                <a:srgbClr val="FFFFFF"/>
              </a:solidFill>
            </a:endParaRPr>
          </a:p>
        </p:txBody>
      </p:sp>
      <p:sp>
        <p:nvSpPr>
          <p:cNvPr id="3" name="Content Placeholder 2">
            <a:extLst>
              <a:ext uri="{FF2B5EF4-FFF2-40B4-BE49-F238E27FC236}">
                <a16:creationId xmlns:a16="http://schemas.microsoft.com/office/drawing/2014/main" id="{A1A6F72B-1F9B-E051-FC50-4BB6F621BF65}"/>
              </a:ext>
            </a:extLst>
          </p:cNvPr>
          <p:cNvSpPr>
            <a:spLocks noGrp="1"/>
          </p:cNvSpPr>
          <p:nvPr>
            <p:ph idx="1"/>
          </p:nvPr>
        </p:nvSpPr>
        <p:spPr>
          <a:xfrm>
            <a:off x="4951048" y="804333"/>
            <a:ext cx="6306003" cy="5249334"/>
          </a:xfrm>
        </p:spPr>
        <p:txBody>
          <a:bodyPr anchor="ctr">
            <a:noAutofit/>
          </a:bodyPr>
          <a:lstStyle/>
          <a:p>
            <a:pPr marL="0" indent="0">
              <a:buNone/>
            </a:pPr>
            <a:r>
              <a:rPr lang="en-GB" sz="1100" dirty="0"/>
              <a:t>The Coronavirus pandemic affected more than 200 countries and territories worldwide, with the majority of clusters occurring in urban areas and even rural regions. The spread of the pandemic has forced lockdowns in nearly all regions, preventing people from gathering and interacting. This includes colleges, schools, malls, temples, offices, airports, and railway stations. People have been forced to use the internet and internet-based services to communicate, interact, and continue their work duties from home due to the lockdown. Compared to pre-lockdown levels, internet usage has increased from 40% to 100%. </a:t>
            </a:r>
          </a:p>
          <a:p>
            <a:pPr marL="0" indent="0">
              <a:buNone/>
            </a:pPr>
            <a:r>
              <a:rPr lang="en-GB" sz="1100" dirty="0"/>
              <a:t>There has been a ten-fold increase in the use of video-conferencing services such as Zoom, and a 30% increase in the use of content delivery services such as Akamai (</a:t>
            </a:r>
            <a:r>
              <a:rPr lang="en-GB" sz="1100" dirty="0" err="1"/>
              <a:t>Branscombe</a:t>
            </a:r>
            <a:r>
              <a:rPr lang="en-GB" sz="1100" dirty="0"/>
              <a:t>, 2020). It has been observed that lockdowns across countries have led to an increase in the use of information systems and networks. This has led to a significant change in the patterns of usage and </a:t>
            </a:r>
            <a:r>
              <a:rPr lang="en-GB" sz="1100" dirty="0" err="1"/>
              <a:t>behavior</a:t>
            </a:r>
            <a:r>
              <a:rPr lang="en-GB" sz="1100" dirty="0"/>
              <a:t> of users. </a:t>
            </a:r>
          </a:p>
          <a:p>
            <a:pPr marL="0" indent="0">
              <a:buNone/>
            </a:pPr>
            <a:r>
              <a:rPr lang="en-GB" sz="1100" dirty="0"/>
              <a:t>New "</a:t>
            </a:r>
            <a:r>
              <a:rPr lang="en-GB" sz="1100" dirty="0" err="1"/>
              <a:t>normals</a:t>
            </a:r>
            <a:r>
              <a:rPr lang="en-GB" sz="1100" dirty="0"/>
              <a:t>" have emerged for employees - with meetings becoming entirely virtual, office work moving to the home, and new work patterns emerging. The impact of these changes has been felt by most organizations, regardless of whether the organization is in business, society, or government. As a result of the sudden changes, organizations and individuals had very little time to prepare, and implement new setups and arrangements; they had to adjust, try, experiment, and find ways to adapt and adapt that did not exist before. </a:t>
            </a:r>
          </a:p>
          <a:p>
            <a:pPr marL="0" indent="0">
              <a:buNone/>
            </a:pPr>
            <a:r>
              <a:rPr lang="en-GB" sz="1100" dirty="0"/>
              <a:t>Despite the fact that the pandemic is receding and stabilizing in some countries, it remains an active threat in many others. There is a high level of concern among experts in most countries regarding the possibility that the disease could re-emerge, and that the lockdown norms may be gradually relaxed with social distancing at its core. </a:t>
            </a:r>
          </a:p>
          <a:p>
            <a:pPr marL="0" indent="0">
              <a:buNone/>
            </a:pPr>
            <a:r>
              <a:rPr lang="en-GB" sz="1100" dirty="0"/>
              <a:t>According to our estimate, these effects are a result of the impact of the lockdowns on the digital transformation that was already underway prior to the outbreak of the pandemic. Our next section examines the impact of the Covid-19 pandemic on the use of digital technologies, where we discuss some possible scenarios and research questions associated with the post-pandemic world.</a:t>
            </a:r>
          </a:p>
        </p:txBody>
      </p:sp>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1600"/>
              <a:t>2</a:t>
            </a:r>
            <a:endParaRPr lang="en-GB" sz="1600" dirty="0"/>
          </a:p>
        </p:txBody>
      </p:sp>
    </p:spTree>
    <p:extLst>
      <p:ext uri="{BB962C8B-B14F-4D97-AF65-F5344CB8AC3E}">
        <p14:creationId xmlns:p14="http://schemas.microsoft.com/office/powerpoint/2010/main" val="8565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6521E-B94F-C55D-3B4D-10792DB71D96}"/>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Digital Workplace</a:t>
            </a:r>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fontScale="77500" lnSpcReduction="20000"/>
          </a:bodyPr>
          <a:lstStyle/>
          <a:p>
            <a:pPr marL="0" indent="0">
              <a:buNone/>
            </a:pPr>
            <a:r>
              <a:rPr lang="en-GB" sz="1400" dirty="0"/>
              <a:t>According to </a:t>
            </a:r>
            <a:r>
              <a:rPr lang="en-GB" sz="1400" dirty="0" err="1"/>
              <a:t>Stefanini</a:t>
            </a:r>
            <a:r>
              <a:rPr lang="en-GB" sz="1400" dirty="0"/>
              <a:t> Group (2022), the following technologies can be utilized to create an effective digital workplace. To determine the optimal time to implement them, businesses should understand what leading workplace technologies are and how they can reshape an organization:</a:t>
            </a:r>
          </a:p>
          <a:p>
            <a:pPr marL="0" indent="0">
              <a:buNone/>
            </a:pPr>
            <a:r>
              <a:rPr lang="en-GB" sz="1700" b="1" dirty="0"/>
              <a:t>Clout</a:t>
            </a:r>
          </a:p>
          <a:p>
            <a:pPr marL="0" indent="0">
              <a:buNone/>
            </a:pPr>
            <a:r>
              <a:rPr lang="en-GB" sz="1400" dirty="0"/>
              <a:t>In addition to remote file sharing, cloud services and their capabilities act as the backbone for many of the digital workplace technologies listed below. It is typically necessary to migrate legacy systems to cloud storage in order to effectively implement these services. Eliminating data silos allows departments to be transparent.</a:t>
            </a:r>
          </a:p>
          <a:p>
            <a:pPr marL="0" indent="0">
              <a:buNone/>
            </a:pPr>
            <a:r>
              <a:rPr lang="en-GB" sz="1700" b="1" dirty="0"/>
              <a:t>Document Management </a:t>
            </a:r>
          </a:p>
          <a:p>
            <a:pPr marL="0" indent="0">
              <a:buNone/>
            </a:pPr>
            <a:r>
              <a:rPr lang="en-GB" sz="1400" dirty="0"/>
              <a:t>As digital operations expand, the amount of data generated increases dramatically. As these document management systems become more robust, they offer analytics for all structured data. This allows them to track newly created files as they are created, and offers more opportunities for insights and collaboration.</a:t>
            </a:r>
          </a:p>
          <a:p>
            <a:pPr marL="0" indent="0">
              <a:buNone/>
            </a:pPr>
            <a:r>
              <a:rPr lang="en-GB" sz="1700" b="1" dirty="0"/>
              <a:t>Workflow Management</a:t>
            </a:r>
          </a:p>
          <a:p>
            <a:pPr marL="0" indent="0">
              <a:buNone/>
            </a:pPr>
            <a:r>
              <a:rPr lang="en-GB" sz="1400" dirty="0"/>
              <a:t>Despite the availability of many workflow management tools, the challenge is finding one that allows for effective and flexible project management. As part of virtualizing a business process, it is critical to document the smaller steps that make up the larger journey. In addition, it is critical to evaluate how those processes are changing as a result of digital technology. Using management tools, workflows can be designed in a flexible way while visibility and permissions can be controlled. This tool contributes to the creation of mobility by identifying processes that can be automated.</a:t>
            </a:r>
          </a:p>
          <a:p>
            <a:pPr marL="0" indent="0">
              <a:buNone/>
            </a:pPr>
            <a:r>
              <a:rPr lang="en-GB" sz="1700" b="1" dirty="0"/>
              <a:t>Platforms for collaboration</a:t>
            </a:r>
          </a:p>
          <a:p>
            <a:pPr marL="0" indent="0">
              <a:buNone/>
            </a:pPr>
            <a:r>
              <a:rPr lang="en-GB" sz="1400" dirty="0"/>
              <a:t>Choosing a collaboration platform that works well for your team allows your team to communicate anytime and anywhere, accessing remote connectivity tools that facilitate video conference calls, the completion of tasks online, and the sharing of data securely. It is possible to use a variety of tools, such as messaging platforms and social networking sites. These tools allow employees to take ownership of their own work through a distributed network of collaborative responsibilities rather than a traditional hierarchical structure.</a:t>
            </a:r>
          </a:p>
        </p:txBody>
      </p:sp>
      <p:sp>
        <p:nvSpPr>
          <p:cNvPr id="5" name="Slide Number Placeholder 4">
            <a:extLst>
              <a:ext uri="{FF2B5EF4-FFF2-40B4-BE49-F238E27FC236}">
                <a16:creationId xmlns:a16="http://schemas.microsoft.com/office/drawing/2014/main" id="{44F9C272-3233-C704-B806-F1B976A038DB}"/>
              </a:ext>
            </a:extLst>
          </p:cNvPr>
          <p:cNvSpPr>
            <a:spLocks noGrp="1"/>
          </p:cNvSpPr>
          <p:nvPr>
            <p:ph type="sldNum" sz="quarter" idx="12"/>
          </p:nvPr>
        </p:nvSpPr>
        <p:spPr/>
        <p:txBody>
          <a:bodyPr/>
          <a:lstStyle/>
          <a:p>
            <a:pPr algn="ctr"/>
            <a:r>
              <a:rPr lang="en-GB" sz="1600" dirty="0"/>
              <a:t>3</a:t>
            </a:r>
          </a:p>
        </p:txBody>
      </p:sp>
    </p:spTree>
    <p:extLst>
      <p:ext uri="{BB962C8B-B14F-4D97-AF65-F5344CB8AC3E}">
        <p14:creationId xmlns:p14="http://schemas.microsoft.com/office/powerpoint/2010/main" val="1348808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a:bodyPr>
          <a:lstStyle/>
          <a:p>
            <a:pPr marL="0" indent="0">
              <a:buNone/>
            </a:pPr>
            <a:r>
              <a:rPr lang="en-GB" sz="1300" b="1" dirty="0"/>
              <a:t>Artificial Intelligence</a:t>
            </a:r>
          </a:p>
          <a:p>
            <a:pPr marL="0" indent="0">
              <a:buNone/>
            </a:pPr>
            <a:r>
              <a:rPr lang="en-GB" sz="1100" dirty="0"/>
              <a:t>AI technology is gaining popularity as a readily available tool for workspace analytics, providing real-time insights into production and workflow processes. As an additional boost to workplace capabilities, AI can act as a Virtualized Personal Assistant. By utilizing natural language processing to respond accurately to voice commands and automate repetitive tasks, VPAs assist employees in increasing productivity.</a:t>
            </a:r>
          </a:p>
          <a:p>
            <a:pPr marL="0" indent="0">
              <a:buNone/>
            </a:pPr>
            <a:r>
              <a:rPr lang="en-GB" sz="1300" b="1" dirty="0"/>
              <a:t>Internet of Things (IoT)</a:t>
            </a:r>
          </a:p>
          <a:p>
            <a:pPr marL="0" indent="0">
              <a:buNone/>
            </a:pPr>
            <a:r>
              <a:rPr lang="en-GB" sz="1100" dirty="0"/>
              <a:t>A wide range of capabilities is made possible by the IoT which is a series of internet-connected devices and sensors. Using IoT it is possible to perform tasks remotely that would ordinarily require onsite personnel. Also, IoT can be used to develop APIs for monitoring and controlling the number of people in a building at any given time, automating digital check-in procedures, and improving employee and data security. Indoor geolocation and indoor location services will enable employees to locate desks and meeting rooms on the fly when they choose to visit an office.</a:t>
            </a:r>
          </a:p>
          <a:p>
            <a:pPr marL="0" indent="0">
              <a:buNone/>
            </a:pPr>
            <a:r>
              <a:rPr lang="en-GB" sz="1300" b="1" dirty="0"/>
              <a:t>Cyber-security</a:t>
            </a:r>
          </a:p>
          <a:p>
            <a:pPr marL="0" indent="0">
              <a:buNone/>
            </a:pPr>
            <a:r>
              <a:rPr lang="en-GB" sz="1100" dirty="0"/>
              <a:t>With the rise of remote access in the workplace, cyber-attacks are becoming more prevalent. There is often a conflict between the provision of flexible digital access and the strengthening of security protocols. The prevention of data breaches can be accomplished by implementing basic data restriction policies, implementing VPNs or large cyber-security meshes, implementing device monitoring systems, and educating employees on data security basics.</a:t>
            </a:r>
          </a:p>
          <a:p>
            <a:pPr marL="0" indent="0">
              <a:buNone/>
            </a:pPr>
            <a:r>
              <a:rPr lang="en-GB" sz="1300" b="1" dirty="0"/>
              <a:t>Analytics Tools</a:t>
            </a:r>
          </a:p>
          <a:p>
            <a:pPr marL="0" indent="0">
              <a:buNone/>
            </a:pPr>
            <a:r>
              <a:rPr lang="en-GB" sz="1100" dirty="0"/>
              <a:t>The placement of analytics tools depends in many ways on the placement of the other technologies in this list. Real-time data analytics tools provide employees and customers with insight on an individual basis as well as for the organization as a whole. Identifying pain points and skill gaps and providing suggestions for improvement can be accomplished through this process.</a:t>
            </a:r>
          </a:p>
        </p:txBody>
      </p:sp>
    </p:spTree>
    <p:extLst>
      <p:ext uri="{BB962C8B-B14F-4D97-AF65-F5344CB8AC3E}">
        <p14:creationId xmlns:p14="http://schemas.microsoft.com/office/powerpoint/2010/main" val="2029672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Advantages</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a:bodyPr>
          <a:lstStyle/>
          <a:p>
            <a:pPr marL="0" indent="0">
              <a:lnSpc>
                <a:spcPct val="100000"/>
              </a:lnSpc>
              <a:buNone/>
            </a:pPr>
            <a:r>
              <a:rPr lang="en-GB" sz="1300" b="1" dirty="0"/>
              <a:t>Boasts Mobility</a:t>
            </a:r>
          </a:p>
          <a:p>
            <a:pPr marL="0" indent="0">
              <a:lnSpc>
                <a:spcPct val="100000"/>
              </a:lnSpc>
              <a:buNone/>
            </a:pPr>
            <a:r>
              <a:rPr lang="en-GB" sz="1100" dirty="0"/>
              <a:t>It has become possible to work from anywhere and at any time thanks to computers and the internet. Are you familiar with the concept of digital nomads? The term digital nomad refers to individuals who utilize today's communication technologies to earn a living and work while away from their homes and other permanent residences. In spite of the fact that working on the road is typically associated with digital nomads, the same technologies they use can assist employees with permanent residences to improve their work efficiency. Technology, such as virtual meeting apps, can help us save time as well as money. Due to the fact that data and information can be shared in real time, it is no longer necessary to physically attend meetings, saving you valuable time and money that you would otherwise be required to spend traveling.</a:t>
            </a:r>
          </a:p>
          <a:p>
            <a:pPr marL="0" indent="0">
              <a:lnSpc>
                <a:spcPct val="100000"/>
              </a:lnSpc>
              <a:buNone/>
            </a:pPr>
            <a:r>
              <a:rPr lang="en-GB" sz="1300" b="1" dirty="0"/>
              <a:t>Enhances Creativity and Innovation.</a:t>
            </a:r>
          </a:p>
          <a:p>
            <a:pPr marL="0" indent="0">
              <a:lnSpc>
                <a:spcPct val="100000"/>
              </a:lnSpc>
              <a:buNone/>
            </a:pPr>
            <a:r>
              <a:rPr lang="en-GB" sz="1100" dirty="0"/>
              <a:t>It is possible for workers to come up with innovative business ideas by using a variety of business technologies. These ideas can then be used for expansion and further growth. Furthermore, many companies create technological challenges and reward employees who use technology to come up with creative solutions.</a:t>
            </a:r>
          </a:p>
          <a:p>
            <a:pPr marL="0" indent="0">
              <a:lnSpc>
                <a:spcPct val="100000"/>
              </a:lnSpc>
              <a:buNone/>
            </a:pPr>
            <a:r>
              <a:rPr lang="en-GB" sz="1300" b="1" dirty="0"/>
              <a:t>Improves Communication.</a:t>
            </a:r>
          </a:p>
          <a:p>
            <a:pPr marL="0" indent="0">
              <a:lnSpc>
                <a:spcPct val="100000"/>
              </a:lnSpc>
              <a:buNone/>
            </a:pPr>
            <a:r>
              <a:rPr lang="en-GB" sz="1100" dirty="0"/>
              <a:t>Businesses are increasingly utilizing different business communication technologies to improve the way their employees communicate and interact. To exchange information at work or to interact, employees can use a variety of communication tools. Video conferencing tools such as Skype and text messaging services can be used by employees from different departments of the company to exchange information and share ideas. It is also possible to share screens using virtual communication tools, such as Skype. These tools are useful for coordinating projects involving workers from different departments. Customer service departments can also use communication technologies to deliver services on time.</a:t>
            </a:r>
          </a:p>
        </p:txBody>
      </p:sp>
      <p:sp>
        <p:nvSpPr>
          <p:cNvPr id="5" name="Slide Number Placeholder 4">
            <a:extLst>
              <a:ext uri="{FF2B5EF4-FFF2-40B4-BE49-F238E27FC236}">
                <a16:creationId xmlns:a16="http://schemas.microsoft.com/office/drawing/2014/main" id="{1B554904-399F-A82E-D71A-7A3F3C7E0414}"/>
              </a:ext>
            </a:extLst>
          </p:cNvPr>
          <p:cNvSpPr>
            <a:spLocks noGrp="1"/>
          </p:cNvSpPr>
          <p:nvPr>
            <p:ph type="sldNum" sz="quarter" idx="12"/>
          </p:nvPr>
        </p:nvSpPr>
        <p:spPr/>
        <p:txBody>
          <a:bodyPr/>
          <a:lstStyle/>
          <a:p>
            <a:pPr algn="ctr"/>
            <a:r>
              <a:rPr lang="en-GB" sz="1600" dirty="0"/>
              <a:t>4</a:t>
            </a:r>
          </a:p>
        </p:txBody>
      </p:sp>
    </p:spTree>
    <p:extLst>
      <p:ext uri="{BB962C8B-B14F-4D97-AF65-F5344CB8AC3E}">
        <p14:creationId xmlns:p14="http://schemas.microsoft.com/office/powerpoint/2010/main" val="4292080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Disadvantages</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a:bodyPr>
          <a:lstStyle/>
          <a:p>
            <a:pPr marL="0" indent="0">
              <a:lnSpc>
                <a:spcPct val="100000"/>
              </a:lnSpc>
              <a:buNone/>
            </a:pPr>
            <a:r>
              <a:rPr lang="en-GB" sz="1300" b="1" dirty="0"/>
              <a:t>Harms Relationships</a:t>
            </a:r>
          </a:p>
          <a:p>
            <a:pPr marL="0" indent="0">
              <a:lnSpc>
                <a:spcPct val="100000"/>
              </a:lnSpc>
              <a:buNone/>
            </a:pPr>
            <a:r>
              <a:rPr lang="en-GB" sz="1100" dirty="0"/>
              <a:t>Communication between employees takes place through smartphones, text messages, virtual video conferencing tools, or email. As a result of this form of communication technology, face-to-face communication is no longer necessary. </a:t>
            </a:r>
          </a:p>
          <a:p>
            <a:pPr marL="0" indent="0">
              <a:lnSpc>
                <a:spcPct val="100000"/>
              </a:lnSpc>
              <a:buNone/>
            </a:pPr>
            <a:r>
              <a:rPr lang="en-GB" sz="1100" dirty="0"/>
              <a:t>Relationship building at work requires interpersonal communication since employees have the opportunity to get to know each other better in person. They may even share information that is unrelated to their work at times. These types of interactions can be harmed by communication technology tools. Therefore, employees tend to become self-centred and reserved as a result of this. Consequently, they become swamped with work that might be harmful to the company in the long run.</a:t>
            </a:r>
          </a:p>
          <a:p>
            <a:pPr marL="0" indent="0">
              <a:lnSpc>
                <a:spcPct val="100000"/>
              </a:lnSpc>
              <a:buNone/>
            </a:pPr>
            <a:r>
              <a:rPr lang="en-GB" sz="1300" b="1" dirty="0"/>
              <a:t>Lacks Mentorship</a:t>
            </a:r>
          </a:p>
          <a:p>
            <a:pPr marL="0" indent="0">
              <a:lnSpc>
                <a:spcPct val="100000"/>
              </a:lnSpc>
              <a:buNone/>
            </a:pPr>
            <a:r>
              <a:rPr lang="en-GB" sz="1100" dirty="0"/>
              <a:t>It is evident that digital nomads do not receive ongoing, in-person mentorship. You can also experience this even if you physically share a space with your mentor if most messages and input are received through digital channels. When a mentor is not present to see it through with the employee, it is easy for them to introduce more work into the employee's schedule.</a:t>
            </a:r>
          </a:p>
          <a:p>
            <a:pPr marL="0" indent="0">
              <a:lnSpc>
                <a:spcPct val="100000"/>
              </a:lnSpc>
              <a:buNone/>
            </a:pPr>
            <a:r>
              <a:rPr lang="en-GB" sz="1300" b="1" dirty="0"/>
              <a:t>Causes Distractions</a:t>
            </a:r>
          </a:p>
          <a:p>
            <a:pPr marL="0" indent="0">
              <a:lnSpc>
                <a:spcPct val="100000"/>
              </a:lnSpc>
              <a:buNone/>
            </a:pPr>
            <a:r>
              <a:rPr lang="en-GB" sz="1100" dirty="0"/>
              <a:t>There are many ways in which technology can distract employees at work. The use of social networks at work may lead to employee distractions and negatively affect their productivity. As a result, some companies have decided to block access to certain websites, such as YouTube, Facebook, and Twitter, since these sites divert attention from their own work. Additionally, personal computers, smartphones, and apps for virtual meetings may cause disruptions at work as well.</a:t>
            </a:r>
          </a:p>
        </p:txBody>
      </p:sp>
    </p:spTree>
    <p:extLst>
      <p:ext uri="{BB962C8B-B14F-4D97-AF65-F5344CB8AC3E}">
        <p14:creationId xmlns:p14="http://schemas.microsoft.com/office/powerpoint/2010/main" val="569996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A3871-8DFA-CEC5-F334-25487C4D119F}"/>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Effects of </a:t>
            </a:r>
            <a:br>
              <a:rPr lang="en-GB" sz="3000" b="1" cap="none" dirty="0">
                <a:solidFill>
                  <a:srgbClr val="FFFFFF"/>
                </a:solidFill>
              </a:rPr>
            </a:br>
            <a:r>
              <a:rPr lang="en-GB" sz="3000" b="1" cap="none" dirty="0">
                <a:solidFill>
                  <a:srgbClr val="FFFFFF"/>
                </a:solidFill>
              </a:rPr>
              <a:t>the</a:t>
            </a:r>
            <a:br>
              <a:rPr lang="en-GB" sz="3000" b="1" cap="none" dirty="0">
                <a:solidFill>
                  <a:srgbClr val="FFFFFF"/>
                </a:solidFill>
              </a:rPr>
            </a:br>
            <a:r>
              <a:rPr lang="en-GB" sz="3000" b="1" cap="none" dirty="0">
                <a:solidFill>
                  <a:srgbClr val="FFFFFF"/>
                </a:solidFill>
              </a:rPr>
              <a:t>Digital Surge</a:t>
            </a:r>
          </a:p>
        </p:txBody>
      </p:sp>
      <p:sp>
        <p:nvSpPr>
          <p:cNvPr id="3" name="Content Placeholder 2">
            <a:extLst>
              <a:ext uri="{FF2B5EF4-FFF2-40B4-BE49-F238E27FC236}">
                <a16:creationId xmlns:a16="http://schemas.microsoft.com/office/drawing/2014/main" id="{18B8CBB7-EE78-7A5D-EBAD-9BA678FA153A}"/>
              </a:ext>
            </a:extLst>
          </p:cNvPr>
          <p:cNvSpPr>
            <a:spLocks noGrp="1"/>
          </p:cNvSpPr>
          <p:nvPr>
            <p:ph idx="1"/>
          </p:nvPr>
        </p:nvSpPr>
        <p:spPr>
          <a:xfrm>
            <a:off x="4951048" y="804333"/>
            <a:ext cx="6306003" cy="5249334"/>
          </a:xfrm>
        </p:spPr>
        <p:txBody>
          <a:bodyPr anchor="ctr">
            <a:normAutofit/>
          </a:bodyPr>
          <a:lstStyle/>
          <a:p>
            <a:pPr marL="0" indent="0">
              <a:buNone/>
            </a:pPr>
            <a:r>
              <a:rPr lang="en-GB" sz="1200" dirty="0"/>
              <a:t>As we discuss in this section, there are several pressing issues regarding the post-pandemic digital surge. There are a number of directions in which IS research could focus in terms of its impact on technology, as evidenced by the following themes.</a:t>
            </a:r>
          </a:p>
          <a:p>
            <a:pPr marL="0" indent="0">
              <a:buNone/>
            </a:pPr>
            <a:r>
              <a:rPr lang="en-GB" sz="1400" b="1" dirty="0"/>
              <a:t>Increased Digitization</a:t>
            </a:r>
          </a:p>
          <a:p>
            <a:pPr marL="0" indent="0">
              <a:buNone/>
            </a:pPr>
            <a:r>
              <a:rPr lang="en-GB" sz="1200" dirty="0"/>
              <a:t>It is anticipated that organizations will ramp up their technology infrastructure to accommodate the surge in video- and audio-conferencing applications. In order to meet this demand, increased investments will be made in bandwidth expansion, network equipment, and software that utilizes cloud computing services. </a:t>
            </a:r>
          </a:p>
          <a:p>
            <a:pPr marL="0" indent="0">
              <a:buNone/>
            </a:pPr>
            <a:r>
              <a:rPr lang="en-GB" sz="1200" dirty="0"/>
              <a:t>Eventually, firms will shift to work-from-home (WFH) as a norm, rather than an exception, as employees become accustomed to working from home and conducting business online. Many companies (Akala, 2020; BBC News, 2020; </a:t>
            </a:r>
            <a:r>
              <a:rPr lang="en-GB" sz="1200" dirty="0" err="1"/>
              <a:t>Khetarpal</a:t>
            </a:r>
            <a:r>
              <a:rPr lang="en-GB" sz="1200" dirty="0"/>
              <a:t>, 2020) are adopting this strategy since they have the required digital infrastructure in place to handle the required load and bandwidth. </a:t>
            </a:r>
          </a:p>
          <a:p>
            <a:pPr marL="0" indent="0">
              <a:buNone/>
            </a:pPr>
            <a:r>
              <a:rPr lang="en-GB" sz="1200" dirty="0"/>
              <a:t>Many of the technologies that are being adopted by organizations as part of their transformation efforts are related to digital transformations, such as the cloud, the Internet of Things (IoT), blockchain, AI, and machine learning. Blockchain technology (BC) offers the possibility of creating secure and trusted information control mechanisms (Upadhyay, 2020). </a:t>
            </a:r>
          </a:p>
          <a:p>
            <a:pPr marL="0" indent="0">
              <a:buNone/>
            </a:pPr>
            <a:r>
              <a:rPr lang="en-GB" sz="1200" dirty="0"/>
              <a:t>Among the difficulties is designing systems that work with smart contracts - how the contracts are authenticated, how the contracts are designed within a complex chain of processes with multiple agents involved, and how arbitrators will handle disputes related to contracts. Furthermore, IS research may reveal regulatory aspects of BCs related to encryption, sharing, and security. This might lead for example, to a conflict between the government's demand for access to private keys in order to monitor and spy on people, and the requirements of privacy and freedom from persecution.</a:t>
            </a:r>
          </a:p>
        </p:txBody>
      </p:sp>
      <p:sp>
        <p:nvSpPr>
          <p:cNvPr id="5" name="Slide Number Placeholder 4">
            <a:extLst>
              <a:ext uri="{FF2B5EF4-FFF2-40B4-BE49-F238E27FC236}">
                <a16:creationId xmlns:a16="http://schemas.microsoft.com/office/drawing/2014/main" id="{04CE81A9-9B71-3915-8B43-8DBE6AA187AC}"/>
              </a:ext>
            </a:extLst>
          </p:cNvPr>
          <p:cNvSpPr>
            <a:spLocks noGrp="1"/>
          </p:cNvSpPr>
          <p:nvPr>
            <p:ph type="sldNum" sz="quarter" idx="12"/>
          </p:nvPr>
        </p:nvSpPr>
        <p:spPr/>
        <p:txBody>
          <a:bodyPr/>
          <a:lstStyle/>
          <a:p>
            <a:pPr algn="ctr"/>
            <a:r>
              <a:rPr lang="en-GB" sz="1600" dirty="0"/>
              <a:t>5</a:t>
            </a:r>
          </a:p>
        </p:txBody>
      </p:sp>
    </p:spTree>
    <p:extLst>
      <p:ext uri="{BB962C8B-B14F-4D97-AF65-F5344CB8AC3E}">
        <p14:creationId xmlns:p14="http://schemas.microsoft.com/office/powerpoint/2010/main" val="97731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51048" y="804333"/>
            <a:ext cx="6306003" cy="5249334"/>
          </a:xfrm>
        </p:spPr>
        <p:txBody>
          <a:bodyPr anchor="ctr">
            <a:normAutofit fontScale="92500" lnSpcReduction="20000"/>
          </a:bodyPr>
          <a:lstStyle/>
          <a:p>
            <a:pPr marL="0" indent="0">
              <a:buNone/>
            </a:pPr>
            <a:r>
              <a:rPr lang="en-GB" sz="1400" b="1" dirty="0"/>
              <a:t>Monitoring and Technostress</a:t>
            </a:r>
          </a:p>
          <a:p>
            <a:pPr marL="0" indent="0">
              <a:buNone/>
            </a:pPr>
            <a:r>
              <a:rPr lang="en-GB" sz="1200" dirty="0"/>
              <a:t>The use of digital devices by large sections of the working population is also associated with continuous workplace monitoring and the requirement to remain on duty at all times. </a:t>
            </a:r>
          </a:p>
          <a:p>
            <a:pPr marL="0" indent="0">
              <a:buNone/>
            </a:pPr>
            <a:r>
              <a:rPr lang="en-GB" sz="1200" dirty="0"/>
              <a:t>It has become increasingly common for those who work from home that use video conferencing technology to be subjected to intense scrutiny with all interactions becoming hyper-focused on them (Kalia, 2020). With the advent of digital technology, managers and bosses are able to reach and locate and contact subordinates at all times. </a:t>
            </a:r>
          </a:p>
          <a:p>
            <a:pPr marL="0" indent="0">
              <a:buNone/>
            </a:pPr>
            <a:r>
              <a:rPr lang="en-GB" sz="1200" dirty="0"/>
              <a:t>Despite anecdotal evidence that this has resulted in an increase in productivity, it has also resulted in increased technostress (</a:t>
            </a:r>
            <a:r>
              <a:rPr lang="en-GB" sz="1200" dirty="0" err="1"/>
              <a:t>Ayyagari</a:t>
            </a:r>
            <a:r>
              <a:rPr lang="en-GB" sz="1200" dirty="0"/>
              <a:t> et al., 2011), as employees have to learn new technologies, be available for work at almost all times, maintain constant contact with digital devices, and manage multiple tasks at the same time. </a:t>
            </a:r>
          </a:p>
          <a:p>
            <a:pPr marL="0" indent="0">
              <a:buNone/>
            </a:pPr>
            <a:r>
              <a:rPr lang="en-GB" sz="1200" dirty="0"/>
              <a:t>Upon the onset of a pandemic, workers' organizations are likely to demand no-digital hours, where they can find refuge from the constant pressure of work. There is potential for research to address issues related to work equity, balance, and stress management.</a:t>
            </a:r>
          </a:p>
          <a:p>
            <a:pPr marL="0" indent="0">
              <a:buNone/>
            </a:pPr>
            <a:r>
              <a:rPr lang="en-GB" sz="1400" b="1" dirty="0"/>
              <a:t>Online Fraud</a:t>
            </a:r>
          </a:p>
          <a:p>
            <a:pPr marL="0" indent="0">
              <a:buNone/>
            </a:pPr>
            <a:r>
              <a:rPr lang="en-GB" sz="1200" dirty="0"/>
              <a:t>Our modern society is experiencing an increase in online fraud, scams, intrusions, and security breaches as a result of the increased use of digital technologies. During this time of crisis, fraudsters are taking advantage of it by extracting money or information or creating vulnerabilities in order to exploit the situation (Agarwal, 2017).</a:t>
            </a:r>
          </a:p>
          <a:p>
            <a:pPr marL="0" indent="0">
              <a:buNone/>
            </a:pPr>
            <a:r>
              <a:rPr lang="en-GB" sz="1200" dirty="0"/>
              <a:t>A growing number of users are using digital resources extensively, some for the first time, and are becoming targets of fraud and scams. The government and organizations are aware of this threat and are taking countermeasures - for instance, some governments have taken a strong stance against Zoom sessions in education, requiring the platform provider to improve its security. </a:t>
            </a:r>
          </a:p>
          <a:p>
            <a:pPr marL="0" indent="0">
              <a:buNone/>
            </a:pPr>
            <a:r>
              <a:rPr lang="en-GB" sz="1200" dirty="0"/>
              <a:t>There is a likelihood that these scams and frauds will increase in intensity following the pandemic. As a result thee will be extensive information campaigns conducted by government departments along with massive security arrangements implemented by organizations. The number of companies offering security services and innovations in security will increase. A major focus of research will be on managing security, assessing the causes of breaches, and assessing their economic and social effects.</a:t>
            </a:r>
          </a:p>
        </p:txBody>
      </p:sp>
    </p:spTree>
    <p:extLst>
      <p:ext uri="{BB962C8B-B14F-4D97-AF65-F5344CB8AC3E}">
        <p14:creationId xmlns:p14="http://schemas.microsoft.com/office/powerpoint/2010/main" val="3826802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4951048" y="804333"/>
            <a:ext cx="6306003" cy="5249334"/>
          </a:xfrm>
        </p:spPr>
        <p:txBody>
          <a:bodyPr anchor="ctr">
            <a:normAutofit lnSpcReduction="10000"/>
          </a:bodyPr>
          <a:lstStyle/>
          <a:p>
            <a:pPr marL="0" indent="0">
              <a:buNone/>
            </a:pPr>
            <a:r>
              <a:rPr lang="en-GB" sz="1400" b="1" dirty="0"/>
              <a:t>Internet access and digital divide</a:t>
            </a:r>
          </a:p>
          <a:p>
            <a:pPr marL="0" indent="0">
              <a:buNone/>
            </a:pPr>
            <a:r>
              <a:rPr lang="en-GB" sz="1200" dirty="0"/>
              <a:t>In the post-pandemic scenario, information technology, particularly the internet, will continue to play a central role, where innovations will stimulate an increase in its use. In order to manage and regulate this boom, the internet itself will be a key component. </a:t>
            </a:r>
          </a:p>
          <a:p>
            <a:pPr marL="0" indent="0">
              <a:buNone/>
            </a:pPr>
            <a:r>
              <a:rPr lang="en-GB" sz="1200" dirty="0"/>
              <a:t>Even though the Internet is a global resource and no single country can control its protocols and features, local access and availability remain an issue within each country. There have also been restrictions on access to the internet during the pandemic (Chhibber, 2020), for various reasons. </a:t>
            </a:r>
          </a:p>
          <a:p>
            <a:pPr marL="0" indent="0">
              <a:buNone/>
            </a:pPr>
            <a:r>
              <a:rPr lang="en-GB" sz="1200" dirty="0"/>
              <a:t>Regulating the internet after the pandemic will be critical because governments will continue to use it as a policy tool. It is possible for them to intervene in matters related to monitoring, bandwidth control, surveillance, intermediary liability, and e-commerce. As a result of the pandemic, those without access to the internet are being completely excluded from society.</a:t>
            </a:r>
          </a:p>
          <a:p>
            <a:pPr marL="0" indent="0">
              <a:buNone/>
            </a:pPr>
            <a:r>
              <a:rPr lang="en-GB" sz="1200" dirty="0"/>
              <a:t>New routines require access to the internet for most services due to strict social and physical distancing measures. In this manner, those who are on the wrong side of the digital divide are completely excluded from the digital economy. A number of factors contribute to this divide, including access to affordable devices, unaffordable Internet access, content relevance, access skills, or government-ordered Internet shutdowns (</a:t>
            </a:r>
            <a:r>
              <a:rPr lang="en-GB" sz="1200" dirty="0" err="1"/>
              <a:t>Armbrecht</a:t>
            </a:r>
            <a:r>
              <a:rPr lang="en-GB" sz="1200" dirty="0"/>
              <a:t>, 2016). The situation is particularly serious in developing countries. As a result, ensuring connectivity becomes more and more important. Even though these issues have been studied and discussed previously (</a:t>
            </a:r>
            <a:r>
              <a:rPr lang="en-GB" sz="1200" dirty="0" err="1"/>
              <a:t>Warschauer</a:t>
            </a:r>
            <a:r>
              <a:rPr lang="en-GB" sz="1200" dirty="0"/>
              <a:t>, 2004), COVID-19 has brought about a situation where internet access has become a necessity. </a:t>
            </a:r>
          </a:p>
          <a:p>
            <a:pPr marL="0" indent="0">
              <a:buNone/>
            </a:pPr>
            <a:r>
              <a:rPr lang="en-GB" sz="1200" dirty="0"/>
              <a:t>According to a few studies, access or non-access to ICTs could exacerbate social inequalities (</a:t>
            </a:r>
            <a:r>
              <a:rPr lang="en-GB" sz="1200" dirty="0" err="1"/>
              <a:t>Ragnedda</a:t>
            </a:r>
            <a:r>
              <a:rPr lang="en-GB" sz="1200" dirty="0"/>
              <a:t>, 2018), which could be further exacerbated in the aftermath of a pandemic. The digital divide has the potential to adversely impact social equality in light of the substantial use of technology for accessing basic necessities such as health and education. Hence, it calls for researchers to examine the impact of connectivity in order to draw policymakers' attention and, perhaps, provide methods for enhancing inclusion.</a:t>
            </a:r>
          </a:p>
        </p:txBody>
      </p:sp>
    </p:spTree>
    <p:extLst>
      <p:ext uri="{BB962C8B-B14F-4D97-AF65-F5344CB8AC3E}">
        <p14:creationId xmlns:p14="http://schemas.microsoft.com/office/powerpoint/2010/main" val="838709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6521E-B94F-C55D-3B4D-10792DB71D96}"/>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Conclusion</a:t>
            </a:r>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a:bodyPr>
          <a:lstStyle/>
          <a:p>
            <a:pPr marL="0" indent="0">
              <a:buNone/>
            </a:pPr>
            <a:r>
              <a:rPr lang="en-GB" sz="1100" dirty="0"/>
              <a:t>It has been established that a pandemic can have severe consequences (Keys, 2000), including changing the political contours of the world, destroying empires, and establishing nations. In the case of the Covid-19 pandemic, we anticipate a dramatic shift in digital usage that will impact all aspects of work and personal life. </a:t>
            </a:r>
          </a:p>
          <a:p>
            <a:pPr marL="0" indent="0">
              <a:buNone/>
            </a:pPr>
            <a:r>
              <a:rPr lang="en-GB" sz="1100" dirty="0"/>
              <a:t>The outcome of this change depends largely on how we respond to and shape the emerging trends. As outlined in this paper, we have identified some key trends and research issues that need to be examined urgently. As a result, they will have significant consequences in the future.</a:t>
            </a:r>
          </a:p>
        </p:txBody>
      </p:sp>
      <p:sp>
        <p:nvSpPr>
          <p:cNvPr id="5" name="Slide Number Placeholder 4">
            <a:extLst>
              <a:ext uri="{FF2B5EF4-FFF2-40B4-BE49-F238E27FC236}">
                <a16:creationId xmlns:a16="http://schemas.microsoft.com/office/drawing/2014/main" id="{44F9C272-3233-C704-B806-F1B976A038DB}"/>
              </a:ext>
            </a:extLst>
          </p:cNvPr>
          <p:cNvSpPr>
            <a:spLocks noGrp="1"/>
          </p:cNvSpPr>
          <p:nvPr>
            <p:ph type="sldNum" sz="quarter" idx="12"/>
          </p:nvPr>
        </p:nvSpPr>
        <p:spPr/>
        <p:txBody>
          <a:bodyPr/>
          <a:lstStyle/>
          <a:p>
            <a:pPr algn="ctr"/>
            <a:r>
              <a:rPr lang="en-GB" sz="1600" dirty="0"/>
              <a:t>6</a:t>
            </a:r>
          </a:p>
        </p:txBody>
      </p:sp>
    </p:spTree>
    <p:extLst>
      <p:ext uri="{BB962C8B-B14F-4D97-AF65-F5344CB8AC3E}">
        <p14:creationId xmlns:p14="http://schemas.microsoft.com/office/powerpoint/2010/main" val="494473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ctr"/>
            <a:r>
              <a:rPr lang="en-GB" sz="3000" b="1" cap="none" dirty="0">
                <a:solidFill>
                  <a:srgbClr val="FFFFFF"/>
                </a:solidFill>
              </a:rPr>
              <a:t>Reference List</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fontScale="85000" lnSpcReduction="20000"/>
          </a:bodyPr>
          <a:lstStyle/>
          <a:p>
            <a:pPr marL="0" indent="0">
              <a:buNone/>
            </a:pPr>
            <a:r>
              <a:rPr lang="en-GB" sz="1000" dirty="0">
                <a:effectLst/>
              </a:rPr>
              <a:t>Agarwal, S. (2017) </a:t>
            </a:r>
            <a:r>
              <a:rPr lang="en-GB" sz="1000" i="1" dirty="0">
                <a:effectLst/>
              </a:rPr>
              <a:t>Internet users to touch 420 million by June 2017: </a:t>
            </a:r>
            <a:r>
              <a:rPr lang="en-GB" sz="1000" i="1" dirty="0" err="1">
                <a:effectLst/>
              </a:rPr>
              <a:t>Iamai</a:t>
            </a:r>
            <a:r>
              <a:rPr lang="en-GB" sz="1000" i="1" dirty="0">
                <a:effectLst/>
              </a:rPr>
              <a:t> Report</a:t>
            </a:r>
            <a:r>
              <a:rPr lang="en-GB" sz="1000" dirty="0">
                <a:effectLst/>
              </a:rPr>
              <a:t>, </a:t>
            </a:r>
            <a:r>
              <a:rPr lang="en-GB" sz="1000" i="1" dirty="0">
                <a:effectLst/>
              </a:rPr>
              <a:t>The Economic Times</a:t>
            </a:r>
            <a:r>
              <a:rPr lang="en-GB" sz="1000" dirty="0">
                <a:effectLst/>
              </a:rPr>
              <a:t>. Available at: https://economictimes.indiatimes.com/tech/internet/420-million-to-access-internet-on-mobile-in-india-by-june-iamai/articleshow/58475622.cms (Accessed: December 2, 2022). </a:t>
            </a:r>
          </a:p>
          <a:p>
            <a:pPr marL="0" indent="0">
              <a:buNone/>
            </a:pPr>
            <a:r>
              <a:rPr lang="en-GB" sz="1000" dirty="0">
                <a:effectLst/>
              </a:rPr>
              <a:t>Akala, A. (2020) </a:t>
            </a:r>
            <a:r>
              <a:rPr lang="en-GB" sz="1000" i="1" dirty="0">
                <a:effectLst/>
              </a:rPr>
              <a:t>More big employers are talking about permanent work-from-home positions</a:t>
            </a:r>
            <a:r>
              <a:rPr lang="en-GB" sz="1000" dirty="0">
                <a:effectLst/>
              </a:rPr>
              <a:t>, </a:t>
            </a:r>
            <a:r>
              <a:rPr lang="en-GB" sz="1000" i="1" dirty="0">
                <a:effectLst/>
              </a:rPr>
              <a:t>CNBC</a:t>
            </a:r>
            <a:r>
              <a:rPr lang="en-GB" sz="1000" dirty="0">
                <a:effectLst/>
              </a:rPr>
              <a:t>. CNBC. Available at: https://www.cnbc.com/2020/05/01/major-companies-talking-about-permanent-work-from-home-positions.html (Accessed: December 2, 2022). </a:t>
            </a:r>
          </a:p>
          <a:p>
            <a:pPr marL="0" indent="0">
              <a:buNone/>
            </a:pPr>
            <a:r>
              <a:rPr lang="en-GB" sz="1000" dirty="0" err="1">
                <a:effectLst/>
              </a:rPr>
              <a:t>Armbrecht</a:t>
            </a:r>
            <a:r>
              <a:rPr lang="en-GB" sz="1000" dirty="0">
                <a:effectLst/>
              </a:rPr>
              <a:t>, A. (2016) </a:t>
            </a:r>
            <a:r>
              <a:rPr lang="en-GB" sz="1000" i="1" dirty="0">
                <a:effectLst/>
              </a:rPr>
              <a:t>4 reasons 4 billion people are still offline</a:t>
            </a:r>
            <a:r>
              <a:rPr lang="en-GB" sz="1000" dirty="0">
                <a:effectLst/>
              </a:rPr>
              <a:t>, </a:t>
            </a:r>
            <a:r>
              <a:rPr lang="en-GB" sz="1000" i="1" dirty="0">
                <a:effectLst/>
              </a:rPr>
              <a:t>World Economic Forum</a:t>
            </a:r>
            <a:r>
              <a:rPr lang="en-GB" sz="1000" dirty="0">
                <a:effectLst/>
              </a:rPr>
              <a:t>. Available at: https://www.weforum.org/agenda/2016/02/4-reasons-4-billion-people-are-still-offline/ (Accessed: December 2, 2022). </a:t>
            </a:r>
          </a:p>
          <a:p>
            <a:pPr marL="0" indent="0">
              <a:buNone/>
            </a:pPr>
            <a:r>
              <a:rPr lang="en-GB" sz="1000" dirty="0" err="1">
                <a:effectLst/>
              </a:rPr>
              <a:t>Ayyagari</a:t>
            </a:r>
            <a:r>
              <a:rPr lang="en-GB" sz="1000" dirty="0">
                <a:effectLst/>
              </a:rPr>
              <a:t>, R., Grover, V. and Purvis, R. (2011) “Technostress: Technological antecedents and implications,” </a:t>
            </a:r>
            <a:r>
              <a:rPr lang="en-GB" sz="1000" i="1" dirty="0">
                <a:effectLst/>
              </a:rPr>
              <a:t>MIS Quarterly</a:t>
            </a:r>
            <a:r>
              <a:rPr lang="en-GB" sz="1000" dirty="0">
                <a:effectLst/>
              </a:rPr>
              <a:t>, 35(4), pp. 831–858. Available at: https://doi.org/10.2307/41409963. </a:t>
            </a:r>
          </a:p>
          <a:p>
            <a:pPr marL="0" indent="0">
              <a:buNone/>
            </a:pPr>
            <a:r>
              <a:rPr lang="en-GB" sz="1000" dirty="0">
                <a:effectLst/>
              </a:rPr>
              <a:t>BBC News (2020) </a:t>
            </a:r>
            <a:r>
              <a:rPr lang="en-GB" sz="1000" i="1" dirty="0">
                <a:effectLst/>
              </a:rPr>
              <a:t>Coronavirus: Twitter allows staff to work from Home 'Forever'</a:t>
            </a:r>
            <a:r>
              <a:rPr lang="en-GB" sz="1000" dirty="0">
                <a:effectLst/>
              </a:rPr>
              <a:t>, </a:t>
            </a:r>
            <a:r>
              <a:rPr lang="en-GB" sz="1000" i="1" dirty="0">
                <a:effectLst/>
              </a:rPr>
              <a:t>BBC News</a:t>
            </a:r>
            <a:r>
              <a:rPr lang="en-GB" sz="1000" dirty="0">
                <a:effectLst/>
              </a:rPr>
              <a:t>. BBC. Available at: https://www.bbc.co.uk/news/technology-52628119 (Accessed: December 2, 2022). </a:t>
            </a:r>
          </a:p>
          <a:p>
            <a:pPr marL="0" indent="0">
              <a:buNone/>
            </a:pPr>
            <a:r>
              <a:rPr lang="en-GB" sz="1000" dirty="0">
                <a:effectLst/>
              </a:rPr>
              <a:t>Branscombe, M. (2021) </a:t>
            </a:r>
            <a:r>
              <a:rPr lang="en-GB" sz="1000" i="1" dirty="0">
                <a:effectLst/>
              </a:rPr>
              <a:t>The network impact of the global covid-19 pandemic</a:t>
            </a:r>
            <a:r>
              <a:rPr lang="en-GB" sz="1000" dirty="0">
                <a:effectLst/>
              </a:rPr>
              <a:t>, </a:t>
            </a:r>
            <a:r>
              <a:rPr lang="en-GB" sz="1000" i="1" dirty="0">
                <a:effectLst/>
              </a:rPr>
              <a:t>The New Stack</a:t>
            </a:r>
            <a:r>
              <a:rPr lang="en-GB" sz="1000" dirty="0">
                <a:effectLst/>
              </a:rPr>
              <a:t>. Available at: https://thenewstack.io/the-network-impact-of-the-global-covid-19-pandemic/ (Accessed: December 2, 2022). </a:t>
            </a:r>
          </a:p>
          <a:p>
            <a:pPr marL="0" indent="0">
              <a:buNone/>
            </a:pPr>
            <a:r>
              <a:rPr lang="en-GB" sz="1000" dirty="0">
                <a:effectLst/>
              </a:rPr>
              <a:t>Chhibber, M. (2020) </a:t>
            </a:r>
            <a:r>
              <a:rPr lang="en-GB" sz="1000" i="1" dirty="0">
                <a:effectLst/>
              </a:rPr>
              <a:t>Militancy in Kashmir peaked without 4G, but Modi Govt keeps forgetting this in court</a:t>
            </a:r>
            <a:r>
              <a:rPr lang="en-GB" sz="1000" dirty="0">
                <a:effectLst/>
              </a:rPr>
              <a:t>, </a:t>
            </a:r>
            <a:r>
              <a:rPr lang="en-GB" sz="1000" i="1" dirty="0" err="1">
                <a:effectLst/>
              </a:rPr>
              <a:t>ThePrint</a:t>
            </a:r>
            <a:r>
              <a:rPr lang="en-GB" sz="1000" dirty="0">
                <a:effectLst/>
              </a:rPr>
              <a:t>. Available at: https://theprint.in/opinion/militancy-in-kashmir-peaked-without-4g-but-modi-govt-keeps-forgetting-this-in-court/415072/ (Accessed: December 2, 2022). </a:t>
            </a:r>
          </a:p>
          <a:p>
            <a:pPr marL="0" indent="0">
              <a:buNone/>
            </a:pPr>
            <a:r>
              <a:rPr lang="en-GB" sz="1000" dirty="0">
                <a:effectLst/>
              </a:rPr>
              <a:t>Keys, D. (2000) </a:t>
            </a:r>
            <a:r>
              <a:rPr lang="en-GB" sz="1000" i="1" dirty="0">
                <a:effectLst/>
              </a:rPr>
              <a:t>Catastrophe: An investigation into the origins of the modern world</a:t>
            </a:r>
            <a:r>
              <a:rPr lang="en-GB" sz="1000" dirty="0">
                <a:effectLst/>
              </a:rPr>
              <a:t>. New York: Ballantine Pub. </a:t>
            </a:r>
          </a:p>
          <a:p>
            <a:pPr marL="0" indent="0">
              <a:buNone/>
            </a:pPr>
            <a:r>
              <a:rPr lang="en-GB" sz="1000" dirty="0" err="1">
                <a:effectLst/>
              </a:rPr>
              <a:t>Khetarpal</a:t>
            </a:r>
            <a:r>
              <a:rPr lang="en-GB" sz="1000" dirty="0">
                <a:effectLst/>
              </a:rPr>
              <a:t>, S. (2021) </a:t>
            </a:r>
            <a:r>
              <a:rPr lang="en-GB" sz="1000" i="1" dirty="0">
                <a:effectLst/>
              </a:rPr>
              <a:t>Post-covid, 75% of 4.5 lakh TCS employees to permanently work from home by '25; from 20%</a:t>
            </a:r>
            <a:r>
              <a:rPr lang="en-GB" sz="1000" dirty="0">
                <a:effectLst/>
              </a:rPr>
              <a:t>, </a:t>
            </a:r>
            <a:r>
              <a:rPr lang="en-GB" sz="1000" i="1" dirty="0">
                <a:effectLst/>
              </a:rPr>
              <a:t>Business Today</a:t>
            </a:r>
            <a:r>
              <a:rPr lang="en-GB" sz="1000" dirty="0">
                <a:effectLst/>
              </a:rPr>
              <a:t>. Available at: https://www.businesstoday.in/latest/corporate/story/post-coronavirus-75-percent-of-3-5-lakh-tcs-employees-permanently-work-from-home-up-from-20-percent-256494-2020-04-25 (Accessed: December 2, 2022). </a:t>
            </a:r>
          </a:p>
          <a:p>
            <a:pPr marL="0" indent="0">
              <a:buNone/>
            </a:pPr>
            <a:r>
              <a:rPr lang="en-GB" sz="1000" dirty="0" err="1">
                <a:effectLst/>
              </a:rPr>
              <a:t>Ragnedda</a:t>
            </a:r>
            <a:r>
              <a:rPr lang="en-GB" sz="1000" dirty="0">
                <a:effectLst/>
              </a:rPr>
              <a:t>, M. (2018) </a:t>
            </a:r>
            <a:r>
              <a:rPr lang="en-GB" sz="1000" i="1" dirty="0">
                <a:effectLst/>
              </a:rPr>
              <a:t>The third digital divide: A Weberian approach to digital inequalities</a:t>
            </a:r>
            <a:r>
              <a:rPr lang="en-GB" sz="1000" dirty="0">
                <a:effectLst/>
              </a:rPr>
              <a:t>. Abingdon: Routledge. </a:t>
            </a:r>
          </a:p>
          <a:p>
            <a:pPr marL="0" indent="0">
              <a:buNone/>
            </a:pPr>
            <a:r>
              <a:rPr lang="en-GB" sz="1000" dirty="0">
                <a:effectLst/>
              </a:rPr>
              <a:t>Stefanini Group (2022) </a:t>
            </a:r>
            <a:r>
              <a:rPr lang="en-GB" sz="1000" i="1" dirty="0">
                <a:effectLst/>
              </a:rPr>
              <a:t>Top 8 technologies used for building a robust digital workplace</a:t>
            </a:r>
            <a:r>
              <a:rPr lang="en-GB" sz="1000" dirty="0">
                <a:effectLst/>
              </a:rPr>
              <a:t>, </a:t>
            </a:r>
            <a:r>
              <a:rPr lang="en-GB" sz="1000" i="1" dirty="0">
                <a:effectLst/>
              </a:rPr>
              <a:t>Stefanini</a:t>
            </a:r>
            <a:r>
              <a:rPr lang="en-GB" sz="1000" dirty="0">
                <a:effectLst/>
              </a:rPr>
              <a:t>. Available at: https://stefanini.com/en/insights/news/8-technologies-used-for-building-robust-digital-workplace (Accessed: December 2, 2022). </a:t>
            </a:r>
          </a:p>
          <a:p>
            <a:pPr marL="0" indent="0">
              <a:buNone/>
            </a:pPr>
            <a:r>
              <a:rPr lang="en-GB" sz="1000" dirty="0">
                <a:effectLst/>
              </a:rPr>
              <a:t>Upadhyay, N. (2020) </a:t>
            </a:r>
            <a:r>
              <a:rPr lang="en-GB" sz="1000" i="1" dirty="0">
                <a:effectLst/>
              </a:rPr>
              <a:t>Demystifying blockchain: A critical analysis of challenges, applications and opportunities</a:t>
            </a:r>
            <a:r>
              <a:rPr lang="en-GB" sz="1000" dirty="0">
                <a:effectLst/>
              </a:rPr>
              <a:t>, </a:t>
            </a:r>
            <a:r>
              <a:rPr lang="en-GB" sz="1000" i="1" dirty="0">
                <a:effectLst/>
              </a:rPr>
              <a:t>International Journal of Information Management</a:t>
            </a:r>
            <a:r>
              <a:rPr lang="en-GB" sz="1000" dirty="0">
                <a:effectLst/>
              </a:rPr>
              <a:t>. Pergamon. Available at: https://www.sciencedirect.com/science/article/pii/S0268401219303688?casa_token=j-NB0WVDjm4AAAAA%3A6S5sR7eaNiBasnz25aWX-aL4P9Lt8OvyhDGIh1Ps0BvdR_0WYahAyGmtiPwqU8CnS9h_MeIaGzM (Accessed: December 2, 2022). </a:t>
            </a:r>
          </a:p>
          <a:p>
            <a:pPr marL="0" indent="0">
              <a:buNone/>
            </a:pPr>
            <a:r>
              <a:rPr lang="en-GB" sz="1000" dirty="0" err="1">
                <a:effectLst/>
              </a:rPr>
              <a:t>Warschauer</a:t>
            </a:r>
            <a:r>
              <a:rPr lang="en-GB" sz="1000" dirty="0">
                <a:effectLst/>
              </a:rPr>
              <a:t>, M. (2004) </a:t>
            </a:r>
            <a:r>
              <a:rPr lang="en-GB" sz="1000" i="1" dirty="0">
                <a:effectLst/>
              </a:rPr>
              <a:t>Technology and Social Inclusion: Rethinking the digital divide</a:t>
            </a:r>
            <a:r>
              <a:rPr lang="en-GB" sz="1000" dirty="0">
                <a:effectLst/>
              </a:rPr>
              <a:t>. Cambridge, MA: The MIT Press. </a:t>
            </a:r>
          </a:p>
        </p:txBody>
      </p:sp>
      <p:sp>
        <p:nvSpPr>
          <p:cNvPr id="5" name="Slide Number Placeholder 4">
            <a:extLst>
              <a:ext uri="{FF2B5EF4-FFF2-40B4-BE49-F238E27FC236}">
                <a16:creationId xmlns:a16="http://schemas.microsoft.com/office/drawing/2014/main" id="{1B554904-399F-A82E-D71A-7A3F3C7E0414}"/>
              </a:ext>
            </a:extLst>
          </p:cNvPr>
          <p:cNvSpPr>
            <a:spLocks noGrp="1"/>
          </p:cNvSpPr>
          <p:nvPr>
            <p:ph type="sldNum" sz="quarter" idx="12"/>
          </p:nvPr>
        </p:nvSpPr>
        <p:spPr/>
        <p:txBody>
          <a:bodyPr/>
          <a:lstStyle/>
          <a:p>
            <a:pPr algn="ctr"/>
            <a:r>
              <a:rPr lang="en-GB" sz="1600" dirty="0"/>
              <a:t>7</a:t>
            </a:r>
          </a:p>
        </p:txBody>
      </p:sp>
    </p:spTree>
    <p:extLst>
      <p:ext uri="{BB962C8B-B14F-4D97-AF65-F5344CB8AC3E}">
        <p14:creationId xmlns:p14="http://schemas.microsoft.com/office/powerpoint/2010/main" val="14246954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8461</TotalTime>
  <Words>3812</Words>
  <Application>Microsoft Office PowerPoint</Application>
  <PresentationFormat>Widescreen</PresentationFormat>
  <Paragraphs>107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Tw Cen MT</vt:lpstr>
      <vt:lpstr>Wingdings 3</vt:lpstr>
      <vt:lpstr>Integral</vt:lpstr>
      <vt:lpstr>Digital Skills and Research Methods  Why is digital technology important when working with people?   (BMSW4003_BIRM)</vt:lpstr>
      <vt:lpstr>Table of Content</vt:lpstr>
      <vt:lpstr>Abstract</vt:lpstr>
      <vt:lpstr>Introduction</vt:lpstr>
      <vt:lpstr>Digital Workplace</vt:lpstr>
      <vt:lpstr>PowerPoint Presentation</vt:lpstr>
      <vt:lpstr>Advantages</vt:lpstr>
      <vt:lpstr>Disadvantages</vt:lpstr>
      <vt:lpstr>Effects of  the Digital Surge</vt:lpstr>
      <vt:lpstr>PowerPoint Presentation</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Cristian Teaca (2127717)</cp:lastModifiedBy>
  <cp:revision>68</cp:revision>
  <dcterms:created xsi:type="dcterms:W3CDTF">2022-08-09T20:31:40Z</dcterms:created>
  <dcterms:modified xsi:type="dcterms:W3CDTF">2022-12-02T14:54:09Z</dcterms:modified>
</cp:coreProperties>
</file>