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1" d="100"/>
          <a:sy n="91" d="100"/>
        </p:scale>
        <p:origin x="5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00E50CA-12F8-437B-AD53-00419D139BC4}"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3580323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0E50CA-12F8-437B-AD53-00419D139BC4}"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1632389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00E50CA-12F8-437B-AD53-00419D139BC4}"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28853202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00E50CA-12F8-437B-AD53-00419D139BC4}" type="datetimeFigureOut">
              <a:rPr lang="en-GB" smtClean="0"/>
              <a:t>06/07/2021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2214215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00E50CA-12F8-437B-AD53-00419D139BC4}" type="datetimeFigureOut">
              <a:rPr lang="en-GB" smtClean="0"/>
              <a:t>06/07/2021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917861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00E50CA-12F8-437B-AD53-00419D139BC4}" type="datetimeFigureOut">
              <a:rPr lang="en-GB" smtClean="0"/>
              <a:t>06/07/2021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218862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0E50CA-12F8-437B-AD53-00419D139BC4}" type="datetimeFigureOut">
              <a:rPr lang="en-GB" smtClean="0"/>
              <a:t>06/07/2021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21777631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E50CA-12F8-437B-AD53-00419D139BC4}" type="datetimeFigureOut">
              <a:rPr lang="en-GB" smtClean="0"/>
              <a:t>06/07/2021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41555341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00E50CA-12F8-437B-AD53-00419D139BC4}" type="datetimeFigureOut">
              <a:rPr lang="en-GB" smtClean="0"/>
              <a:t>06/07/2021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15064609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0E50CA-12F8-437B-AD53-00419D139BC4}"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3996769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00E50CA-12F8-437B-AD53-00419D139BC4}" type="datetimeFigureOut">
              <a:rPr lang="en-GB" smtClean="0"/>
              <a:t>06/07/2021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540676-201A-44B6-923D-647A18A488C7}" type="slidenum">
              <a:rPr lang="en-GB" smtClean="0"/>
              <a:t>‹#›</a:t>
            </a:fld>
            <a:endParaRPr lang="en-GB"/>
          </a:p>
        </p:txBody>
      </p:sp>
    </p:spTree>
    <p:extLst>
      <p:ext uri="{BB962C8B-B14F-4D97-AF65-F5344CB8AC3E}">
        <p14:creationId xmlns:p14="http://schemas.microsoft.com/office/powerpoint/2010/main" val="3094332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0E50CA-12F8-437B-AD53-00419D139BC4}" type="datetimeFigureOut">
              <a:rPr lang="en-GB" smtClean="0"/>
              <a:t>06/07/2021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540676-201A-44B6-923D-647A18A488C7}" type="slidenum">
              <a:rPr lang="en-GB" smtClean="0"/>
              <a:t>‹#›</a:t>
            </a:fld>
            <a:endParaRPr lang="en-GB"/>
          </a:p>
        </p:txBody>
      </p:sp>
    </p:spTree>
    <p:extLst>
      <p:ext uri="{BB962C8B-B14F-4D97-AF65-F5344CB8AC3E}">
        <p14:creationId xmlns:p14="http://schemas.microsoft.com/office/powerpoint/2010/main" val="2582762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972946" y="150562"/>
            <a:ext cx="9573455" cy="1569660"/>
          </a:xfrm>
          <a:prstGeom prst="rect">
            <a:avLst/>
          </a:prstGeom>
          <a:solidFill>
            <a:schemeClr val="bg2"/>
          </a:solidFill>
        </p:spPr>
        <p:txBody>
          <a:bodyPr wrap="none" lIns="91440" tIns="45720" rIns="91440" bIns="45720">
            <a:spAutoFit/>
          </a:bodyPr>
          <a:lstStyle/>
          <a:p>
            <a:pPr algn="ctr"/>
            <a:r>
              <a:rPr lang="en-US" sz="9600" b="0" cap="none" spc="0" dirty="0" smtClean="0">
                <a:ln w="0"/>
                <a:solidFill>
                  <a:schemeClr val="tx1"/>
                </a:solidFill>
                <a:effectLst>
                  <a:outerShdw blurRad="38100" dist="19050" dir="2700000" algn="tl" rotWithShape="0">
                    <a:schemeClr val="dk1">
                      <a:alpha val="40000"/>
                    </a:schemeClr>
                  </a:outerShdw>
                </a:effectLst>
              </a:rPr>
              <a:t>Martin Luther King</a:t>
            </a:r>
            <a:endParaRPr lang="en-US" sz="9600" b="0" cap="none" spc="0" dirty="0">
              <a:ln w="0"/>
              <a:solidFill>
                <a:schemeClr val="tx1"/>
              </a:solidFill>
              <a:effectLst>
                <a:outerShdw blurRad="38100" dist="19050" dir="2700000" algn="tl" rotWithShape="0">
                  <a:schemeClr val="dk1">
                    <a:alpha val="40000"/>
                  </a:schemeClr>
                </a:outerShdw>
              </a:effectLst>
            </a:endParaRPr>
          </a:p>
        </p:txBody>
      </p:sp>
      <p:sp>
        <p:nvSpPr>
          <p:cNvPr id="5" name="Rectangle 4"/>
          <p:cNvSpPr/>
          <p:nvPr/>
        </p:nvSpPr>
        <p:spPr>
          <a:xfrm>
            <a:off x="199697" y="1720222"/>
            <a:ext cx="7023076" cy="923330"/>
          </a:xfrm>
          <a:prstGeom prst="rect">
            <a:avLst/>
          </a:prstGeom>
          <a:solidFill>
            <a:schemeClr val="bg2"/>
          </a:solidFill>
        </p:spPr>
        <p:txBody>
          <a:bodyPr wrap="none" lIns="91440" tIns="45720" rIns="91440" bIns="45720">
            <a:spAutoFit/>
          </a:bodyPr>
          <a:lstStyle/>
          <a:p>
            <a:pPr algn="ctr"/>
            <a:r>
              <a:rPr lang="en-US" sz="4000" dirty="0" smtClean="0">
                <a:ln w="0"/>
                <a:effectLst>
                  <a:outerShdw blurRad="38100" dist="19050" dir="2700000" algn="tl" rotWithShape="0">
                    <a:schemeClr val="dk1">
                      <a:alpha val="40000"/>
                    </a:schemeClr>
                  </a:outerShdw>
                </a:effectLst>
              </a:rPr>
              <a:t>15</a:t>
            </a:r>
            <a:r>
              <a:rPr lang="en-US" sz="4000" baseline="30000" dirty="0" smtClean="0">
                <a:ln w="0"/>
                <a:effectLst>
                  <a:outerShdw blurRad="38100" dist="19050" dir="2700000" algn="tl" rotWithShape="0">
                    <a:schemeClr val="dk1">
                      <a:alpha val="40000"/>
                    </a:schemeClr>
                  </a:outerShdw>
                </a:effectLst>
              </a:rPr>
              <a:t>th</a:t>
            </a:r>
            <a:r>
              <a:rPr lang="en-US" sz="4000" dirty="0" smtClean="0">
                <a:ln w="0"/>
                <a:effectLst>
                  <a:outerShdw blurRad="38100" dist="19050" dir="2700000" algn="tl" rotWithShape="0">
                    <a:schemeClr val="dk1">
                      <a:alpha val="40000"/>
                    </a:schemeClr>
                  </a:outerShdw>
                </a:effectLst>
              </a:rPr>
              <a:t> Jan </a:t>
            </a:r>
            <a:r>
              <a:rPr lang="en-US" sz="5400" dirty="0" smtClean="0">
                <a:ln w="0"/>
                <a:effectLst>
                  <a:outerShdw blurRad="38100" dist="19050" dir="2700000" algn="tl" rotWithShape="0">
                    <a:schemeClr val="dk1">
                      <a:alpha val="40000"/>
                    </a:schemeClr>
                  </a:outerShdw>
                </a:effectLst>
              </a:rPr>
              <a:t>1929- </a:t>
            </a:r>
            <a:r>
              <a:rPr lang="en-US" sz="4000" dirty="0" smtClean="0">
                <a:ln w="0"/>
                <a:effectLst>
                  <a:outerShdw blurRad="38100" dist="19050" dir="2700000" algn="tl" rotWithShape="0">
                    <a:schemeClr val="dk1">
                      <a:alpha val="40000"/>
                    </a:schemeClr>
                  </a:outerShdw>
                </a:effectLst>
              </a:rPr>
              <a:t>4</a:t>
            </a:r>
            <a:r>
              <a:rPr lang="en-US" sz="4000" baseline="30000" dirty="0" smtClean="0">
                <a:ln w="0"/>
                <a:effectLst>
                  <a:outerShdw blurRad="38100" dist="19050" dir="2700000" algn="tl" rotWithShape="0">
                    <a:schemeClr val="dk1">
                      <a:alpha val="40000"/>
                    </a:schemeClr>
                  </a:outerShdw>
                </a:effectLst>
              </a:rPr>
              <a:t>th</a:t>
            </a:r>
            <a:r>
              <a:rPr lang="en-US" sz="4000" dirty="0" smtClean="0">
                <a:ln w="0"/>
                <a:effectLst>
                  <a:outerShdw blurRad="38100" dist="19050" dir="2700000" algn="tl" rotWithShape="0">
                    <a:schemeClr val="dk1">
                      <a:alpha val="40000"/>
                    </a:schemeClr>
                  </a:outerShdw>
                </a:effectLst>
              </a:rPr>
              <a:t> April </a:t>
            </a:r>
            <a:r>
              <a:rPr lang="en-US" sz="5400" dirty="0" smtClean="0">
                <a:ln w="0"/>
                <a:effectLst>
                  <a:outerShdw blurRad="38100" dist="19050" dir="2700000" algn="tl" rotWithShape="0">
                    <a:schemeClr val="dk1">
                      <a:alpha val="40000"/>
                    </a:schemeClr>
                  </a:outerShdw>
                </a:effectLst>
              </a:rPr>
              <a:t>1968</a:t>
            </a:r>
            <a:endParaRPr lang="en-US" sz="5400" dirty="0">
              <a:ln w="0"/>
              <a:effectLst>
                <a:outerShdw blurRad="38100" dist="19050" dir="2700000" algn="tl" rotWithShape="0">
                  <a:schemeClr val="dk1">
                    <a:alpha val="40000"/>
                  </a:schemeClr>
                </a:outerShdw>
              </a:effectLst>
            </a:endParaRPr>
          </a:p>
        </p:txBody>
      </p:sp>
      <p:sp>
        <p:nvSpPr>
          <p:cNvPr id="6" name="TextBox 5"/>
          <p:cNvSpPr txBox="1"/>
          <p:nvPr/>
        </p:nvSpPr>
        <p:spPr>
          <a:xfrm>
            <a:off x="199698" y="2643552"/>
            <a:ext cx="7023076" cy="3970318"/>
          </a:xfrm>
          <a:prstGeom prst="rect">
            <a:avLst/>
          </a:prstGeom>
          <a:solidFill>
            <a:schemeClr val="accent1">
              <a:lumMod val="20000"/>
              <a:lumOff val="80000"/>
            </a:schemeClr>
          </a:solidFill>
        </p:spPr>
        <p:txBody>
          <a:bodyPr wrap="square" rtlCol="0">
            <a:spAutoFit/>
          </a:bodyPr>
          <a:lstStyle/>
          <a:p>
            <a:r>
              <a:rPr lang="en-GB" sz="2400" dirty="0" smtClean="0"/>
              <a:t>Martin Luther King was an American Baptist and activist who became the most visible spokesperson and leader in the American Civil rights Movement. He advocated for civil rights through nonviolence and peaceful protests.</a:t>
            </a:r>
          </a:p>
          <a:p>
            <a:endParaRPr lang="en-GB" sz="2400" dirty="0"/>
          </a:p>
          <a:p>
            <a:r>
              <a:rPr lang="en-GB" sz="2400" b="1" dirty="0" smtClean="0"/>
              <a:t>Successes: </a:t>
            </a:r>
          </a:p>
          <a:p>
            <a:pPr marL="1257300" lvl="2" indent="-342900">
              <a:buFont typeface="Arial" panose="020B0604020202020204" pitchFamily="34" charset="0"/>
              <a:buChar char="•"/>
            </a:pPr>
            <a:r>
              <a:rPr lang="en-GB" sz="2000" dirty="0" smtClean="0"/>
              <a:t>He led the Montgomery Bus Boycott</a:t>
            </a:r>
          </a:p>
          <a:p>
            <a:pPr marL="1257300" lvl="2" indent="-342900">
              <a:buFont typeface="Arial" panose="020B0604020202020204" pitchFamily="34" charset="0"/>
              <a:buChar char="•"/>
            </a:pPr>
            <a:r>
              <a:rPr lang="en-GB" sz="2000" dirty="0" smtClean="0"/>
              <a:t>He led the Birmingham Campaign</a:t>
            </a:r>
          </a:p>
          <a:p>
            <a:pPr marL="1257300" lvl="2" indent="-342900">
              <a:buFont typeface="Arial" panose="020B0604020202020204" pitchFamily="34" charset="0"/>
              <a:buChar char="•"/>
            </a:pPr>
            <a:r>
              <a:rPr lang="en-GB" sz="2000" dirty="0" smtClean="0"/>
              <a:t>His speech intensified the Civil Rights Movement</a:t>
            </a:r>
          </a:p>
          <a:p>
            <a:pPr marL="342900" indent="-342900">
              <a:buFont typeface="Arial" panose="020B0604020202020204" pitchFamily="34" charset="0"/>
              <a:buChar char="•"/>
            </a:pPr>
            <a:endParaRPr lang="en-GB" sz="2400" dirty="0"/>
          </a:p>
        </p:txBody>
      </p:sp>
      <p:pic>
        <p:nvPicPr>
          <p:cNvPr id="8" name="Picture 7"/>
          <p:cNvPicPr>
            <a:picLocks noChangeAspect="1"/>
          </p:cNvPicPr>
          <p:nvPr/>
        </p:nvPicPr>
        <p:blipFill>
          <a:blip r:embed="rId2"/>
          <a:stretch>
            <a:fillRect/>
          </a:stretch>
        </p:blipFill>
        <p:spPr>
          <a:xfrm>
            <a:off x="7336561" y="1944414"/>
            <a:ext cx="4741945" cy="4277710"/>
          </a:xfrm>
          <a:prstGeom prst="rect">
            <a:avLst/>
          </a:prstGeom>
        </p:spPr>
      </p:pic>
    </p:spTree>
    <p:extLst>
      <p:ext uri="{BB962C8B-B14F-4D97-AF65-F5344CB8AC3E}">
        <p14:creationId xmlns:p14="http://schemas.microsoft.com/office/powerpoint/2010/main" val="1757960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64</Words>
  <Application>Microsoft Office PowerPoint</Application>
  <PresentationFormat>Widescreen</PresentationFormat>
  <Paragraphs>8</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City Academy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Aiesha Ulhaq</dc:creator>
  <cp:lastModifiedBy>Aiesha Ulhaq</cp:lastModifiedBy>
  <cp:revision>3</cp:revision>
  <dcterms:created xsi:type="dcterms:W3CDTF">2021-07-06T12:27:30Z</dcterms:created>
  <dcterms:modified xsi:type="dcterms:W3CDTF">2021-07-06T12:31:58Z</dcterms:modified>
</cp:coreProperties>
</file>