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31" r:id="rId3"/>
    <p:sldId id="332" r:id="rId4"/>
    <p:sldId id="356" r:id="rId5"/>
    <p:sldId id="352" r:id="rId6"/>
    <p:sldId id="394" r:id="rId7"/>
    <p:sldId id="367" r:id="rId8"/>
    <p:sldId id="385" r:id="rId9"/>
    <p:sldId id="395" r:id="rId10"/>
    <p:sldId id="344" r:id="rId1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9" autoAdjust="0"/>
    <p:restoredTop sz="94576" autoAdjust="0"/>
  </p:normalViewPr>
  <p:slideViewPr>
    <p:cSldViewPr showGuides="1">
      <p:cViewPr varScale="1">
        <p:scale>
          <a:sx n="89" d="100"/>
          <a:sy n="89" d="100"/>
        </p:scale>
        <p:origin x="162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2B593A52-CCFB-2A95-3551-5A0E2051DF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E0BE3982-4278-73CB-BDC1-D5F6B4119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063A210-B262-DAB7-C846-F6BD1CD810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C93420-1109-E84F-9501-1BBA9C2D494B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C6465C11-963B-21C1-CB66-1A3F71B00D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F7DC8E-B14D-EBD7-78EF-809160EE0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52E5D6B-F69F-6F1D-36FC-4BB6F7C1B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621417-FDA4-8649-9DBA-ADA7E9992314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com/2012/05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47756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E23E5A1-ECD4-50DF-2DE5-3241EB088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8FAFFADE-356A-A94A-CBBA-0409CCDE9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586537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Professional Career Development Within H&amp;SC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Referencing in Harvard style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9EC5C-A365-85DD-A7C1-E8666CD72E3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24CBE16C-2AF7-37B5-C753-62E0AE4A33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AD68A1-CB15-FD43-A70E-F93FD8B11D9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D42E7E2D-3E78-D447-034D-E390353DB425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31147BED-AFE0-1E48-A82C-505AEE022F5E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23/03/2025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E32B465A-F2D1-8A3D-B736-46EF510AD11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6406" y="174625"/>
            <a:ext cx="8229600" cy="518071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Aim and Workshop Content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C85E8F4E-D796-4E1A-B29D-5A334318474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3528" y="728663"/>
            <a:ext cx="8568952" cy="4932586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Accessing guidance and support for refencing correctly: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2400" dirty="0"/>
              <a:t>Harvard referencing – what is expected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2400" dirty="0"/>
              <a:t>Where to find information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2400" dirty="0"/>
              <a:t>Recognising how to reference different sources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2400" dirty="0"/>
              <a:t>Understanding how to manage references for presentations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endParaRPr lang="en-GB" altLang="en-US" sz="2400" dirty="0"/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endParaRPr lang="en-GB" altLang="en-US" sz="2400" dirty="0"/>
          </a:p>
        </p:txBody>
      </p:sp>
      <p:sp>
        <p:nvSpPr>
          <p:cNvPr id="7173" name="Slide Number Placeholder 3">
            <a:extLst>
              <a:ext uri="{FF2B5EF4-FFF2-40B4-BE49-F238E27FC236}">
                <a16:creationId xmlns:a16="http://schemas.microsoft.com/office/drawing/2014/main" id="{17A61015-0A84-060C-3D0E-6885A365466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B29A5E-93DD-3744-9492-DA4BC4F14E7D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03429384-9F42-6FFB-95F4-848E5AFA3F26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55CB1C28-5DCD-364E-A02D-CD59B1392D76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23/03/2025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EE4593DC-A0A1-A87A-5E27-0E02F0F600C0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Sources</a:t>
            </a:r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B8E3E1CE-6DE8-5D9D-0D2E-8756595714F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90736" y="147081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Moodle content</a:t>
            </a:r>
          </a:p>
          <a:p>
            <a:pPr eaLnBrk="1" hangingPunct="1"/>
            <a:r>
              <a:rPr lang="en-GB" altLang="en-US" sz="2800" dirty="0"/>
              <a:t>Study Support</a:t>
            </a:r>
          </a:p>
          <a:p>
            <a:pPr eaLnBrk="1" hangingPunct="1"/>
            <a:r>
              <a:rPr lang="en-GB" altLang="en-US" sz="2800" dirty="0"/>
              <a:t>University library</a:t>
            </a:r>
          </a:p>
          <a:p>
            <a:pPr eaLnBrk="1" hangingPunct="1"/>
            <a:r>
              <a:rPr lang="en-GB" altLang="en-US" sz="2800" dirty="0"/>
              <a:t>Cite Them Right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9221" name="Slide Number Placeholder 3">
            <a:extLst>
              <a:ext uri="{FF2B5EF4-FFF2-40B4-BE49-F238E27FC236}">
                <a16:creationId xmlns:a16="http://schemas.microsoft.com/office/drawing/2014/main" id="{06D30AC5-8646-711D-A89D-017EEFA8983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F572896-DB65-414D-960F-4F841B740F75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9217AAB-D47F-A42D-3269-CD478BA49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62" y="280988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b="1" dirty="0"/>
              <a:t>Access resources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3CFBE54-6EC4-D261-7E79-A6AB9466F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391636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Activity – </a:t>
            </a:r>
          </a:p>
          <a:p>
            <a:pPr eaLnBrk="1" hangingPunct="1"/>
            <a:r>
              <a:rPr lang="en-GB" altLang="en-US" dirty="0"/>
              <a:t>Go to the university library on your laptop</a:t>
            </a:r>
          </a:p>
          <a:p>
            <a:pPr eaLnBrk="1" hangingPunct="1"/>
            <a:r>
              <a:rPr lang="en-GB" altLang="en-US" dirty="0"/>
              <a:t>Find Cite Them Right</a:t>
            </a:r>
          </a:p>
          <a:p>
            <a:pPr eaLnBrk="1" hangingPunct="1"/>
            <a:r>
              <a:rPr lang="en-GB" altLang="en-US" dirty="0"/>
              <a:t>Search for Harvard referencing style</a:t>
            </a:r>
          </a:p>
          <a:p>
            <a:pPr eaLnBrk="1" hangingPunct="1"/>
            <a:r>
              <a:rPr lang="en-GB" altLang="en-US" dirty="0"/>
              <a:t>Familiarise yourself with the content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024BC-CBFE-4C24-CD2F-36CBEF4714B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1A8777A-1408-4A7A-9F84-AB8649E9CB88}" type="datetime1">
              <a:rPr lang="en-GB" altLang="en-US" smtClean="0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8874A0A6-B544-094B-90A7-E40D4F2AE6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1028580-C433-EB4B-922B-937FEAC27A6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684CC03-A341-9CA7-023D-B19F13138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pPr eaLnBrk="1" hangingPunct="1"/>
            <a:r>
              <a:rPr lang="en-GB" altLang="en-US" b="1" dirty="0"/>
              <a:t>Constructing your reference list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A8871EB5-53A1-252C-41B5-6D8880814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800" dirty="0"/>
              <a:t>On Cite Them Right, look-up the following:</a:t>
            </a:r>
          </a:p>
          <a:p>
            <a:pPr eaLnBrk="1" hangingPunct="1">
              <a:defRPr/>
            </a:pPr>
            <a:r>
              <a:rPr lang="en-GB" altLang="en-US" sz="2800" dirty="0"/>
              <a:t>How cite a webpage – how do you cite webpages in the following circumstances:</a:t>
            </a:r>
          </a:p>
          <a:p>
            <a:pPr lvl="1" eaLnBrk="1" hangingPunct="1">
              <a:defRPr/>
            </a:pPr>
            <a:r>
              <a:rPr lang="en-GB" altLang="en-US" sz="2400" dirty="0"/>
              <a:t>No date</a:t>
            </a:r>
          </a:p>
          <a:p>
            <a:pPr lvl="1" eaLnBrk="1" hangingPunct="1">
              <a:defRPr/>
            </a:pPr>
            <a:r>
              <a:rPr lang="en-GB" altLang="en-US" sz="2400" dirty="0"/>
              <a:t>Organisations as authors</a:t>
            </a:r>
          </a:p>
          <a:p>
            <a:pPr lvl="1" eaLnBrk="1" hangingPunct="1">
              <a:defRPr/>
            </a:pPr>
            <a:r>
              <a:rPr lang="en-GB" altLang="en-US" sz="2400" dirty="0"/>
              <a:t>Individual authors</a:t>
            </a:r>
          </a:p>
          <a:p>
            <a:pPr lvl="1" eaLnBrk="1" hangingPunct="1">
              <a:defRPr/>
            </a:pPr>
            <a:r>
              <a:rPr lang="en-GB" altLang="en-US" sz="2400" dirty="0"/>
              <a:t>No authors</a:t>
            </a:r>
          </a:p>
          <a:p>
            <a:pPr lvl="1" eaLnBrk="1" hangingPunct="1">
              <a:defRPr/>
            </a:pPr>
            <a:r>
              <a:rPr lang="en-GB" altLang="en-US" sz="2400" dirty="0"/>
              <a:t>No authors or titles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333D2-B3C6-A6C5-A9EF-C59205C9D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9B6B3FC-2367-9083-38EC-F8DB88BCF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pPr eaLnBrk="1" hangingPunct="1"/>
            <a:r>
              <a:rPr lang="en-GB" altLang="en-US" b="1" dirty="0"/>
              <a:t>Constructing your reference list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5FD540D4-141F-A17A-096C-223E2C9DC6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800" dirty="0"/>
              <a:t>On Cite Them Right, look-up the following:</a:t>
            </a:r>
          </a:p>
          <a:p>
            <a:pPr eaLnBrk="1" hangingPunct="1">
              <a:defRPr/>
            </a:pPr>
            <a:r>
              <a:rPr lang="en-GB" altLang="en-US" sz="2800" dirty="0"/>
              <a:t>How cite a journal article</a:t>
            </a:r>
          </a:p>
          <a:p>
            <a:pPr eaLnBrk="1" hangingPunct="1">
              <a:defRPr/>
            </a:pPr>
            <a:r>
              <a:rPr lang="en-GB" altLang="en-US" sz="2800" dirty="0"/>
              <a:t>How to cite a book</a:t>
            </a:r>
          </a:p>
          <a:p>
            <a:pPr eaLnBrk="1" hangingPunct="1">
              <a:defRPr/>
            </a:pPr>
            <a:r>
              <a:rPr lang="en-GB" altLang="en-US" sz="2800" dirty="0"/>
              <a:t>How to cite from a secondary source</a:t>
            </a:r>
          </a:p>
        </p:txBody>
      </p:sp>
    </p:spTree>
    <p:extLst>
      <p:ext uri="{BB962C8B-B14F-4D97-AF65-F5344CB8AC3E}">
        <p14:creationId xmlns:p14="http://schemas.microsoft.com/office/powerpoint/2010/main" val="3091951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4C1BC70-06A4-2F9F-1F62-9259E2120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US" altLang="en-US" b="1" dirty="0"/>
              <a:t>Referencing quotes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97089-A721-334A-648B-B87608B6283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14340" name="Slide Number Placeholder 4">
            <a:extLst>
              <a:ext uri="{FF2B5EF4-FFF2-40B4-BE49-F238E27FC236}">
                <a16:creationId xmlns:a16="http://schemas.microsoft.com/office/drawing/2014/main" id="{B9328126-B229-9C5D-7F31-1D822FCFB8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656F5D-E849-8D41-A659-36C4519EC95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4341" name="Content Placeholder 1">
            <a:extLst>
              <a:ext uri="{FF2B5EF4-FFF2-40B4-BE49-F238E27FC236}">
                <a16:creationId xmlns:a16="http://schemas.microsoft.com/office/drawing/2014/main" id="{6701995F-D01C-F580-1B28-0DC33BED3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800" dirty="0"/>
              <a:t>Sometimes you might include a </a:t>
            </a:r>
            <a:r>
              <a:rPr lang="en-GB" altLang="en-US" sz="2800" u="sng" dirty="0"/>
              <a:t>short</a:t>
            </a:r>
            <a:r>
              <a:rPr lang="en-GB" altLang="en-US" sz="2800" dirty="0"/>
              <a:t> portion of text which has not been altered from its original format. This is called a quote. </a:t>
            </a:r>
          </a:p>
          <a:p>
            <a:pPr>
              <a:defRPr/>
            </a:pPr>
            <a:r>
              <a:rPr lang="en-GB" altLang="en-US" sz="2800" dirty="0"/>
              <a:t>What are the in-text rules for quoting from a source?</a:t>
            </a:r>
          </a:p>
          <a:p>
            <a:pPr>
              <a:defRPr/>
            </a:pPr>
            <a:r>
              <a:rPr lang="en-GB" altLang="en-US" sz="2800" dirty="0"/>
              <a:t>What should you include in your reference list if you included a quote?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5123731-44FF-7BE2-1CB6-E9158DB84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Presenting on PowerPoint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8E392C9D-59DE-8D66-8A33-F9611059B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You are constructing a PowerPoint presentation. You will be using information from a range of sources. How will you manage:</a:t>
            </a:r>
          </a:p>
          <a:p>
            <a:r>
              <a:rPr lang="en-GB" altLang="en-US" sz="2800" dirty="0"/>
              <a:t>In-text citations</a:t>
            </a:r>
          </a:p>
          <a:p>
            <a:r>
              <a:rPr lang="en-GB" altLang="en-US" sz="2800" dirty="0"/>
              <a:t>Your 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56D99-13EA-0B5A-A1B5-A535F51125B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CD9B82C-2166-4B07-AD4E-6C82D20C3973}" type="datetime1">
              <a:rPr lang="en-GB" altLang="en-US" smtClean="0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2C7F9563-AD74-BB9A-92C6-1EFB045E3F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438759-EBDE-9B43-9C05-C5C6B25B5F3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F1830-0303-F0BA-966D-6B6C2BAC8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Testing your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8C3F0-C29D-9A30-AD5C-3132FA0B3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7195"/>
            <a:ext cx="8229600" cy="4243610"/>
          </a:xfrm>
        </p:spPr>
        <p:txBody>
          <a:bodyPr/>
          <a:lstStyle/>
          <a:p>
            <a:r>
              <a:rPr lang="en-GB" dirty="0"/>
              <a:t>When should you include an in-text citation?</a:t>
            </a:r>
          </a:p>
          <a:p>
            <a:r>
              <a:rPr lang="en-GB" dirty="0"/>
              <a:t>When should you include a referenced source in your reference list?</a:t>
            </a:r>
          </a:p>
          <a:p>
            <a:r>
              <a:rPr lang="en-GB" dirty="0"/>
              <a:t>Why is it important to reference your sources?</a:t>
            </a:r>
          </a:p>
          <a:p>
            <a:pPr marL="0" indent="0">
              <a:buNone/>
            </a:pPr>
            <a:r>
              <a:rPr lang="en-GB" b="1" dirty="0"/>
              <a:t>The library is there to help you if you need further information on referencing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3B873-0290-E676-91AC-F635BEF6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23/03/2025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D2E49-0AD5-660D-1510-AC5EE0AAE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4418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>
            <a:extLst>
              <a:ext uri="{FF2B5EF4-FFF2-40B4-BE49-F238E27FC236}">
                <a16:creationId xmlns:a16="http://schemas.microsoft.com/office/drawing/2014/main" id="{000D51C3-AC70-FC19-6CA0-0E7393D1F7F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A59F4081-5DBB-B24E-B8B8-046DC2DA274B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23/03/2025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4094756-0753-80CC-ADEE-9D3F90AC4E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55982"/>
            <a:ext cx="8229600" cy="823102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Questions????</a:t>
            </a:r>
          </a:p>
        </p:txBody>
      </p:sp>
      <p:pic>
        <p:nvPicPr>
          <p:cNvPr id="2" name="Picture 1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4D4B11A6-80BB-6799-2B6D-DC6DDA50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1179</TotalTime>
  <Words>304</Words>
  <Application>Microsoft Macintosh PowerPoint</Application>
  <PresentationFormat>On-screen Show (4:3)</PresentationFormat>
  <Paragraphs>66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LCHS 4009</vt:lpstr>
      <vt:lpstr>Aim and Workshop Content</vt:lpstr>
      <vt:lpstr>Sources</vt:lpstr>
      <vt:lpstr>Access resources</vt:lpstr>
      <vt:lpstr>Constructing your reference list</vt:lpstr>
      <vt:lpstr>Constructing your reference list</vt:lpstr>
      <vt:lpstr>Referencing quotes</vt:lpstr>
      <vt:lpstr>Presenting on PowerPoint</vt:lpstr>
      <vt:lpstr>Testing your knowledge</vt:lpstr>
      <vt:lpstr>Questions????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Farah Wiita</cp:lastModifiedBy>
  <cp:revision>115</cp:revision>
  <cp:lastPrinted>1601-01-01T00:00:00Z</cp:lastPrinted>
  <dcterms:created xsi:type="dcterms:W3CDTF">2002-10-07T19:43:58Z</dcterms:created>
  <dcterms:modified xsi:type="dcterms:W3CDTF">2025-03-23T12:16:08Z</dcterms:modified>
</cp:coreProperties>
</file>