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31089600" cy="21983700"/>
  <p:notesSz cx="27432000" cy="310896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oster" id="{F60A99B0-4748-00A3-B036-116043CCD80C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02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25" d="100"/>
          <a:sy n="25" d="100"/>
        </p:scale>
        <p:origin x="94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07819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18" Type="http://schemas.openxmlformats.org/officeDocument/2006/relationships/image" Target="../media/image16.png"/><Relationship Id="rId26" Type="http://schemas.openxmlformats.org/officeDocument/2006/relationships/image" Target="../media/image24.png"/><Relationship Id="rId3" Type="http://schemas.openxmlformats.org/officeDocument/2006/relationships/image" Target="../media/image1.png"/><Relationship Id="rId21" Type="http://schemas.openxmlformats.org/officeDocument/2006/relationships/image" Target="../media/image19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5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24" Type="http://schemas.openxmlformats.org/officeDocument/2006/relationships/image" Target="../media/image22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23" Type="http://schemas.openxmlformats.org/officeDocument/2006/relationships/image" Target="../media/image21.png"/><Relationship Id="rId28" Type="http://schemas.openxmlformats.org/officeDocument/2006/relationships/image" Target="../media/image26.png"/><Relationship Id="rId10" Type="http://schemas.openxmlformats.org/officeDocument/2006/relationships/image" Target="../media/image8.png"/><Relationship Id="rId19" Type="http://schemas.openxmlformats.org/officeDocument/2006/relationships/image" Target="../media/image17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Relationship Id="rId22" Type="http://schemas.openxmlformats.org/officeDocument/2006/relationships/image" Target="../media/image20.png"/><Relationship Id="rId27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nner"/>
          <p:cNvSpPr/>
          <p:nvPr/>
        </p:nvSpPr>
        <p:spPr>
          <a:xfrm>
            <a:off x="76073" y="0"/>
            <a:ext cx="30961797" cy="2206123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912879" y="121717"/>
            <a:ext cx="29288186" cy="14910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000" b="1" dirty="0">
                <a:solidFill>
                  <a:schemeClr val="bg1"/>
                </a:solidFill>
              </a:rPr>
              <a:t>Inequalities in access to and engagement with wearable and remote monitoring technologies among people with sickle cell disease in the UK</a:t>
            </a:r>
            <a:endParaRPr lang="en-US" sz="5000" dirty="0"/>
          </a:p>
        </p:txBody>
      </p:sp>
      <p:sp>
        <p:nvSpPr>
          <p:cNvPr id="4" name="Text 2"/>
          <p:cNvSpPr txBox="1"/>
          <p:nvPr/>
        </p:nvSpPr>
        <p:spPr>
          <a:xfrm>
            <a:off x="912879" y="1597537"/>
            <a:ext cx="29288186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0" dirty="0">
                <a:solidFill>
                  <a:schemeClr val="bg1"/>
                </a:solidFill>
              </a:rPr>
              <a:t>Simran Vedkumar Yadav  |  Student no. 2534012  |  MSc Public Health  |  2534012@student.uwtsd.ac.uk  </a:t>
            </a:r>
            <a:r>
              <a:rPr lang="en-US" sz="2800" b="0">
                <a:solidFill>
                  <a:schemeClr val="bg1"/>
                </a:solidFill>
              </a:rPr>
              <a:t>| </a:t>
            </a:r>
            <a:r>
              <a:rPr lang="en-US" sz="2800">
                <a:solidFill>
                  <a:schemeClr val="bg1"/>
                </a:solidFill>
              </a:rPr>
              <a:t>Lecturer </a:t>
            </a:r>
            <a:r>
              <a:rPr lang="en-US" sz="2800" b="0">
                <a:solidFill>
                  <a:schemeClr val="bg1"/>
                </a:solidFill>
              </a:rPr>
              <a:t>: </a:t>
            </a:r>
            <a:r>
              <a:rPr lang="en-US" sz="2800" b="0" dirty="0">
                <a:solidFill>
                  <a:schemeClr val="bg1"/>
                </a:solidFill>
              </a:rPr>
              <a:t>Oluwadamilola Tayo</a:t>
            </a:r>
          </a:p>
        </p:txBody>
      </p:sp>
      <p:sp>
        <p:nvSpPr>
          <p:cNvPr id="5" name="Panel background"/>
          <p:cNvSpPr/>
          <p:nvPr/>
        </p:nvSpPr>
        <p:spPr>
          <a:xfrm>
            <a:off x="365150" y="2358270"/>
            <a:ext cx="7059595" cy="900684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Background header"/>
          <p:cNvSpPr/>
          <p:nvPr/>
        </p:nvSpPr>
        <p:spPr>
          <a:xfrm>
            <a:off x="486869" y="2358270"/>
            <a:ext cx="6937877" cy="6238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 txBox="1"/>
          <p:nvPr/>
        </p:nvSpPr>
        <p:spPr>
          <a:xfrm>
            <a:off x="760732" y="2358270"/>
            <a:ext cx="6085857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0" dirty="0">
                <a:solidFill>
                  <a:schemeClr val="bg1"/>
                </a:solidFill>
              </a:rPr>
              <a:t>Prevalence</a:t>
            </a:r>
          </a:p>
        </p:txBody>
      </p:sp>
      <p:sp>
        <p:nvSpPr>
          <p:cNvPr id="8" name="Stat icon 1 circle"/>
          <p:cNvSpPr/>
          <p:nvPr/>
        </p:nvSpPr>
        <p:spPr>
          <a:xfrm>
            <a:off x="852020" y="3164646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9" name="Stat icon 1" descr="Stat ico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7171" y="3529797"/>
            <a:ext cx="791161" cy="791161"/>
          </a:xfrm>
          <a:prstGeom prst="rect">
            <a:avLst/>
          </a:prstGeom>
        </p:spPr>
      </p:pic>
      <p:sp>
        <p:nvSpPr>
          <p:cNvPr id="10" name="Text 7"/>
          <p:cNvSpPr txBox="1"/>
          <p:nvPr/>
        </p:nvSpPr>
        <p:spPr>
          <a:xfrm>
            <a:off x="2829923" y="3195075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~17,000</a:t>
            </a:r>
            <a:endParaRPr lang="en-US" sz="4000" dirty="0"/>
          </a:p>
        </p:txBody>
      </p:sp>
      <p:sp>
        <p:nvSpPr>
          <p:cNvPr id="11" name="Text 8"/>
          <p:cNvSpPr txBox="1"/>
          <p:nvPr/>
        </p:nvSpPr>
        <p:spPr>
          <a:xfrm>
            <a:off x="2860353" y="3864519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people living with SCD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in England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(NHS England, 2024)</a:t>
            </a:r>
          </a:p>
        </p:txBody>
      </p:sp>
      <p:sp>
        <p:nvSpPr>
          <p:cNvPr id="12" name="Stat icon 2 circle"/>
          <p:cNvSpPr/>
          <p:nvPr/>
        </p:nvSpPr>
        <p:spPr>
          <a:xfrm>
            <a:off x="852020" y="4868686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3" name="Stat icon 2" descr="Stat ico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7171" y="5233837"/>
            <a:ext cx="791161" cy="791161"/>
          </a:xfrm>
          <a:prstGeom prst="rect">
            <a:avLst/>
          </a:prstGeom>
        </p:spPr>
      </p:pic>
      <p:sp>
        <p:nvSpPr>
          <p:cNvPr id="14" name="Text 10"/>
          <p:cNvSpPr txBox="1"/>
          <p:nvPr/>
        </p:nvSpPr>
        <p:spPr>
          <a:xfrm>
            <a:off x="2829923" y="4899115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~250</a:t>
            </a:r>
          </a:p>
        </p:txBody>
      </p:sp>
      <p:sp>
        <p:nvSpPr>
          <p:cNvPr id="15" name="Text 11"/>
          <p:cNvSpPr txBox="1"/>
          <p:nvPr/>
        </p:nvSpPr>
        <p:spPr>
          <a:xfrm>
            <a:off x="2860353" y="5568559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new cases diagnosed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each year in England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(NHS England, 2024)</a:t>
            </a:r>
          </a:p>
        </p:txBody>
      </p:sp>
      <p:sp>
        <p:nvSpPr>
          <p:cNvPr id="16" name="Stat icon 3 circle"/>
          <p:cNvSpPr/>
          <p:nvPr/>
        </p:nvSpPr>
        <p:spPr>
          <a:xfrm>
            <a:off x="852020" y="6618369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7" name="Stat icon 3" descr="Stat icon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7171" y="6983521"/>
            <a:ext cx="791161" cy="791161"/>
          </a:xfrm>
          <a:prstGeom prst="rect">
            <a:avLst/>
          </a:prstGeom>
        </p:spPr>
      </p:pic>
      <p:sp>
        <p:nvSpPr>
          <p:cNvPr id="18" name="Text 13"/>
          <p:cNvSpPr txBox="1"/>
          <p:nvPr/>
        </p:nvSpPr>
        <p:spPr>
          <a:xfrm>
            <a:off x="2829923" y="6648799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52%</a:t>
            </a:r>
            <a:endParaRPr lang="en-US" sz="4000" dirty="0"/>
          </a:p>
        </p:txBody>
      </p:sp>
      <p:sp>
        <p:nvSpPr>
          <p:cNvPr id="19" name="Text 14"/>
          <p:cNvSpPr txBox="1"/>
          <p:nvPr/>
        </p:nvSpPr>
        <p:spPr>
          <a:xfrm>
            <a:off x="2860353" y="7318243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of people with SCD in England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live in London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(NEL ICB, 2024)</a:t>
            </a:r>
          </a:p>
        </p:txBody>
      </p:sp>
      <p:sp>
        <p:nvSpPr>
          <p:cNvPr id="20" name="Text 15"/>
          <p:cNvSpPr txBox="1"/>
          <p:nvPr/>
        </p:nvSpPr>
        <p:spPr>
          <a:xfrm>
            <a:off x="501027" y="8412480"/>
            <a:ext cx="7164109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10203"/>
                </a:solidFill>
              </a:rPr>
              <a:t>UK’s most common inherited condition, </a:t>
            </a:r>
            <a:r>
              <a:rPr lang="en-US" sz="1900" b="0" dirty="0">
                <a:solidFill>
                  <a:srgbClr val="010203"/>
                </a:solidFill>
              </a:rPr>
              <a:t>and the fastest growing (NIHR BioResource, 2025), mainly affecting Black African and Black Caribbean communities.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10203"/>
                </a:solidFill>
              </a:rPr>
              <a:t>5,700 </a:t>
            </a:r>
            <a:r>
              <a:rPr lang="en-US" sz="1900" b="0" dirty="0">
                <a:solidFill>
                  <a:srgbClr val="010203"/>
                </a:solidFill>
              </a:rPr>
              <a:t>ambulance call-outs a year for SCD in London alone (London Ambulance Service, 2025).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10203"/>
                </a:solidFill>
              </a:rPr>
              <a:t>7.74 million </a:t>
            </a:r>
            <a:r>
              <a:rPr lang="en-US" sz="1900" b="0" dirty="0">
                <a:solidFill>
                  <a:srgbClr val="010203"/>
                </a:solidFill>
              </a:rPr>
              <a:t>people lived with SCD worldwide in 2021, up from 5.46 million in 2000 (GBD 2021 Sickle Cell Disease Collaborators, 2023).</a:t>
            </a:r>
          </a:p>
        </p:txBody>
      </p:sp>
      <p:sp>
        <p:nvSpPr>
          <p:cNvPr id="21" name="Panel question"/>
          <p:cNvSpPr/>
          <p:nvPr/>
        </p:nvSpPr>
        <p:spPr>
          <a:xfrm>
            <a:off x="7637750" y="2358270"/>
            <a:ext cx="9859088" cy="9006840"/>
          </a:xfrm>
          <a:prstGeom prst="rect">
            <a:avLst/>
          </a:prstGeom>
          <a:solidFill>
            <a:srgbClr val="FDECEE"/>
          </a:solidFill>
          <a:ln w="12700">
            <a:solidFill>
              <a:srgbClr val="FDEC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Question header"/>
          <p:cNvSpPr/>
          <p:nvPr/>
        </p:nvSpPr>
        <p:spPr>
          <a:xfrm>
            <a:off x="7637750" y="2358270"/>
            <a:ext cx="9859088" cy="623800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18"/>
          <p:cNvSpPr txBox="1"/>
          <p:nvPr/>
        </p:nvSpPr>
        <p:spPr>
          <a:xfrm>
            <a:off x="7911614" y="2358270"/>
            <a:ext cx="9433078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accent2"/>
                </a:solidFill>
              </a:rPr>
              <a:t>Research question, aim and objectives</a:t>
            </a:r>
            <a:endParaRPr lang="en-US" sz="3200" dirty="0"/>
          </a:p>
        </p:txBody>
      </p:sp>
      <p:sp>
        <p:nvSpPr>
          <p:cNvPr id="24" name="Question icon circle"/>
          <p:cNvSpPr/>
          <p:nvPr/>
        </p:nvSpPr>
        <p:spPr>
          <a:xfrm>
            <a:off x="7972473" y="3255933"/>
            <a:ext cx="943308" cy="943308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5" name="Question icon" descr="Question icon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8866" y="3482327"/>
            <a:ext cx="490520" cy="490520"/>
          </a:xfrm>
          <a:prstGeom prst="rect">
            <a:avLst/>
          </a:prstGeom>
        </p:spPr>
      </p:pic>
      <p:sp>
        <p:nvSpPr>
          <p:cNvPr id="26" name="Text 20"/>
          <p:cNvSpPr txBox="1"/>
          <p:nvPr/>
        </p:nvSpPr>
        <p:spPr>
          <a:xfrm>
            <a:off x="9220073" y="3225504"/>
            <a:ext cx="8063760" cy="1901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Review question</a:t>
            </a:r>
          </a:p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What inequalities shape whether people with SCD in the UK can access, and keep using, wearable and remote monitoring technologies, and what helps or hinders their use?</a:t>
            </a:r>
          </a:p>
        </p:txBody>
      </p:sp>
      <p:sp>
        <p:nvSpPr>
          <p:cNvPr id="27" name="Aim icon circle"/>
          <p:cNvSpPr/>
          <p:nvPr/>
        </p:nvSpPr>
        <p:spPr>
          <a:xfrm>
            <a:off x="7972473" y="5249052"/>
            <a:ext cx="943308" cy="94330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8" name="Aim icon" descr="Aim icon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8866" y="5475445"/>
            <a:ext cx="490520" cy="490520"/>
          </a:xfrm>
          <a:prstGeom prst="rect">
            <a:avLst/>
          </a:prstGeom>
        </p:spPr>
      </p:pic>
      <p:sp>
        <p:nvSpPr>
          <p:cNvPr id="29" name="Text 22"/>
          <p:cNvSpPr txBox="1"/>
          <p:nvPr/>
        </p:nvSpPr>
        <p:spPr>
          <a:xfrm>
            <a:off x="9220073" y="5249052"/>
            <a:ext cx="8063760" cy="1521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Aim</a:t>
            </a:r>
          </a:p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To systematically review evidence on inequalities in access to, and continued engagement with, wearable and remote monitoring technologies among people living with SCD in the UK.</a:t>
            </a:r>
          </a:p>
        </p:txBody>
      </p:sp>
      <p:sp>
        <p:nvSpPr>
          <p:cNvPr id="30" name="Objectives icon circle"/>
          <p:cNvSpPr/>
          <p:nvPr/>
        </p:nvSpPr>
        <p:spPr>
          <a:xfrm>
            <a:off x="7972473" y="7090023"/>
            <a:ext cx="943308" cy="94330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31" name="Objectives icon" descr="Objectives icon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98866" y="7316417"/>
            <a:ext cx="490520" cy="490520"/>
          </a:xfrm>
          <a:prstGeom prst="rect">
            <a:avLst/>
          </a:prstGeom>
        </p:spPr>
      </p:pic>
      <p:sp>
        <p:nvSpPr>
          <p:cNvPr id="32" name="Text 24"/>
          <p:cNvSpPr txBox="1"/>
          <p:nvPr/>
        </p:nvSpPr>
        <p:spPr>
          <a:xfrm>
            <a:off x="9220073" y="6937877"/>
            <a:ext cx="6085857" cy="456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chemeClr val="tx1"/>
                </a:solidFill>
              </a:rPr>
              <a:t>Objectives</a:t>
            </a:r>
            <a:endParaRPr lang="en-US" sz="2200" dirty="0"/>
          </a:p>
        </p:txBody>
      </p:sp>
      <p:sp>
        <p:nvSpPr>
          <p:cNvPr id="33" name="Objective badge 1"/>
          <p:cNvSpPr/>
          <p:nvPr/>
        </p:nvSpPr>
        <p:spPr>
          <a:xfrm>
            <a:off x="9253728" y="754380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26"/>
          <p:cNvSpPr txBox="1"/>
          <p:nvPr/>
        </p:nvSpPr>
        <p:spPr>
          <a:xfrm>
            <a:off x="9253728" y="754380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1</a:t>
            </a:r>
            <a:endParaRPr lang="en-US" sz="1600" dirty="0"/>
          </a:p>
        </p:txBody>
      </p:sp>
      <p:sp>
        <p:nvSpPr>
          <p:cNvPr id="35" name="Text 27"/>
          <p:cNvSpPr txBox="1"/>
          <p:nvPr/>
        </p:nvSpPr>
        <p:spPr>
          <a:xfrm>
            <a:off x="9859088" y="7516368"/>
            <a:ext cx="74551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0" dirty="0">
                <a:solidFill>
                  <a:srgbClr val="010203"/>
                </a:solidFill>
              </a:rPr>
              <a:t>Map the wearable and remote monitoring tools tested in SCD, giving priority to UK studies.</a:t>
            </a:r>
          </a:p>
        </p:txBody>
      </p:sp>
      <p:sp>
        <p:nvSpPr>
          <p:cNvPr id="36" name="Objective badge 2"/>
          <p:cNvSpPr/>
          <p:nvPr/>
        </p:nvSpPr>
        <p:spPr>
          <a:xfrm>
            <a:off x="9253728" y="841248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7" name="Text 29"/>
          <p:cNvSpPr txBox="1"/>
          <p:nvPr/>
        </p:nvSpPr>
        <p:spPr>
          <a:xfrm>
            <a:off x="9253728" y="841248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2</a:t>
            </a:r>
            <a:endParaRPr lang="en-US" sz="1600" dirty="0"/>
          </a:p>
        </p:txBody>
      </p:sp>
      <p:sp>
        <p:nvSpPr>
          <p:cNvPr id="38" name="Text 30"/>
          <p:cNvSpPr txBox="1"/>
          <p:nvPr/>
        </p:nvSpPr>
        <p:spPr>
          <a:xfrm>
            <a:off x="9859088" y="8385048"/>
            <a:ext cx="74551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0" dirty="0">
                <a:solidFill>
                  <a:srgbClr val="010203"/>
                </a:solidFill>
              </a:rPr>
              <a:t>Apply PROGRESS-Plus (O’Neill et al., 2014) to show who is included or missing, including device accuracy across skin tones.</a:t>
            </a:r>
          </a:p>
        </p:txBody>
      </p:sp>
      <p:sp>
        <p:nvSpPr>
          <p:cNvPr id="39" name="Objective badge 3"/>
          <p:cNvSpPr/>
          <p:nvPr/>
        </p:nvSpPr>
        <p:spPr>
          <a:xfrm>
            <a:off x="9253728" y="928116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0" name="Text 32"/>
          <p:cNvSpPr txBox="1"/>
          <p:nvPr/>
        </p:nvSpPr>
        <p:spPr>
          <a:xfrm>
            <a:off x="9253728" y="928116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3</a:t>
            </a:r>
            <a:endParaRPr lang="en-US" sz="1600" dirty="0"/>
          </a:p>
        </p:txBody>
      </p:sp>
      <p:sp>
        <p:nvSpPr>
          <p:cNvPr id="41" name="Text 33"/>
          <p:cNvSpPr txBox="1"/>
          <p:nvPr/>
        </p:nvSpPr>
        <p:spPr>
          <a:xfrm>
            <a:off x="9859088" y="9253728"/>
            <a:ext cx="74551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0" dirty="0">
                <a:solidFill>
                  <a:srgbClr val="010203"/>
                </a:solidFill>
              </a:rPr>
              <a:t>Identify barriers and facilitators to sustained use, such as cost, digital skills, internet access, privacy and trust.</a:t>
            </a:r>
          </a:p>
        </p:txBody>
      </p:sp>
      <p:sp>
        <p:nvSpPr>
          <p:cNvPr id="48" name="Panel rationale"/>
          <p:cNvSpPr/>
          <p:nvPr/>
        </p:nvSpPr>
        <p:spPr>
          <a:xfrm>
            <a:off x="17807360" y="2386882"/>
            <a:ext cx="6585190" cy="822960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9" name="Rationale header"/>
          <p:cNvSpPr/>
          <p:nvPr/>
        </p:nvSpPr>
        <p:spPr>
          <a:xfrm>
            <a:off x="17694629" y="2358270"/>
            <a:ext cx="6724872" cy="6238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0" name="Text 42"/>
          <p:cNvSpPr txBox="1"/>
          <p:nvPr/>
        </p:nvSpPr>
        <p:spPr>
          <a:xfrm>
            <a:off x="17953278" y="2358270"/>
            <a:ext cx="6085857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bg1"/>
                </a:solidFill>
              </a:rPr>
              <a:t>Rationale</a:t>
            </a:r>
            <a:endParaRPr lang="en-US" sz="3200" dirty="0"/>
          </a:p>
        </p:txBody>
      </p:sp>
      <p:sp>
        <p:nvSpPr>
          <p:cNvPr id="51" name="Rationale icon 1 circle"/>
          <p:cNvSpPr/>
          <p:nvPr/>
        </p:nvSpPr>
        <p:spPr>
          <a:xfrm>
            <a:off x="17940528" y="301752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2" name="Rationale icon 1" descr="Rationale icon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96134" y="3273126"/>
            <a:ext cx="553813" cy="553813"/>
          </a:xfrm>
          <a:prstGeom prst="rect">
            <a:avLst/>
          </a:prstGeom>
        </p:spPr>
      </p:pic>
      <p:sp>
        <p:nvSpPr>
          <p:cNvPr id="53" name="Text 44"/>
          <p:cNvSpPr txBox="1"/>
          <p:nvPr/>
        </p:nvSpPr>
        <p:spPr>
          <a:xfrm>
            <a:off x="19156680" y="303580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Care is unsafe and unequal. </a:t>
            </a:r>
            <a:r>
              <a:rPr lang="en-US" sz="1850" b="0" dirty="0">
                <a:solidFill>
                  <a:schemeClr val="tx2"/>
                </a:solidFill>
              </a:rPr>
              <a:t>A UK inquiry found avoidable deaths and poor staff awareness in hospital care (Sickle Cell Society and APPG, 2021).</a:t>
            </a:r>
          </a:p>
        </p:txBody>
      </p:sp>
      <p:sp>
        <p:nvSpPr>
          <p:cNvPr id="54" name="Rationale icon 2 circle"/>
          <p:cNvSpPr/>
          <p:nvPr/>
        </p:nvSpPr>
        <p:spPr>
          <a:xfrm>
            <a:off x="17940528" y="448056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5" name="Rationale icon 2" descr="Rationale icon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196134" y="4736166"/>
            <a:ext cx="553813" cy="553813"/>
          </a:xfrm>
          <a:prstGeom prst="rect">
            <a:avLst/>
          </a:prstGeom>
        </p:spPr>
      </p:pic>
      <p:sp>
        <p:nvSpPr>
          <p:cNvPr id="56" name="Text 46"/>
          <p:cNvSpPr txBox="1"/>
          <p:nvPr/>
        </p:nvSpPr>
        <p:spPr>
          <a:xfrm>
            <a:off x="19156680" y="449884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Patients want this technology. </a:t>
            </a:r>
            <a:r>
              <a:rPr lang="en-US" sz="1850" b="0" dirty="0">
                <a:solidFill>
                  <a:schemeClr val="tx2"/>
                </a:solidFill>
              </a:rPr>
              <a:t>Adults with SCD asked for discreet devices that record data automatically and warn of an oncoming crisis (Issom et al., 2020).</a:t>
            </a:r>
          </a:p>
        </p:txBody>
      </p:sp>
      <p:sp>
        <p:nvSpPr>
          <p:cNvPr id="57" name="Rationale icon 3 circle"/>
          <p:cNvSpPr/>
          <p:nvPr/>
        </p:nvSpPr>
        <p:spPr>
          <a:xfrm>
            <a:off x="17940528" y="594360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8" name="Rationale icon 3" descr="Rationale icon 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96134" y="6199206"/>
            <a:ext cx="553813" cy="553813"/>
          </a:xfrm>
          <a:prstGeom prst="rect">
            <a:avLst/>
          </a:prstGeom>
        </p:spPr>
      </p:pic>
      <p:sp>
        <p:nvSpPr>
          <p:cNvPr id="59" name="Text 48"/>
          <p:cNvSpPr txBox="1"/>
          <p:nvPr/>
        </p:nvSpPr>
        <p:spPr>
          <a:xfrm>
            <a:off x="19156680" y="596188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Early evidence is promising. </a:t>
            </a:r>
            <a:r>
              <a:rPr lang="en-US" sz="1850" b="0" dirty="0">
                <a:solidFill>
                  <a:schemeClr val="tx2"/>
                </a:solidFill>
              </a:rPr>
              <a:t>Consumer wearables have predicted SCD pain in small pilot studies (Vuong et al., 2023).</a:t>
            </a:r>
          </a:p>
        </p:txBody>
      </p:sp>
      <p:sp>
        <p:nvSpPr>
          <p:cNvPr id="60" name="Rationale icon 4 circle"/>
          <p:cNvSpPr/>
          <p:nvPr/>
        </p:nvSpPr>
        <p:spPr>
          <a:xfrm>
            <a:off x="17940528" y="722376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1" name="Rationale icon 4" descr="Rationale icon 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196134" y="7479366"/>
            <a:ext cx="553813" cy="553813"/>
          </a:xfrm>
          <a:prstGeom prst="rect">
            <a:avLst/>
          </a:prstGeom>
        </p:spPr>
      </p:pic>
      <p:sp>
        <p:nvSpPr>
          <p:cNvPr id="62" name="Text 50"/>
          <p:cNvSpPr txBox="1"/>
          <p:nvPr/>
        </p:nvSpPr>
        <p:spPr>
          <a:xfrm>
            <a:off x="19156680" y="724204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Barriers are social. </a:t>
            </a:r>
            <a:r>
              <a:rPr lang="en-US" sz="1850" b="0" dirty="0">
                <a:solidFill>
                  <a:schemeClr val="tx2"/>
                </a:solidFill>
              </a:rPr>
              <a:t>Complex apps, poor connectivity, low digital confidence, cost and privacy worries limit uptake (Issom et al., 2020).</a:t>
            </a:r>
          </a:p>
        </p:txBody>
      </p:sp>
      <p:sp>
        <p:nvSpPr>
          <p:cNvPr id="63" name="Rationale icon 5 circle"/>
          <p:cNvSpPr/>
          <p:nvPr/>
        </p:nvSpPr>
        <p:spPr>
          <a:xfrm>
            <a:off x="17940528" y="864108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4" name="Rationale icon 5" descr="Rationale icon 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196134" y="8896686"/>
            <a:ext cx="553813" cy="553813"/>
          </a:xfrm>
          <a:prstGeom prst="rect">
            <a:avLst/>
          </a:prstGeom>
        </p:spPr>
      </p:pic>
      <p:sp>
        <p:nvSpPr>
          <p:cNvPr id="65" name="Text 52"/>
          <p:cNvSpPr txBox="1"/>
          <p:nvPr/>
        </p:nvSpPr>
        <p:spPr>
          <a:xfrm>
            <a:off x="19156680" y="8659367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Devices can be biased. </a:t>
            </a:r>
            <a:r>
              <a:rPr lang="en-US" sz="1850" b="0" dirty="0">
                <a:solidFill>
                  <a:schemeClr val="tx2"/>
                </a:solidFill>
              </a:rPr>
              <a:t>Pulse oximeters may overestimate oxygen levels in darker skin, so deterioration can be missed (Department of Health and Social Care, 2024).</a:t>
            </a:r>
          </a:p>
        </p:txBody>
      </p:sp>
      <p:sp>
        <p:nvSpPr>
          <p:cNvPr id="66" name="Panel global burden"/>
          <p:cNvSpPr/>
          <p:nvPr/>
        </p:nvSpPr>
        <p:spPr>
          <a:xfrm>
            <a:off x="24560996" y="2358270"/>
            <a:ext cx="6107160" cy="8229600"/>
          </a:xfrm>
          <a:prstGeom prst="rect">
            <a:avLst/>
          </a:prstGeom>
          <a:solidFill>
            <a:srgbClr val="EAF4FC"/>
          </a:solidFill>
          <a:ln w="12700">
            <a:solidFill>
              <a:srgbClr val="EAF4F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7" name="Global burden header"/>
          <p:cNvSpPr/>
          <p:nvPr/>
        </p:nvSpPr>
        <p:spPr>
          <a:xfrm>
            <a:off x="24617291" y="2312626"/>
            <a:ext cx="6055428" cy="1217171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8" name="Text 55"/>
          <p:cNvSpPr txBox="1"/>
          <p:nvPr/>
        </p:nvSpPr>
        <p:spPr>
          <a:xfrm>
            <a:off x="25134589" y="2312626"/>
            <a:ext cx="5477271" cy="12171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3200" b="1" dirty="0">
                <a:solidFill>
                  <a:schemeClr val="tx2"/>
                </a:solidFill>
              </a:rPr>
              <a:t>Global burden of SCD:</a:t>
            </a:r>
            <a:endParaRPr lang="en-US" sz="3200" dirty="0"/>
          </a:p>
          <a:p>
            <a:pPr marL="0" indent="0">
              <a:lnSpc>
                <a:spcPct val="95000"/>
              </a:lnSpc>
              <a:buNone/>
            </a:pPr>
            <a:r>
              <a:rPr lang="en-US" sz="3200" b="1" dirty="0">
                <a:solidFill>
                  <a:schemeClr val="tx2"/>
                </a:solidFill>
              </a:rPr>
              <a:t>published estimates</a:t>
            </a:r>
            <a:endParaRPr lang="en-US" sz="3200" dirty="0"/>
          </a:p>
        </p:txBody>
      </p:sp>
      <p:pic>
        <p:nvPicPr>
          <p:cNvPr id="69" name="Trend arrow" descr="Upward trend arrow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5028087" y="3879734"/>
            <a:ext cx="1704040" cy="1704040"/>
          </a:xfrm>
          <a:prstGeom prst="rect">
            <a:avLst/>
          </a:prstGeom>
        </p:spPr>
      </p:pic>
      <p:sp>
        <p:nvSpPr>
          <p:cNvPr id="70" name="Text 56"/>
          <p:cNvSpPr txBox="1"/>
          <p:nvPr/>
        </p:nvSpPr>
        <p:spPr>
          <a:xfrm>
            <a:off x="27127707" y="3925378"/>
            <a:ext cx="3499368" cy="9128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800" b="1" dirty="0">
                <a:solidFill>
                  <a:schemeClr val="accent2"/>
                </a:solidFill>
              </a:rPr>
              <a:t>+41.4%</a:t>
            </a:r>
            <a:endParaRPr lang="en-US" sz="5800" dirty="0"/>
          </a:p>
        </p:txBody>
      </p:sp>
      <p:sp>
        <p:nvSpPr>
          <p:cNvPr id="71" name="Text 57"/>
          <p:cNvSpPr txBox="1"/>
          <p:nvPr/>
        </p:nvSpPr>
        <p:spPr>
          <a:xfrm>
            <a:off x="27127707" y="4899115"/>
            <a:ext cx="3423295" cy="8520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0" dirty="0">
                <a:solidFill>
                  <a:schemeClr val="tx1"/>
                </a:solidFill>
              </a:rPr>
              <a:t>increase in people living with SCD globally, 2000–2021</a:t>
            </a:r>
          </a:p>
        </p:txBody>
      </p:sp>
      <p:pic>
        <p:nvPicPr>
          <p:cNvPr id="72" name="Person icon 1" descr="Highlighted person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952013" y="6283647"/>
            <a:ext cx="502083" cy="1217171"/>
          </a:xfrm>
          <a:prstGeom prst="rect">
            <a:avLst/>
          </a:prstGeom>
        </p:spPr>
      </p:pic>
      <p:pic>
        <p:nvPicPr>
          <p:cNvPr id="73" name="Person icon 2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5454097" y="6283647"/>
            <a:ext cx="502083" cy="1217171"/>
          </a:xfrm>
          <a:prstGeom prst="rect">
            <a:avLst/>
          </a:prstGeom>
        </p:spPr>
      </p:pic>
      <p:pic>
        <p:nvPicPr>
          <p:cNvPr id="74" name="Person icon 3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5956180" y="6283647"/>
            <a:ext cx="502083" cy="1217171"/>
          </a:xfrm>
          <a:prstGeom prst="rect">
            <a:avLst/>
          </a:prstGeom>
        </p:spPr>
      </p:pic>
      <p:pic>
        <p:nvPicPr>
          <p:cNvPr id="75" name="Person icon 4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6458263" y="6283647"/>
            <a:ext cx="502083" cy="1217171"/>
          </a:xfrm>
          <a:prstGeom prst="rect">
            <a:avLst/>
          </a:prstGeom>
        </p:spPr>
      </p:pic>
      <p:pic>
        <p:nvPicPr>
          <p:cNvPr id="76" name="Person icon 5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6960346" y="6283647"/>
            <a:ext cx="502083" cy="1217171"/>
          </a:xfrm>
          <a:prstGeom prst="rect">
            <a:avLst/>
          </a:prstGeom>
        </p:spPr>
      </p:pic>
      <p:pic>
        <p:nvPicPr>
          <p:cNvPr id="77" name="Person icon 6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462429" y="6283647"/>
            <a:ext cx="502083" cy="1217171"/>
          </a:xfrm>
          <a:prstGeom prst="rect">
            <a:avLst/>
          </a:prstGeom>
        </p:spPr>
      </p:pic>
      <p:pic>
        <p:nvPicPr>
          <p:cNvPr id="78" name="Person icon 7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964512" y="6283647"/>
            <a:ext cx="502083" cy="1217171"/>
          </a:xfrm>
          <a:prstGeom prst="rect">
            <a:avLst/>
          </a:prstGeom>
        </p:spPr>
      </p:pic>
      <p:pic>
        <p:nvPicPr>
          <p:cNvPr id="79" name="Person icon 8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466596" y="6283647"/>
            <a:ext cx="502083" cy="1217171"/>
          </a:xfrm>
          <a:prstGeom prst="rect">
            <a:avLst/>
          </a:prstGeom>
        </p:spPr>
      </p:pic>
      <p:pic>
        <p:nvPicPr>
          <p:cNvPr id="80" name="Person icon 9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968679" y="6283647"/>
            <a:ext cx="502083" cy="1217171"/>
          </a:xfrm>
          <a:prstGeom prst="rect">
            <a:avLst/>
          </a:prstGeom>
        </p:spPr>
      </p:pic>
      <p:pic>
        <p:nvPicPr>
          <p:cNvPr id="81" name="Person icon 10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9470762" y="6283647"/>
            <a:ext cx="502083" cy="1217171"/>
          </a:xfrm>
          <a:prstGeom prst="rect">
            <a:avLst/>
          </a:prstGeom>
        </p:spPr>
      </p:pic>
      <p:sp>
        <p:nvSpPr>
          <p:cNvPr id="82" name="Text 58"/>
          <p:cNvSpPr txBox="1"/>
          <p:nvPr/>
        </p:nvSpPr>
        <p:spPr>
          <a:xfrm>
            <a:off x="25104160" y="7607321"/>
            <a:ext cx="5020832" cy="8520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00" b="1" dirty="0">
                <a:solidFill>
                  <a:schemeClr val="accent2"/>
                </a:solidFill>
              </a:rPr>
              <a:t>~11×</a:t>
            </a:r>
            <a:endParaRPr lang="en-US" sz="5200" dirty="0"/>
          </a:p>
        </p:txBody>
      </p:sp>
      <p:sp>
        <p:nvSpPr>
          <p:cNvPr id="83" name="Text 59"/>
          <p:cNvSpPr txBox="1"/>
          <p:nvPr/>
        </p:nvSpPr>
        <p:spPr>
          <a:xfrm>
            <a:off x="25104160" y="8413697"/>
            <a:ext cx="5325125" cy="1369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300" b="0" dirty="0">
                <a:solidFill>
                  <a:schemeClr val="tx1"/>
                </a:solidFill>
              </a:rPr>
              <a:t>more deaths linked to SCD (376,000) than recorded as caused by it (34,400) in 2021</a:t>
            </a:r>
          </a:p>
        </p:txBody>
      </p:sp>
      <p:sp>
        <p:nvSpPr>
          <p:cNvPr id="84" name="Text 60"/>
          <p:cNvSpPr txBox="1"/>
          <p:nvPr/>
        </p:nvSpPr>
        <p:spPr>
          <a:xfrm>
            <a:off x="25134589" y="9646920"/>
            <a:ext cx="532512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010203"/>
                </a:solidFill>
              </a:rPr>
              <a:t>Figure 5. </a:t>
            </a:r>
            <a:r>
              <a:rPr lang="en-US" sz="1600" b="0" dirty="0">
                <a:solidFill>
                  <a:srgbClr val="010203"/>
                </a:solidFill>
              </a:rPr>
              <a:t>Global SCD burden. Data: GBD 2021 Sickle Cell Disease Collaborators (2023).</a:t>
            </a:r>
          </a:p>
        </p:txBody>
      </p:sp>
      <p:sp>
        <p:nvSpPr>
          <p:cNvPr id="85" name="Panel methods"/>
          <p:cNvSpPr/>
          <p:nvPr/>
        </p:nvSpPr>
        <p:spPr>
          <a:xfrm>
            <a:off x="21391787" y="11363968"/>
            <a:ext cx="9296146" cy="5325125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6" name="Methods header"/>
          <p:cNvSpPr/>
          <p:nvPr/>
        </p:nvSpPr>
        <p:spPr>
          <a:xfrm>
            <a:off x="21391787" y="10792537"/>
            <a:ext cx="9296146" cy="571432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7" name="Text 63"/>
          <p:cNvSpPr txBox="1"/>
          <p:nvPr/>
        </p:nvSpPr>
        <p:spPr>
          <a:xfrm>
            <a:off x="21612399" y="10792537"/>
            <a:ext cx="7607321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chemeClr val="bg1"/>
                </a:solidFill>
              </a:rPr>
              <a:t>Planned methods</a:t>
            </a:r>
            <a:endParaRPr lang="en-US" sz="2800" dirty="0"/>
          </a:p>
        </p:txBody>
      </p:sp>
      <p:pic>
        <p:nvPicPr>
          <p:cNvPr id="88" name="Method icon 1" descr="Design icon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1665651" y="11531330"/>
            <a:ext cx="547727" cy="547727"/>
          </a:xfrm>
          <a:prstGeom prst="rect">
            <a:avLst/>
          </a:prstGeom>
        </p:spPr>
      </p:pic>
      <p:sp>
        <p:nvSpPr>
          <p:cNvPr id="89" name="Text 64"/>
          <p:cNvSpPr txBox="1"/>
          <p:nvPr/>
        </p:nvSpPr>
        <p:spPr>
          <a:xfrm>
            <a:off x="22472027" y="1144004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Design</a:t>
            </a:r>
            <a:endParaRPr lang="en-US" sz="1900" dirty="0"/>
          </a:p>
        </p:txBody>
      </p:sp>
      <p:sp>
        <p:nvSpPr>
          <p:cNvPr id="90" name="Text 65"/>
          <p:cNvSpPr txBox="1"/>
          <p:nvPr/>
        </p:nvSpPr>
        <p:spPr>
          <a:xfrm>
            <a:off x="24191281" y="1144004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PRISMA 2020 (Page et al., 2021); protocol registered on PROSPERO.</a:t>
            </a:r>
          </a:p>
        </p:txBody>
      </p:sp>
      <p:pic>
        <p:nvPicPr>
          <p:cNvPr id="91" name="Method icon 2" descr="Sources icon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1665651" y="12246418"/>
            <a:ext cx="547727" cy="547727"/>
          </a:xfrm>
          <a:prstGeom prst="rect">
            <a:avLst/>
          </a:prstGeom>
        </p:spPr>
      </p:pic>
      <p:sp>
        <p:nvSpPr>
          <p:cNvPr id="92" name="Text 66"/>
          <p:cNvSpPr txBox="1"/>
          <p:nvPr/>
        </p:nvSpPr>
        <p:spPr>
          <a:xfrm>
            <a:off x="22409547" y="12132308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Sources</a:t>
            </a:r>
            <a:endParaRPr lang="en-US" sz="1900" dirty="0"/>
          </a:p>
        </p:txBody>
      </p:sp>
      <p:sp>
        <p:nvSpPr>
          <p:cNvPr id="93" name="Text 67"/>
          <p:cNvSpPr txBox="1"/>
          <p:nvPr/>
        </p:nvSpPr>
        <p:spPr>
          <a:xfrm>
            <a:off x="24191281" y="12155130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MEDLINE, Embase, CINAHL, Scopus, IEEE Xplore, trial registers and grey literature.</a:t>
            </a:r>
          </a:p>
        </p:txBody>
      </p:sp>
      <p:pic>
        <p:nvPicPr>
          <p:cNvPr id="94" name="Method icon 3" descr="Screening icon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1665651" y="13037579"/>
            <a:ext cx="547727" cy="547727"/>
          </a:xfrm>
          <a:prstGeom prst="rect">
            <a:avLst/>
          </a:prstGeom>
        </p:spPr>
      </p:pic>
      <p:sp>
        <p:nvSpPr>
          <p:cNvPr id="95" name="Text 68"/>
          <p:cNvSpPr txBox="1"/>
          <p:nvPr/>
        </p:nvSpPr>
        <p:spPr>
          <a:xfrm>
            <a:off x="22472027" y="12946291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Screening</a:t>
            </a:r>
            <a:endParaRPr lang="en-US" sz="1900" dirty="0"/>
          </a:p>
        </p:txBody>
      </p:sp>
      <p:sp>
        <p:nvSpPr>
          <p:cNvPr id="96" name="Text 69"/>
          <p:cNvSpPr txBox="1"/>
          <p:nvPr/>
        </p:nvSpPr>
        <p:spPr>
          <a:xfrm>
            <a:off x="24191281" y="12946291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Rayyan; a second reviewer checks a sample.</a:t>
            </a:r>
          </a:p>
        </p:txBody>
      </p:sp>
      <p:pic>
        <p:nvPicPr>
          <p:cNvPr id="97" name="Method icon 4" descr="Appraisal icon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1665651" y="13859170"/>
            <a:ext cx="547727" cy="547727"/>
          </a:xfrm>
          <a:prstGeom prst="rect">
            <a:avLst/>
          </a:prstGeom>
        </p:spPr>
      </p:pic>
      <p:sp>
        <p:nvSpPr>
          <p:cNvPr id="98" name="Text 70"/>
          <p:cNvSpPr txBox="1"/>
          <p:nvPr/>
        </p:nvSpPr>
        <p:spPr>
          <a:xfrm>
            <a:off x="22472027" y="1376788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Appraisal</a:t>
            </a:r>
            <a:endParaRPr lang="en-US" sz="1900" dirty="0"/>
          </a:p>
        </p:txBody>
      </p:sp>
      <p:sp>
        <p:nvSpPr>
          <p:cNvPr id="99" name="Text 71"/>
          <p:cNvSpPr txBox="1"/>
          <p:nvPr/>
        </p:nvSpPr>
        <p:spPr>
          <a:xfrm>
            <a:off x="24191281" y="1376788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Mixed Methods Appraisal Tool (Hong et al., 2018).</a:t>
            </a:r>
          </a:p>
        </p:txBody>
      </p:sp>
      <p:pic>
        <p:nvPicPr>
          <p:cNvPr id="100" name="Method icon 5" descr="Synthesis icon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65651" y="14574258"/>
            <a:ext cx="547727" cy="547727"/>
          </a:xfrm>
          <a:prstGeom prst="rect">
            <a:avLst/>
          </a:prstGeom>
        </p:spPr>
      </p:pic>
      <p:sp>
        <p:nvSpPr>
          <p:cNvPr id="101" name="Text 72"/>
          <p:cNvSpPr txBox="1"/>
          <p:nvPr/>
        </p:nvSpPr>
        <p:spPr>
          <a:xfrm>
            <a:off x="22472027" y="14482970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Synthesis</a:t>
            </a:r>
            <a:endParaRPr lang="en-US" sz="1900" dirty="0"/>
          </a:p>
        </p:txBody>
      </p:sp>
      <p:sp>
        <p:nvSpPr>
          <p:cNvPr id="102" name="Text 73"/>
          <p:cNvSpPr txBox="1"/>
          <p:nvPr/>
        </p:nvSpPr>
        <p:spPr>
          <a:xfrm>
            <a:off x="24191281" y="14482970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Narrative and thematic synthesis, structured by PROGRESS-Plus.</a:t>
            </a:r>
          </a:p>
        </p:txBody>
      </p:sp>
      <p:pic>
        <p:nvPicPr>
          <p:cNvPr id="103" name="Method icon 6" descr="Evidence tiers icon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21665651" y="15334990"/>
            <a:ext cx="547727" cy="547727"/>
          </a:xfrm>
          <a:prstGeom prst="rect">
            <a:avLst/>
          </a:prstGeom>
        </p:spPr>
      </p:pic>
      <p:sp>
        <p:nvSpPr>
          <p:cNvPr id="104" name="Text 74"/>
          <p:cNvSpPr txBox="1"/>
          <p:nvPr/>
        </p:nvSpPr>
        <p:spPr>
          <a:xfrm>
            <a:off x="22472027" y="1524370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Evidence tiers</a:t>
            </a:r>
            <a:endParaRPr lang="en-US" sz="1900" dirty="0"/>
          </a:p>
        </p:txBody>
      </p:sp>
      <p:sp>
        <p:nvSpPr>
          <p:cNvPr id="105" name="Text 75"/>
          <p:cNvSpPr txBox="1"/>
          <p:nvPr/>
        </p:nvSpPr>
        <p:spPr>
          <a:xfrm>
            <a:off x="24191281" y="1524370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UK studies first; other high-income countries separately.</a:t>
            </a:r>
          </a:p>
        </p:txBody>
      </p:sp>
      <p:sp>
        <p:nvSpPr>
          <p:cNvPr id="106" name="Panel wearables"/>
          <p:cNvSpPr/>
          <p:nvPr/>
        </p:nvSpPr>
        <p:spPr>
          <a:xfrm>
            <a:off x="365151" y="11576973"/>
            <a:ext cx="20935348" cy="4518749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7" name="Wearables header"/>
          <p:cNvSpPr/>
          <p:nvPr/>
        </p:nvSpPr>
        <p:spPr>
          <a:xfrm>
            <a:off x="456439" y="11576973"/>
            <a:ext cx="20691913" cy="517298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8" name="Text 78"/>
          <p:cNvSpPr txBox="1"/>
          <p:nvPr/>
        </p:nvSpPr>
        <p:spPr>
          <a:xfrm>
            <a:off x="730303" y="11576973"/>
            <a:ext cx="19779035" cy="5172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tx2"/>
                </a:solidFill>
              </a:rPr>
              <a:t>What are wearable and remote monitoring technologies?</a:t>
            </a:r>
            <a:endParaRPr lang="en-US" sz="3000" dirty="0"/>
          </a:p>
        </p:txBody>
      </p:sp>
      <p:pic>
        <p:nvPicPr>
          <p:cNvPr id="109" name="Figure 1" descr="Smartwatch showing oxygen saturation 98% and heart rate 72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86869" y="12231203"/>
            <a:ext cx="4914329" cy="2571275"/>
          </a:xfrm>
          <a:prstGeom prst="rect">
            <a:avLst/>
          </a:prstGeom>
        </p:spPr>
      </p:pic>
      <p:sp>
        <p:nvSpPr>
          <p:cNvPr id="110" name="Text 79"/>
          <p:cNvSpPr txBox="1"/>
          <p:nvPr/>
        </p:nvSpPr>
        <p:spPr>
          <a:xfrm>
            <a:off x="532512" y="14878551"/>
            <a:ext cx="4823042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1. </a:t>
            </a:r>
            <a:r>
              <a:rPr lang="en-US" sz="1550" b="0" dirty="0">
                <a:solidFill>
                  <a:srgbClr val="010203"/>
                </a:solidFill>
              </a:rPr>
              <a:t>Wrist wearable tracking oxygen saturation and heart rate.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Cambridge University Hospitals NHS Foundation Trust (n.d.).</a:t>
            </a:r>
          </a:p>
        </p:txBody>
      </p:sp>
      <p:pic>
        <p:nvPicPr>
          <p:cNvPr id="111" name="Figure 2" descr="Finger pulse oximeter showing 98 and 70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5720705" y="12231203"/>
            <a:ext cx="4975188" cy="2571275"/>
          </a:xfrm>
          <a:prstGeom prst="rect">
            <a:avLst/>
          </a:prstGeom>
        </p:spPr>
      </p:pic>
      <p:sp>
        <p:nvSpPr>
          <p:cNvPr id="112" name="Text 80"/>
          <p:cNvSpPr txBox="1"/>
          <p:nvPr/>
        </p:nvSpPr>
        <p:spPr>
          <a:xfrm>
            <a:off x="5766349" y="14878551"/>
            <a:ext cx="4883900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2. </a:t>
            </a:r>
            <a:r>
              <a:rPr lang="en-US" sz="1550" b="0" dirty="0">
                <a:solidFill>
                  <a:srgbClr val="010203"/>
                </a:solidFill>
              </a:rPr>
              <a:t>Fingertip pulse oximeter.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NHS England (2024).</a:t>
            </a:r>
          </a:p>
        </p:txBody>
      </p:sp>
      <p:pic>
        <p:nvPicPr>
          <p:cNvPr id="113" name="Figure 3" descr="Normal and sickle-shaped red blood cells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0969757" y="12231203"/>
            <a:ext cx="4701324" cy="2571275"/>
          </a:xfrm>
          <a:prstGeom prst="rect">
            <a:avLst/>
          </a:prstGeom>
        </p:spPr>
      </p:pic>
      <p:sp>
        <p:nvSpPr>
          <p:cNvPr id="114" name="Text 81"/>
          <p:cNvSpPr txBox="1"/>
          <p:nvPr/>
        </p:nvSpPr>
        <p:spPr>
          <a:xfrm>
            <a:off x="11015401" y="14878551"/>
            <a:ext cx="4610037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3. </a:t>
            </a:r>
            <a:r>
              <a:rPr lang="en-US" sz="1550" b="0" dirty="0">
                <a:solidFill>
                  <a:srgbClr val="010203"/>
                </a:solidFill>
              </a:rPr>
              <a:t>Normal versus sickled red blood cells.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National Heart, Lung, and Blood Institute (n.d.).</a:t>
            </a:r>
          </a:p>
        </p:txBody>
      </p:sp>
      <p:pic>
        <p:nvPicPr>
          <p:cNvPr id="115" name="Figure 4" descr="Patient wearing a smartwatch sending data to a clinician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16005804" y="12231203"/>
            <a:ext cx="5066476" cy="2571275"/>
          </a:xfrm>
          <a:prstGeom prst="rect">
            <a:avLst/>
          </a:prstGeom>
        </p:spPr>
      </p:pic>
      <p:sp>
        <p:nvSpPr>
          <p:cNvPr id="116" name="Text 82"/>
          <p:cNvSpPr txBox="1"/>
          <p:nvPr/>
        </p:nvSpPr>
        <p:spPr>
          <a:xfrm>
            <a:off x="16051448" y="14878551"/>
            <a:ext cx="4975188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4. </a:t>
            </a:r>
            <a:r>
              <a:rPr lang="en-US" sz="1550" b="0" dirty="0">
                <a:solidFill>
                  <a:srgbClr val="010203"/>
                </a:solidFill>
              </a:rPr>
              <a:t>Wearable data shared remotely with a clinician.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Nirmitee.io (n.d.).</a:t>
            </a:r>
          </a:p>
        </p:txBody>
      </p:sp>
      <p:sp>
        <p:nvSpPr>
          <p:cNvPr id="117" name="Panel impact"/>
          <p:cNvSpPr/>
          <p:nvPr/>
        </p:nvSpPr>
        <p:spPr>
          <a:xfrm>
            <a:off x="456439" y="16293513"/>
            <a:ext cx="18744439" cy="2008333"/>
          </a:xfrm>
          <a:prstGeom prst="rect">
            <a:avLst/>
          </a:prstGeom>
          <a:solidFill>
            <a:srgbClr val="E3F4E6"/>
          </a:solidFill>
          <a:ln w="12700">
            <a:solidFill>
              <a:srgbClr val="E3F4E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8" name="Impact header"/>
          <p:cNvSpPr/>
          <p:nvPr/>
        </p:nvSpPr>
        <p:spPr>
          <a:xfrm>
            <a:off x="456439" y="16293513"/>
            <a:ext cx="18744439" cy="547727"/>
          </a:xfrm>
          <a:prstGeom prst="rect">
            <a:avLst/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9" name="Text 85"/>
          <p:cNvSpPr txBox="1"/>
          <p:nvPr/>
        </p:nvSpPr>
        <p:spPr>
          <a:xfrm>
            <a:off x="730303" y="16293513"/>
            <a:ext cx="7607321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tx2"/>
                </a:solidFill>
              </a:rPr>
              <a:t>Research impact</a:t>
            </a:r>
            <a:endParaRPr lang="en-US" sz="3000" dirty="0"/>
          </a:p>
        </p:txBody>
      </p:sp>
      <p:pic>
        <p:nvPicPr>
          <p:cNvPr id="120" name="Impact icon 1" descr="Patients icon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1161" y="17206391"/>
            <a:ext cx="973737" cy="973737"/>
          </a:xfrm>
          <a:prstGeom prst="rect">
            <a:avLst/>
          </a:prstGeom>
        </p:spPr>
      </p:pic>
      <p:sp>
        <p:nvSpPr>
          <p:cNvPr id="121" name="Text 86"/>
          <p:cNvSpPr txBox="1"/>
          <p:nvPr/>
        </p:nvSpPr>
        <p:spPr>
          <a:xfrm>
            <a:off x="2160479" y="16978171"/>
            <a:ext cx="2966855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Patients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Monitoring tools designed around the needs of people with SCD.</a:t>
            </a:r>
          </a:p>
        </p:txBody>
      </p:sp>
      <p:pic>
        <p:nvPicPr>
          <p:cNvPr id="122" name="Impact icon 2" descr="Services and commissioners icon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446842" y="17206391"/>
            <a:ext cx="973737" cy="973737"/>
          </a:xfrm>
          <a:prstGeom prst="rect">
            <a:avLst/>
          </a:prstGeom>
        </p:spPr>
      </p:pic>
      <p:sp>
        <p:nvSpPr>
          <p:cNvPr id="123" name="Text 87"/>
          <p:cNvSpPr txBox="1"/>
          <p:nvPr/>
        </p:nvSpPr>
        <p:spPr>
          <a:xfrm>
            <a:off x="6816160" y="16978171"/>
            <a:ext cx="3073358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Services and commissioners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Evidence to plan digital inclusion before remote monitoring is rolled out.</a:t>
            </a:r>
          </a:p>
        </p:txBody>
      </p:sp>
      <p:sp>
        <p:nvSpPr>
          <p:cNvPr id="124" name="Divider 1"/>
          <p:cNvSpPr/>
          <p:nvPr/>
        </p:nvSpPr>
        <p:spPr>
          <a:xfrm>
            <a:off x="5142549" y="1700860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5" name="Impact icon 3" descr="Policy icon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391601" y="17206391"/>
            <a:ext cx="973737" cy="973737"/>
          </a:xfrm>
          <a:prstGeom prst="rect">
            <a:avLst/>
          </a:prstGeom>
        </p:spPr>
      </p:pic>
      <p:sp>
        <p:nvSpPr>
          <p:cNvPr id="126" name="Text 89"/>
          <p:cNvSpPr txBox="1"/>
          <p:nvPr/>
        </p:nvSpPr>
        <p:spPr>
          <a:xfrm>
            <a:off x="11760918" y="16978171"/>
            <a:ext cx="2966855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Policy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Ties digital health plans to known SCD inequalities.</a:t>
            </a:r>
          </a:p>
        </p:txBody>
      </p:sp>
      <p:sp>
        <p:nvSpPr>
          <p:cNvPr id="127" name="Divider 2"/>
          <p:cNvSpPr/>
          <p:nvPr/>
        </p:nvSpPr>
        <p:spPr>
          <a:xfrm>
            <a:off x="10087308" y="1700860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8" name="Impact icon 4" descr="Professionals icon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15138569" y="17206391"/>
            <a:ext cx="973737" cy="973737"/>
          </a:xfrm>
          <a:prstGeom prst="rect">
            <a:avLst/>
          </a:prstGeom>
        </p:spPr>
      </p:pic>
      <p:sp>
        <p:nvSpPr>
          <p:cNvPr id="129" name="Text 91"/>
          <p:cNvSpPr txBox="1"/>
          <p:nvPr/>
        </p:nvSpPr>
        <p:spPr>
          <a:xfrm>
            <a:off x="16507887" y="16978171"/>
            <a:ext cx="2616918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Professionals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Practical ways to keep patients engaged with monitoring.</a:t>
            </a:r>
          </a:p>
        </p:txBody>
      </p:sp>
      <p:sp>
        <p:nvSpPr>
          <p:cNvPr id="130" name="Divider 3"/>
          <p:cNvSpPr/>
          <p:nvPr/>
        </p:nvSpPr>
        <p:spPr>
          <a:xfrm>
            <a:off x="14834276" y="1700860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1" name="Panel what is new"/>
          <p:cNvSpPr/>
          <p:nvPr/>
        </p:nvSpPr>
        <p:spPr>
          <a:xfrm>
            <a:off x="19429098" y="16293513"/>
            <a:ext cx="11243621" cy="2008333"/>
          </a:xfrm>
          <a:prstGeom prst="rect">
            <a:avLst/>
          </a:prstGeom>
          <a:solidFill>
            <a:srgbClr val="FDECEE"/>
          </a:solidFill>
          <a:ln w="12700">
            <a:solidFill>
              <a:srgbClr val="FDEC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2" name="What is new header"/>
          <p:cNvSpPr/>
          <p:nvPr/>
        </p:nvSpPr>
        <p:spPr>
          <a:xfrm>
            <a:off x="19429098" y="16293513"/>
            <a:ext cx="11243621" cy="547727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3" name="Text 95"/>
          <p:cNvSpPr txBox="1"/>
          <p:nvPr/>
        </p:nvSpPr>
        <p:spPr>
          <a:xfrm>
            <a:off x="19718176" y="16293513"/>
            <a:ext cx="7607321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2"/>
                </a:solidFill>
              </a:rPr>
              <a:t>What is new here?</a:t>
            </a:r>
            <a:endParaRPr lang="en-US" sz="3000" dirty="0"/>
          </a:p>
        </p:txBody>
      </p:sp>
      <p:sp>
        <p:nvSpPr>
          <p:cNvPr id="134" name="Lightbulb icon circle"/>
          <p:cNvSpPr/>
          <p:nvPr/>
        </p:nvSpPr>
        <p:spPr>
          <a:xfrm>
            <a:off x="19748606" y="17069459"/>
            <a:ext cx="791161" cy="791161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35" name="Lightbulb icon" descr="Lightbulb icon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19938484" y="17259338"/>
            <a:ext cx="411404" cy="411404"/>
          </a:xfrm>
          <a:prstGeom prst="rect">
            <a:avLst/>
          </a:prstGeom>
        </p:spPr>
      </p:pic>
      <p:sp>
        <p:nvSpPr>
          <p:cNvPr id="136" name="Text 97"/>
          <p:cNvSpPr txBox="1"/>
          <p:nvPr/>
        </p:nvSpPr>
        <p:spPr>
          <a:xfrm>
            <a:off x="20844060" y="16932528"/>
            <a:ext cx="9737371" cy="1338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50" b="0" dirty="0">
                <a:solidFill>
                  <a:srgbClr val="010203"/>
                </a:solidFill>
              </a:rPr>
              <a:t>Wearable research in SCD is scarce and small, led mainly by US pilots (Vuong et al., 2023), with only early UK work (Agrippa et al., 2023; Health Research Authority, n.d.). </a:t>
            </a:r>
            <a:r>
              <a:rPr lang="en-US" sz="1750" b="1" dirty="0">
                <a:solidFill>
                  <a:srgbClr val="010203"/>
                </a:solidFill>
              </a:rPr>
              <a:t>No review has yet asked who can access these tools, who keeps using them, and whether they work equally well across ethnic groups.</a:t>
            </a:r>
          </a:p>
        </p:txBody>
      </p:sp>
      <p:sp>
        <p:nvSpPr>
          <p:cNvPr id="137" name="Panel references"/>
          <p:cNvSpPr/>
          <p:nvPr/>
        </p:nvSpPr>
        <p:spPr>
          <a:xfrm>
            <a:off x="456439" y="18425160"/>
            <a:ext cx="30201065" cy="3447288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8" name="Text 99"/>
          <p:cNvSpPr txBox="1"/>
          <p:nvPr/>
        </p:nvSpPr>
        <p:spPr>
          <a:xfrm>
            <a:off x="1049810" y="18534888"/>
            <a:ext cx="6085857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600" b="1" dirty="0">
                <a:solidFill>
                  <a:schemeClr val="bg1"/>
                </a:solidFill>
              </a:rPr>
              <a:t>References</a:t>
            </a:r>
            <a:endParaRPr lang="en-US" sz="2600" dirty="0"/>
          </a:p>
        </p:txBody>
      </p:sp>
      <p:sp>
        <p:nvSpPr>
          <p:cNvPr id="139" name="Text 100"/>
          <p:cNvSpPr txBox="1"/>
          <p:nvPr/>
        </p:nvSpPr>
        <p:spPr>
          <a:xfrm>
            <a:off x="1051560" y="18992088"/>
            <a:ext cx="9418320" cy="2816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Agrippa, O.A. et al. (2023) ‘Real-world patient-reported outcomes and wearable metric correlations: remote daily monitoring for exploration of quality of life in sickle cell disease’, HemaSphere, 7(Suppl.), pp. 8–9. doi:10.1097/01.HS9.0000928184.44372.e7.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Cambridge University Hospitals NHS Foundation Trust (n.d.) Overnight oximetry. Available at: https://www.cuh.nhs.uk/patient-information/overnight-oximetry/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Department of Health and Social Care (2024) Equity in medical devices: independent review – final report. Available at: https://www.gov.uk/government/publications/equity-in-medical-devices-independent-review-final-report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GBD 2021 Sickle Cell Disease Collaborators (2023) ‘Global, regional, and national prevalence and mortality burden of sickle cell disease, 2000–2021: a systematic analysis from the Global Burden of Disease Study 2021’, The Lancet Haematology, 10(8), pp. e585–e599.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Health Research Authority (n.d.) A web management system for patients who live with sickle cell disorder (IRAS ID 187429). Available at: https://www.hra.nhs.uk/planning-and-improving-research/application-summaries/research-summaries/a-web-management-system-for-patients-who-live-with-sickle-cell-disorde/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Hong, Q.N. et al. (2018) ‘The Mixed Methods Appraisal Tool (MMAT) version 2018 for information professionals and researchers’, Education for Information, 34(4), pp. 285–291.</a:t>
            </a:r>
          </a:p>
        </p:txBody>
      </p:sp>
      <p:sp>
        <p:nvSpPr>
          <p:cNvPr id="140" name="Text 101"/>
          <p:cNvSpPr txBox="1"/>
          <p:nvPr/>
        </p:nvSpPr>
        <p:spPr>
          <a:xfrm>
            <a:off x="10744200" y="18992088"/>
            <a:ext cx="9418320" cy="2816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Issom, D.-Z. et al. (2020) ‘Factors influencing motivation and engagement in mobile health among patients with sickle cell disease in low-prevalence, high-income countries: qualitative exploration of patient requirements’, JMIR Human Factors, 7(1), e14599.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London Ambulance Service (2025) London Ambulance Service commits to improving care for thousands of patients with fastest growing genetic condition. Available at: https://www.londonambulance.nhs.uk/2025/04/22/london-ambulance-service-commits-to-improving-care-for-thousands-of-patients-with-fastest-growing-genetic-condition/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National Heart, Lung, and Blood Institute (n.d.) Sickle cell disease. Available at: https://www.nhlbi.nih.gov/health/sickle-cell-disease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NHS England (2024) NHS rolls out ‘life-changing’ treatment for thousands with sickle cell disease. Available at: https://www.england.nhs.uk/2024/05/nhs-rolls-out-life-changing-treatment-for-thousands-with-sickle-cell-disease/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NIHR BioResource (2025) Sickle Cell Awareness Month 2025: building a vital research resource with Genomics England. Available at: https://bioresource.nihr.ac.uk/news/sickle-cell-awareness-month-2025-building-a-vital-research-resource-with-genomics-england (Accessed: 24 October 2026).</a:t>
            </a:r>
          </a:p>
        </p:txBody>
      </p:sp>
      <p:sp>
        <p:nvSpPr>
          <p:cNvPr id="141" name="Text 102"/>
          <p:cNvSpPr txBox="1"/>
          <p:nvPr/>
        </p:nvSpPr>
        <p:spPr>
          <a:xfrm>
            <a:off x="20436840" y="18992088"/>
            <a:ext cx="9418320" cy="2816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Nirmitee.io (n.d.) Designed custom RPM software for healthcare provider to improve patient care. Available at: https://nirmitee.io/case-study/custom-rpm-software-a-success-story/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North East London Integrated Care Board (2024) Universal care plan – sickle cell comms and training resources. Available at: https://primarycare.northeastlondon.icb.nhs.uk/news/universal-care-plan-sickle-cell-comms-and-training-resources/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O’Neill, J. et al. (2014) ‘Applying an equity lens to interventions: using PROGRESS ensures consideration of socially stratifying factors to illuminate inequities in health’, Journal of Clinical Epidemiology, 67(1), pp. 56–64.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Page, M.J. et al. (2021) ‘The PRISMA 2020 statement: an updated guideline for reporting systematic reviews’, BMJ, 372, n71.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Sickle Cell Society and All-Party Parliamentary Group on Sickle Cell and Thalassaemia (2021) No one’s listening: an inquiry into the avoidable deaths and failures of care for sickle cell patients in secondary care. Available at: https://www.sicklecellsociety.org/no-ones-listening/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Vuong, C. et al. (2023) ‘Use of consumer wearables to monitor and predict pain in patients with sickle cell disease’, Frontiers in Digital Health, 5, 1285207.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CD Blue Poster">
  <a:themeElements>
    <a:clrScheme name="SCD Blue Poster">
      <a:dk1>
        <a:srgbClr val="1F2937"/>
      </a:dk1>
      <a:lt1>
        <a:srgbClr val="FFFFFF"/>
      </a:lt1>
      <a:dk2>
        <a:srgbClr val="0F3D7A"/>
      </a:dk2>
      <a:lt2>
        <a:srgbClr val="EAF4FC"/>
      </a:lt2>
      <a:accent1>
        <a:srgbClr val="1D5FA7"/>
      </a:accent1>
      <a:accent2>
        <a:srgbClr val="C8283E"/>
      </a:accent2>
      <a:accent3>
        <a:srgbClr val="2E8B57"/>
      </a:accent3>
      <a:accent4>
        <a:srgbClr val="CFE6FA"/>
      </a:accent4>
      <a:accent5>
        <a:srgbClr val="FBC9CE"/>
      </a:accent5>
      <a:accent6>
        <a:srgbClr val="C9E9D0"/>
      </a:accent6>
      <a:hlink>
        <a:srgbClr val="1D5FA7"/>
      </a:hlink>
      <a:folHlink>
        <a:srgbClr val="6B7280"/>
      </a:folHlink>
    </a:clrScheme>
    <a:fontScheme name="SCD Blue Poster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1540</Words>
  <Application>Microsoft Office PowerPoint</Application>
  <PresentationFormat>Custom</PresentationFormat>
  <Paragraphs>91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SCD Blue Poster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Inequalities in access to and engagement with wearable and remote monitoring technologies among people with sickle cell disease in the UK</dc:title>
  <dc:subject>PptxGenJS Presentation</dc:subject>
  <dc:creator>Simran Yadav</dc:creator>
  <cp:lastModifiedBy>KARAN YADAV</cp:lastModifiedBy>
  <cp:revision>8</cp:revision>
  <dcterms:created xsi:type="dcterms:W3CDTF">2026-10-22T17:41:02Z</dcterms:created>
  <dcterms:modified xsi:type="dcterms:W3CDTF">2026-10-24T10:48:43Z</dcterms:modified>
</cp:coreProperties>
</file>