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theme/theme10.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11.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2.xml" ContentType="application/vnd.openxmlformats-officedocument.theme+xml"/>
  <Override PartName="/ppt/slideLayouts/slideLayout22.xml" ContentType="application/vnd.openxmlformats-officedocument.presentationml.slideLayout+xml"/>
  <Override PartName="/ppt/theme/theme1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4.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6" r:id="rId9"/>
    <p:sldMasterId id="2147483708" r:id="rId10"/>
    <p:sldMasterId id="2147483712" r:id="rId11"/>
    <p:sldMasterId id="2147483714" r:id="rId12"/>
    <p:sldMasterId id="2147483716" r:id="rId13"/>
    <p:sldMasterId id="2147483720" r:id="rId14"/>
    <p:sldMasterId id="2147483658" r:id="rId15"/>
    <p:sldMasterId id="2147483659" r:id="rId16"/>
    <p:sldMasterId id="2147483662" r:id="rId17"/>
    <p:sldMasterId id="2147483666" r:id="rId18"/>
  </p:sldMasterIdLst>
  <p:notesMasterIdLst>
    <p:notesMasterId r:id="rId48"/>
  </p:notesMasterIdLst>
  <p:sldIdLst>
    <p:sldId id="256" r:id="rId19"/>
    <p:sldId id="259" r:id="rId20"/>
    <p:sldId id="442" r:id="rId21"/>
    <p:sldId id="448" r:id="rId22"/>
    <p:sldId id="443" r:id="rId23"/>
    <p:sldId id="451" r:id="rId24"/>
    <p:sldId id="452" r:id="rId25"/>
    <p:sldId id="453" r:id="rId26"/>
    <p:sldId id="454" r:id="rId27"/>
    <p:sldId id="455" r:id="rId28"/>
    <p:sldId id="456" r:id="rId29"/>
    <p:sldId id="457" r:id="rId30"/>
    <p:sldId id="458" r:id="rId31"/>
    <p:sldId id="459" r:id="rId32"/>
    <p:sldId id="460" r:id="rId33"/>
    <p:sldId id="461" r:id="rId34"/>
    <p:sldId id="462" r:id="rId35"/>
    <p:sldId id="445" r:id="rId36"/>
    <p:sldId id="444" r:id="rId37"/>
    <p:sldId id="261" r:id="rId38"/>
    <p:sldId id="463" r:id="rId39"/>
    <p:sldId id="446" r:id="rId40"/>
    <p:sldId id="296" r:id="rId41"/>
    <p:sldId id="447" r:id="rId42"/>
    <p:sldId id="257" r:id="rId43"/>
    <p:sldId id="449" r:id="rId44"/>
    <p:sldId id="450" r:id="rId45"/>
    <p:sldId id="260" r:id="rId46"/>
    <p:sldId id="441"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6"/>
    <p:restoredTop sz="65601"/>
  </p:normalViewPr>
  <p:slideViewPr>
    <p:cSldViewPr snapToGrid="0">
      <p:cViewPr varScale="1">
        <p:scale>
          <a:sx n="70" d="100"/>
          <a:sy n="70" d="100"/>
        </p:scale>
        <p:origin x="1992" y="18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50" d="100"/>
          <a:sy n="50" d="100"/>
        </p:scale>
        <p:origin x="2153" y="29"/>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0" Type="http://schemas.openxmlformats.org/officeDocument/2006/relationships/slide" Target="slides/slide2.xml"/><Relationship Id="rId41"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20/10/2024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dirty="0" err="1"/>
              <a:t>Cofrestr</a:t>
            </a:r>
            <a:endParaRPr lang="en-GB" dirty="0"/>
          </a:p>
          <a:p>
            <a:r>
              <a:rPr lang="en-GB" dirty="0" err="1"/>
              <a:t>Cyfle</a:t>
            </a:r>
            <a:r>
              <a:rPr lang="en-GB" dirty="0"/>
              <a:t> </a:t>
            </a:r>
            <a:r>
              <a:rPr lang="en-GB" dirty="0" err="1"/>
              <a:t>olaf</a:t>
            </a:r>
            <a:r>
              <a:rPr lang="en-GB" dirty="0"/>
              <a:t> </a:t>
            </a:r>
            <a:r>
              <a:rPr lang="en-GB" dirty="0" err="1"/>
              <a:t>i</a:t>
            </a:r>
            <a:r>
              <a:rPr lang="en-GB" dirty="0"/>
              <a:t> </a:t>
            </a:r>
            <a:r>
              <a:rPr lang="en-GB" dirty="0" err="1"/>
              <a:t>ofyn</a:t>
            </a:r>
            <a:r>
              <a:rPr lang="en-GB" dirty="0"/>
              <a:t> </a:t>
            </a:r>
            <a:r>
              <a:rPr lang="en-GB" dirty="0" err="1"/>
              <a:t>cwestiynau</a:t>
            </a:r>
            <a:r>
              <a:rPr lang="en-GB" dirty="0"/>
              <a:t> am </a:t>
            </a:r>
            <a:r>
              <a:rPr lang="en-GB" dirty="0" err="1"/>
              <a:t>yr</a:t>
            </a:r>
            <a:r>
              <a:rPr lang="en-GB" dirty="0"/>
              <a:t> </a:t>
            </a:r>
            <a:r>
              <a:rPr lang="en-GB" dirty="0" err="1"/>
              <a:t>aseiniad</a:t>
            </a:r>
            <a:r>
              <a:rPr lang="en-GB" dirty="0"/>
              <a:t>.</a:t>
            </a:r>
          </a:p>
          <a:p>
            <a:r>
              <a:rPr lang="en-GB" dirty="0"/>
              <a:t>FAQs </a:t>
            </a:r>
            <a:r>
              <a:rPr lang="en-GB" dirty="0" err="1"/>
              <a:t>ar</a:t>
            </a:r>
            <a:r>
              <a:rPr lang="en-GB" dirty="0"/>
              <a:t> Moodle </a:t>
            </a:r>
          </a:p>
        </p:txBody>
      </p:sp>
      <p:sp>
        <p:nvSpPr>
          <p:cNvPr id="4" name="Dalfan Rhif y Sleid 3"/>
          <p:cNvSpPr>
            <a:spLocks noGrp="1"/>
          </p:cNvSpPr>
          <p:nvPr>
            <p:ph type="sldNum" sz="quarter" idx="5"/>
          </p:nvPr>
        </p:nvSpPr>
        <p:spPr/>
        <p:txBody>
          <a:bodyPr/>
          <a:lstStyle/>
          <a:p>
            <a:fld id="{5FB824EF-40B7-4B64-AAF9-A45E704C992E}" type="slidenum">
              <a:rPr lang="en-GB" smtClean="0"/>
              <a:t>1</a:t>
            </a:fld>
            <a:endParaRPr lang="en-GB"/>
          </a:p>
        </p:txBody>
      </p:sp>
    </p:spTree>
    <p:extLst>
      <p:ext uri="{BB962C8B-B14F-4D97-AF65-F5344CB8AC3E}">
        <p14:creationId xmlns:p14="http://schemas.microsoft.com/office/powerpoint/2010/main" val="3870597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2</a:t>
            </a:fld>
            <a:endParaRPr lang="en-GB"/>
          </a:p>
        </p:txBody>
      </p:sp>
    </p:spTree>
    <p:extLst>
      <p:ext uri="{BB962C8B-B14F-4D97-AF65-F5344CB8AC3E}">
        <p14:creationId xmlns:p14="http://schemas.microsoft.com/office/powerpoint/2010/main" val="2141606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B824EF-40B7-4B64-AAF9-A45E704C992E}" type="slidenum">
              <a:rPr lang="en-GB" smtClean="0"/>
              <a:t>4</a:t>
            </a:fld>
            <a:endParaRPr lang="en-GB"/>
          </a:p>
        </p:txBody>
      </p:sp>
    </p:spTree>
    <p:extLst>
      <p:ext uri="{BB962C8B-B14F-4D97-AF65-F5344CB8AC3E}">
        <p14:creationId xmlns:p14="http://schemas.microsoft.com/office/powerpoint/2010/main" val="2385802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a:xfrm>
            <a:off x="381000" y="4400550"/>
            <a:ext cx="6233160" cy="3600450"/>
          </a:xfrm>
        </p:spPr>
        <p:txBody>
          <a:bodyPr/>
          <a:lstStyle/>
          <a:p>
            <a:pPr algn="l"/>
            <a:r>
              <a:rPr lang="en-GB" b="0" i="0" dirty="0">
                <a:solidFill>
                  <a:srgbClr val="374151"/>
                </a:solidFill>
                <a:effectLst/>
                <a:latin typeface="+mn-lt"/>
              </a:rPr>
              <a:t>Key elements of critical pedagogy in an inclusive primary classroom context include:</a:t>
            </a:r>
            <a:endParaRPr lang="en-GB" b="0" i="0" dirty="0">
              <a:solidFill>
                <a:srgbClr val="242424"/>
              </a:solidFill>
              <a:effectLst/>
              <a:latin typeface="+mn-lt"/>
            </a:endParaRPr>
          </a:p>
          <a:p>
            <a:pPr algn="l">
              <a:buFont typeface="+mj-lt"/>
              <a:buAutoNum type="arabicPeriod"/>
            </a:pPr>
            <a:r>
              <a:rPr lang="en-GB" b="1" i="0" dirty="0">
                <a:solidFill>
                  <a:srgbClr val="374151"/>
                </a:solidFill>
                <a:effectLst/>
                <a:latin typeface="+mn-lt"/>
              </a:rPr>
              <a:t>Inclusivity:</a:t>
            </a:r>
            <a:r>
              <a:rPr lang="en-GB" b="0" i="0" dirty="0">
                <a:solidFill>
                  <a:srgbClr val="374151"/>
                </a:solidFill>
                <a:effectLst/>
                <a:latin typeface="+mn-lt"/>
              </a:rPr>
              <a:t> Critical pedagogy recognizes that every student, regardless of their background, abilities, or identity, should have an equal opportunity to learn. Inclusive practices ensure that diverse learners are accommodated, and their unique needs are met.</a:t>
            </a:r>
          </a:p>
          <a:p>
            <a:pPr algn="l" fontAlgn="base">
              <a:buFont typeface="+mj-lt"/>
              <a:buAutoNum type="arabicPeriod"/>
            </a:pPr>
            <a:r>
              <a:rPr lang="en-GB" b="1" i="0" dirty="0">
                <a:solidFill>
                  <a:srgbClr val="374151"/>
                </a:solidFill>
                <a:effectLst/>
                <a:latin typeface="+mn-lt"/>
              </a:rPr>
              <a:t>Empowerment:</a:t>
            </a:r>
            <a:r>
              <a:rPr lang="en-GB" b="0" i="0" dirty="0">
                <a:solidFill>
                  <a:srgbClr val="374151"/>
                </a:solidFill>
                <a:effectLst/>
                <a:latin typeface="+mn-lt"/>
              </a:rPr>
              <a:t> Critical pedagogy encourages students to become active participants in their learning. It emphasizes student voice, choice, and agency, allowing them to explore topics that matter to them and engage in discussions about issues that affect their lives.</a:t>
            </a:r>
          </a:p>
          <a:p>
            <a:pPr algn="l" fontAlgn="base">
              <a:buFont typeface="+mj-lt"/>
              <a:buAutoNum type="arabicPeriod"/>
            </a:pPr>
            <a:r>
              <a:rPr lang="en-GB" b="1" i="0" dirty="0">
                <a:solidFill>
                  <a:srgbClr val="374151"/>
                </a:solidFill>
                <a:effectLst/>
                <a:latin typeface="+mn-lt"/>
              </a:rPr>
              <a:t>Social Justice:</a:t>
            </a:r>
            <a:r>
              <a:rPr lang="en-GB" b="0" i="0" dirty="0">
                <a:solidFill>
                  <a:srgbClr val="374151"/>
                </a:solidFill>
                <a:effectLst/>
                <a:latin typeface="+mn-lt"/>
              </a:rPr>
              <a:t> This approach often revolves around issues of social justice, teaching students to recognize and challenge inequality, discrimination, and oppression. Students are encouraged to think critically about social issues and work towards positive change.</a:t>
            </a:r>
          </a:p>
          <a:p>
            <a:pPr algn="l" fontAlgn="base">
              <a:buFont typeface="+mj-lt"/>
              <a:buAutoNum type="arabicPeriod"/>
            </a:pPr>
            <a:r>
              <a:rPr lang="en-GB" b="1" i="0" dirty="0">
                <a:solidFill>
                  <a:srgbClr val="374151"/>
                </a:solidFill>
                <a:effectLst/>
                <a:latin typeface="+mn-lt"/>
              </a:rPr>
              <a:t>Critical Thinking:</a:t>
            </a:r>
            <a:r>
              <a:rPr lang="en-GB" b="0" i="0" dirty="0">
                <a:solidFill>
                  <a:srgbClr val="374151"/>
                </a:solidFill>
                <a:effectLst/>
                <a:latin typeface="+mn-lt"/>
              </a:rPr>
              <a:t> Critical pedagogy fosters critical thinking skills. Students are encouraged to question, </a:t>
            </a:r>
            <a:r>
              <a:rPr lang="en-GB" b="0" i="0" dirty="0" err="1">
                <a:solidFill>
                  <a:srgbClr val="374151"/>
                </a:solidFill>
                <a:effectLst/>
                <a:latin typeface="+mn-lt"/>
              </a:rPr>
              <a:t>analyze</a:t>
            </a:r>
            <a:r>
              <a:rPr lang="en-GB" b="0" i="0" dirty="0">
                <a:solidFill>
                  <a:srgbClr val="374151"/>
                </a:solidFill>
                <a:effectLst/>
                <a:latin typeface="+mn-lt"/>
              </a:rPr>
              <a:t>, and evaluate information and ideas. They learn to see beyond the surface and develop a deeper understanding of complex issues.</a:t>
            </a:r>
          </a:p>
          <a:p>
            <a:pPr algn="l" fontAlgn="base">
              <a:buFont typeface="+mj-lt"/>
              <a:buAutoNum type="arabicPeriod"/>
            </a:pPr>
            <a:r>
              <a:rPr lang="en-GB" b="1" i="0" dirty="0">
                <a:solidFill>
                  <a:srgbClr val="374151"/>
                </a:solidFill>
                <a:effectLst/>
                <a:latin typeface="+mn-lt"/>
              </a:rPr>
              <a:t>Dialogue and Collaboration:</a:t>
            </a:r>
            <a:r>
              <a:rPr lang="en-GB" b="0" i="0" dirty="0">
                <a:solidFill>
                  <a:srgbClr val="374151"/>
                </a:solidFill>
                <a:effectLst/>
                <a:latin typeface="+mn-lt"/>
              </a:rPr>
              <a:t> In an inclusive primary classroom, fostering open dialogue and collaboration is vital. Students are encouraged to engage in respectful discussions, share their perspectives, and learn from one another. This can help break down barriers and create a more inclusive and supportive learning environment.</a:t>
            </a:r>
          </a:p>
          <a:p>
            <a:pPr algn="l" fontAlgn="base">
              <a:buFont typeface="+mj-lt"/>
              <a:buAutoNum type="arabicPeriod"/>
            </a:pPr>
            <a:r>
              <a:rPr lang="en-GB" b="1" i="0" dirty="0">
                <a:solidFill>
                  <a:srgbClr val="374151"/>
                </a:solidFill>
                <a:effectLst/>
                <a:latin typeface="+mn-lt"/>
              </a:rPr>
              <a:t>Cultural Responsiveness:</a:t>
            </a:r>
            <a:r>
              <a:rPr lang="en-GB" b="0" i="0" dirty="0">
                <a:solidFill>
                  <a:srgbClr val="374151"/>
                </a:solidFill>
                <a:effectLst/>
                <a:latin typeface="+mn-lt"/>
              </a:rPr>
              <a:t> Teachers are expected to acknowledge and integrate students' diverse backgrounds and experiences into the curriculum. This can help students feel more connected to the content and see themselves reflected in the classroom.</a:t>
            </a:r>
          </a:p>
          <a:p>
            <a:pPr algn="l" fontAlgn="base">
              <a:buFont typeface="+mj-lt"/>
              <a:buAutoNum type="arabicPeriod"/>
            </a:pPr>
            <a:r>
              <a:rPr lang="en-GB" b="1" i="0" dirty="0">
                <a:solidFill>
                  <a:srgbClr val="374151"/>
                </a:solidFill>
                <a:effectLst/>
                <a:latin typeface="+mn-lt"/>
              </a:rPr>
              <a:t>Adaptability:</a:t>
            </a:r>
            <a:r>
              <a:rPr lang="en-GB" b="0" i="0" dirty="0">
                <a:solidFill>
                  <a:srgbClr val="374151"/>
                </a:solidFill>
                <a:effectLst/>
                <a:latin typeface="+mn-lt"/>
              </a:rPr>
              <a:t> Critical pedagogy in an inclusive primary classroom context requires teachers to be flexible and responsive to students' varying needs. Differentiated instruction and varied teaching strategies may be employed to accommodate diverse learners.</a:t>
            </a:r>
          </a:p>
          <a:p>
            <a:pPr algn="l" fontAlgn="base">
              <a:buFont typeface="+mj-lt"/>
              <a:buAutoNum type="arabicPeriod"/>
            </a:pPr>
            <a:r>
              <a:rPr lang="en-GB" b="1" i="0" dirty="0">
                <a:solidFill>
                  <a:srgbClr val="374151"/>
                </a:solidFill>
                <a:effectLst/>
                <a:latin typeface="+mn-lt"/>
              </a:rPr>
              <a:t>Reflection:</a:t>
            </a:r>
            <a:r>
              <a:rPr lang="en-GB" b="0" i="0" dirty="0">
                <a:solidFill>
                  <a:srgbClr val="374151"/>
                </a:solidFill>
                <a:effectLst/>
                <a:latin typeface="+mn-lt"/>
              </a:rPr>
              <a:t> Teachers and students engage in ongoing reflection about their teaching and learning experiences. This self-reflection is essential for continuously improving the learning environment and addressing issues related to inclusivity and social justice.</a:t>
            </a:r>
          </a:p>
          <a:p>
            <a:pPr algn="l"/>
            <a:r>
              <a:rPr lang="en-GB" b="0" i="0" dirty="0">
                <a:solidFill>
                  <a:srgbClr val="374151"/>
                </a:solidFill>
                <a:effectLst/>
                <a:latin typeface="+mn-lt"/>
              </a:rPr>
              <a:t>In summary, critical pedagogy in an inclusive primary classroom context emphasizes the importance of equitable education, critical thinking, and social justice. It creates a learning environment where all students, including those with special needs, can thrive, and where diversity is celebrated and leveraged as a source of strength.</a:t>
            </a:r>
            <a:endParaRPr lang="en-GB" b="0" i="0" dirty="0">
              <a:solidFill>
                <a:srgbClr val="242424"/>
              </a:solidFill>
              <a:effectLst/>
              <a:latin typeface="+mn-lt"/>
            </a:endParaRP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5</a:t>
            </a:fld>
            <a:endParaRPr lang="en-GB"/>
          </a:p>
        </p:txBody>
      </p:sp>
    </p:spTree>
    <p:extLst>
      <p:ext uri="{BB962C8B-B14F-4D97-AF65-F5344CB8AC3E}">
        <p14:creationId xmlns:p14="http://schemas.microsoft.com/office/powerpoint/2010/main" val="3096639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a:xfrm>
            <a:off x="381000" y="4400550"/>
            <a:ext cx="6233160" cy="3600450"/>
          </a:xfrm>
        </p:spPr>
        <p:txBody>
          <a:bodyPr/>
          <a:lstStyle/>
          <a:p>
            <a:pPr algn="l"/>
            <a:r>
              <a:rPr lang="en-GB" b="0" i="0" dirty="0">
                <a:solidFill>
                  <a:srgbClr val="374151"/>
                </a:solidFill>
                <a:effectLst/>
                <a:latin typeface="+mn-lt"/>
              </a:rPr>
              <a:t>Key elements of critical pedagogy in an inclusive primary classroom context include:</a:t>
            </a:r>
            <a:endParaRPr lang="en-GB" b="0" i="0" dirty="0">
              <a:solidFill>
                <a:srgbClr val="242424"/>
              </a:solidFill>
              <a:effectLst/>
              <a:latin typeface="+mn-lt"/>
            </a:endParaRPr>
          </a:p>
          <a:p>
            <a:pPr algn="l">
              <a:buFont typeface="+mj-lt"/>
              <a:buAutoNum type="arabicPeriod"/>
            </a:pPr>
            <a:r>
              <a:rPr lang="en-GB" b="1" i="0" dirty="0">
                <a:solidFill>
                  <a:srgbClr val="374151"/>
                </a:solidFill>
                <a:effectLst/>
                <a:latin typeface="+mn-lt"/>
              </a:rPr>
              <a:t>Inclusivity:</a:t>
            </a:r>
            <a:r>
              <a:rPr lang="en-GB" b="0" i="0" dirty="0">
                <a:solidFill>
                  <a:srgbClr val="374151"/>
                </a:solidFill>
                <a:effectLst/>
                <a:latin typeface="+mn-lt"/>
              </a:rPr>
              <a:t> Critical pedagogy recognizes that every student, regardless of their background, abilities, or identity, should have an equal opportunity to learn. Inclusive practices ensure that diverse learners are accommodated, and their unique needs are met.</a:t>
            </a:r>
          </a:p>
          <a:p>
            <a:pPr algn="l" fontAlgn="base">
              <a:buFont typeface="+mj-lt"/>
              <a:buAutoNum type="arabicPeriod"/>
            </a:pPr>
            <a:r>
              <a:rPr lang="en-GB" b="1" i="0" dirty="0">
                <a:solidFill>
                  <a:srgbClr val="374151"/>
                </a:solidFill>
                <a:effectLst/>
                <a:latin typeface="+mn-lt"/>
              </a:rPr>
              <a:t>Empowerment:</a:t>
            </a:r>
            <a:r>
              <a:rPr lang="en-GB" b="0" i="0" dirty="0">
                <a:solidFill>
                  <a:srgbClr val="374151"/>
                </a:solidFill>
                <a:effectLst/>
                <a:latin typeface="+mn-lt"/>
              </a:rPr>
              <a:t> Critical pedagogy encourages students to become active participants in their learning. It emphasizes student voice, choice, and agency, allowing them to explore topics that matter to them and engage in discussions about issues that affect their lives.</a:t>
            </a:r>
          </a:p>
          <a:p>
            <a:pPr algn="l" fontAlgn="base">
              <a:buFont typeface="+mj-lt"/>
              <a:buAutoNum type="arabicPeriod"/>
            </a:pPr>
            <a:r>
              <a:rPr lang="en-GB" b="1" i="0" dirty="0">
                <a:solidFill>
                  <a:srgbClr val="374151"/>
                </a:solidFill>
                <a:effectLst/>
                <a:latin typeface="+mn-lt"/>
              </a:rPr>
              <a:t>Social Justice:</a:t>
            </a:r>
            <a:r>
              <a:rPr lang="en-GB" b="0" i="0" dirty="0">
                <a:solidFill>
                  <a:srgbClr val="374151"/>
                </a:solidFill>
                <a:effectLst/>
                <a:latin typeface="+mn-lt"/>
              </a:rPr>
              <a:t> This approach often revolves around issues of social justice, teaching students to recognize and challenge inequality, discrimination, and oppression. Students are encouraged to think critically about social issues and work towards positive change.</a:t>
            </a:r>
          </a:p>
          <a:p>
            <a:pPr algn="l" fontAlgn="base">
              <a:buFont typeface="+mj-lt"/>
              <a:buAutoNum type="arabicPeriod"/>
            </a:pPr>
            <a:r>
              <a:rPr lang="en-GB" b="1" i="0" dirty="0">
                <a:solidFill>
                  <a:srgbClr val="374151"/>
                </a:solidFill>
                <a:effectLst/>
                <a:latin typeface="+mn-lt"/>
              </a:rPr>
              <a:t>Critical Thinking:</a:t>
            </a:r>
            <a:r>
              <a:rPr lang="en-GB" b="0" i="0" dirty="0">
                <a:solidFill>
                  <a:srgbClr val="374151"/>
                </a:solidFill>
                <a:effectLst/>
                <a:latin typeface="+mn-lt"/>
              </a:rPr>
              <a:t> Critical pedagogy fosters critical thinking skills. Students are encouraged to question, </a:t>
            </a:r>
            <a:r>
              <a:rPr lang="en-GB" b="0" i="0" dirty="0" err="1">
                <a:solidFill>
                  <a:srgbClr val="374151"/>
                </a:solidFill>
                <a:effectLst/>
                <a:latin typeface="+mn-lt"/>
              </a:rPr>
              <a:t>analyze</a:t>
            </a:r>
            <a:r>
              <a:rPr lang="en-GB" b="0" i="0" dirty="0">
                <a:solidFill>
                  <a:srgbClr val="374151"/>
                </a:solidFill>
                <a:effectLst/>
                <a:latin typeface="+mn-lt"/>
              </a:rPr>
              <a:t>, and evaluate information and ideas. They learn to see beyond the surface and develop a deeper understanding of complex issues.</a:t>
            </a:r>
          </a:p>
          <a:p>
            <a:pPr algn="l" fontAlgn="base">
              <a:buFont typeface="+mj-lt"/>
              <a:buAutoNum type="arabicPeriod"/>
            </a:pPr>
            <a:r>
              <a:rPr lang="en-GB" b="1" i="0" dirty="0">
                <a:solidFill>
                  <a:srgbClr val="374151"/>
                </a:solidFill>
                <a:effectLst/>
                <a:latin typeface="+mn-lt"/>
              </a:rPr>
              <a:t>Dialogue and Collaboration:</a:t>
            </a:r>
            <a:r>
              <a:rPr lang="en-GB" b="0" i="0" dirty="0">
                <a:solidFill>
                  <a:srgbClr val="374151"/>
                </a:solidFill>
                <a:effectLst/>
                <a:latin typeface="+mn-lt"/>
              </a:rPr>
              <a:t> In an inclusive primary classroom, fostering open dialogue and collaboration is vital. Students are encouraged to engage in respectful discussions, share their perspectives, and learn from one another. This can help break down barriers and create a more inclusive and supportive learning environment.</a:t>
            </a:r>
          </a:p>
          <a:p>
            <a:pPr algn="l" fontAlgn="base">
              <a:buFont typeface="+mj-lt"/>
              <a:buAutoNum type="arabicPeriod"/>
            </a:pPr>
            <a:r>
              <a:rPr lang="en-GB" b="1" i="0" dirty="0">
                <a:solidFill>
                  <a:srgbClr val="374151"/>
                </a:solidFill>
                <a:effectLst/>
                <a:latin typeface="+mn-lt"/>
              </a:rPr>
              <a:t>Cultural Responsiveness:</a:t>
            </a:r>
            <a:r>
              <a:rPr lang="en-GB" b="0" i="0" dirty="0">
                <a:solidFill>
                  <a:srgbClr val="374151"/>
                </a:solidFill>
                <a:effectLst/>
                <a:latin typeface="+mn-lt"/>
              </a:rPr>
              <a:t> Teachers are expected to acknowledge and integrate students' diverse backgrounds and experiences into the curriculum. This can help students feel more connected to the content and see themselves reflected in the classroom.</a:t>
            </a:r>
          </a:p>
          <a:p>
            <a:pPr algn="l" fontAlgn="base">
              <a:buFont typeface="+mj-lt"/>
              <a:buAutoNum type="arabicPeriod"/>
            </a:pPr>
            <a:r>
              <a:rPr lang="en-GB" b="1" i="0" dirty="0">
                <a:solidFill>
                  <a:srgbClr val="374151"/>
                </a:solidFill>
                <a:effectLst/>
                <a:latin typeface="+mn-lt"/>
              </a:rPr>
              <a:t>Adaptability:</a:t>
            </a:r>
            <a:r>
              <a:rPr lang="en-GB" b="0" i="0" dirty="0">
                <a:solidFill>
                  <a:srgbClr val="374151"/>
                </a:solidFill>
                <a:effectLst/>
                <a:latin typeface="+mn-lt"/>
              </a:rPr>
              <a:t> Critical pedagogy in an inclusive primary classroom context requires teachers to be flexible and responsive to students' varying needs. Differentiated instruction and varied teaching strategies may be employed to accommodate diverse learners.</a:t>
            </a:r>
          </a:p>
          <a:p>
            <a:pPr algn="l" fontAlgn="base">
              <a:buFont typeface="+mj-lt"/>
              <a:buAutoNum type="arabicPeriod"/>
            </a:pPr>
            <a:r>
              <a:rPr lang="en-GB" b="1" i="0" dirty="0">
                <a:solidFill>
                  <a:srgbClr val="374151"/>
                </a:solidFill>
                <a:effectLst/>
                <a:latin typeface="+mn-lt"/>
              </a:rPr>
              <a:t>Reflection:</a:t>
            </a:r>
            <a:r>
              <a:rPr lang="en-GB" b="0" i="0" dirty="0">
                <a:solidFill>
                  <a:srgbClr val="374151"/>
                </a:solidFill>
                <a:effectLst/>
                <a:latin typeface="+mn-lt"/>
              </a:rPr>
              <a:t> Teachers and students engage in ongoing reflection about their teaching and learning experiences. This self-reflection is essential for continuously improving the learning environment and addressing issues related to inclusivity and social justice.</a:t>
            </a:r>
          </a:p>
          <a:p>
            <a:pPr algn="l"/>
            <a:r>
              <a:rPr lang="en-GB" b="0" i="0" dirty="0">
                <a:solidFill>
                  <a:srgbClr val="374151"/>
                </a:solidFill>
                <a:effectLst/>
                <a:latin typeface="+mn-lt"/>
              </a:rPr>
              <a:t>In summary, critical pedagogy in an inclusive primary classroom context emphasizes the importance of equitable education, critical thinking, and social justice. It creates a learning environment where all students, including those with special needs, can thrive, and where diversity is celebrated and leveraged as a source of strength.</a:t>
            </a:r>
            <a:endParaRPr lang="en-GB" b="0" i="0" dirty="0">
              <a:solidFill>
                <a:srgbClr val="242424"/>
              </a:solidFill>
              <a:effectLst/>
              <a:latin typeface="+mn-lt"/>
            </a:endParaRP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2333404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a:xfrm>
            <a:off x="381000" y="4400550"/>
            <a:ext cx="6233160" cy="3600450"/>
          </a:xfrm>
        </p:spPr>
        <p:txBody>
          <a:bodyPr/>
          <a:lstStyle/>
          <a:p>
            <a:pPr algn="l"/>
            <a:r>
              <a:rPr lang="en-GB" b="0" i="0" dirty="0">
                <a:solidFill>
                  <a:srgbClr val="374151"/>
                </a:solidFill>
                <a:effectLst/>
                <a:latin typeface="+mn-lt"/>
              </a:rPr>
              <a:t>Key elements of critical pedagogy in an inclusive primary classroom context include:</a:t>
            </a:r>
            <a:endParaRPr lang="en-GB" b="0" i="0" dirty="0">
              <a:solidFill>
                <a:srgbClr val="242424"/>
              </a:solidFill>
              <a:effectLst/>
              <a:latin typeface="+mn-lt"/>
            </a:endParaRPr>
          </a:p>
          <a:p>
            <a:pPr algn="l">
              <a:buFont typeface="+mj-lt"/>
              <a:buAutoNum type="arabicPeriod"/>
            </a:pPr>
            <a:r>
              <a:rPr lang="en-GB" b="1" i="0" dirty="0">
                <a:solidFill>
                  <a:srgbClr val="374151"/>
                </a:solidFill>
                <a:effectLst/>
                <a:latin typeface="+mn-lt"/>
              </a:rPr>
              <a:t>Inclusivity:</a:t>
            </a:r>
            <a:r>
              <a:rPr lang="en-GB" b="0" i="0" dirty="0">
                <a:solidFill>
                  <a:srgbClr val="374151"/>
                </a:solidFill>
                <a:effectLst/>
                <a:latin typeface="+mn-lt"/>
              </a:rPr>
              <a:t> Critical pedagogy recognizes that every student, regardless of their background, abilities, or identity, should have an equal opportunity to learn. Inclusive practices ensure that diverse learners are accommodated, and their unique needs are met.</a:t>
            </a:r>
          </a:p>
          <a:p>
            <a:pPr algn="l" fontAlgn="base">
              <a:buFont typeface="+mj-lt"/>
              <a:buAutoNum type="arabicPeriod"/>
            </a:pPr>
            <a:r>
              <a:rPr lang="en-GB" b="1" i="0" dirty="0">
                <a:solidFill>
                  <a:srgbClr val="374151"/>
                </a:solidFill>
                <a:effectLst/>
                <a:latin typeface="+mn-lt"/>
              </a:rPr>
              <a:t>Empowerment:</a:t>
            </a:r>
            <a:r>
              <a:rPr lang="en-GB" b="0" i="0" dirty="0">
                <a:solidFill>
                  <a:srgbClr val="374151"/>
                </a:solidFill>
                <a:effectLst/>
                <a:latin typeface="+mn-lt"/>
              </a:rPr>
              <a:t> Critical pedagogy encourages students to become active participants in their learning. It emphasizes student voice, choice, and agency, allowing them to explore topics that matter to them and engage in discussions about issues that affect their lives.</a:t>
            </a:r>
          </a:p>
          <a:p>
            <a:pPr algn="l" fontAlgn="base">
              <a:buFont typeface="+mj-lt"/>
              <a:buAutoNum type="arabicPeriod"/>
            </a:pPr>
            <a:r>
              <a:rPr lang="en-GB" b="1" i="0" dirty="0">
                <a:solidFill>
                  <a:srgbClr val="374151"/>
                </a:solidFill>
                <a:effectLst/>
                <a:latin typeface="+mn-lt"/>
              </a:rPr>
              <a:t>Social Justice:</a:t>
            </a:r>
            <a:r>
              <a:rPr lang="en-GB" b="0" i="0" dirty="0">
                <a:solidFill>
                  <a:srgbClr val="374151"/>
                </a:solidFill>
                <a:effectLst/>
                <a:latin typeface="+mn-lt"/>
              </a:rPr>
              <a:t> This approach often revolves around issues of social justice, teaching students to recognize and challenge inequality, discrimination, and oppression. Students are encouraged to think critically about social issues and work towards positive change.</a:t>
            </a:r>
          </a:p>
          <a:p>
            <a:pPr algn="l" fontAlgn="base">
              <a:buFont typeface="+mj-lt"/>
              <a:buAutoNum type="arabicPeriod"/>
            </a:pPr>
            <a:r>
              <a:rPr lang="en-GB" b="1" i="0" dirty="0">
                <a:solidFill>
                  <a:srgbClr val="374151"/>
                </a:solidFill>
                <a:effectLst/>
                <a:latin typeface="+mn-lt"/>
              </a:rPr>
              <a:t>Critical Thinking:</a:t>
            </a:r>
            <a:r>
              <a:rPr lang="en-GB" b="0" i="0" dirty="0">
                <a:solidFill>
                  <a:srgbClr val="374151"/>
                </a:solidFill>
                <a:effectLst/>
                <a:latin typeface="+mn-lt"/>
              </a:rPr>
              <a:t> Critical pedagogy fosters critical thinking skills. Students are encouraged to question, </a:t>
            </a:r>
            <a:r>
              <a:rPr lang="en-GB" b="0" i="0" dirty="0" err="1">
                <a:solidFill>
                  <a:srgbClr val="374151"/>
                </a:solidFill>
                <a:effectLst/>
                <a:latin typeface="+mn-lt"/>
              </a:rPr>
              <a:t>analyze</a:t>
            </a:r>
            <a:r>
              <a:rPr lang="en-GB" b="0" i="0" dirty="0">
                <a:solidFill>
                  <a:srgbClr val="374151"/>
                </a:solidFill>
                <a:effectLst/>
                <a:latin typeface="+mn-lt"/>
              </a:rPr>
              <a:t>, and evaluate information and ideas. They learn to see beyond the surface and develop a deeper understanding of complex issues.</a:t>
            </a:r>
          </a:p>
          <a:p>
            <a:pPr algn="l" fontAlgn="base">
              <a:buFont typeface="+mj-lt"/>
              <a:buAutoNum type="arabicPeriod"/>
            </a:pPr>
            <a:r>
              <a:rPr lang="en-GB" b="1" i="0" dirty="0">
                <a:solidFill>
                  <a:srgbClr val="374151"/>
                </a:solidFill>
                <a:effectLst/>
                <a:latin typeface="+mn-lt"/>
              </a:rPr>
              <a:t>Dialogue and Collaboration:</a:t>
            </a:r>
            <a:r>
              <a:rPr lang="en-GB" b="0" i="0" dirty="0">
                <a:solidFill>
                  <a:srgbClr val="374151"/>
                </a:solidFill>
                <a:effectLst/>
                <a:latin typeface="+mn-lt"/>
              </a:rPr>
              <a:t> In an inclusive primary classroom, fostering open dialogue and collaboration is vital. Students are encouraged to engage in respectful discussions, share their perspectives, and learn from one another. This can help break down barriers and create a more inclusive and supportive learning environment.</a:t>
            </a:r>
          </a:p>
          <a:p>
            <a:pPr algn="l" fontAlgn="base">
              <a:buFont typeface="+mj-lt"/>
              <a:buAutoNum type="arabicPeriod"/>
            </a:pPr>
            <a:r>
              <a:rPr lang="en-GB" b="1" i="0" dirty="0">
                <a:solidFill>
                  <a:srgbClr val="374151"/>
                </a:solidFill>
                <a:effectLst/>
                <a:latin typeface="+mn-lt"/>
              </a:rPr>
              <a:t>Cultural Responsiveness:</a:t>
            </a:r>
            <a:r>
              <a:rPr lang="en-GB" b="0" i="0" dirty="0">
                <a:solidFill>
                  <a:srgbClr val="374151"/>
                </a:solidFill>
                <a:effectLst/>
                <a:latin typeface="+mn-lt"/>
              </a:rPr>
              <a:t> Teachers are expected to acknowledge and integrate students' diverse backgrounds and experiences into the curriculum. This can help students feel more connected to the content and see themselves reflected in the classroom.</a:t>
            </a:r>
          </a:p>
          <a:p>
            <a:pPr algn="l" fontAlgn="base">
              <a:buFont typeface="+mj-lt"/>
              <a:buAutoNum type="arabicPeriod"/>
            </a:pPr>
            <a:r>
              <a:rPr lang="en-GB" b="1" i="0" dirty="0">
                <a:solidFill>
                  <a:srgbClr val="374151"/>
                </a:solidFill>
                <a:effectLst/>
                <a:latin typeface="+mn-lt"/>
              </a:rPr>
              <a:t>Adaptability:</a:t>
            </a:r>
            <a:r>
              <a:rPr lang="en-GB" b="0" i="0" dirty="0">
                <a:solidFill>
                  <a:srgbClr val="374151"/>
                </a:solidFill>
                <a:effectLst/>
                <a:latin typeface="+mn-lt"/>
              </a:rPr>
              <a:t> Critical pedagogy in an inclusive primary classroom context requires teachers to be flexible and responsive to students' varying needs. Differentiated instruction and varied teaching strategies may be employed to accommodate diverse learners.</a:t>
            </a:r>
          </a:p>
          <a:p>
            <a:pPr algn="l" fontAlgn="base">
              <a:buFont typeface="+mj-lt"/>
              <a:buAutoNum type="arabicPeriod"/>
            </a:pPr>
            <a:r>
              <a:rPr lang="en-GB" b="1" i="0" dirty="0">
                <a:solidFill>
                  <a:srgbClr val="374151"/>
                </a:solidFill>
                <a:effectLst/>
                <a:latin typeface="+mn-lt"/>
              </a:rPr>
              <a:t>Reflection:</a:t>
            </a:r>
            <a:r>
              <a:rPr lang="en-GB" b="0" i="0" dirty="0">
                <a:solidFill>
                  <a:srgbClr val="374151"/>
                </a:solidFill>
                <a:effectLst/>
                <a:latin typeface="+mn-lt"/>
              </a:rPr>
              <a:t> Teachers and students engage in ongoing reflection about their teaching and learning experiences. This self-reflection is essential for continuously improving the learning environment and addressing issues related to inclusivity and social justice.</a:t>
            </a:r>
          </a:p>
          <a:p>
            <a:pPr algn="l"/>
            <a:r>
              <a:rPr lang="en-GB" b="0" i="0" dirty="0">
                <a:solidFill>
                  <a:srgbClr val="374151"/>
                </a:solidFill>
                <a:effectLst/>
                <a:latin typeface="+mn-lt"/>
              </a:rPr>
              <a:t>In summary, critical pedagogy in an inclusive primary classroom context emphasizes the importance of equitable education, critical thinking, and social justice. It creates a learning environment where all students, including those with special needs, can thrive, and where diversity is celebrated and leveraged as a source of strength.</a:t>
            </a:r>
            <a:endParaRPr lang="en-GB" b="0" i="0" dirty="0">
              <a:solidFill>
                <a:srgbClr val="242424"/>
              </a:solidFill>
              <a:effectLst/>
              <a:latin typeface="+mn-lt"/>
            </a:endParaRP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7</a:t>
            </a:fld>
            <a:endParaRPr lang="en-GB"/>
          </a:p>
        </p:txBody>
      </p:sp>
    </p:spTree>
    <p:extLst>
      <p:ext uri="{BB962C8B-B14F-4D97-AF65-F5344CB8AC3E}">
        <p14:creationId xmlns:p14="http://schemas.microsoft.com/office/powerpoint/2010/main" val="2666983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a:xfrm>
            <a:off x="381000" y="4400550"/>
            <a:ext cx="6233160" cy="3600450"/>
          </a:xfrm>
        </p:spPr>
        <p:txBody>
          <a:bodyPr/>
          <a:lstStyle/>
          <a:p>
            <a:pPr algn="l"/>
            <a:r>
              <a:rPr lang="en-GB" b="0" i="0" dirty="0">
                <a:solidFill>
                  <a:srgbClr val="374151"/>
                </a:solidFill>
                <a:effectLst/>
                <a:latin typeface="+mn-lt"/>
              </a:rPr>
              <a:t>Key elements of critical pedagogy in an inclusive primary classroom context include:</a:t>
            </a:r>
            <a:endParaRPr lang="en-GB" b="0" i="0" dirty="0">
              <a:solidFill>
                <a:srgbClr val="242424"/>
              </a:solidFill>
              <a:effectLst/>
              <a:latin typeface="+mn-lt"/>
            </a:endParaRPr>
          </a:p>
          <a:p>
            <a:pPr algn="l">
              <a:buFont typeface="+mj-lt"/>
              <a:buAutoNum type="arabicPeriod"/>
            </a:pPr>
            <a:r>
              <a:rPr lang="en-GB" b="1" i="0" dirty="0">
                <a:solidFill>
                  <a:srgbClr val="374151"/>
                </a:solidFill>
                <a:effectLst/>
                <a:latin typeface="+mn-lt"/>
              </a:rPr>
              <a:t>Inclusivity:</a:t>
            </a:r>
            <a:r>
              <a:rPr lang="en-GB" b="0" i="0" dirty="0">
                <a:solidFill>
                  <a:srgbClr val="374151"/>
                </a:solidFill>
                <a:effectLst/>
                <a:latin typeface="+mn-lt"/>
              </a:rPr>
              <a:t> Critical pedagogy recognizes that every student, regardless of their background, abilities, or identity, should have an equal opportunity to learn. Inclusive practices ensure that diverse learners are accommodated, and their unique needs are met.</a:t>
            </a:r>
          </a:p>
          <a:p>
            <a:pPr algn="l" fontAlgn="base">
              <a:buFont typeface="+mj-lt"/>
              <a:buAutoNum type="arabicPeriod"/>
            </a:pPr>
            <a:r>
              <a:rPr lang="en-GB" b="1" i="0" dirty="0">
                <a:solidFill>
                  <a:srgbClr val="374151"/>
                </a:solidFill>
                <a:effectLst/>
                <a:latin typeface="+mn-lt"/>
              </a:rPr>
              <a:t>Empowerment:</a:t>
            </a:r>
            <a:r>
              <a:rPr lang="en-GB" b="0" i="0" dirty="0">
                <a:solidFill>
                  <a:srgbClr val="374151"/>
                </a:solidFill>
                <a:effectLst/>
                <a:latin typeface="+mn-lt"/>
              </a:rPr>
              <a:t> Critical pedagogy encourages students to become active participants in their learning. It emphasizes student voice, choice, and agency, allowing them to explore topics that matter to them and engage in discussions about issues that affect their lives.</a:t>
            </a:r>
          </a:p>
          <a:p>
            <a:pPr algn="l" fontAlgn="base">
              <a:buFont typeface="+mj-lt"/>
              <a:buAutoNum type="arabicPeriod"/>
            </a:pPr>
            <a:r>
              <a:rPr lang="en-GB" b="1" i="0" dirty="0">
                <a:solidFill>
                  <a:srgbClr val="374151"/>
                </a:solidFill>
                <a:effectLst/>
                <a:latin typeface="+mn-lt"/>
              </a:rPr>
              <a:t>Social Justice:</a:t>
            </a:r>
            <a:r>
              <a:rPr lang="en-GB" b="0" i="0" dirty="0">
                <a:solidFill>
                  <a:srgbClr val="374151"/>
                </a:solidFill>
                <a:effectLst/>
                <a:latin typeface="+mn-lt"/>
              </a:rPr>
              <a:t> This approach often revolves around issues of social justice, teaching students to recognize and challenge inequality, discrimination, and oppression. Students are encouraged to think critically about social issues and work towards positive change.</a:t>
            </a:r>
          </a:p>
          <a:p>
            <a:pPr algn="l" fontAlgn="base">
              <a:buFont typeface="+mj-lt"/>
              <a:buAutoNum type="arabicPeriod"/>
            </a:pPr>
            <a:r>
              <a:rPr lang="en-GB" b="1" i="0" dirty="0">
                <a:solidFill>
                  <a:srgbClr val="374151"/>
                </a:solidFill>
                <a:effectLst/>
                <a:latin typeface="+mn-lt"/>
              </a:rPr>
              <a:t>Critical Thinking:</a:t>
            </a:r>
            <a:r>
              <a:rPr lang="en-GB" b="0" i="0" dirty="0">
                <a:solidFill>
                  <a:srgbClr val="374151"/>
                </a:solidFill>
                <a:effectLst/>
                <a:latin typeface="+mn-lt"/>
              </a:rPr>
              <a:t> Critical pedagogy fosters critical thinking skills. Students are encouraged to question, </a:t>
            </a:r>
            <a:r>
              <a:rPr lang="en-GB" b="0" i="0" dirty="0" err="1">
                <a:solidFill>
                  <a:srgbClr val="374151"/>
                </a:solidFill>
                <a:effectLst/>
                <a:latin typeface="+mn-lt"/>
              </a:rPr>
              <a:t>analyze</a:t>
            </a:r>
            <a:r>
              <a:rPr lang="en-GB" b="0" i="0" dirty="0">
                <a:solidFill>
                  <a:srgbClr val="374151"/>
                </a:solidFill>
                <a:effectLst/>
                <a:latin typeface="+mn-lt"/>
              </a:rPr>
              <a:t>, and evaluate information and ideas. They learn to see beyond the surface and develop a deeper understanding of complex issues.</a:t>
            </a:r>
          </a:p>
          <a:p>
            <a:pPr algn="l" fontAlgn="base">
              <a:buFont typeface="+mj-lt"/>
              <a:buAutoNum type="arabicPeriod"/>
            </a:pPr>
            <a:r>
              <a:rPr lang="en-GB" b="1" i="0" dirty="0">
                <a:solidFill>
                  <a:srgbClr val="374151"/>
                </a:solidFill>
                <a:effectLst/>
                <a:latin typeface="+mn-lt"/>
              </a:rPr>
              <a:t>Dialogue and Collaboration:</a:t>
            </a:r>
            <a:r>
              <a:rPr lang="en-GB" b="0" i="0" dirty="0">
                <a:solidFill>
                  <a:srgbClr val="374151"/>
                </a:solidFill>
                <a:effectLst/>
                <a:latin typeface="+mn-lt"/>
              </a:rPr>
              <a:t> In an inclusive primary classroom, fostering open dialogue and collaboration is vital. Students are encouraged to engage in respectful discussions, share their perspectives, and learn from one another. This can help break down barriers and create a more inclusive and supportive learning environment.</a:t>
            </a:r>
          </a:p>
          <a:p>
            <a:pPr algn="l" fontAlgn="base">
              <a:buFont typeface="+mj-lt"/>
              <a:buAutoNum type="arabicPeriod"/>
            </a:pPr>
            <a:r>
              <a:rPr lang="en-GB" b="1" i="0" dirty="0">
                <a:solidFill>
                  <a:srgbClr val="374151"/>
                </a:solidFill>
                <a:effectLst/>
                <a:latin typeface="+mn-lt"/>
              </a:rPr>
              <a:t>Cultural Responsiveness:</a:t>
            </a:r>
            <a:r>
              <a:rPr lang="en-GB" b="0" i="0" dirty="0">
                <a:solidFill>
                  <a:srgbClr val="374151"/>
                </a:solidFill>
                <a:effectLst/>
                <a:latin typeface="+mn-lt"/>
              </a:rPr>
              <a:t> Teachers are expected to acknowledge and integrate students' diverse backgrounds and experiences into the curriculum. This can help students feel more connected to the content and see themselves reflected in the classroom.</a:t>
            </a:r>
          </a:p>
          <a:p>
            <a:pPr algn="l" fontAlgn="base">
              <a:buFont typeface="+mj-lt"/>
              <a:buAutoNum type="arabicPeriod"/>
            </a:pPr>
            <a:r>
              <a:rPr lang="en-GB" b="1" i="0" dirty="0">
                <a:solidFill>
                  <a:srgbClr val="374151"/>
                </a:solidFill>
                <a:effectLst/>
                <a:latin typeface="+mn-lt"/>
              </a:rPr>
              <a:t>Adaptability:</a:t>
            </a:r>
            <a:r>
              <a:rPr lang="en-GB" b="0" i="0" dirty="0">
                <a:solidFill>
                  <a:srgbClr val="374151"/>
                </a:solidFill>
                <a:effectLst/>
                <a:latin typeface="+mn-lt"/>
              </a:rPr>
              <a:t> Critical pedagogy in an inclusive primary classroom context requires teachers to be flexible and responsive to students' varying needs. Differentiated instruction and varied teaching strategies may be employed to accommodate diverse learners.</a:t>
            </a:r>
          </a:p>
          <a:p>
            <a:pPr algn="l" fontAlgn="base">
              <a:buFont typeface="+mj-lt"/>
              <a:buAutoNum type="arabicPeriod"/>
            </a:pPr>
            <a:r>
              <a:rPr lang="en-GB" b="1" i="0" dirty="0">
                <a:solidFill>
                  <a:srgbClr val="374151"/>
                </a:solidFill>
                <a:effectLst/>
                <a:latin typeface="+mn-lt"/>
              </a:rPr>
              <a:t>Reflection:</a:t>
            </a:r>
            <a:r>
              <a:rPr lang="en-GB" b="0" i="0" dirty="0">
                <a:solidFill>
                  <a:srgbClr val="374151"/>
                </a:solidFill>
                <a:effectLst/>
                <a:latin typeface="+mn-lt"/>
              </a:rPr>
              <a:t> Teachers and students engage in ongoing reflection about their teaching and learning experiences. This self-reflection is essential for continuously improving the learning environment and addressing issues related to inclusivity and social justice.</a:t>
            </a:r>
          </a:p>
          <a:p>
            <a:pPr algn="l"/>
            <a:r>
              <a:rPr lang="en-GB" b="0" i="0" dirty="0">
                <a:solidFill>
                  <a:srgbClr val="374151"/>
                </a:solidFill>
                <a:effectLst/>
                <a:latin typeface="+mn-lt"/>
              </a:rPr>
              <a:t>In summary, critical pedagogy in an inclusive primary classroom context emphasizes the importance of equitable education, critical thinking, and social justice. It creates a learning environment where all students, including those with special needs, can thrive, and where diversity is celebrated and leveraged as a source of strength.</a:t>
            </a:r>
            <a:endParaRPr lang="en-GB" b="0" i="0" dirty="0">
              <a:solidFill>
                <a:srgbClr val="242424"/>
              </a:solidFill>
              <a:effectLst/>
              <a:latin typeface="+mn-lt"/>
            </a:endParaRP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8</a:t>
            </a:fld>
            <a:endParaRPr lang="en-GB"/>
          </a:p>
        </p:txBody>
      </p:sp>
    </p:spTree>
    <p:extLst>
      <p:ext uri="{BB962C8B-B14F-4D97-AF65-F5344CB8AC3E}">
        <p14:creationId xmlns:p14="http://schemas.microsoft.com/office/powerpoint/2010/main" val="1266957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a:xfrm>
            <a:off x="381000" y="4400550"/>
            <a:ext cx="6233160" cy="3600450"/>
          </a:xfrm>
        </p:spPr>
        <p:txBody>
          <a:bodyPr/>
          <a:lstStyle/>
          <a:p>
            <a:pPr algn="l"/>
            <a:r>
              <a:rPr lang="en-GB" b="0" i="0" dirty="0">
                <a:solidFill>
                  <a:srgbClr val="374151"/>
                </a:solidFill>
                <a:effectLst/>
                <a:latin typeface="+mn-lt"/>
              </a:rPr>
              <a:t>Key elements of critical pedagogy in an inclusive primary classroom context include:</a:t>
            </a:r>
            <a:endParaRPr lang="en-GB" b="0" i="0" dirty="0">
              <a:solidFill>
                <a:srgbClr val="242424"/>
              </a:solidFill>
              <a:effectLst/>
              <a:latin typeface="+mn-lt"/>
            </a:endParaRPr>
          </a:p>
          <a:p>
            <a:pPr algn="l">
              <a:buFont typeface="+mj-lt"/>
              <a:buAutoNum type="arabicPeriod"/>
            </a:pPr>
            <a:r>
              <a:rPr lang="en-GB" b="1" i="0" dirty="0">
                <a:solidFill>
                  <a:srgbClr val="374151"/>
                </a:solidFill>
                <a:effectLst/>
                <a:latin typeface="+mn-lt"/>
              </a:rPr>
              <a:t>Inclusivity:</a:t>
            </a:r>
            <a:r>
              <a:rPr lang="en-GB" b="0" i="0" dirty="0">
                <a:solidFill>
                  <a:srgbClr val="374151"/>
                </a:solidFill>
                <a:effectLst/>
                <a:latin typeface="+mn-lt"/>
              </a:rPr>
              <a:t> Critical pedagogy recognizes that every student, regardless of their background, abilities, or identity, should have an equal opportunity to learn. Inclusive practices ensure that diverse learners are accommodated, and their unique needs are met.</a:t>
            </a:r>
          </a:p>
          <a:p>
            <a:pPr algn="l" fontAlgn="base">
              <a:buFont typeface="+mj-lt"/>
              <a:buAutoNum type="arabicPeriod"/>
            </a:pPr>
            <a:r>
              <a:rPr lang="en-GB" b="1" i="0" dirty="0">
                <a:solidFill>
                  <a:srgbClr val="374151"/>
                </a:solidFill>
                <a:effectLst/>
                <a:latin typeface="+mn-lt"/>
              </a:rPr>
              <a:t>Empowerment:</a:t>
            </a:r>
            <a:r>
              <a:rPr lang="en-GB" b="0" i="0" dirty="0">
                <a:solidFill>
                  <a:srgbClr val="374151"/>
                </a:solidFill>
                <a:effectLst/>
                <a:latin typeface="+mn-lt"/>
              </a:rPr>
              <a:t> Critical pedagogy encourages students to become active participants in their learning. It emphasizes student voice, choice, and agency, allowing them to explore topics that matter to them and engage in discussions about issues that affect their lives.</a:t>
            </a:r>
          </a:p>
          <a:p>
            <a:pPr algn="l" fontAlgn="base">
              <a:buFont typeface="+mj-lt"/>
              <a:buAutoNum type="arabicPeriod"/>
            </a:pPr>
            <a:r>
              <a:rPr lang="en-GB" b="1" i="0" dirty="0">
                <a:solidFill>
                  <a:srgbClr val="374151"/>
                </a:solidFill>
                <a:effectLst/>
                <a:latin typeface="+mn-lt"/>
              </a:rPr>
              <a:t>Social Justice:</a:t>
            </a:r>
            <a:r>
              <a:rPr lang="en-GB" b="0" i="0" dirty="0">
                <a:solidFill>
                  <a:srgbClr val="374151"/>
                </a:solidFill>
                <a:effectLst/>
                <a:latin typeface="+mn-lt"/>
              </a:rPr>
              <a:t> This approach often revolves around issues of social justice, teaching students to recognize and challenge inequality, discrimination, and oppression. Students are encouraged to think critically about social issues and work towards positive change.</a:t>
            </a:r>
          </a:p>
          <a:p>
            <a:pPr algn="l" fontAlgn="base">
              <a:buFont typeface="+mj-lt"/>
              <a:buAutoNum type="arabicPeriod"/>
            </a:pPr>
            <a:r>
              <a:rPr lang="en-GB" b="1" i="0" dirty="0">
                <a:solidFill>
                  <a:srgbClr val="374151"/>
                </a:solidFill>
                <a:effectLst/>
                <a:latin typeface="+mn-lt"/>
              </a:rPr>
              <a:t>Critical Thinking:</a:t>
            </a:r>
            <a:r>
              <a:rPr lang="en-GB" b="0" i="0" dirty="0">
                <a:solidFill>
                  <a:srgbClr val="374151"/>
                </a:solidFill>
                <a:effectLst/>
                <a:latin typeface="+mn-lt"/>
              </a:rPr>
              <a:t> Critical pedagogy fosters critical thinking skills. Students are encouraged to question, </a:t>
            </a:r>
            <a:r>
              <a:rPr lang="en-GB" b="0" i="0" dirty="0" err="1">
                <a:solidFill>
                  <a:srgbClr val="374151"/>
                </a:solidFill>
                <a:effectLst/>
                <a:latin typeface="+mn-lt"/>
              </a:rPr>
              <a:t>analyze</a:t>
            </a:r>
            <a:r>
              <a:rPr lang="en-GB" b="0" i="0" dirty="0">
                <a:solidFill>
                  <a:srgbClr val="374151"/>
                </a:solidFill>
                <a:effectLst/>
                <a:latin typeface="+mn-lt"/>
              </a:rPr>
              <a:t>, and evaluate information and ideas. They learn to see beyond the surface and develop a deeper understanding of complex issues.</a:t>
            </a:r>
          </a:p>
          <a:p>
            <a:pPr algn="l" fontAlgn="base">
              <a:buFont typeface="+mj-lt"/>
              <a:buAutoNum type="arabicPeriod"/>
            </a:pPr>
            <a:r>
              <a:rPr lang="en-GB" b="1" i="0" dirty="0">
                <a:solidFill>
                  <a:srgbClr val="374151"/>
                </a:solidFill>
                <a:effectLst/>
                <a:latin typeface="+mn-lt"/>
              </a:rPr>
              <a:t>Dialogue and Collaboration:</a:t>
            </a:r>
            <a:r>
              <a:rPr lang="en-GB" b="0" i="0" dirty="0">
                <a:solidFill>
                  <a:srgbClr val="374151"/>
                </a:solidFill>
                <a:effectLst/>
                <a:latin typeface="+mn-lt"/>
              </a:rPr>
              <a:t> In an inclusive primary classroom, fostering open dialogue and collaboration is vital. Students are encouraged to engage in respectful discussions, share their perspectives, and learn from one another. This can help break down barriers and create a more inclusive and supportive learning environment.</a:t>
            </a:r>
          </a:p>
          <a:p>
            <a:pPr algn="l" fontAlgn="base">
              <a:buFont typeface="+mj-lt"/>
              <a:buAutoNum type="arabicPeriod"/>
            </a:pPr>
            <a:r>
              <a:rPr lang="en-GB" b="1" i="0" dirty="0">
                <a:solidFill>
                  <a:srgbClr val="374151"/>
                </a:solidFill>
                <a:effectLst/>
                <a:latin typeface="+mn-lt"/>
              </a:rPr>
              <a:t>Cultural Responsiveness:</a:t>
            </a:r>
            <a:r>
              <a:rPr lang="en-GB" b="0" i="0" dirty="0">
                <a:solidFill>
                  <a:srgbClr val="374151"/>
                </a:solidFill>
                <a:effectLst/>
                <a:latin typeface="+mn-lt"/>
              </a:rPr>
              <a:t> Teachers are expected to acknowledge and integrate students' diverse backgrounds and experiences into the curriculum. This can help students feel more connected to the content and see themselves reflected in the classroom.</a:t>
            </a:r>
          </a:p>
          <a:p>
            <a:pPr algn="l" fontAlgn="base">
              <a:buFont typeface="+mj-lt"/>
              <a:buAutoNum type="arabicPeriod"/>
            </a:pPr>
            <a:r>
              <a:rPr lang="en-GB" b="1" i="0" dirty="0">
                <a:solidFill>
                  <a:srgbClr val="374151"/>
                </a:solidFill>
                <a:effectLst/>
                <a:latin typeface="+mn-lt"/>
              </a:rPr>
              <a:t>Adaptability:</a:t>
            </a:r>
            <a:r>
              <a:rPr lang="en-GB" b="0" i="0" dirty="0">
                <a:solidFill>
                  <a:srgbClr val="374151"/>
                </a:solidFill>
                <a:effectLst/>
                <a:latin typeface="+mn-lt"/>
              </a:rPr>
              <a:t> Critical pedagogy in an inclusive primary classroom context requires teachers to be flexible and responsive to students' varying needs. Differentiated instruction and varied teaching strategies may be employed to accommodate diverse learners.</a:t>
            </a:r>
          </a:p>
          <a:p>
            <a:pPr algn="l" fontAlgn="base">
              <a:buFont typeface="+mj-lt"/>
              <a:buAutoNum type="arabicPeriod"/>
            </a:pPr>
            <a:r>
              <a:rPr lang="en-GB" b="1" i="0" dirty="0">
                <a:solidFill>
                  <a:srgbClr val="374151"/>
                </a:solidFill>
                <a:effectLst/>
                <a:latin typeface="+mn-lt"/>
              </a:rPr>
              <a:t>Reflection:</a:t>
            </a:r>
            <a:r>
              <a:rPr lang="en-GB" b="0" i="0" dirty="0">
                <a:solidFill>
                  <a:srgbClr val="374151"/>
                </a:solidFill>
                <a:effectLst/>
                <a:latin typeface="+mn-lt"/>
              </a:rPr>
              <a:t> Teachers and students engage in ongoing reflection about their teaching and learning experiences. This self-reflection is essential for continuously improving the learning environment and addressing issues related to inclusivity and social justice.</a:t>
            </a:r>
          </a:p>
          <a:p>
            <a:pPr algn="l"/>
            <a:r>
              <a:rPr lang="en-GB" b="0" i="0" dirty="0">
                <a:solidFill>
                  <a:srgbClr val="374151"/>
                </a:solidFill>
                <a:effectLst/>
                <a:latin typeface="+mn-lt"/>
              </a:rPr>
              <a:t>In summary, critical pedagogy in an inclusive primary classroom context emphasizes the importance of equitable education, critical thinking, and social justice. It creates a learning environment where all students, including those with special needs, can thrive, and where diversity is celebrated and leveraged as a source of strength.</a:t>
            </a:r>
            <a:endParaRPr lang="en-GB" b="0" i="0" dirty="0">
              <a:solidFill>
                <a:srgbClr val="242424"/>
              </a:solidFill>
              <a:effectLst/>
              <a:latin typeface="+mn-lt"/>
            </a:endParaRP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9</a:t>
            </a:fld>
            <a:endParaRPr lang="en-GB"/>
          </a:p>
        </p:txBody>
      </p:sp>
    </p:spTree>
    <p:extLst>
      <p:ext uri="{BB962C8B-B14F-4D97-AF65-F5344CB8AC3E}">
        <p14:creationId xmlns:p14="http://schemas.microsoft.com/office/powerpoint/2010/main" val="2235999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a:xfrm>
            <a:off x="381000" y="4400550"/>
            <a:ext cx="6233160" cy="3600450"/>
          </a:xfrm>
        </p:spPr>
        <p:txBody>
          <a:bodyPr/>
          <a:lstStyle/>
          <a:p>
            <a:pPr algn="l"/>
            <a:r>
              <a:rPr lang="en-GB" b="0" i="0" dirty="0">
                <a:solidFill>
                  <a:srgbClr val="374151"/>
                </a:solidFill>
                <a:effectLst/>
                <a:latin typeface="+mn-lt"/>
              </a:rPr>
              <a:t>Key elements of critical pedagogy in an inclusive primary classroom context include:</a:t>
            </a:r>
            <a:endParaRPr lang="en-GB" b="0" i="0" dirty="0">
              <a:solidFill>
                <a:srgbClr val="242424"/>
              </a:solidFill>
              <a:effectLst/>
              <a:latin typeface="+mn-lt"/>
            </a:endParaRPr>
          </a:p>
          <a:p>
            <a:pPr algn="l">
              <a:buFont typeface="+mj-lt"/>
              <a:buAutoNum type="arabicPeriod"/>
            </a:pPr>
            <a:r>
              <a:rPr lang="en-GB" b="1" i="0" dirty="0">
                <a:solidFill>
                  <a:srgbClr val="374151"/>
                </a:solidFill>
                <a:effectLst/>
                <a:latin typeface="+mn-lt"/>
              </a:rPr>
              <a:t>Inclusivity:</a:t>
            </a:r>
            <a:r>
              <a:rPr lang="en-GB" b="0" i="0" dirty="0">
                <a:solidFill>
                  <a:srgbClr val="374151"/>
                </a:solidFill>
                <a:effectLst/>
                <a:latin typeface="+mn-lt"/>
              </a:rPr>
              <a:t> Critical pedagogy recognizes that every student, regardless of their background, abilities, or identity, should have an equal opportunity to learn. Inclusive practices ensure that diverse learners are accommodated, and their unique needs are met.</a:t>
            </a:r>
          </a:p>
          <a:p>
            <a:pPr algn="l" fontAlgn="base">
              <a:buFont typeface="+mj-lt"/>
              <a:buAutoNum type="arabicPeriod"/>
            </a:pPr>
            <a:r>
              <a:rPr lang="en-GB" b="1" i="0" dirty="0">
                <a:solidFill>
                  <a:srgbClr val="374151"/>
                </a:solidFill>
                <a:effectLst/>
                <a:latin typeface="+mn-lt"/>
              </a:rPr>
              <a:t>Empowerment:</a:t>
            </a:r>
            <a:r>
              <a:rPr lang="en-GB" b="0" i="0" dirty="0">
                <a:solidFill>
                  <a:srgbClr val="374151"/>
                </a:solidFill>
                <a:effectLst/>
                <a:latin typeface="+mn-lt"/>
              </a:rPr>
              <a:t> Critical pedagogy encourages students to become active participants in their learning. It emphasizes student voice, choice, and agency, allowing them to explore topics that matter to them and engage in discussions about issues that affect their lives.</a:t>
            </a:r>
          </a:p>
          <a:p>
            <a:pPr algn="l" fontAlgn="base">
              <a:buFont typeface="+mj-lt"/>
              <a:buAutoNum type="arabicPeriod"/>
            </a:pPr>
            <a:r>
              <a:rPr lang="en-GB" b="1" i="0" dirty="0">
                <a:solidFill>
                  <a:srgbClr val="374151"/>
                </a:solidFill>
                <a:effectLst/>
                <a:latin typeface="+mn-lt"/>
              </a:rPr>
              <a:t>Social Justice:</a:t>
            </a:r>
            <a:r>
              <a:rPr lang="en-GB" b="0" i="0" dirty="0">
                <a:solidFill>
                  <a:srgbClr val="374151"/>
                </a:solidFill>
                <a:effectLst/>
                <a:latin typeface="+mn-lt"/>
              </a:rPr>
              <a:t> This approach often revolves around issues of social justice, teaching students to recognize and challenge inequality, discrimination, and oppression. Students are encouraged to think critically about social issues and work towards positive change.</a:t>
            </a:r>
          </a:p>
          <a:p>
            <a:pPr algn="l" fontAlgn="base">
              <a:buFont typeface="+mj-lt"/>
              <a:buAutoNum type="arabicPeriod"/>
            </a:pPr>
            <a:r>
              <a:rPr lang="en-GB" b="1" i="0" dirty="0">
                <a:solidFill>
                  <a:srgbClr val="374151"/>
                </a:solidFill>
                <a:effectLst/>
                <a:latin typeface="+mn-lt"/>
              </a:rPr>
              <a:t>Critical Thinking:</a:t>
            </a:r>
            <a:r>
              <a:rPr lang="en-GB" b="0" i="0" dirty="0">
                <a:solidFill>
                  <a:srgbClr val="374151"/>
                </a:solidFill>
                <a:effectLst/>
                <a:latin typeface="+mn-lt"/>
              </a:rPr>
              <a:t> Critical pedagogy fosters critical thinking skills. Students are encouraged to question, </a:t>
            </a:r>
            <a:r>
              <a:rPr lang="en-GB" b="0" i="0" dirty="0" err="1">
                <a:solidFill>
                  <a:srgbClr val="374151"/>
                </a:solidFill>
                <a:effectLst/>
                <a:latin typeface="+mn-lt"/>
              </a:rPr>
              <a:t>analyze</a:t>
            </a:r>
            <a:r>
              <a:rPr lang="en-GB" b="0" i="0" dirty="0">
                <a:solidFill>
                  <a:srgbClr val="374151"/>
                </a:solidFill>
                <a:effectLst/>
                <a:latin typeface="+mn-lt"/>
              </a:rPr>
              <a:t>, and evaluate information and ideas. They learn to see beyond the surface and develop a deeper understanding of complex issues.</a:t>
            </a:r>
          </a:p>
          <a:p>
            <a:pPr algn="l" fontAlgn="base">
              <a:buFont typeface="+mj-lt"/>
              <a:buAutoNum type="arabicPeriod"/>
            </a:pPr>
            <a:r>
              <a:rPr lang="en-GB" b="1" i="0" dirty="0">
                <a:solidFill>
                  <a:srgbClr val="374151"/>
                </a:solidFill>
                <a:effectLst/>
                <a:latin typeface="+mn-lt"/>
              </a:rPr>
              <a:t>Dialogue and Collaboration:</a:t>
            </a:r>
            <a:r>
              <a:rPr lang="en-GB" b="0" i="0" dirty="0">
                <a:solidFill>
                  <a:srgbClr val="374151"/>
                </a:solidFill>
                <a:effectLst/>
                <a:latin typeface="+mn-lt"/>
              </a:rPr>
              <a:t> In an inclusive primary classroom, fostering open dialogue and collaboration is vital. Students are encouraged to engage in respectful discussions, share their perspectives, and learn from one another. This can help break down barriers and create a more inclusive and supportive learning environment.</a:t>
            </a:r>
          </a:p>
          <a:p>
            <a:pPr algn="l" fontAlgn="base">
              <a:buFont typeface="+mj-lt"/>
              <a:buAutoNum type="arabicPeriod"/>
            </a:pPr>
            <a:r>
              <a:rPr lang="en-GB" b="1" i="0" dirty="0">
                <a:solidFill>
                  <a:srgbClr val="374151"/>
                </a:solidFill>
                <a:effectLst/>
                <a:latin typeface="+mn-lt"/>
              </a:rPr>
              <a:t>Cultural Responsiveness:</a:t>
            </a:r>
            <a:r>
              <a:rPr lang="en-GB" b="0" i="0" dirty="0">
                <a:solidFill>
                  <a:srgbClr val="374151"/>
                </a:solidFill>
                <a:effectLst/>
                <a:latin typeface="+mn-lt"/>
              </a:rPr>
              <a:t> Teachers are expected to acknowledge and integrate students' diverse backgrounds and experiences into the curriculum. This can help students feel more connected to the content and see themselves reflected in the classroom.</a:t>
            </a:r>
          </a:p>
          <a:p>
            <a:pPr algn="l" fontAlgn="base">
              <a:buFont typeface="+mj-lt"/>
              <a:buAutoNum type="arabicPeriod"/>
            </a:pPr>
            <a:r>
              <a:rPr lang="en-GB" b="1" i="0" dirty="0">
                <a:solidFill>
                  <a:srgbClr val="374151"/>
                </a:solidFill>
                <a:effectLst/>
                <a:latin typeface="+mn-lt"/>
              </a:rPr>
              <a:t>Adaptability:</a:t>
            </a:r>
            <a:r>
              <a:rPr lang="en-GB" b="0" i="0" dirty="0">
                <a:solidFill>
                  <a:srgbClr val="374151"/>
                </a:solidFill>
                <a:effectLst/>
                <a:latin typeface="+mn-lt"/>
              </a:rPr>
              <a:t> Critical pedagogy in an inclusive primary classroom context requires teachers to be flexible and responsive to students' varying needs. Differentiated instruction and varied teaching strategies may be employed to accommodate diverse learners.</a:t>
            </a:r>
          </a:p>
          <a:p>
            <a:pPr algn="l" fontAlgn="base">
              <a:buFont typeface="+mj-lt"/>
              <a:buAutoNum type="arabicPeriod"/>
            </a:pPr>
            <a:r>
              <a:rPr lang="en-GB" b="1" i="0" dirty="0">
                <a:solidFill>
                  <a:srgbClr val="374151"/>
                </a:solidFill>
                <a:effectLst/>
                <a:latin typeface="+mn-lt"/>
              </a:rPr>
              <a:t>Reflection:</a:t>
            </a:r>
            <a:r>
              <a:rPr lang="en-GB" b="0" i="0" dirty="0">
                <a:solidFill>
                  <a:srgbClr val="374151"/>
                </a:solidFill>
                <a:effectLst/>
                <a:latin typeface="+mn-lt"/>
              </a:rPr>
              <a:t> Teachers and students engage in ongoing reflection about their teaching and learning experiences. This self-reflection is essential for continuously improving the learning environment and addressing issues related to inclusivity and social justice.</a:t>
            </a:r>
          </a:p>
          <a:p>
            <a:pPr algn="l"/>
            <a:r>
              <a:rPr lang="en-GB" b="0" i="0" dirty="0">
                <a:solidFill>
                  <a:srgbClr val="374151"/>
                </a:solidFill>
                <a:effectLst/>
                <a:latin typeface="+mn-lt"/>
              </a:rPr>
              <a:t>In summary, critical pedagogy in an inclusive primary classroom context emphasizes the importance of equitable education, critical thinking, and social justice. It creates a learning environment where all students, including those with special needs, can thrive, and where diversity is celebrated and leveraged as a source of strength.</a:t>
            </a:r>
            <a:endParaRPr lang="en-GB" b="0" i="0" dirty="0">
              <a:solidFill>
                <a:srgbClr val="242424"/>
              </a:solidFill>
              <a:effectLst/>
              <a:latin typeface="+mn-lt"/>
            </a:endParaRP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10</a:t>
            </a:fld>
            <a:endParaRPr lang="en-GB"/>
          </a:p>
        </p:txBody>
      </p:sp>
    </p:spTree>
    <p:extLst>
      <p:ext uri="{BB962C8B-B14F-4D97-AF65-F5344CB8AC3E}">
        <p14:creationId xmlns:p14="http://schemas.microsoft.com/office/powerpoint/2010/main" val="3552115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a:xfrm>
            <a:off x="381000" y="4400550"/>
            <a:ext cx="6233160" cy="3600450"/>
          </a:xfrm>
        </p:spPr>
        <p:txBody>
          <a:bodyPr/>
          <a:lstStyle/>
          <a:p>
            <a:pPr algn="l"/>
            <a:r>
              <a:rPr lang="en-GB" b="0" i="0" dirty="0">
                <a:solidFill>
                  <a:srgbClr val="374151"/>
                </a:solidFill>
                <a:effectLst/>
                <a:latin typeface="+mn-lt"/>
              </a:rPr>
              <a:t>Key elements of critical pedagogy in an inclusive primary classroom context include:</a:t>
            </a:r>
            <a:endParaRPr lang="en-GB" b="0" i="0" dirty="0">
              <a:solidFill>
                <a:srgbClr val="242424"/>
              </a:solidFill>
              <a:effectLst/>
              <a:latin typeface="+mn-lt"/>
            </a:endParaRPr>
          </a:p>
          <a:p>
            <a:pPr algn="l">
              <a:buFont typeface="+mj-lt"/>
              <a:buAutoNum type="arabicPeriod"/>
            </a:pPr>
            <a:r>
              <a:rPr lang="en-GB" b="1" i="0" dirty="0">
                <a:solidFill>
                  <a:srgbClr val="374151"/>
                </a:solidFill>
                <a:effectLst/>
                <a:latin typeface="+mn-lt"/>
              </a:rPr>
              <a:t>Inclusivity:</a:t>
            </a:r>
            <a:r>
              <a:rPr lang="en-GB" b="0" i="0" dirty="0">
                <a:solidFill>
                  <a:srgbClr val="374151"/>
                </a:solidFill>
                <a:effectLst/>
                <a:latin typeface="+mn-lt"/>
              </a:rPr>
              <a:t> Critical pedagogy recognizes that every student, regardless of their background, abilities, or identity, should have an equal opportunity to learn. Inclusive practices ensure that diverse learners are accommodated, and their unique needs are met.</a:t>
            </a:r>
          </a:p>
          <a:p>
            <a:pPr algn="l" fontAlgn="base">
              <a:buFont typeface="+mj-lt"/>
              <a:buAutoNum type="arabicPeriod"/>
            </a:pPr>
            <a:r>
              <a:rPr lang="en-GB" b="1" i="0" dirty="0">
                <a:solidFill>
                  <a:srgbClr val="374151"/>
                </a:solidFill>
                <a:effectLst/>
                <a:latin typeface="+mn-lt"/>
              </a:rPr>
              <a:t>Empowerment:</a:t>
            </a:r>
            <a:r>
              <a:rPr lang="en-GB" b="0" i="0" dirty="0">
                <a:solidFill>
                  <a:srgbClr val="374151"/>
                </a:solidFill>
                <a:effectLst/>
                <a:latin typeface="+mn-lt"/>
              </a:rPr>
              <a:t> Critical pedagogy encourages students to become active participants in their learning. It emphasizes student voice, choice, and agency, allowing them to explore topics that matter to them and engage in discussions about issues that affect their lives.</a:t>
            </a:r>
          </a:p>
          <a:p>
            <a:pPr algn="l" fontAlgn="base">
              <a:buFont typeface="+mj-lt"/>
              <a:buAutoNum type="arabicPeriod"/>
            </a:pPr>
            <a:r>
              <a:rPr lang="en-GB" b="1" i="0" dirty="0">
                <a:solidFill>
                  <a:srgbClr val="374151"/>
                </a:solidFill>
                <a:effectLst/>
                <a:latin typeface="+mn-lt"/>
              </a:rPr>
              <a:t>Social Justice:</a:t>
            </a:r>
            <a:r>
              <a:rPr lang="en-GB" b="0" i="0" dirty="0">
                <a:solidFill>
                  <a:srgbClr val="374151"/>
                </a:solidFill>
                <a:effectLst/>
                <a:latin typeface="+mn-lt"/>
              </a:rPr>
              <a:t> This approach often revolves around issues of social justice, teaching students to recognize and challenge inequality, discrimination, and oppression. Students are encouraged to think critically about social issues and work towards positive change.</a:t>
            </a:r>
          </a:p>
          <a:p>
            <a:pPr algn="l" fontAlgn="base">
              <a:buFont typeface="+mj-lt"/>
              <a:buAutoNum type="arabicPeriod"/>
            </a:pPr>
            <a:r>
              <a:rPr lang="en-GB" b="1" i="0" dirty="0">
                <a:solidFill>
                  <a:srgbClr val="374151"/>
                </a:solidFill>
                <a:effectLst/>
                <a:latin typeface="+mn-lt"/>
              </a:rPr>
              <a:t>Critical Thinking:</a:t>
            </a:r>
            <a:r>
              <a:rPr lang="en-GB" b="0" i="0" dirty="0">
                <a:solidFill>
                  <a:srgbClr val="374151"/>
                </a:solidFill>
                <a:effectLst/>
                <a:latin typeface="+mn-lt"/>
              </a:rPr>
              <a:t> Critical pedagogy fosters critical thinking skills. Students are encouraged to question, </a:t>
            </a:r>
            <a:r>
              <a:rPr lang="en-GB" b="0" i="0" dirty="0" err="1">
                <a:solidFill>
                  <a:srgbClr val="374151"/>
                </a:solidFill>
                <a:effectLst/>
                <a:latin typeface="+mn-lt"/>
              </a:rPr>
              <a:t>analyze</a:t>
            </a:r>
            <a:r>
              <a:rPr lang="en-GB" b="0" i="0" dirty="0">
                <a:solidFill>
                  <a:srgbClr val="374151"/>
                </a:solidFill>
                <a:effectLst/>
                <a:latin typeface="+mn-lt"/>
              </a:rPr>
              <a:t>, and evaluate information and ideas. They learn to see beyond the surface and develop a deeper understanding of complex issues.</a:t>
            </a:r>
          </a:p>
          <a:p>
            <a:pPr algn="l" fontAlgn="base">
              <a:buFont typeface="+mj-lt"/>
              <a:buAutoNum type="arabicPeriod"/>
            </a:pPr>
            <a:r>
              <a:rPr lang="en-GB" b="1" i="0" dirty="0">
                <a:solidFill>
                  <a:srgbClr val="374151"/>
                </a:solidFill>
                <a:effectLst/>
                <a:latin typeface="+mn-lt"/>
              </a:rPr>
              <a:t>Dialogue and Collaboration:</a:t>
            </a:r>
            <a:r>
              <a:rPr lang="en-GB" b="0" i="0" dirty="0">
                <a:solidFill>
                  <a:srgbClr val="374151"/>
                </a:solidFill>
                <a:effectLst/>
                <a:latin typeface="+mn-lt"/>
              </a:rPr>
              <a:t> In an inclusive primary classroom, fostering open dialogue and collaboration is vital. Students are encouraged to engage in respectful discussions, share their perspectives, and learn from one another. This can help break down barriers and create a more inclusive and supportive learning environment.</a:t>
            </a:r>
          </a:p>
          <a:p>
            <a:pPr algn="l" fontAlgn="base">
              <a:buFont typeface="+mj-lt"/>
              <a:buAutoNum type="arabicPeriod"/>
            </a:pPr>
            <a:r>
              <a:rPr lang="en-GB" b="1" i="0" dirty="0">
                <a:solidFill>
                  <a:srgbClr val="374151"/>
                </a:solidFill>
                <a:effectLst/>
                <a:latin typeface="+mn-lt"/>
              </a:rPr>
              <a:t>Cultural Responsiveness:</a:t>
            </a:r>
            <a:r>
              <a:rPr lang="en-GB" b="0" i="0" dirty="0">
                <a:solidFill>
                  <a:srgbClr val="374151"/>
                </a:solidFill>
                <a:effectLst/>
                <a:latin typeface="+mn-lt"/>
              </a:rPr>
              <a:t> Teachers are expected to acknowledge and integrate students' diverse backgrounds and experiences into the curriculum. This can help students feel more connected to the content and see themselves reflected in the classroom.</a:t>
            </a:r>
          </a:p>
          <a:p>
            <a:pPr algn="l" fontAlgn="base">
              <a:buFont typeface="+mj-lt"/>
              <a:buAutoNum type="arabicPeriod"/>
            </a:pPr>
            <a:r>
              <a:rPr lang="en-GB" b="1" i="0" dirty="0">
                <a:solidFill>
                  <a:srgbClr val="374151"/>
                </a:solidFill>
                <a:effectLst/>
                <a:latin typeface="+mn-lt"/>
              </a:rPr>
              <a:t>Adaptability:</a:t>
            </a:r>
            <a:r>
              <a:rPr lang="en-GB" b="0" i="0" dirty="0">
                <a:solidFill>
                  <a:srgbClr val="374151"/>
                </a:solidFill>
                <a:effectLst/>
                <a:latin typeface="+mn-lt"/>
              </a:rPr>
              <a:t> Critical pedagogy in an inclusive primary classroom context requires teachers to be flexible and responsive to students' varying needs. Differentiated instruction and varied teaching strategies may be employed to accommodate diverse learners.</a:t>
            </a:r>
          </a:p>
          <a:p>
            <a:pPr algn="l" fontAlgn="base">
              <a:buFont typeface="+mj-lt"/>
              <a:buAutoNum type="arabicPeriod"/>
            </a:pPr>
            <a:r>
              <a:rPr lang="en-GB" b="1" i="0" dirty="0">
                <a:solidFill>
                  <a:srgbClr val="374151"/>
                </a:solidFill>
                <a:effectLst/>
                <a:latin typeface="+mn-lt"/>
              </a:rPr>
              <a:t>Reflection:</a:t>
            </a:r>
            <a:r>
              <a:rPr lang="en-GB" b="0" i="0" dirty="0">
                <a:solidFill>
                  <a:srgbClr val="374151"/>
                </a:solidFill>
                <a:effectLst/>
                <a:latin typeface="+mn-lt"/>
              </a:rPr>
              <a:t> Teachers and students engage in ongoing reflection about their teaching and learning experiences. This self-reflection is essential for continuously improving the learning environment and addressing issues related to inclusivity and social justice.</a:t>
            </a:r>
          </a:p>
          <a:p>
            <a:pPr algn="l"/>
            <a:r>
              <a:rPr lang="en-GB" b="0" i="0" dirty="0">
                <a:solidFill>
                  <a:srgbClr val="374151"/>
                </a:solidFill>
                <a:effectLst/>
                <a:latin typeface="+mn-lt"/>
              </a:rPr>
              <a:t>In summary, critical pedagogy in an inclusive primary classroom context emphasizes the importance of equitable education, critical thinking, and social justice. It creates a learning environment where all students, including those with special needs, can thrive, and where diversity is celebrated and leveraged as a source of strength.</a:t>
            </a:r>
            <a:endParaRPr lang="en-GB" b="0" i="0" dirty="0">
              <a:solidFill>
                <a:srgbClr val="242424"/>
              </a:solidFill>
              <a:effectLst/>
              <a:latin typeface="+mn-lt"/>
            </a:endParaRP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11</a:t>
            </a:fld>
            <a:endParaRPr lang="en-GB"/>
          </a:p>
        </p:txBody>
      </p:sp>
    </p:spTree>
    <p:extLst>
      <p:ext uri="{BB962C8B-B14F-4D97-AF65-F5344CB8AC3E}">
        <p14:creationId xmlns:p14="http://schemas.microsoft.com/office/powerpoint/2010/main" val="21863117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a:xfrm>
            <a:off x="381000" y="4400550"/>
            <a:ext cx="6233160" cy="3600450"/>
          </a:xfrm>
        </p:spPr>
        <p:txBody>
          <a:bodyPr/>
          <a:lstStyle/>
          <a:p>
            <a:pPr algn="l"/>
            <a:r>
              <a:rPr lang="en-GB" b="0" i="0" dirty="0">
                <a:solidFill>
                  <a:srgbClr val="374151"/>
                </a:solidFill>
                <a:effectLst/>
                <a:latin typeface="+mn-lt"/>
              </a:rPr>
              <a:t>Key elements of critical pedagogy in an inclusive primary classroom context include:</a:t>
            </a:r>
            <a:endParaRPr lang="en-GB" b="0" i="0" dirty="0">
              <a:solidFill>
                <a:srgbClr val="242424"/>
              </a:solidFill>
              <a:effectLst/>
              <a:latin typeface="+mn-lt"/>
            </a:endParaRPr>
          </a:p>
          <a:p>
            <a:pPr algn="l">
              <a:buFont typeface="+mj-lt"/>
              <a:buAutoNum type="arabicPeriod"/>
            </a:pPr>
            <a:r>
              <a:rPr lang="en-GB" b="1" i="0" dirty="0">
                <a:solidFill>
                  <a:srgbClr val="374151"/>
                </a:solidFill>
                <a:effectLst/>
                <a:latin typeface="+mn-lt"/>
              </a:rPr>
              <a:t>Inclusivity:</a:t>
            </a:r>
            <a:r>
              <a:rPr lang="en-GB" b="0" i="0" dirty="0">
                <a:solidFill>
                  <a:srgbClr val="374151"/>
                </a:solidFill>
                <a:effectLst/>
                <a:latin typeface="+mn-lt"/>
              </a:rPr>
              <a:t> Critical pedagogy recognizes that every student, regardless of their background, abilities, or identity, should have an equal opportunity to learn. Inclusive practices ensure that diverse learners are accommodated, and their unique needs are met.</a:t>
            </a:r>
          </a:p>
          <a:p>
            <a:pPr algn="l" fontAlgn="base">
              <a:buFont typeface="+mj-lt"/>
              <a:buAutoNum type="arabicPeriod"/>
            </a:pPr>
            <a:r>
              <a:rPr lang="en-GB" b="1" i="0" dirty="0">
                <a:solidFill>
                  <a:srgbClr val="374151"/>
                </a:solidFill>
                <a:effectLst/>
                <a:latin typeface="+mn-lt"/>
              </a:rPr>
              <a:t>Empowerment:</a:t>
            </a:r>
            <a:r>
              <a:rPr lang="en-GB" b="0" i="0" dirty="0">
                <a:solidFill>
                  <a:srgbClr val="374151"/>
                </a:solidFill>
                <a:effectLst/>
                <a:latin typeface="+mn-lt"/>
              </a:rPr>
              <a:t> Critical pedagogy encourages students to become active participants in their learning. It emphasizes student voice, choice, and agency, allowing them to explore topics that matter to them and engage in discussions about issues that affect their lives.</a:t>
            </a:r>
          </a:p>
          <a:p>
            <a:pPr algn="l" fontAlgn="base">
              <a:buFont typeface="+mj-lt"/>
              <a:buAutoNum type="arabicPeriod"/>
            </a:pPr>
            <a:r>
              <a:rPr lang="en-GB" b="1" i="0" dirty="0">
                <a:solidFill>
                  <a:srgbClr val="374151"/>
                </a:solidFill>
                <a:effectLst/>
                <a:latin typeface="+mn-lt"/>
              </a:rPr>
              <a:t>Social Justice:</a:t>
            </a:r>
            <a:r>
              <a:rPr lang="en-GB" b="0" i="0" dirty="0">
                <a:solidFill>
                  <a:srgbClr val="374151"/>
                </a:solidFill>
                <a:effectLst/>
                <a:latin typeface="+mn-lt"/>
              </a:rPr>
              <a:t> This approach often revolves around issues of social justice, teaching students to recognize and challenge inequality, discrimination, and oppression. Students are encouraged to think critically about social issues and work towards positive change.</a:t>
            </a:r>
          </a:p>
          <a:p>
            <a:pPr algn="l" fontAlgn="base">
              <a:buFont typeface="+mj-lt"/>
              <a:buAutoNum type="arabicPeriod"/>
            </a:pPr>
            <a:r>
              <a:rPr lang="en-GB" b="1" i="0" dirty="0">
                <a:solidFill>
                  <a:srgbClr val="374151"/>
                </a:solidFill>
                <a:effectLst/>
                <a:latin typeface="+mn-lt"/>
              </a:rPr>
              <a:t>Critical Thinking:</a:t>
            </a:r>
            <a:r>
              <a:rPr lang="en-GB" b="0" i="0" dirty="0">
                <a:solidFill>
                  <a:srgbClr val="374151"/>
                </a:solidFill>
                <a:effectLst/>
                <a:latin typeface="+mn-lt"/>
              </a:rPr>
              <a:t> Critical pedagogy fosters critical thinking skills. Students are encouraged to question, </a:t>
            </a:r>
            <a:r>
              <a:rPr lang="en-GB" b="0" i="0" dirty="0" err="1">
                <a:solidFill>
                  <a:srgbClr val="374151"/>
                </a:solidFill>
                <a:effectLst/>
                <a:latin typeface="+mn-lt"/>
              </a:rPr>
              <a:t>analyze</a:t>
            </a:r>
            <a:r>
              <a:rPr lang="en-GB" b="0" i="0" dirty="0">
                <a:solidFill>
                  <a:srgbClr val="374151"/>
                </a:solidFill>
                <a:effectLst/>
                <a:latin typeface="+mn-lt"/>
              </a:rPr>
              <a:t>, and evaluate information and ideas. They learn to see beyond the surface and develop a deeper understanding of complex issues.</a:t>
            </a:r>
          </a:p>
          <a:p>
            <a:pPr algn="l" fontAlgn="base">
              <a:buFont typeface="+mj-lt"/>
              <a:buAutoNum type="arabicPeriod"/>
            </a:pPr>
            <a:r>
              <a:rPr lang="en-GB" b="1" i="0" dirty="0">
                <a:solidFill>
                  <a:srgbClr val="374151"/>
                </a:solidFill>
                <a:effectLst/>
                <a:latin typeface="+mn-lt"/>
              </a:rPr>
              <a:t>Dialogue and Collaboration:</a:t>
            </a:r>
            <a:r>
              <a:rPr lang="en-GB" b="0" i="0" dirty="0">
                <a:solidFill>
                  <a:srgbClr val="374151"/>
                </a:solidFill>
                <a:effectLst/>
                <a:latin typeface="+mn-lt"/>
              </a:rPr>
              <a:t> In an inclusive primary classroom, fostering open dialogue and collaboration is vital. Students are encouraged to engage in respectful discussions, share their perspectives, and learn from one another. This can help break down barriers and create a more inclusive and supportive learning environment.</a:t>
            </a:r>
          </a:p>
          <a:p>
            <a:pPr algn="l" fontAlgn="base">
              <a:buFont typeface="+mj-lt"/>
              <a:buAutoNum type="arabicPeriod"/>
            </a:pPr>
            <a:r>
              <a:rPr lang="en-GB" b="1" i="0" dirty="0">
                <a:solidFill>
                  <a:srgbClr val="374151"/>
                </a:solidFill>
                <a:effectLst/>
                <a:latin typeface="+mn-lt"/>
              </a:rPr>
              <a:t>Cultural Responsiveness:</a:t>
            </a:r>
            <a:r>
              <a:rPr lang="en-GB" b="0" i="0" dirty="0">
                <a:solidFill>
                  <a:srgbClr val="374151"/>
                </a:solidFill>
                <a:effectLst/>
                <a:latin typeface="+mn-lt"/>
              </a:rPr>
              <a:t> Teachers are expected to acknowledge and integrate students' diverse backgrounds and experiences into the curriculum. This can help students feel more connected to the content and see themselves reflected in the classroom.</a:t>
            </a:r>
          </a:p>
          <a:p>
            <a:pPr algn="l" fontAlgn="base">
              <a:buFont typeface="+mj-lt"/>
              <a:buAutoNum type="arabicPeriod"/>
            </a:pPr>
            <a:r>
              <a:rPr lang="en-GB" b="1" i="0" dirty="0">
                <a:solidFill>
                  <a:srgbClr val="374151"/>
                </a:solidFill>
                <a:effectLst/>
                <a:latin typeface="+mn-lt"/>
              </a:rPr>
              <a:t>Adaptability:</a:t>
            </a:r>
            <a:r>
              <a:rPr lang="en-GB" b="0" i="0" dirty="0">
                <a:solidFill>
                  <a:srgbClr val="374151"/>
                </a:solidFill>
                <a:effectLst/>
                <a:latin typeface="+mn-lt"/>
              </a:rPr>
              <a:t> Critical pedagogy in an inclusive primary classroom context requires teachers to be flexible and responsive to students' varying needs. Differentiated instruction and varied teaching strategies may be employed to accommodate diverse learners.</a:t>
            </a:r>
          </a:p>
          <a:p>
            <a:pPr algn="l" fontAlgn="base">
              <a:buFont typeface="+mj-lt"/>
              <a:buAutoNum type="arabicPeriod"/>
            </a:pPr>
            <a:r>
              <a:rPr lang="en-GB" b="1" i="0" dirty="0">
                <a:solidFill>
                  <a:srgbClr val="374151"/>
                </a:solidFill>
                <a:effectLst/>
                <a:latin typeface="+mn-lt"/>
              </a:rPr>
              <a:t>Reflection:</a:t>
            </a:r>
            <a:r>
              <a:rPr lang="en-GB" b="0" i="0" dirty="0">
                <a:solidFill>
                  <a:srgbClr val="374151"/>
                </a:solidFill>
                <a:effectLst/>
                <a:latin typeface="+mn-lt"/>
              </a:rPr>
              <a:t> Teachers and students engage in ongoing reflection about their teaching and learning experiences. This self-reflection is essential for continuously improving the learning environment and addressing issues related to inclusivity and social justice.</a:t>
            </a:r>
          </a:p>
          <a:p>
            <a:pPr algn="l"/>
            <a:r>
              <a:rPr lang="en-GB" b="0" i="0" dirty="0">
                <a:solidFill>
                  <a:srgbClr val="374151"/>
                </a:solidFill>
                <a:effectLst/>
                <a:latin typeface="+mn-lt"/>
              </a:rPr>
              <a:t>In summary, critical pedagogy in an inclusive primary classroom context emphasizes the importance of equitable education, critical thinking, and social justice. It creates a learning environment where all students, including those with special needs, can thrive, and where diversity is celebrated and leveraged as a source of strength.</a:t>
            </a:r>
            <a:endParaRPr lang="en-GB" b="0" i="0" dirty="0">
              <a:solidFill>
                <a:srgbClr val="242424"/>
              </a:solidFill>
              <a:effectLst/>
              <a:latin typeface="+mn-lt"/>
            </a:endParaRP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12</a:t>
            </a:fld>
            <a:endParaRPr lang="en-GB"/>
          </a:p>
        </p:txBody>
      </p:sp>
    </p:spTree>
    <p:extLst>
      <p:ext uri="{BB962C8B-B14F-4D97-AF65-F5344CB8AC3E}">
        <p14:creationId xmlns:p14="http://schemas.microsoft.com/office/powerpoint/2010/main" val="35810948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a:xfrm>
            <a:off x="381000" y="4400550"/>
            <a:ext cx="6233160" cy="3600450"/>
          </a:xfrm>
        </p:spPr>
        <p:txBody>
          <a:bodyPr/>
          <a:lstStyle/>
          <a:p>
            <a:pPr algn="l"/>
            <a:r>
              <a:rPr lang="en-GB" b="0" i="0" dirty="0">
                <a:solidFill>
                  <a:srgbClr val="374151"/>
                </a:solidFill>
                <a:effectLst/>
                <a:latin typeface="+mn-lt"/>
              </a:rPr>
              <a:t>Key elements of critical pedagogy in an inclusive primary classroom context include:</a:t>
            </a:r>
            <a:endParaRPr lang="en-GB" b="0" i="0" dirty="0">
              <a:solidFill>
                <a:srgbClr val="242424"/>
              </a:solidFill>
              <a:effectLst/>
              <a:latin typeface="+mn-lt"/>
            </a:endParaRPr>
          </a:p>
          <a:p>
            <a:pPr algn="l">
              <a:buFont typeface="+mj-lt"/>
              <a:buAutoNum type="arabicPeriod"/>
            </a:pPr>
            <a:r>
              <a:rPr lang="en-GB" b="1" i="0" dirty="0">
                <a:solidFill>
                  <a:srgbClr val="374151"/>
                </a:solidFill>
                <a:effectLst/>
                <a:latin typeface="+mn-lt"/>
              </a:rPr>
              <a:t>Inclusivity:</a:t>
            </a:r>
            <a:r>
              <a:rPr lang="en-GB" b="0" i="0" dirty="0">
                <a:solidFill>
                  <a:srgbClr val="374151"/>
                </a:solidFill>
                <a:effectLst/>
                <a:latin typeface="+mn-lt"/>
              </a:rPr>
              <a:t> Critical pedagogy recognizes that every student, regardless of their background, abilities, or identity, should have an equal opportunity to learn. Inclusive practices ensure that diverse learners are accommodated, and their unique needs are met.</a:t>
            </a:r>
          </a:p>
          <a:p>
            <a:pPr algn="l" fontAlgn="base">
              <a:buFont typeface="+mj-lt"/>
              <a:buAutoNum type="arabicPeriod"/>
            </a:pPr>
            <a:r>
              <a:rPr lang="en-GB" b="1" i="0" dirty="0">
                <a:solidFill>
                  <a:srgbClr val="374151"/>
                </a:solidFill>
                <a:effectLst/>
                <a:latin typeface="+mn-lt"/>
              </a:rPr>
              <a:t>Empowerment:</a:t>
            </a:r>
            <a:r>
              <a:rPr lang="en-GB" b="0" i="0" dirty="0">
                <a:solidFill>
                  <a:srgbClr val="374151"/>
                </a:solidFill>
                <a:effectLst/>
                <a:latin typeface="+mn-lt"/>
              </a:rPr>
              <a:t> Critical pedagogy encourages students to become active participants in their learning. It emphasizes student voice, choice, and agency, allowing them to explore topics that matter to them and engage in discussions about issues that affect their lives.</a:t>
            </a:r>
          </a:p>
          <a:p>
            <a:pPr algn="l" fontAlgn="base">
              <a:buFont typeface="+mj-lt"/>
              <a:buAutoNum type="arabicPeriod"/>
            </a:pPr>
            <a:r>
              <a:rPr lang="en-GB" b="1" i="0" dirty="0">
                <a:solidFill>
                  <a:srgbClr val="374151"/>
                </a:solidFill>
                <a:effectLst/>
                <a:latin typeface="+mn-lt"/>
              </a:rPr>
              <a:t>Social Justice:</a:t>
            </a:r>
            <a:r>
              <a:rPr lang="en-GB" b="0" i="0" dirty="0">
                <a:solidFill>
                  <a:srgbClr val="374151"/>
                </a:solidFill>
                <a:effectLst/>
                <a:latin typeface="+mn-lt"/>
              </a:rPr>
              <a:t> This approach often revolves around issues of social justice, teaching students to recognize and challenge inequality, discrimination, and oppression. Students are encouraged to think critically about social issues and work towards positive change.</a:t>
            </a:r>
          </a:p>
          <a:p>
            <a:pPr algn="l" fontAlgn="base">
              <a:buFont typeface="+mj-lt"/>
              <a:buAutoNum type="arabicPeriod"/>
            </a:pPr>
            <a:r>
              <a:rPr lang="en-GB" b="1" i="0" dirty="0">
                <a:solidFill>
                  <a:srgbClr val="374151"/>
                </a:solidFill>
                <a:effectLst/>
                <a:latin typeface="+mn-lt"/>
              </a:rPr>
              <a:t>Critical Thinking:</a:t>
            </a:r>
            <a:r>
              <a:rPr lang="en-GB" b="0" i="0" dirty="0">
                <a:solidFill>
                  <a:srgbClr val="374151"/>
                </a:solidFill>
                <a:effectLst/>
                <a:latin typeface="+mn-lt"/>
              </a:rPr>
              <a:t> Critical pedagogy fosters critical thinking skills. Students are encouraged to question, </a:t>
            </a:r>
            <a:r>
              <a:rPr lang="en-GB" b="0" i="0" dirty="0" err="1">
                <a:solidFill>
                  <a:srgbClr val="374151"/>
                </a:solidFill>
                <a:effectLst/>
                <a:latin typeface="+mn-lt"/>
              </a:rPr>
              <a:t>analyze</a:t>
            </a:r>
            <a:r>
              <a:rPr lang="en-GB" b="0" i="0" dirty="0">
                <a:solidFill>
                  <a:srgbClr val="374151"/>
                </a:solidFill>
                <a:effectLst/>
                <a:latin typeface="+mn-lt"/>
              </a:rPr>
              <a:t>, and evaluate information and ideas. They learn to see beyond the surface and develop a deeper understanding of complex issues.</a:t>
            </a:r>
          </a:p>
          <a:p>
            <a:pPr algn="l" fontAlgn="base">
              <a:buFont typeface="+mj-lt"/>
              <a:buAutoNum type="arabicPeriod"/>
            </a:pPr>
            <a:r>
              <a:rPr lang="en-GB" b="1" i="0" dirty="0">
                <a:solidFill>
                  <a:srgbClr val="374151"/>
                </a:solidFill>
                <a:effectLst/>
                <a:latin typeface="+mn-lt"/>
              </a:rPr>
              <a:t>Dialogue and Collaboration:</a:t>
            </a:r>
            <a:r>
              <a:rPr lang="en-GB" b="0" i="0" dirty="0">
                <a:solidFill>
                  <a:srgbClr val="374151"/>
                </a:solidFill>
                <a:effectLst/>
                <a:latin typeface="+mn-lt"/>
              </a:rPr>
              <a:t> In an inclusive primary classroom, fostering open dialogue and collaboration is vital. Students are encouraged to engage in respectful discussions, share their perspectives, and learn from one another. This can help break down barriers and create a more inclusive and supportive learning environment.</a:t>
            </a:r>
          </a:p>
          <a:p>
            <a:pPr algn="l" fontAlgn="base">
              <a:buFont typeface="+mj-lt"/>
              <a:buAutoNum type="arabicPeriod"/>
            </a:pPr>
            <a:r>
              <a:rPr lang="en-GB" b="1" i="0" dirty="0">
                <a:solidFill>
                  <a:srgbClr val="374151"/>
                </a:solidFill>
                <a:effectLst/>
                <a:latin typeface="+mn-lt"/>
              </a:rPr>
              <a:t>Cultural Responsiveness:</a:t>
            </a:r>
            <a:r>
              <a:rPr lang="en-GB" b="0" i="0" dirty="0">
                <a:solidFill>
                  <a:srgbClr val="374151"/>
                </a:solidFill>
                <a:effectLst/>
                <a:latin typeface="+mn-lt"/>
              </a:rPr>
              <a:t> Teachers are expected to acknowledge and integrate students' diverse backgrounds and experiences into the curriculum. This can help students feel more connected to the content and see themselves reflected in the classroom.</a:t>
            </a:r>
          </a:p>
          <a:p>
            <a:pPr algn="l" fontAlgn="base">
              <a:buFont typeface="+mj-lt"/>
              <a:buAutoNum type="arabicPeriod"/>
            </a:pPr>
            <a:r>
              <a:rPr lang="en-GB" b="1" i="0" dirty="0">
                <a:solidFill>
                  <a:srgbClr val="374151"/>
                </a:solidFill>
                <a:effectLst/>
                <a:latin typeface="+mn-lt"/>
              </a:rPr>
              <a:t>Adaptability:</a:t>
            </a:r>
            <a:r>
              <a:rPr lang="en-GB" b="0" i="0" dirty="0">
                <a:solidFill>
                  <a:srgbClr val="374151"/>
                </a:solidFill>
                <a:effectLst/>
                <a:latin typeface="+mn-lt"/>
              </a:rPr>
              <a:t> Critical pedagogy in an inclusive primary classroom context requires teachers to be flexible and responsive to students' varying needs. Differentiated instruction and varied teaching strategies may be employed to accommodate diverse learners.</a:t>
            </a:r>
          </a:p>
          <a:p>
            <a:pPr algn="l" fontAlgn="base">
              <a:buFont typeface="+mj-lt"/>
              <a:buAutoNum type="arabicPeriod"/>
            </a:pPr>
            <a:r>
              <a:rPr lang="en-GB" b="1" i="0" dirty="0">
                <a:solidFill>
                  <a:srgbClr val="374151"/>
                </a:solidFill>
                <a:effectLst/>
                <a:latin typeface="+mn-lt"/>
              </a:rPr>
              <a:t>Reflection:</a:t>
            </a:r>
            <a:r>
              <a:rPr lang="en-GB" b="0" i="0" dirty="0">
                <a:solidFill>
                  <a:srgbClr val="374151"/>
                </a:solidFill>
                <a:effectLst/>
                <a:latin typeface="+mn-lt"/>
              </a:rPr>
              <a:t> Teachers and students engage in ongoing reflection about their teaching and learning experiences. This self-reflection is essential for continuously improving the learning environment and addressing issues related to inclusivity and social justice.</a:t>
            </a:r>
          </a:p>
          <a:p>
            <a:pPr algn="l"/>
            <a:r>
              <a:rPr lang="en-GB" b="0" i="0" dirty="0">
                <a:solidFill>
                  <a:srgbClr val="374151"/>
                </a:solidFill>
                <a:effectLst/>
                <a:latin typeface="+mn-lt"/>
              </a:rPr>
              <a:t>In summary, critical pedagogy in an inclusive primary classroom context emphasizes the importance of equitable education, critical thinking, and social justice. It creates a learning environment where all students, including those with special needs, can thrive, and where diversity is celebrated and leveraged as a source of strength.</a:t>
            </a:r>
            <a:endParaRPr lang="en-GB" b="0" i="0" dirty="0">
              <a:solidFill>
                <a:srgbClr val="242424"/>
              </a:solidFill>
              <a:effectLst/>
              <a:latin typeface="+mn-lt"/>
            </a:endParaRP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13</a:t>
            </a:fld>
            <a:endParaRPr lang="en-GB"/>
          </a:p>
        </p:txBody>
      </p:sp>
    </p:spTree>
    <p:extLst>
      <p:ext uri="{BB962C8B-B14F-4D97-AF65-F5344CB8AC3E}">
        <p14:creationId xmlns:p14="http://schemas.microsoft.com/office/powerpoint/2010/main" val="14324068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a:xfrm>
            <a:off x="381000" y="4400550"/>
            <a:ext cx="6233160" cy="3600450"/>
          </a:xfrm>
        </p:spPr>
        <p:txBody>
          <a:bodyPr/>
          <a:lstStyle/>
          <a:p>
            <a:pPr algn="l"/>
            <a:r>
              <a:rPr lang="en-GB" b="0" i="0" dirty="0">
                <a:solidFill>
                  <a:srgbClr val="374151"/>
                </a:solidFill>
                <a:effectLst/>
                <a:latin typeface="+mn-lt"/>
              </a:rPr>
              <a:t>Key elements of critical pedagogy in an inclusive primary classroom context include:</a:t>
            </a:r>
            <a:endParaRPr lang="en-GB" b="0" i="0" dirty="0">
              <a:solidFill>
                <a:srgbClr val="242424"/>
              </a:solidFill>
              <a:effectLst/>
              <a:latin typeface="+mn-lt"/>
            </a:endParaRPr>
          </a:p>
          <a:p>
            <a:pPr algn="l">
              <a:buFont typeface="+mj-lt"/>
              <a:buAutoNum type="arabicPeriod"/>
            </a:pPr>
            <a:r>
              <a:rPr lang="en-GB" b="1" i="0" dirty="0">
                <a:solidFill>
                  <a:srgbClr val="374151"/>
                </a:solidFill>
                <a:effectLst/>
                <a:latin typeface="+mn-lt"/>
              </a:rPr>
              <a:t>Inclusivity:</a:t>
            </a:r>
            <a:r>
              <a:rPr lang="en-GB" b="0" i="0" dirty="0">
                <a:solidFill>
                  <a:srgbClr val="374151"/>
                </a:solidFill>
                <a:effectLst/>
                <a:latin typeface="+mn-lt"/>
              </a:rPr>
              <a:t> Critical pedagogy recognizes that every student, regardless of their background, abilities, or identity, should have an equal opportunity to learn. Inclusive practices ensure that diverse learners are accommodated, and their unique needs are met.</a:t>
            </a:r>
          </a:p>
          <a:p>
            <a:pPr algn="l" fontAlgn="base">
              <a:buFont typeface="+mj-lt"/>
              <a:buAutoNum type="arabicPeriod"/>
            </a:pPr>
            <a:r>
              <a:rPr lang="en-GB" b="1" i="0" dirty="0">
                <a:solidFill>
                  <a:srgbClr val="374151"/>
                </a:solidFill>
                <a:effectLst/>
                <a:latin typeface="+mn-lt"/>
              </a:rPr>
              <a:t>Empowerment:</a:t>
            </a:r>
            <a:r>
              <a:rPr lang="en-GB" b="0" i="0" dirty="0">
                <a:solidFill>
                  <a:srgbClr val="374151"/>
                </a:solidFill>
                <a:effectLst/>
                <a:latin typeface="+mn-lt"/>
              </a:rPr>
              <a:t> Critical pedagogy encourages students to become active participants in their learning. It emphasizes student voice, choice, and agency, allowing them to explore topics that matter to them and engage in discussions about issues that affect their lives.</a:t>
            </a:r>
          </a:p>
          <a:p>
            <a:pPr algn="l" fontAlgn="base">
              <a:buFont typeface="+mj-lt"/>
              <a:buAutoNum type="arabicPeriod"/>
            </a:pPr>
            <a:r>
              <a:rPr lang="en-GB" b="1" i="0" dirty="0">
                <a:solidFill>
                  <a:srgbClr val="374151"/>
                </a:solidFill>
                <a:effectLst/>
                <a:latin typeface="+mn-lt"/>
              </a:rPr>
              <a:t>Social Justice:</a:t>
            </a:r>
            <a:r>
              <a:rPr lang="en-GB" b="0" i="0" dirty="0">
                <a:solidFill>
                  <a:srgbClr val="374151"/>
                </a:solidFill>
                <a:effectLst/>
                <a:latin typeface="+mn-lt"/>
              </a:rPr>
              <a:t> This approach often revolves around issues of social justice, teaching students to recognize and challenge inequality, discrimination, and oppression. Students are encouraged to think critically about social issues and work towards positive change.</a:t>
            </a:r>
          </a:p>
          <a:p>
            <a:pPr algn="l" fontAlgn="base">
              <a:buFont typeface="+mj-lt"/>
              <a:buAutoNum type="arabicPeriod"/>
            </a:pPr>
            <a:r>
              <a:rPr lang="en-GB" b="1" i="0" dirty="0">
                <a:solidFill>
                  <a:srgbClr val="374151"/>
                </a:solidFill>
                <a:effectLst/>
                <a:latin typeface="+mn-lt"/>
              </a:rPr>
              <a:t>Critical Thinking:</a:t>
            </a:r>
            <a:r>
              <a:rPr lang="en-GB" b="0" i="0" dirty="0">
                <a:solidFill>
                  <a:srgbClr val="374151"/>
                </a:solidFill>
                <a:effectLst/>
                <a:latin typeface="+mn-lt"/>
              </a:rPr>
              <a:t> Critical pedagogy fosters critical thinking skills. Students are encouraged to question, </a:t>
            </a:r>
            <a:r>
              <a:rPr lang="en-GB" b="0" i="0" dirty="0" err="1">
                <a:solidFill>
                  <a:srgbClr val="374151"/>
                </a:solidFill>
                <a:effectLst/>
                <a:latin typeface="+mn-lt"/>
              </a:rPr>
              <a:t>analyze</a:t>
            </a:r>
            <a:r>
              <a:rPr lang="en-GB" b="0" i="0" dirty="0">
                <a:solidFill>
                  <a:srgbClr val="374151"/>
                </a:solidFill>
                <a:effectLst/>
                <a:latin typeface="+mn-lt"/>
              </a:rPr>
              <a:t>, and evaluate information and ideas. They learn to see beyond the surface and develop a deeper understanding of complex issues.</a:t>
            </a:r>
          </a:p>
          <a:p>
            <a:pPr algn="l" fontAlgn="base">
              <a:buFont typeface="+mj-lt"/>
              <a:buAutoNum type="arabicPeriod"/>
            </a:pPr>
            <a:r>
              <a:rPr lang="en-GB" b="1" i="0" dirty="0">
                <a:solidFill>
                  <a:srgbClr val="374151"/>
                </a:solidFill>
                <a:effectLst/>
                <a:latin typeface="+mn-lt"/>
              </a:rPr>
              <a:t>Dialogue and Collaboration:</a:t>
            </a:r>
            <a:r>
              <a:rPr lang="en-GB" b="0" i="0" dirty="0">
                <a:solidFill>
                  <a:srgbClr val="374151"/>
                </a:solidFill>
                <a:effectLst/>
                <a:latin typeface="+mn-lt"/>
              </a:rPr>
              <a:t> In an inclusive primary classroom, fostering open dialogue and collaboration is vital. Students are encouraged to engage in respectful discussions, share their perspectives, and learn from one another. This can help break down barriers and create a more inclusive and supportive learning environment.</a:t>
            </a:r>
          </a:p>
          <a:p>
            <a:pPr algn="l" fontAlgn="base">
              <a:buFont typeface="+mj-lt"/>
              <a:buAutoNum type="arabicPeriod"/>
            </a:pPr>
            <a:r>
              <a:rPr lang="en-GB" b="1" i="0" dirty="0">
                <a:solidFill>
                  <a:srgbClr val="374151"/>
                </a:solidFill>
                <a:effectLst/>
                <a:latin typeface="+mn-lt"/>
              </a:rPr>
              <a:t>Cultural Responsiveness:</a:t>
            </a:r>
            <a:r>
              <a:rPr lang="en-GB" b="0" i="0" dirty="0">
                <a:solidFill>
                  <a:srgbClr val="374151"/>
                </a:solidFill>
                <a:effectLst/>
                <a:latin typeface="+mn-lt"/>
              </a:rPr>
              <a:t> Teachers are expected to acknowledge and integrate students' diverse backgrounds and experiences into the curriculum. This can help students feel more connected to the content and see themselves reflected in the classroom.</a:t>
            </a:r>
          </a:p>
          <a:p>
            <a:pPr algn="l" fontAlgn="base">
              <a:buFont typeface="+mj-lt"/>
              <a:buAutoNum type="arabicPeriod"/>
            </a:pPr>
            <a:r>
              <a:rPr lang="en-GB" b="1" i="0" dirty="0">
                <a:solidFill>
                  <a:srgbClr val="374151"/>
                </a:solidFill>
                <a:effectLst/>
                <a:latin typeface="+mn-lt"/>
              </a:rPr>
              <a:t>Adaptability:</a:t>
            </a:r>
            <a:r>
              <a:rPr lang="en-GB" b="0" i="0" dirty="0">
                <a:solidFill>
                  <a:srgbClr val="374151"/>
                </a:solidFill>
                <a:effectLst/>
                <a:latin typeface="+mn-lt"/>
              </a:rPr>
              <a:t> Critical pedagogy in an inclusive primary classroom context requires teachers to be flexible and responsive to students' varying needs. Differentiated instruction and varied teaching strategies may be employed to accommodate diverse learners.</a:t>
            </a:r>
          </a:p>
          <a:p>
            <a:pPr algn="l" fontAlgn="base">
              <a:buFont typeface="+mj-lt"/>
              <a:buAutoNum type="arabicPeriod"/>
            </a:pPr>
            <a:r>
              <a:rPr lang="en-GB" b="1" i="0" dirty="0">
                <a:solidFill>
                  <a:srgbClr val="374151"/>
                </a:solidFill>
                <a:effectLst/>
                <a:latin typeface="+mn-lt"/>
              </a:rPr>
              <a:t>Reflection:</a:t>
            </a:r>
            <a:r>
              <a:rPr lang="en-GB" b="0" i="0" dirty="0">
                <a:solidFill>
                  <a:srgbClr val="374151"/>
                </a:solidFill>
                <a:effectLst/>
                <a:latin typeface="+mn-lt"/>
              </a:rPr>
              <a:t> Teachers and students engage in ongoing reflection about their teaching and learning experiences. This self-reflection is essential for continuously improving the learning environment and addressing issues related to inclusivity and social justice.</a:t>
            </a:r>
          </a:p>
          <a:p>
            <a:pPr algn="l"/>
            <a:r>
              <a:rPr lang="en-GB" b="0" i="0" dirty="0">
                <a:solidFill>
                  <a:srgbClr val="374151"/>
                </a:solidFill>
                <a:effectLst/>
                <a:latin typeface="+mn-lt"/>
              </a:rPr>
              <a:t>In summary, critical pedagogy in an inclusive primary classroom context emphasizes the importance of equitable education, critical thinking, and social justice. It creates a learning environment where all students, including those with special needs, can thrive, and where diversity is celebrated and leveraged as a source of strength.</a:t>
            </a:r>
            <a:endParaRPr lang="en-GB" b="0" i="0" dirty="0">
              <a:solidFill>
                <a:srgbClr val="242424"/>
              </a:solidFill>
              <a:effectLst/>
              <a:latin typeface="+mn-lt"/>
            </a:endParaRP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14</a:t>
            </a:fld>
            <a:endParaRPr lang="en-GB"/>
          </a:p>
        </p:txBody>
      </p:sp>
    </p:spTree>
    <p:extLst>
      <p:ext uri="{BB962C8B-B14F-4D97-AF65-F5344CB8AC3E}">
        <p14:creationId xmlns:p14="http://schemas.microsoft.com/office/powerpoint/2010/main" val="29661242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a:xfrm>
            <a:off x="381000" y="4400550"/>
            <a:ext cx="6233160" cy="3600450"/>
          </a:xfrm>
        </p:spPr>
        <p:txBody>
          <a:bodyPr/>
          <a:lstStyle/>
          <a:p>
            <a:pPr algn="l"/>
            <a:r>
              <a:rPr lang="en-GB" b="0" i="0" dirty="0">
                <a:solidFill>
                  <a:srgbClr val="374151"/>
                </a:solidFill>
                <a:effectLst/>
                <a:latin typeface="+mn-lt"/>
              </a:rPr>
              <a:t>Key elements of critical pedagogy in an inclusive primary classroom context include:</a:t>
            </a:r>
            <a:endParaRPr lang="en-GB" b="0" i="0" dirty="0">
              <a:solidFill>
                <a:srgbClr val="242424"/>
              </a:solidFill>
              <a:effectLst/>
              <a:latin typeface="+mn-lt"/>
            </a:endParaRPr>
          </a:p>
          <a:p>
            <a:pPr algn="l">
              <a:buFont typeface="+mj-lt"/>
              <a:buAutoNum type="arabicPeriod"/>
            </a:pPr>
            <a:r>
              <a:rPr lang="en-GB" b="1" i="0" dirty="0">
                <a:solidFill>
                  <a:srgbClr val="374151"/>
                </a:solidFill>
                <a:effectLst/>
                <a:latin typeface="+mn-lt"/>
              </a:rPr>
              <a:t>Inclusivity:</a:t>
            </a:r>
            <a:r>
              <a:rPr lang="en-GB" b="0" i="0" dirty="0">
                <a:solidFill>
                  <a:srgbClr val="374151"/>
                </a:solidFill>
                <a:effectLst/>
                <a:latin typeface="+mn-lt"/>
              </a:rPr>
              <a:t> Critical pedagogy recognizes that every student, regardless of their background, abilities, or identity, should have an equal opportunity to learn. Inclusive practices ensure that diverse learners are accommodated, and their unique needs are met.</a:t>
            </a:r>
          </a:p>
          <a:p>
            <a:pPr algn="l" fontAlgn="base">
              <a:buFont typeface="+mj-lt"/>
              <a:buAutoNum type="arabicPeriod"/>
            </a:pPr>
            <a:r>
              <a:rPr lang="en-GB" b="1" i="0" dirty="0">
                <a:solidFill>
                  <a:srgbClr val="374151"/>
                </a:solidFill>
                <a:effectLst/>
                <a:latin typeface="+mn-lt"/>
              </a:rPr>
              <a:t>Empowerment:</a:t>
            </a:r>
            <a:r>
              <a:rPr lang="en-GB" b="0" i="0" dirty="0">
                <a:solidFill>
                  <a:srgbClr val="374151"/>
                </a:solidFill>
                <a:effectLst/>
                <a:latin typeface="+mn-lt"/>
              </a:rPr>
              <a:t> Critical pedagogy encourages students to become active participants in their learning. It emphasizes student voice, choice, and agency, allowing them to explore topics that matter to them and engage in discussions about issues that affect their lives.</a:t>
            </a:r>
          </a:p>
          <a:p>
            <a:pPr algn="l" fontAlgn="base">
              <a:buFont typeface="+mj-lt"/>
              <a:buAutoNum type="arabicPeriod"/>
            </a:pPr>
            <a:r>
              <a:rPr lang="en-GB" b="1" i="0" dirty="0">
                <a:solidFill>
                  <a:srgbClr val="374151"/>
                </a:solidFill>
                <a:effectLst/>
                <a:latin typeface="+mn-lt"/>
              </a:rPr>
              <a:t>Social Justice:</a:t>
            </a:r>
            <a:r>
              <a:rPr lang="en-GB" b="0" i="0" dirty="0">
                <a:solidFill>
                  <a:srgbClr val="374151"/>
                </a:solidFill>
                <a:effectLst/>
                <a:latin typeface="+mn-lt"/>
              </a:rPr>
              <a:t> This approach often revolves around issues of social justice, teaching students to recognize and challenge inequality, discrimination, and oppression. Students are encouraged to think critically about social issues and work towards positive change.</a:t>
            </a:r>
          </a:p>
          <a:p>
            <a:pPr algn="l" fontAlgn="base">
              <a:buFont typeface="+mj-lt"/>
              <a:buAutoNum type="arabicPeriod"/>
            </a:pPr>
            <a:r>
              <a:rPr lang="en-GB" b="1" i="0" dirty="0">
                <a:solidFill>
                  <a:srgbClr val="374151"/>
                </a:solidFill>
                <a:effectLst/>
                <a:latin typeface="+mn-lt"/>
              </a:rPr>
              <a:t>Critical Thinking:</a:t>
            </a:r>
            <a:r>
              <a:rPr lang="en-GB" b="0" i="0" dirty="0">
                <a:solidFill>
                  <a:srgbClr val="374151"/>
                </a:solidFill>
                <a:effectLst/>
                <a:latin typeface="+mn-lt"/>
              </a:rPr>
              <a:t> Critical pedagogy fosters critical thinking skills. Students are encouraged to question, </a:t>
            </a:r>
            <a:r>
              <a:rPr lang="en-GB" b="0" i="0" dirty="0" err="1">
                <a:solidFill>
                  <a:srgbClr val="374151"/>
                </a:solidFill>
                <a:effectLst/>
                <a:latin typeface="+mn-lt"/>
              </a:rPr>
              <a:t>analyze</a:t>
            </a:r>
            <a:r>
              <a:rPr lang="en-GB" b="0" i="0" dirty="0">
                <a:solidFill>
                  <a:srgbClr val="374151"/>
                </a:solidFill>
                <a:effectLst/>
                <a:latin typeface="+mn-lt"/>
              </a:rPr>
              <a:t>, and evaluate information and ideas. They learn to see beyond the surface and develop a deeper understanding of complex issues.</a:t>
            </a:r>
          </a:p>
          <a:p>
            <a:pPr algn="l" fontAlgn="base">
              <a:buFont typeface="+mj-lt"/>
              <a:buAutoNum type="arabicPeriod"/>
            </a:pPr>
            <a:r>
              <a:rPr lang="en-GB" b="1" i="0" dirty="0">
                <a:solidFill>
                  <a:srgbClr val="374151"/>
                </a:solidFill>
                <a:effectLst/>
                <a:latin typeface="+mn-lt"/>
              </a:rPr>
              <a:t>Dialogue and Collaboration:</a:t>
            </a:r>
            <a:r>
              <a:rPr lang="en-GB" b="0" i="0" dirty="0">
                <a:solidFill>
                  <a:srgbClr val="374151"/>
                </a:solidFill>
                <a:effectLst/>
                <a:latin typeface="+mn-lt"/>
              </a:rPr>
              <a:t> In an inclusive primary classroom, fostering open dialogue and collaboration is vital. Students are encouraged to engage in respectful discussions, share their perspectives, and learn from one another. This can help break down barriers and create a more inclusive and supportive learning environment.</a:t>
            </a:r>
          </a:p>
          <a:p>
            <a:pPr algn="l" fontAlgn="base">
              <a:buFont typeface="+mj-lt"/>
              <a:buAutoNum type="arabicPeriod"/>
            </a:pPr>
            <a:r>
              <a:rPr lang="en-GB" b="1" i="0" dirty="0">
                <a:solidFill>
                  <a:srgbClr val="374151"/>
                </a:solidFill>
                <a:effectLst/>
                <a:latin typeface="+mn-lt"/>
              </a:rPr>
              <a:t>Cultural Responsiveness:</a:t>
            </a:r>
            <a:r>
              <a:rPr lang="en-GB" b="0" i="0" dirty="0">
                <a:solidFill>
                  <a:srgbClr val="374151"/>
                </a:solidFill>
                <a:effectLst/>
                <a:latin typeface="+mn-lt"/>
              </a:rPr>
              <a:t> Teachers are expected to acknowledge and integrate students' diverse backgrounds and experiences into the curriculum. This can help students feel more connected to the content and see themselves reflected in the classroom.</a:t>
            </a:r>
          </a:p>
          <a:p>
            <a:pPr algn="l" fontAlgn="base">
              <a:buFont typeface="+mj-lt"/>
              <a:buAutoNum type="arabicPeriod"/>
            </a:pPr>
            <a:r>
              <a:rPr lang="en-GB" b="1" i="0" dirty="0">
                <a:solidFill>
                  <a:srgbClr val="374151"/>
                </a:solidFill>
                <a:effectLst/>
                <a:latin typeface="+mn-lt"/>
              </a:rPr>
              <a:t>Adaptability:</a:t>
            </a:r>
            <a:r>
              <a:rPr lang="en-GB" b="0" i="0" dirty="0">
                <a:solidFill>
                  <a:srgbClr val="374151"/>
                </a:solidFill>
                <a:effectLst/>
                <a:latin typeface="+mn-lt"/>
              </a:rPr>
              <a:t> Critical pedagogy in an inclusive primary classroom context requires teachers to be flexible and responsive to students' varying needs. Differentiated instruction and varied teaching strategies may be employed to accommodate diverse learners.</a:t>
            </a:r>
          </a:p>
          <a:p>
            <a:pPr algn="l" fontAlgn="base">
              <a:buFont typeface="+mj-lt"/>
              <a:buAutoNum type="arabicPeriod"/>
            </a:pPr>
            <a:r>
              <a:rPr lang="en-GB" b="1" i="0" dirty="0">
                <a:solidFill>
                  <a:srgbClr val="374151"/>
                </a:solidFill>
                <a:effectLst/>
                <a:latin typeface="+mn-lt"/>
              </a:rPr>
              <a:t>Reflection:</a:t>
            </a:r>
            <a:r>
              <a:rPr lang="en-GB" b="0" i="0" dirty="0">
                <a:solidFill>
                  <a:srgbClr val="374151"/>
                </a:solidFill>
                <a:effectLst/>
                <a:latin typeface="+mn-lt"/>
              </a:rPr>
              <a:t> Teachers and students engage in ongoing reflection about their teaching and learning experiences. This self-reflection is essential for continuously improving the learning environment and addressing issues related to inclusivity and social justice.</a:t>
            </a:r>
          </a:p>
          <a:p>
            <a:pPr algn="l"/>
            <a:r>
              <a:rPr lang="en-GB" b="0" i="0" dirty="0">
                <a:solidFill>
                  <a:srgbClr val="374151"/>
                </a:solidFill>
                <a:effectLst/>
                <a:latin typeface="+mn-lt"/>
              </a:rPr>
              <a:t>In summary, critical pedagogy in an inclusive primary classroom context emphasizes the importance of equitable education, critical thinking, and social justice. It creates a learning environment where all students, including those with special needs, can thrive, and where diversity is celebrated and leveraged as a source of strength.</a:t>
            </a:r>
            <a:endParaRPr lang="en-GB" b="0" i="0" dirty="0">
              <a:solidFill>
                <a:srgbClr val="242424"/>
              </a:solidFill>
              <a:effectLst/>
              <a:latin typeface="+mn-lt"/>
            </a:endParaRP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15</a:t>
            </a:fld>
            <a:endParaRPr lang="en-GB"/>
          </a:p>
        </p:txBody>
      </p:sp>
    </p:spTree>
    <p:extLst>
      <p:ext uri="{BB962C8B-B14F-4D97-AF65-F5344CB8AC3E}">
        <p14:creationId xmlns:p14="http://schemas.microsoft.com/office/powerpoint/2010/main" val="13508091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fontAlgn="base"/>
            <a:r>
              <a:rPr lang="en-GB" dirty="0" err="1">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Schuelka</a:t>
            </a:r>
            <a:r>
              <a:rPr lang="en-GB"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(2018) suggests that inclusive principles aim to ensure effective practice for all and leads to positive outcomes across educational and social contexts.  </a:t>
            </a:r>
          </a:p>
          <a:p>
            <a:pPr fontAlgn="base"/>
            <a:endParaRPr lang="en-GB"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endParaRPr>
          </a:p>
          <a:p>
            <a:pPr fontAlgn="base"/>
            <a:r>
              <a:rPr lang="en-GB"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Welsh Government (2016, p.4) suggest that the essential principles of inclusion are: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fontAlgn="base"/>
            <a:r>
              <a:rPr lang="en-GB"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inclusion is a process by which schools, local authorities and others develop their cultures, policies and practices to include all children and young people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all children and young people should have access to an appropriate education that affords them the opportunity to achieve their personal potential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an inclusive education service offers excellence and choice and seeks and responds to the views of parents, carers, children and young people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interests of all children and young people are safeguarded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with the right training, strategies and support, nearly all children and young people who require extra support can be successfully included in mainstream education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mainstream education is not always right for every child or young person all of the time but if mainstream education is not right at a particular stage this should not prevent the child or young person from being included successfully at a later stage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those pupils not in mainstream education should have links to their peers in mainstream schools.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29945581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fontAlgn="base"/>
            <a:r>
              <a:rPr lang="en-GB" dirty="0" err="1">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Schuelka</a:t>
            </a:r>
            <a:r>
              <a:rPr lang="en-GB"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(2018) suggests that inclusive principles aim to ensure effective practice for all and leads to positive outcomes across educational and social contexts.  </a:t>
            </a:r>
          </a:p>
          <a:p>
            <a:pPr fontAlgn="base"/>
            <a:endParaRPr lang="en-GB"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endParaRPr>
          </a:p>
          <a:p>
            <a:pPr fontAlgn="base"/>
            <a:r>
              <a:rPr lang="en-GB"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Welsh Government (2016, p.4) suggest that the essential principles of inclusion are: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fontAlgn="base"/>
            <a:r>
              <a:rPr lang="en-GB"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inclusion is a process by which schools, local authorities and others develop their cultures, policies and practices to include all children and young people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all children and young people should have access to an appropriate education that affords them the opportunity to achieve their personal potential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an inclusive education service offers excellence and choice and seeks and responds to the views of parents, carers, children and young people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interests of all children and young people are safeguarded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with the right training, strategies and support, nearly all children and young people who require extra support can be successfully included in mainstream education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mainstream education is not always right for every child or young person all of the time but if mainstream education is not right at a particular stage this should not prevent the child or young person from being included successfully at a later stage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those pupils not in mainstream education should have links to their peers in mainstream schools.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41046471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5"/>
          </p:nvPr>
        </p:nvSpPr>
        <p:spPr/>
        <p:txBody>
          <a:bodyPr/>
          <a:lstStyle/>
          <a:p>
            <a:fld id="{5FB824EF-40B7-4B64-AAF9-A45E704C992E}" type="slidenum">
              <a:rPr lang="en-GB" smtClean="0"/>
              <a:t>18</a:t>
            </a:fld>
            <a:endParaRPr lang="en-GB"/>
          </a:p>
        </p:txBody>
      </p:sp>
    </p:spTree>
    <p:extLst>
      <p:ext uri="{BB962C8B-B14F-4D97-AF65-F5344CB8AC3E}">
        <p14:creationId xmlns:p14="http://schemas.microsoft.com/office/powerpoint/2010/main" val="32284608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5"/>
          </p:nvPr>
        </p:nvSpPr>
        <p:spPr/>
        <p:txBody>
          <a:bodyPr/>
          <a:lstStyle/>
          <a:p>
            <a:fld id="{5FB824EF-40B7-4B64-AAF9-A45E704C992E}" type="slidenum">
              <a:rPr lang="en-GB" smtClean="0"/>
              <a:t>20</a:t>
            </a:fld>
            <a:endParaRPr lang="en-GB"/>
          </a:p>
        </p:txBody>
      </p:sp>
    </p:spTree>
    <p:extLst>
      <p:ext uri="{BB962C8B-B14F-4D97-AF65-F5344CB8AC3E}">
        <p14:creationId xmlns:p14="http://schemas.microsoft.com/office/powerpoint/2010/main" val="22444579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dirty="0"/>
              <a:t>The Welsh Government is taking action to make Wales an Anti-racist nation by 2030.</a:t>
            </a:r>
          </a:p>
          <a:p>
            <a:r>
              <a:rPr lang="en-GB" dirty="0"/>
              <a:t>Drawing on Black, Asian and Minority Ethnic communities’ experiences of racism, and race inequality, the Plan sets out a series of actions from across Government to make a real difference to the lives of people. The actions are focused on the next two years, set against the vision of a Wales which is anti-racist in 2030. </a:t>
            </a:r>
          </a:p>
          <a:p>
            <a:r>
              <a:rPr lang="en-GB" dirty="0"/>
              <a:t>The Plan adopts an anti-racist approach which means looking at the ways in which racism is built into our policies, formal and informal rules and regulations, and the way Government works. It focuses on the ways in which racism affects the lives of ethnic minority people, such as their experience of racism in everyday life, service delivery, as part of the workforce and the lack of visible role models in positions of power.</a:t>
            </a: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22</a:t>
            </a:fld>
            <a:endParaRPr lang="en-GB"/>
          </a:p>
        </p:txBody>
      </p:sp>
    </p:spTree>
    <p:extLst>
      <p:ext uri="{BB962C8B-B14F-4D97-AF65-F5344CB8AC3E}">
        <p14:creationId xmlns:p14="http://schemas.microsoft.com/office/powerpoint/2010/main" val="13411244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dirty="0"/>
              <a:t>Continues to be highest % of ethnic minority in Wales.</a:t>
            </a:r>
          </a:p>
          <a:p>
            <a:r>
              <a:rPr lang="en-GB" dirty="0"/>
              <a:t>What I learnt from Kirby, Kelly &amp; Rose. </a:t>
            </a:r>
          </a:p>
        </p:txBody>
      </p:sp>
      <p:sp>
        <p:nvSpPr>
          <p:cNvPr id="4" name="Dalfan Rhif y Sleid 3"/>
          <p:cNvSpPr>
            <a:spLocks noGrp="1"/>
          </p:cNvSpPr>
          <p:nvPr>
            <p:ph type="sldNum" sz="quarter" idx="5"/>
          </p:nvPr>
        </p:nvSpPr>
        <p:spPr/>
        <p:txBody>
          <a:bodyPr/>
          <a:lstStyle/>
          <a:p>
            <a:fld id="{5FB824EF-40B7-4B64-AAF9-A45E704C992E}" type="slidenum">
              <a:rPr lang="en-GB" smtClean="0"/>
              <a:t>23</a:t>
            </a:fld>
            <a:endParaRPr lang="en-GB"/>
          </a:p>
        </p:txBody>
      </p:sp>
    </p:spTree>
    <p:extLst>
      <p:ext uri="{BB962C8B-B14F-4D97-AF65-F5344CB8AC3E}">
        <p14:creationId xmlns:p14="http://schemas.microsoft.com/office/powerpoint/2010/main" val="42694324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5"/>
          </p:nvPr>
        </p:nvSpPr>
        <p:spPr/>
        <p:txBody>
          <a:bodyPr/>
          <a:lstStyle/>
          <a:p>
            <a:fld id="{5FB824EF-40B7-4B64-AAF9-A45E704C992E}" type="slidenum">
              <a:rPr lang="en-GB" smtClean="0"/>
              <a:t>24</a:t>
            </a:fld>
            <a:endParaRPr lang="en-GB"/>
          </a:p>
        </p:txBody>
      </p:sp>
    </p:spTree>
    <p:extLst>
      <p:ext uri="{BB962C8B-B14F-4D97-AF65-F5344CB8AC3E}">
        <p14:creationId xmlns:p14="http://schemas.microsoft.com/office/powerpoint/2010/main" val="26048914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25</a:t>
            </a:fld>
            <a:endParaRPr lang="en-GB"/>
          </a:p>
        </p:txBody>
      </p:sp>
    </p:spTree>
    <p:extLst>
      <p:ext uri="{BB962C8B-B14F-4D97-AF65-F5344CB8AC3E}">
        <p14:creationId xmlns:p14="http://schemas.microsoft.com/office/powerpoint/2010/main" val="2486385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dirty="0"/>
              <a:t>Case studies in pdf document. </a:t>
            </a:r>
          </a:p>
          <a:p>
            <a:r>
              <a:rPr lang="en-GB" dirty="0"/>
              <a:t>Group work - read and respond.</a:t>
            </a:r>
          </a:p>
          <a:p>
            <a:r>
              <a:rPr lang="en-GB" dirty="0"/>
              <a:t>Can choose specific case studies for certain groups if time is short.</a:t>
            </a:r>
          </a:p>
        </p:txBody>
      </p:sp>
      <p:sp>
        <p:nvSpPr>
          <p:cNvPr id="4" name="Dalfan Rhif y Sleid 3"/>
          <p:cNvSpPr>
            <a:spLocks noGrp="1"/>
          </p:cNvSpPr>
          <p:nvPr>
            <p:ph type="sldNum" sz="quarter" idx="5"/>
          </p:nvPr>
        </p:nvSpPr>
        <p:spPr/>
        <p:txBody>
          <a:bodyPr/>
          <a:lstStyle/>
          <a:p>
            <a:fld id="{5FB824EF-40B7-4B64-AAF9-A45E704C992E}" type="slidenum">
              <a:rPr lang="en-GB" smtClean="0"/>
              <a:t>26</a:t>
            </a:fld>
            <a:endParaRPr lang="en-GB"/>
          </a:p>
        </p:txBody>
      </p:sp>
    </p:spTree>
    <p:extLst>
      <p:ext uri="{BB962C8B-B14F-4D97-AF65-F5344CB8AC3E}">
        <p14:creationId xmlns:p14="http://schemas.microsoft.com/office/powerpoint/2010/main" val="11146559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a:xfrm>
            <a:off x="358140" y="4400550"/>
            <a:ext cx="6256020" cy="3600450"/>
          </a:xfrm>
        </p:spPr>
        <p:txBody>
          <a:bodyPr/>
          <a:lstStyle/>
          <a:p>
            <a:pPr algn="l"/>
            <a:r>
              <a:rPr lang="en-GB" b="0" i="0" dirty="0">
                <a:solidFill>
                  <a:srgbClr val="355E9B"/>
                </a:solidFill>
                <a:effectLst/>
              </a:rPr>
              <a:t>Definitions of inclusion in education from the Index for Inclusion</a:t>
            </a:r>
          </a:p>
          <a:p>
            <a:pPr algn="l"/>
            <a:r>
              <a:rPr lang="en-GB" b="0" i="0" dirty="0">
                <a:solidFill>
                  <a:srgbClr val="00214B"/>
                </a:solidFill>
                <a:effectLst/>
              </a:rPr>
              <a:t>Inclusion in education involves:</a:t>
            </a:r>
          </a:p>
          <a:p>
            <a:pPr algn="l">
              <a:buFont typeface="Arial" panose="020B0604020202020204" pitchFamily="34" charset="0"/>
              <a:buChar char="•"/>
            </a:pPr>
            <a:r>
              <a:rPr lang="en-GB" b="0" i="0" dirty="0">
                <a:solidFill>
                  <a:srgbClr val="002C70"/>
                </a:solidFill>
                <a:effectLst/>
              </a:rPr>
              <a:t>Valuing all students and staff equally.</a:t>
            </a:r>
          </a:p>
          <a:p>
            <a:pPr algn="l">
              <a:buFont typeface="Arial" panose="020B0604020202020204" pitchFamily="34" charset="0"/>
              <a:buChar char="•"/>
            </a:pPr>
            <a:r>
              <a:rPr lang="en-GB" b="0" i="0" dirty="0">
                <a:solidFill>
                  <a:srgbClr val="002C70"/>
                </a:solidFill>
                <a:effectLst/>
              </a:rPr>
              <a:t>Increasing the participation of students in, and reducing their exclusion from, the cultures, curricula and communities of local schools.</a:t>
            </a:r>
          </a:p>
          <a:p>
            <a:pPr algn="l">
              <a:buFont typeface="Arial" panose="020B0604020202020204" pitchFamily="34" charset="0"/>
              <a:buChar char="•"/>
            </a:pPr>
            <a:r>
              <a:rPr lang="en-GB" b="0" i="0" dirty="0">
                <a:solidFill>
                  <a:srgbClr val="002C70"/>
                </a:solidFill>
                <a:effectLst/>
              </a:rPr>
              <a:t>Restructuring the cultures, policies and practices in schools so that they respond to the diversity of students in the locality.</a:t>
            </a:r>
          </a:p>
          <a:p>
            <a:pPr algn="l">
              <a:buFont typeface="Arial" panose="020B0604020202020204" pitchFamily="34" charset="0"/>
              <a:buChar char="•"/>
            </a:pPr>
            <a:r>
              <a:rPr lang="en-GB" b="0" i="0" dirty="0">
                <a:solidFill>
                  <a:srgbClr val="002C70"/>
                </a:solidFill>
                <a:effectLst/>
              </a:rPr>
              <a:t>Reducing barriers to learning and participation for all students, not only those with impairments or those who are categorised as `having special educational needs'.</a:t>
            </a:r>
          </a:p>
          <a:p>
            <a:pPr algn="l">
              <a:buFont typeface="Arial" panose="020B0604020202020204" pitchFamily="34" charset="0"/>
              <a:buChar char="•"/>
            </a:pPr>
            <a:r>
              <a:rPr lang="en-GB" b="0" i="0" dirty="0">
                <a:solidFill>
                  <a:srgbClr val="002C70"/>
                </a:solidFill>
                <a:effectLst/>
              </a:rPr>
              <a:t>Learning from attempts to overcome barriers to the access and participation of particular students to make changes for the benefit of students more widely.</a:t>
            </a:r>
          </a:p>
          <a:p>
            <a:pPr algn="l">
              <a:buFont typeface="Arial" panose="020B0604020202020204" pitchFamily="34" charset="0"/>
              <a:buChar char="•"/>
            </a:pPr>
            <a:r>
              <a:rPr lang="en-GB" b="0" i="0" dirty="0">
                <a:solidFill>
                  <a:srgbClr val="002C70"/>
                </a:solidFill>
                <a:effectLst/>
              </a:rPr>
              <a:t>Viewing the difference between students as resources to support learning, rather than as problems to be overcome.</a:t>
            </a:r>
          </a:p>
          <a:p>
            <a:pPr algn="l">
              <a:buFont typeface="Arial" panose="020B0604020202020204" pitchFamily="34" charset="0"/>
              <a:buChar char="•"/>
            </a:pPr>
            <a:r>
              <a:rPr lang="en-GB" b="0" i="0" dirty="0">
                <a:solidFill>
                  <a:srgbClr val="002C70"/>
                </a:solidFill>
                <a:effectLst/>
              </a:rPr>
              <a:t>Acknowledging the right of students to an education in their locality.</a:t>
            </a:r>
          </a:p>
          <a:p>
            <a:pPr algn="l">
              <a:buFont typeface="Arial" panose="020B0604020202020204" pitchFamily="34" charset="0"/>
              <a:buChar char="•"/>
            </a:pPr>
            <a:r>
              <a:rPr lang="en-GB" b="0" i="0" dirty="0">
                <a:solidFill>
                  <a:srgbClr val="002C70"/>
                </a:solidFill>
                <a:effectLst/>
              </a:rPr>
              <a:t>Improving schools for staff as well as for students.</a:t>
            </a:r>
          </a:p>
          <a:p>
            <a:pPr algn="l">
              <a:buFont typeface="Arial" panose="020B0604020202020204" pitchFamily="34" charset="0"/>
              <a:buChar char="•"/>
            </a:pPr>
            <a:r>
              <a:rPr lang="en-GB" b="0" i="0" dirty="0">
                <a:solidFill>
                  <a:srgbClr val="002C70"/>
                </a:solidFill>
                <a:effectLst/>
              </a:rPr>
              <a:t>Emphasising the role of schools in building community and developing values, as well as in increasing achievement.</a:t>
            </a:r>
          </a:p>
          <a:p>
            <a:pPr algn="l">
              <a:buFont typeface="Arial" panose="020B0604020202020204" pitchFamily="34" charset="0"/>
              <a:buChar char="•"/>
            </a:pPr>
            <a:r>
              <a:rPr lang="en-GB" b="0" i="0" dirty="0">
                <a:solidFill>
                  <a:srgbClr val="002C70"/>
                </a:solidFill>
                <a:effectLst/>
              </a:rPr>
              <a:t>Fostering mutually sustaining relationships between schools and communities.</a:t>
            </a:r>
          </a:p>
          <a:p>
            <a:pPr algn="l">
              <a:buFont typeface="Arial" panose="020B0604020202020204" pitchFamily="34" charset="0"/>
              <a:buChar char="•"/>
            </a:pPr>
            <a:r>
              <a:rPr lang="en-GB" b="0" i="0" dirty="0">
                <a:solidFill>
                  <a:srgbClr val="002C70"/>
                </a:solidFill>
                <a:effectLst/>
              </a:rPr>
              <a:t>Recognising that inclusion in education is one aspect of inclusion in society.</a:t>
            </a:r>
          </a:p>
          <a:p>
            <a:pPr algn="l">
              <a:buFont typeface="Arial" panose="020B0604020202020204" pitchFamily="34" charset="0"/>
              <a:buChar char="•"/>
            </a:pPr>
            <a:r>
              <a:rPr lang="en-GB" b="0" i="0" dirty="0">
                <a:solidFill>
                  <a:srgbClr val="111111"/>
                </a:solidFill>
                <a:effectLst/>
              </a:rPr>
              <a:t>Cultural values are the foundation of inclusion - dimension at the base of the triangle.</a:t>
            </a:r>
          </a:p>
          <a:p>
            <a:r>
              <a:rPr lang="en-GB" b="0" i="0" dirty="0">
                <a:solidFill>
                  <a:srgbClr val="111111"/>
                </a:solidFill>
                <a:effectLst/>
              </a:rPr>
              <a:t>Developing inclusive cultures can bring about a change in procedures (Booth &amp; Ainscow, 2002). </a:t>
            </a:r>
          </a:p>
          <a:p>
            <a:r>
              <a:rPr lang="en-GB" b="0" i="0" dirty="0">
                <a:solidFill>
                  <a:srgbClr val="111111"/>
                </a:solidFill>
                <a:effectLst/>
              </a:rPr>
              <a:t>All involved in developing policy need an awareness and a shared vision of the cultural values and ideas before trying to implement the inclusion </a:t>
            </a:r>
            <a:r>
              <a:rPr lang="en-GB" b="0" i="0" dirty="0" err="1">
                <a:solidFill>
                  <a:srgbClr val="111111"/>
                </a:solidFill>
                <a:effectLst/>
              </a:rPr>
              <a:t>policies.</a:t>
            </a:r>
            <a:r>
              <a:rPr lang="en-GB" dirty="0" err="1"/>
              <a:t>Everyone’s</a:t>
            </a:r>
            <a:r>
              <a:rPr lang="en-GB" dirty="0"/>
              <a:t> responsibility to celebrate the diversity within the setting. Children learn to value themselves and others.</a:t>
            </a:r>
          </a:p>
          <a:p>
            <a:r>
              <a:rPr lang="en-GB" dirty="0"/>
              <a:t>Value and celebrate the diverse society that they belong to. </a:t>
            </a:r>
          </a:p>
          <a:p>
            <a:pPr algn="l">
              <a:buFont typeface="Arial" panose="020B0604020202020204" pitchFamily="34" charset="0"/>
              <a:buChar char="•"/>
            </a:pPr>
            <a:endParaRPr lang="en-GB" b="0" i="0" dirty="0">
              <a:solidFill>
                <a:srgbClr val="002C70"/>
              </a:solidFill>
              <a:effectLst/>
            </a:endParaRPr>
          </a:p>
          <a:p>
            <a:endParaRPr lang="en-GB" dirty="0"/>
          </a:p>
        </p:txBody>
      </p:sp>
      <p:sp>
        <p:nvSpPr>
          <p:cNvPr id="4" name="Dalfan Rhif y Sleid 3"/>
          <p:cNvSpPr>
            <a:spLocks noGrp="1"/>
          </p:cNvSpPr>
          <p:nvPr>
            <p:ph type="sldNum" sz="quarter" idx="5"/>
          </p:nvPr>
        </p:nvSpPr>
        <p:spPr/>
        <p:txBody>
          <a:bodyPr/>
          <a:lstStyle/>
          <a:p>
            <a:fld id="{5FB824EF-40B7-4B64-AAF9-A45E704C992E}" type="slidenum">
              <a:rPr lang="en-GB" smtClean="0"/>
              <a:t>28</a:t>
            </a:fld>
            <a:endParaRPr lang="en-GB"/>
          </a:p>
        </p:txBody>
      </p:sp>
    </p:spTree>
    <p:extLst>
      <p:ext uri="{BB962C8B-B14F-4D97-AF65-F5344CB8AC3E}">
        <p14:creationId xmlns:p14="http://schemas.microsoft.com/office/powerpoint/2010/main" val="1672978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98374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21820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85984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76124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4315047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920233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3" name="Title 1"/>
          <p:cNvSpPr>
            <a:spLocks noGrp="1"/>
          </p:cNvSpPr>
          <p:nvPr>
            <p:ph type="title"/>
          </p:nvPr>
        </p:nvSpPr>
        <p:spPr>
          <a:xfrm>
            <a:off x="838200" y="365127"/>
            <a:ext cx="10515600" cy="1325563"/>
          </a:xfrm>
        </p:spPr>
        <p:txBody>
          <a:bodyPr/>
          <a:lstStyle/>
          <a:p>
            <a:r>
              <a:rPr lang="en-GB"/>
              <a:t>Click to edit Master title style</a:t>
            </a:r>
            <a:endParaRPr lang="en-US" dirty="0"/>
          </a:p>
        </p:txBody>
      </p:sp>
      <p:sp>
        <p:nvSpPr>
          <p:cNvPr id="4" name="Content Placeholder 2"/>
          <p:cNvSpPr>
            <a:spLocks noGrp="1"/>
          </p:cNvSpPr>
          <p:nvPr>
            <p:ph sz="half" idx="1"/>
          </p:nvPr>
        </p:nvSpPr>
        <p:spPr>
          <a:xfrm>
            <a:off x="838200" y="1825626"/>
            <a:ext cx="10515600" cy="37810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6854688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505174" y="1905001"/>
            <a:ext cx="4420750"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30806" y="1905001"/>
            <a:ext cx="4420751"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t>10/20/24</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076687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2.png"/><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5" Type="http://schemas.openxmlformats.org/officeDocument/2006/relationships/image" Target="../media/image2.png"/><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 Id="rId5" Type="http://schemas.openxmlformats.org/officeDocument/2006/relationships/image" Target="../media/image7.jpg"/><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6.xml"/><Relationship Id="rId1" Type="http://schemas.openxmlformats.org/officeDocument/2006/relationships/slideLayout" Target="../slideLayouts/slideLayout9.xml"/><Relationship Id="rId4"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7.xml"/><Relationship Id="rId1" Type="http://schemas.openxmlformats.org/officeDocument/2006/relationships/slideLayout" Target="../slideLayouts/slideLayout10.xml"/><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2.xml"/><Relationship Id="rId1" Type="http://schemas.openxmlformats.org/officeDocument/2006/relationships/slideLayout" Target="../slideLayouts/slideLayout11.xml"/><Relationship Id="rId5" Type="http://schemas.openxmlformats.org/officeDocument/2006/relationships/image" Target="../media/image2.png"/><Relationship Id="rId4" Type="http://schemas.openxmlformats.org/officeDocument/2006/relationships/image" Target="../media/image10.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9.xml"/><Relationship Id="rId1" Type="http://schemas.openxmlformats.org/officeDocument/2006/relationships/slideLayout" Target="../slideLayouts/slideLayout13.xml"/><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0.xml"/><Relationship Id="rId1" Type="http://schemas.openxmlformats.org/officeDocument/2006/relationships/slideLayout" Target="../slideLayouts/slideLayout14.xml"/><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theme" Target="../theme/theme1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2.png"/><Relationship Id="rId4" Type="http://schemas.openxmlformats.org/officeDocument/2006/relationships/image" Target="../media/image13.png"/></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9.xml"/><Relationship Id="rId7" Type="http://schemas.openxmlformats.org/officeDocument/2006/relationships/image" Target="../media/image14.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1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image" Target="../media/image7.jp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3.xml"/><Relationship Id="rId1" Type="http://schemas.openxmlformats.org/officeDocument/2006/relationships/slideLayout" Target="../slideLayouts/slideLayout22.xml"/><Relationship Id="rId5" Type="http://schemas.openxmlformats.org/officeDocument/2006/relationships/image" Target="../media/image7.jpg"/><Relationship Id="rId4" Type="http://schemas.openxmlformats.org/officeDocument/2006/relationships/image" Target="../media/image2.png"/></Relationships>
</file>

<file path=ppt/slideMasters/_rels/slideMaster14.xml.rels><?xml version="1.0" encoding="UTF-8" standalone="yes"?>
<Relationships xmlns="http://schemas.openxmlformats.org/package/2006/relationships"><Relationship Id="rId3" Type="http://schemas.openxmlformats.org/officeDocument/2006/relationships/theme" Target="../theme/theme1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7.jpg"/><Relationship Id="rId5" Type="http://schemas.openxmlformats.org/officeDocument/2006/relationships/image" Target="../media/image2.png"/><Relationship Id="rId4" Type="http://schemas.openxmlformats.org/officeDocument/2006/relationships/image" Target="../media/image17.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26.xml"/><Relationship Id="rId1"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 id="214748372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 id="214748372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 id="214748372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 id="214748372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8"/>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9"/>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22" r:id="rId3"/>
    <p:sldLayoutId id="2147483730" r:id="rId4"/>
    <p:sldLayoutId id="214748373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a:srcRect l="51836" r="-5866"/>
          <a:stretch/>
        </p:blipFill>
        <p:spPr>
          <a:xfrm>
            <a:off x="2030811" y="315798"/>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userDrawn="1"/>
        </p:nvPicPr>
        <p:blipFill rotWithShape="1">
          <a:blip r:embed="rId5"/>
          <a:srcRect l="2410" t="1207" r="2110" b="46813"/>
          <a:stretch/>
        </p:blipFill>
        <p:spPr>
          <a:xfrm>
            <a:off x="3872354" y="315798"/>
            <a:ext cx="1097385" cy="596515"/>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5"/>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6"/>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4.xml"/><Relationship Id="rId4" Type="http://schemas.openxmlformats.org/officeDocument/2006/relationships/image" Target="../media/image20.jp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hyperlink" Target="https://www.teachertoolkit.co.uk/wp-content/uploads/2018/04/Inclusive-Teaching-Checklist.pdf" TargetMode="External"/><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8.xml"/><Relationship Id="rId1" Type="http://schemas.openxmlformats.org/officeDocument/2006/relationships/video" Target="https://www.youtube.com/embed/dLAi78hluFc?start=14&amp;feature=oembed" TargetMode="External"/><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youtu.be/dLAi78hluFc" TargetMode="Externa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1.xml"/><Relationship Id="rId4" Type="http://schemas.openxmlformats.org/officeDocument/2006/relationships/hyperlink" Target="https://www.gov.wales/sites/default/files/statistics-and-research/2018-12/141125-gypsy-traveller-education-engaging-families-en.pdf"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kHsdASwWQiY" TargetMode="External"/><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hyperlink" Target="https://assets.publishing.service.gov.uk/media/5c6eb77340f0b647b214c599/374_Implementing_Inclusive_Education.pdf" TargetMode="External"/><Relationship Id="rId2" Type="http://schemas.openxmlformats.org/officeDocument/2006/relationships/hyperlink" Target="https://www.eenet.org.uk/resources/docs/Index%20English.pdf" TargetMode="External"/><Relationship Id="rId1" Type="http://schemas.openxmlformats.org/officeDocument/2006/relationships/slideLayout" Target="../slideLayouts/slideLayout21.xml"/><Relationship Id="rId4" Type="http://schemas.openxmlformats.org/officeDocument/2006/relationships/hyperlink" Target="https://gov.wales/sites/default/files/publications/2018-05/guidance-inclusion-and-pupil-support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up of a logo&#10;&#10;Description automatically generated">
            <a:extLst>
              <a:ext uri="{FF2B5EF4-FFF2-40B4-BE49-F238E27FC236}">
                <a16:creationId xmlns:a16="http://schemas.microsoft.com/office/drawing/2014/main" id="{9D456C63-0996-144C-6314-F8A850A037B5}"/>
              </a:ext>
            </a:extLst>
          </p:cNvPr>
          <p:cNvPicPr>
            <a:picLocks noGrp="1" noChangeAspect="1"/>
          </p:cNvPicPr>
          <p:nvPr>
            <p:ph idx="1"/>
          </p:nvPr>
        </p:nvPicPr>
        <p:blipFill rotWithShape="1">
          <a:blip r:embed="rId3"/>
          <a:srcRect b="34516"/>
          <a:stretch/>
        </p:blipFill>
        <p:spPr>
          <a:xfrm>
            <a:off x="1035847" y="1666482"/>
            <a:ext cx="3642686" cy="2381735"/>
          </a:xfrm>
        </p:spPr>
      </p:pic>
      <p:sp>
        <p:nvSpPr>
          <p:cNvPr id="2" name="Blwch Testun 1">
            <a:extLst>
              <a:ext uri="{FF2B5EF4-FFF2-40B4-BE49-F238E27FC236}">
                <a16:creationId xmlns:a16="http://schemas.microsoft.com/office/drawing/2014/main" id="{A963CCC8-FBFB-7CF4-3CF8-DE0AFBC2E5D2}"/>
              </a:ext>
            </a:extLst>
          </p:cNvPr>
          <p:cNvSpPr txBox="1"/>
          <p:nvPr/>
        </p:nvSpPr>
        <p:spPr>
          <a:xfrm>
            <a:off x="6892136" y="3471482"/>
            <a:ext cx="4677043" cy="1446550"/>
          </a:xfrm>
          <a:prstGeom prst="rect">
            <a:avLst/>
          </a:prstGeom>
          <a:solidFill>
            <a:schemeClr val="accent1">
              <a:lumMod val="20000"/>
              <a:lumOff val="80000"/>
            </a:schemeClr>
          </a:solidFill>
        </p:spPr>
        <p:txBody>
          <a:bodyPr wrap="square" rtlCol="0">
            <a:spAutoFit/>
          </a:bodyPr>
          <a:lstStyle/>
          <a:p>
            <a:pPr algn="ctr"/>
            <a:r>
              <a:rPr lang="en-GB" sz="4400" i="1" dirty="0"/>
              <a:t>The Inclusive Classroom </a:t>
            </a:r>
          </a:p>
        </p:txBody>
      </p:sp>
      <p:sp>
        <p:nvSpPr>
          <p:cNvPr id="3" name="Blwch Testun 2">
            <a:extLst>
              <a:ext uri="{FF2B5EF4-FFF2-40B4-BE49-F238E27FC236}">
                <a16:creationId xmlns:a16="http://schemas.microsoft.com/office/drawing/2014/main" id="{5FAC6B31-5FE1-8EF0-9380-8B72FAA30219}"/>
              </a:ext>
            </a:extLst>
          </p:cNvPr>
          <p:cNvSpPr txBox="1"/>
          <p:nvPr/>
        </p:nvSpPr>
        <p:spPr>
          <a:xfrm>
            <a:off x="7524376" y="5319059"/>
            <a:ext cx="3412565" cy="584775"/>
          </a:xfrm>
          <a:prstGeom prst="rect">
            <a:avLst/>
          </a:prstGeom>
          <a:solidFill>
            <a:schemeClr val="accent1">
              <a:lumMod val="20000"/>
              <a:lumOff val="80000"/>
            </a:schemeClr>
          </a:solidFill>
        </p:spPr>
        <p:txBody>
          <a:bodyPr wrap="square" rtlCol="0">
            <a:spAutoFit/>
          </a:bodyPr>
          <a:lstStyle/>
          <a:p>
            <a:pPr algn="ctr"/>
            <a:r>
              <a:rPr lang="en-GB" sz="3200" b="1" dirty="0"/>
              <a:t>ECAD6014/C</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p:txBody>
          <a:bodyPr/>
          <a:lstStyle/>
          <a:p>
            <a:r>
              <a:rPr lang="en-GB" i="1" dirty="0"/>
              <a:t>Aims</a:t>
            </a:r>
            <a:endParaRPr lang="en-GB" dirty="0"/>
          </a:p>
        </p:txBody>
      </p:sp>
      <p:sp>
        <p:nvSpPr>
          <p:cNvPr id="4" name="Content Placeholder 3">
            <a:extLst>
              <a:ext uri="{FF2B5EF4-FFF2-40B4-BE49-F238E27FC236}">
                <a16:creationId xmlns:a16="http://schemas.microsoft.com/office/drawing/2014/main" id="{6983A96C-22E0-FE35-02C2-D6BCF8FD0902}"/>
              </a:ext>
            </a:extLst>
          </p:cNvPr>
          <p:cNvSpPr>
            <a:spLocks noGrp="1"/>
          </p:cNvSpPr>
          <p:nvPr>
            <p:ph idx="10"/>
          </p:nvPr>
        </p:nvSpPr>
        <p:spPr>
          <a:xfrm>
            <a:off x="1683604" y="1690688"/>
            <a:ext cx="9472076" cy="3575934"/>
          </a:xfrm>
        </p:spPr>
        <p:txBody>
          <a:bodyPr>
            <a:normAutofit/>
          </a:bodyPr>
          <a:lstStyle/>
          <a:p>
            <a:r>
              <a:rPr lang="en-GB" i="1" dirty="0"/>
              <a:t>Critical discussion regarding the significance of inclusion for all and the possible challenges</a:t>
            </a:r>
          </a:p>
          <a:p>
            <a:endParaRPr lang="en-GB" i="1" dirty="0"/>
          </a:p>
          <a:p>
            <a:r>
              <a:rPr lang="en-GB" i="1" dirty="0"/>
              <a:t>Consider good inclusive practice</a:t>
            </a:r>
          </a:p>
          <a:p>
            <a:endParaRPr lang="en-GB" i="1" dirty="0"/>
          </a:p>
          <a:p>
            <a:r>
              <a:rPr lang="en-GB" i="1" dirty="0"/>
              <a:t>Critically reflect on personal attitudes, values and practice.</a:t>
            </a:r>
          </a:p>
        </p:txBody>
      </p:sp>
    </p:spTree>
    <p:extLst>
      <p:ext uri="{BB962C8B-B14F-4D97-AF65-F5344CB8AC3E}">
        <p14:creationId xmlns:p14="http://schemas.microsoft.com/office/powerpoint/2010/main" val="3163520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1452656" y="1444741"/>
            <a:ext cx="9357865" cy="1041901"/>
          </a:xfrm>
        </p:spPr>
        <p:txBody>
          <a:bodyPr>
            <a:normAutofit/>
          </a:bodyPr>
          <a:lstStyle/>
          <a:p>
            <a:br>
              <a:rPr lang="en-GB" sz="3400" dirty="0"/>
            </a:br>
            <a:r>
              <a:rPr lang="en-GB" sz="3400" i="1" dirty="0"/>
              <a:t>Initial task</a:t>
            </a:r>
            <a:endParaRPr lang="en-GB" sz="3400" dirty="0"/>
          </a:p>
        </p:txBody>
      </p:sp>
      <p:sp>
        <p:nvSpPr>
          <p:cNvPr id="4" name="Dalfan Cynnwys 3">
            <a:extLst>
              <a:ext uri="{FF2B5EF4-FFF2-40B4-BE49-F238E27FC236}">
                <a16:creationId xmlns:a16="http://schemas.microsoft.com/office/drawing/2014/main" id="{42A29868-670D-89A3-1F0E-DAC711D46EC4}"/>
              </a:ext>
            </a:extLst>
          </p:cNvPr>
          <p:cNvSpPr>
            <a:spLocks noGrp="1"/>
          </p:cNvSpPr>
          <p:nvPr>
            <p:ph sz="half" idx="2"/>
          </p:nvPr>
        </p:nvSpPr>
        <p:spPr>
          <a:xfrm>
            <a:off x="1757761" y="3197901"/>
            <a:ext cx="9189965" cy="2699968"/>
          </a:xfrm>
        </p:spPr>
        <p:txBody>
          <a:bodyPr>
            <a:normAutofit/>
          </a:bodyPr>
          <a:lstStyle/>
          <a:p>
            <a:r>
              <a:rPr lang="en-GB" i="1" dirty="0"/>
              <a:t>Make a list of who needs to be included in the school environment?</a:t>
            </a:r>
          </a:p>
          <a:p>
            <a:pPr marL="0" indent="0">
              <a:buNone/>
            </a:pPr>
            <a:endParaRPr lang="en-GB" i="1" dirty="0"/>
          </a:p>
          <a:p>
            <a:r>
              <a:rPr lang="en-GB" i="1" dirty="0"/>
              <a:t>Why do they need to be included?</a:t>
            </a:r>
          </a:p>
          <a:p>
            <a:pPr marL="0" indent="0">
              <a:buNone/>
            </a:pPr>
            <a:endParaRPr lang="en-GB" sz="2000" i="1" dirty="0"/>
          </a:p>
        </p:txBody>
      </p:sp>
    </p:spTree>
    <p:extLst>
      <p:ext uri="{BB962C8B-B14F-4D97-AF65-F5344CB8AC3E}">
        <p14:creationId xmlns:p14="http://schemas.microsoft.com/office/powerpoint/2010/main" val="3977675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B0F5FC7E-1136-3B93-372E-18FEBF73938C}"/>
              </a:ext>
            </a:extLst>
          </p:cNvPr>
          <p:cNvSpPr>
            <a:spLocks noGrp="1"/>
          </p:cNvSpPr>
          <p:nvPr>
            <p:ph type="title"/>
          </p:nvPr>
        </p:nvSpPr>
        <p:spPr/>
        <p:txBody>
          <a:bodyPr/>
          <a:lstStyle/>
          <a:p>
            <a:r>
              <a:rPr lang="en-GB" i="1" dirty="0"/>
              <a:t>Equality Act (2010)</a:t>
            </a:r>
            <a:endParaRPr lang="en-GB" dirty="0"/>
          </a:p>
        </p:txBody>
      </p:sp>
      <p:sp>
        <p:nvSpPr>
          <p:cNvPr id="4" name="Dalfan Cynnwys 3">
            <a:extLst>
              <a:ext uri="{FF2B5EF4-FFF2-40B4-BE49-F238E27FC236}">
                <a16:creationId xmlns:a16="http://schemas.microsoft.com/office/drawing/2014/main" id="{958912E2-162E-6D08-D72D-70FA8A22C152}"/>
              </a:ext>
            </a:extLst>
          </p:cNvPr>
          <p:cNvSpPr>
            <a:spLocks noGrp="1"/>
          </p:cNvSpPr>
          <p:nvPr>
            <p:ph sz="half" idx="2"/>
          </p:nvPr>
        </p:nvSpPr>
        <p:spPr>
          <a:xfrm>
            <a:off x="3780148" y="2199968"/>
            <a:ext cx="4420751" cy="4114800"/>
          </a:xfrm>
        </p:spPr>
        <p:txBody>
          <a:bodyPr/>
          <a:lstStyle/>
          <a:p>
            <a:pPr marL="0" indent="0">
              <a:buNone/>
            </a:pPr>
            <a:r>
              <a:rPr lang="en-GB" b="1" i="1" dirty="0"/>
              <a:t>7 characteristics:</a:t>
            </a:r>
          </a:p>
          <a:p>
            <a:pPr marL="514350" indent="-514350">
              <a:buFont typeface="+mj-lt"/>
              <a:buAutoNum type="romanLcPeriod"/>
            </a:pPr>
            <a:r>
              <a:rPr lang="en-GB" i="1" dirty="0"/>
              <a:t>race</a:t>
            </a:r>
          </a:p>
          <a:p>
            <a:pPr marL="514350" indent="-514350">
              <a:buFont typeface="+mj-lt"/>
              <a:buAutoNum type="romanLcPeriod"/>
            </a:pPr>
            <a:r>
              <a:rPr lang="en-GB" i="1" dirty="0"/>
              <a:t>religion and belief</a:t>
            </a:r>
          </a:p>
          <a:p>
            <a:pPr marL="514350" indent="-514350">
              <a:buFont typeface="+mj-lt"/>
              <a:buAutoNum type="romanLcPeriod"/>
            </a:pPr>
            <a:r>
              <a:rPr lang="en-GB" i="1" dirty="0"/>
              <a:t>sex</a:t>
            </a:r>
          </a:p>
          <a:p>
            <a:pPr marL="514350" indent="-514350">
              <a:buFont typeface="+mj-lt"/>
              <a:buAutoNum type="romanLcPeriod"/>
            </a:pPr>
            <a:r>
              <a:rPr lang="en-GB" i="1" dirty="0"/>
              <a:t>sexual orientation</a:t>
            </a:r>
          </a:p>
          <a:p>
            <a:pPr marL="514350" indent="-514350">
              <a:buFont typeface="+mj-lt"/>
              <a:buAutoNum type="romanLcPeriod"/>
            </a:pPr>
            <a:r>
              <a:rPr lang="en-GB" i="1" dirty="0"/>
              <a:t>disability</a:t>
            </a:r>
          </a:p>
          <a:p>
            <a:pPr marL="514350" indent="-514350">
              <a:buFont typeface="+mj-lt"/>
              <a:buAutoNum type="romanLcPeriod"/>
            </a:pPr>
            <a:r>
              <a:rPr lang="en-GB" i="1" dirty="0"/>
              <a:t>gender reassignment</a:t>
            </a:r>
          </a:p>
          <a:p>
            <a:pPr marL="514350" indent="-514350">
              <a:buFont typeface="+mj-lt"/>
              <a:buAutoNum type="romanLcPeriod"/>
            </a:pPr>
            <a:r>
              <a:rPr lang="en-GB" i="1" dirty="0"/>
              <a:t>pregnancy and maternity</a:t>
            </a:r>
          </a:p>
          <a:p>
            <a:pPr marL="0" indent="0">
              <a:buNone/>
            </a:pPr>
            <a:endParaRPr lang="en-GB" dirty="0"/>
          </a:p>
        </p:txBody>
      </p:sp>
    </p:spTree>
    <p:extLst>
      <p:ext uri="{BB962C8B-B14F-4D97-AF65-F5344CB8AC3E}">
        <p14:creationId xmlns:p14="http://schemas.microsoft.com/office/powerpoint/2010/main" val="46564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3542859" y="2377440"/>
            <a:ext cx="7956222" cy="1526096"/>
          </a:xfrm>
        </p:spPr>
        <p:txBody>
          <a:bodyPr>
            <a:normAutofit fontScale="90000"/>
          </a:bodyPr>
          <a:lstStyle/>
          <a:p>
            <a:br>
              <a:rPr lang="en-GB" dirty="0"/>
            </a:br>
            <a:r>
              <a:rPr lang="en-GB" dirty="0"/>
              <a:t>Task 1</a:t>
            </a:r>
            <a:br>
              <a:rPr lang="en-GB" dirty="0"/>
            </a:br>
            <a:br>
              <a:rPr lang="en-GB" dirty="0"/>
            </a:br>
            <a:r>
              <a:rPr lang="en-GB" dirty="0"/>
              <a:t>Make a list of some key elements, principles or </a:t>
            </a:r>
            <a:r>
              <a:rPr lang="en-GB" i="1" dirty="0"/>
              <a:t>critical pedagogy we might want to consider for establishing and maintaining an inclusive primary classroom. </a:t>
            </a:r>
            <a:br>
              <a:rPr lang="en-GB" i="1" dirty="0"/>
            </a:br>
            <a:endParaRPr lang="en-GB" dirty="0"/>
          </a:p>
        </p:txBody>
      </p:sp>
    </p:spTree>
    <p:extLst>
      <p:ext uri="{BB962C8B-B14F-4D97-AF65-F5344CB8AC3E}">
        <p14:creationId xmlns:p14="http://schemas.microsoft.com/office/powerpoint/2010/main" val="526703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3433131" y="0"/>
            <a:ext cx="7956222" cy="1526096"/>
          </a:xfrm>
        </p:spPr>
        <p:txBody>
          <a:bodyPr>
            <a:normAutofit fontScale="90000"/>
          </a:bodyPr>
          <a:lstStyle/>
          <a:p>
            <a:br>
              <a:rPr lang="en-GB" dirty="0"/>
            </a:br>
            <a:r>
              <a:rPr lang="en-GB" i="1" dirty="0"/>
              <a:t>Critical pedagogy…in an inclusive primary classroom include…</a:t>
            </a:r>
            <a:br>
              <a:rPr lang="en-GB" i="1" dirty="0"/>
            </a:br>
            <a:r>
              <a:rPr lang="en-GB" dirty="0"/>
              <a:t>(Paulo Freire)</a:t>
            </a:r>
          </a:p>
        </p:txBody>
      </p:sp>
      <p:sp>
        <p:nvSpPr>
          <p:cNvPr id="4" name="Dalfan Cynnwys 3">
            <a:extLst>
              <a:ext uri="{FF2B5EF4-FFF2-40B4-BE49-F238E27FC236}">
                <a16:creationId xmlns:a16="http://schemas.microsoft.com/office/drawing/2014/main" id="{42A29868-670D-89A3-1F0E-DAC711D46EC4}"/>
              </a:ext>
            </a:extLst>
          </p:cNvPr>
          <p:cNvSpPr>
            <a:spLocks noGrp="1"/>
          </p:cNvSpPr>
          <p:nvPr>
            <p:ph sz="half" idx="2"/>
          </p:nvPr>
        </p:nvSpPr>
        <p:spPr>
          <a:xfrm>
            <a:off x="3433131" y="2286635"/>
            <a:ext cx="4420751" cy="4114800"/>
          </a:xfrm>
        </p:spPr>
        <p:txBody>
          <a:bodyPr/>
          <a:lstStyle/>
          <a:p>
            <a:r>
              <a:rPr lang="en-GB" i="1" dirty="0"/>
              <a:t>Inclusivity</a:t>
            </a:r>
          </a:p>
          <a:p>
            <a:r>
              <a:rPr lang="en-GB" i="1" dirty="0"/>
              <a:t>Empowerment</a:t>
            </a:r>
          </a:p>
          <a:p>
            <a:r>
              <a:rPr lang="en-GB" i="1" dirty="0"/>
              <a:t>Social justice</a:t>
            </a:r>
          </a:p>
          <a:p>
            <a:r>
              <a:rPr lang="en-GB" i="1" dirty="0"/>
              <a:t>Critical thinking</a:t>
            </a:r>
          </a:p>
          <a:p>
            <a:r>
              <a:rPr lang="en-GB" i="1" dirty="0"/>
              <a:t>Dialogue and collaboration</a:t>
            </a:r>
          </a:p>
          <a:p>
            <a:r>
              <a:rPr lang="en-GB" i="1" dirty="0"/>
              <a:t>Cultural responsiveness</a:t>
            </a:r>
          </a:p>
          <a:p>
            <a:r>
              <a:rPr lang="en-GB" i="1" dirty="0"/>
              <a:t>Adaptability </a:t>
            </a:r>
          </a:p>
          <a:p>
            <a:r>
              <a:rPr lang="en-GB" i="1" dirty="0"/>
              <a:t>Reflection </a:t>
            </a:r>
          </a:p>
        </p:txBody>
      </p:sp>
      <p:pic>
        <p:nvPicPr>
          <p:cNvPr id="9" name="Picture 8">
            <a:extLst>
              <a:ext uri="{FF2B5EF4-FFF2-40B4-BE49-F238E27FC236}">
                <a16:creationId xmlns:a16="http://schemas.microsoft.com/office/drawing/2014/main" id="{63A3EDAF-469E-C142-A749-56E8EB713D8D}"/>
              </a:ext>
            </a:extLst>
          </p:cNvPr>
          <p:cNvPicPr>
            <a:picLocks noChangeAspect="1"/>
          </p:cNvPicPr>
          <p:nvPr/>
        </p:nvPicPr>
        <p:blipFill>
          <a:blip r:embed="rId3"/>
          <a:stretch>
            <a:fillRect/>
          </a:stretch>
        </p:blipFill>
        <p:spPr>
          <a:xfrm rot="10510364">
            <a:off x="6912710" y="4728650"/>
            <a:ext cx="2150353" cy="1585117"/>
          </a:xfrm>
          <a:prstGeom prst="rect">
            <a:avLst/>
          </a:prstGeom>
        </p:spPr>
      </p:pic>
      <p:sp>
        <p:nvSpPr>
          <p:cNvPr id="10" name="TextBox 9">
            <a:extLst>
              <a:ext uri="{FF2B5EF4-FFF2-40B4-BE49-F238E27FC236}">
                <a16:creationId xmlns:a16="http://schemas.microsoft.com/office/drawing/2014/main" id="{522B0D05-FC27-7347-8AE3-AC58231E36DF}"/>
              </a:ext>
            </a:extLst>
          </p:cNvPr>
          <p:cNvSpPr txBox="1"/>
          <p:nvPr/>
        </p:nvSpPr>
        <p:spPr>
          <a:xfrm>
            <a:off x="8547060" y="3880443"/>
            <a:ext cx="3498636" cy="2123658"/>
          </a:xfrm>
          <a:prstGeom prst="rect">
            <a:avLst/>
          </a:prstGeom>
          <a:noFill/>
        </p:spPr>
        <p:txBody>
          <a:bodyPr wrap="square" rtlCol="0">
            <a:spAutoFit/>
          </a:bodyPr>
          <a:lstStyle/>
          <a:p>
            <a:pPr algn="ctr"/>
            <a:r>
              <a:rPr lang="en-US" sz="4400" dirty="0"/>
              <a:t>Discuss possible meanings</a:t>
            </a:r>
          </a:p>
        </p:txBody>
      </p:sp>
      <p:pic>
        <p:nvPicPr>
          <p:cNvPr id="5" name="Picture 4">
            <a:extLst>
              <a:ext uri="{FF2B5EF4-FFF2-40B4-BE49-F238E27FC236}">
                <a16:creationId xmlns:a16="http://schemas.microsoft.com/office/drawing/2014/main" id="{2EB0A188-EA1A-2D45-B6C4-5A8820704396}"/>
              </a:ext>
            </a:extLst>
          </p:cNvPr>
          <p:cNvPicPr>
            <a:picLocks noChangeAspect="1"/>
          </p:cNvPicPr>
          <p:nvPr/>
        </p:nvPicPr>
        <p:blipFill>
          <a:blip r:embed="rId4"/>
          <a:stretch>
            <a:fillRect/>
          </a:stretch>
        </p:blipFill>
        <p:spPr>
          <a:xfrm>
            <a:off x="7282656" y="1465928"/>
            <a:ext cx="2414515" cy="2414515"/>
          </a:xfrm>
          <a:prstGeom prst="rect">
            <a:avLst/>
          </a:prstGeom>
        </p:spPr>
      </p:pic>
    </p:spTree>
    <p:extLst>
      <p:ext uri="{BB962C8B-B14F-4D97-AF65-F5344CB8AC3E}">
        <p14:creationId xmlns:p14="http://schemas.microsoft.com/office/powerpoint/2010/main" val="328341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3433131" y="0"/>
            <a:ext cx="7956222" cy="1526096"/>
          </a:xfrm>
        </p:spPr>
        <p:txBody>
          <a:bodyPr>
            <a:normAutofit fontScale="90000"/>
          </a:bodyPr>
          <a:lstStyle/>
          <a:p>
            <a:br>
              <a:rPr lang="en-GB" dirty="0"/>
            </a:br>
            <a:r>
              <a:rPr lang="en-GB" i="1" dirty="0"/>
              <a:t>Critical pedagogy…in an inclusive primary classroom include…</a:t>
            </a:r>
            <a:br>
              <a:rPr lang="en-GB" i="1" dirty="0"/>
            </a:br>
            <a:r>
              <a:rPr lang="en-GB" dirty="0"/>
              <a:t>(Paulo Freire)</a:t>
            </a:r>
          </a:p>
        </p:txBody>
      </p:sp>
      <p:sp>
        <p:nvSpPr>
          <p:cNvPr id="4" name="Dalfan Cynnwys 3">
            <a:extLst>
              <a:ext uri="{FF2B5EF4-FFF2-40B4-BE49-F238E27FC236}">
                <a16:creationId xmlns:a16="http://schemas.microsoft.com/office/drawing/2014/main" id="{42A29868-670D-89A3-1F0E-DAC711D46EC4}"/>
              </a:ext>
            </a:extLst>
          </p:cNvPr>
          <p:cNvSpPr>
            <a:spLocks noGrp="1"/>
          </p:cNvSpPr>
          <p:nvPr>
            <p:ph sz="half" idx="2"/>
          </p:nvPr>
        </p:nvSpPr>
        <p:spPr>
          <a:xfrm>
            <a:off x="3433131" y="2286635"/>
            <a:ext cx="4420751" cy="4114800"/>
          </a:xfrm>
        </p:spPr>
        <p:txBody>
          <a:bodyPr/>
          <a:lstStyle/>
          <a:p>
            <a:r>
              <a:rPr lang="en-GB" i="1" dirty="0"/>
              <a:t>Inclusivity</a:t>
            </a:r>
          </a:p>
          <a:p>
            <a:r>
              <a:rPr lang="en-GB" i="1" dirty="0"/>
              <a:t>Empowerment</a:t>
            </a:r>
          </a:p>
          <a:p>
            <a:r>
              <a:rPr lang="en-GB" i="1" dirty="0"/>
              <a:t>Social justice</a:t>
            </a:r>
          </a:p>
          <a:p>
            <a:r>
              <a:rPr lang="en-GB" i="1" dirty="0"/>
              <a:t>Critical thinking</a:t>
            </a:r>
          </a:p>
          <a:p>
            <a:r>
              <a:rPr lang="en-GB" i="1" dirty="0"/>
              <a:t>Dialogue and collaboration</a:t>
            </a:r>
          </a:p>
          <a:p>
            <a:r>
              <a:rPr lang="en-GB" i="1" dirty="0"/>
              <a:t>Cultural responsiveness</a:t>
            </a:r>
          </a:p>
          <a:p>
            <a:r>
              <a:rPr lang="en-GB" i="1" dirty="0"/>
              <a:t>Adaptability </a:t>
            </a:r>
          </a:p>
          <a:p>
            <a:r>
              <a:rPr lang="en-GB" i="1" dirty="0"/>
              <a:t>Reflection </a:t>
            </a:r>
          </a:p>
        </p:txBody>
      </p:sp>
      <p:pic>
        <p:nvPicPr>
          <p:cNvPr id="9" name="Picture 8">
            <a:extLst>
              <a:ext uri="{FF2B5EF4-FFF2-40B4-BE49-F238E27FC236}">
                <a16:creationId xmlns:a16="http://schemas.microsoft.com/office/drawing/2014/main" id="{63A3EDAF-469E-C142-A749-56E8EB713D8D}"/>
              </a:ext>
            </a:extLst>
          </p:cNvPr>
          <p:cNvPicPr>
            <a:picLocks noChangeAspect="1"/>
          </p:cNvPicPr>
          <p:nvPr/>
        </p:nvPicPr>
        <p:blipFill>
          <a:blip r:embed="rId3"/>
          <a:stretch>
            <a:fillRect/>
          </a:stretch>
        </p:blipFill>
        <p:spPr>
          <a:xfrm rot="10510364" flipV="1">
            <a:off x="5022041" y="1775213"/>
            <a:ext cx="2150353" cy="1533111"/>
          </a:xfrm>
          <a:prstGeom prst="rect">
            <a:avLst/>
          </a:prstGeom>
        </p:spPr>
      </p:pic>
      <p:sp>
        <p:nvSpPr>
          <p:cNvPr id="3" name="Rectangle 2">
            <a:extLst>
              <a:ext uri="{FF2B5EF4-FFF2-40B4-BE49-F238E27FC236}">
                <a16:creationId xmlns:a16="http://schemas.microsoft.com/office/drawing/2014/main" id="{F3A0623B-FF93-674E-AD71-CD563115A39A}"/>
              </a:ext>
            </a:extLst>
          </p:cNvPr>
          <p:cNvSpPr/>
          <p:nvPr/>
        </p:nvSpPr>
        <p:spPr>
          <a:xfrm>
            <a:off x="7562272" y="2286635"/>
            <a:ext cx="4200640" cy="3785652"/>
          </a:xfrm>
          <a:prstGeom prst="rect">
            <a:avLst/>
          </a:prstGeom>
        </p:spPr>
        <p:txBody>
          <a:bodyPr wrap="square">
            <a:spAutoFit/>
          </a:bodyPr>
          <a:lstStyle/>
          <a:p>
            <a:r>
              <a:rPr lang="en-GB" sz="2400" dirty="0">
                <a:solidFill>
                  <a:srgbClr val="00B050"/>
                </a:solidFill>
              </a:rPr>
              <a:t>Critical pedagogy recognises that every student, regardless of their background, abilities, or identity, should have an equal opportunity to learn.</a:t>
            </a:r>
          </a:p>
          <a:p>
            <a:endParaRPr lang="en-GB" sz="2400" dirty="0">
              <a:solidFill>
                <a:srgbClr val="00B050"/>
              </a:solidFill>
            </a:endParaRPr>
          </a:p>
          <a:p>
            <a:r>
              <a:rPr lang="en-GB" sz="2400" dirty="0">
                <a:solidFill>
                  <a:srgbClr val="00B050"/>
                </a:solidFill>
              </a:rPr>
              <a:t>Inclusive practices ensure that diverse learners are accommodated, and their unique needs are met.</a:t>
            </a:r>
          </a:p>
        </p:txBody>
      </p:sp>
    </p:spTree>
    <p:extLst>
      <p:ext uri="{BB962C8B-B14F-4D97-AF65-F5344CB8AC3E}">
        <p14:creationId xmlns:p14="http://schemas.microsoft.com/office/powerpoint/2010/main" val="1764336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3433131" y="0"/>
            <a:ext cx="7956222" cy="1526096"/>
          </a:xfrm>
        </p:spPr>
        <p:txBody>
          <a:bodyPr>
            <a:normAutofit fontScale="90000"/>
          </a:bodyPr>
          <a:lstStyle/>
          <a:p>
            <a:br>
              <a:rPr lang="en-GB" dirty="0"/>
            </a:br>
            <a:r>
              <a:rPr lang="en-GB" i="1" dirty="0"/>
              <a:t>Critical pedagogy…in an inclusive primary classroom include…</a:t>
            </a:r>
            <a:br>
              <a:rPr lang="en-GB" i="1" dirty="0"/>
            </a:br>
            <a:r>
              <a:rPr lang="en-GB" dirty="0"/>
              <a:t>(Paulo Freire)</a:t>
            </a:r>
          </a:p>
        </p:txBody>
      </p:sp>
      <p:sp>
        <p:nvSpPr>
          <p:cNvPr id="4" name="Dalfan Cynnwys 3">
            <a:extLst>
              <a:ext uri="{FF2B5EF4-FFF2-40B4-BE49-F238E27FC236}">
                <a16:creationId xmlns:a16="http://schemas.microsoft.com/office/drawing/2014/main" id="{42A29868-670D-89A3-1F0E-DAC711D46EC4}"/>
              </a:ext>
            </a:extLst>
          </p:cNvPr>
          <p:cNvSpPr>
            <a:spLocks noGrp="1"/>
          </p:cNvSpPr>
          <p:nvPr>
            <p:ph sz="half" idx="2"/>
          </p:nvPr>
        </p:nvSpPr>
        <p:spPr>
          <a:xfrm>
            <a:off x="3433131" y="2286635"/>
            <a:ext cx="4420751" cy="4114800"/>
          </a:xfrm>
        </p:spPr>
        <p:txBody>
          <a:bodyPr/>
          <a:lstStyle/>
          <a:p>
            <a:r>
              <a:rPr lang="en-GB" i="1" dirty="0"/>
              <a:t>Inclusivity</a:t>
            </a:r>
          </a:p>
          <a:p>
            <a:r>
              <a:rPr lang="en-GB" i="1" dirty="0"/>
              <a:t>Empowerment</a:t>
            </a:r>
          </a:p>
          <a:p>
            <a:r>
              <a:rPr lang="en-GB" i="1" dirty="0"/>
              <a:t>Social justice</a:t>
            </a:r>
          </a:p>
          <a:p>
            <a:r>
              <a:rPr lang="en-GB" i="1" dirty="0"/>
              <a:t>Critical thinking</a:t>
            </a:r>
          </a:p>
          <a:p>
            <a:r>
              <a:rPr lang="en-GB" i="1" dirty="0"/>
              <a:t>Dialogue and collaboration</a:t>
            </a:r>
          </a:p>
          <a:p>
            <a:r>
              <a:rPr lang="en-GB" i="1" dirty="0"/>
              <a:t>Cultural responsiveness</a:t>
            </a:r>
          </a:p>
          <a:p>
            <a:r>
              <a:rPr lang="en-GB" i="1" dirty="0"/>
              <a:t>Adaptability </a:t>
            </a:r>
          </a:p>
          <a:p>
            <a:r>
              <a:rPr lang="en-GB" i="1" dirty="0"/>
              <a:t>Reflection </a:t>
            </a:r>
          </a:p>
        </p:txBody>
      </p:sp>
      <p:pic>
        <p:nvPicPr>
          <p:cNvPr id="9" name="Picture 8">
            <a:extLst>
              <a:ext uri="{FF2B5EF4-FFF2-40B4-BE49-F238E27FC236}">
                <a16:creationId xmlns:a16="http://schemas.microsoft.com/office/drawing/2014/main" id="{63A3EDAF-469E-C142-A749-56E8EB713D8D}"/>
              </a:ext>
            </a:extLst>
          </p:cNvPr>
          <p:cNvPicPr>
            <a:picLocks noChangeAspect="1"/>
          </p:cNvPicPr>
          <p:nvPr/>
        </p:nvPicPr>
        <p:blipFill>
          <a:blip r:embed="rId3"/>
          <a:stretch>
            <a:fillRect/>
          </a:stretch>
        </p:blipFill>
        <p:spPr>
          <a:xfrm rot="10510364" flipV="1">
            <a:off x="5497529" y="2301243"/>
            <a:ext cx="2150353" cy="1533111"/>
          </a:xfrm>
          <a:prstGeom prst="rect">
            <a:avLst/>
          </a:prstGeom>
        </p:spPr>
      </p:pic>
      <p:sp>
        <p:nvSpPr>
          <p:cNvPr id="3" name="Rectangle 2">
            <a:extLst>
              <a:ext uri="{FF2B5EF4-FFF2-40B4-BE49-F238E27FC236}">
                <a16:creationId xmlns:a16="http://schemas.microsoft.com/office/drawing/2014/main" id="{F3A0623B-FF93-674E-AD71-CD563115A39A}"/>
              </a:ext>
            </a:extLst>
          </p:cNvPr>
          <p:cNvSpPr/>
          <p:nvPr/>
        </p:nvSpPr>
        <p:spPr>
          <a:xfrm>
            <a:off x="7562272" y="2286635"/>
            <a:ext cx="4200640" cy="3785652"/>
          </a:xfrm>
          <a:prstGeom prst="rect">
            <a:avLst/>
          </a:prstGeom>
        </p:spPr>
        <p:txBody>
          <a:bodyPr wrap="square">
            <a:spAutoFit/>
          </a:bodyPr>
          <a:lstStyle/>
          <a:p>
            <a:pPr fontAlgn="base"/>
            <a:r>
              <a:rPr lang="en-GB" sz="2400" dirty="0">
                <a:solidFill>
                  <a:srgbClr val="00B050"/>
                </a:solidFill>
              </a:rPr>
              <a:t>Critical pedagogy encourages students to become active participants in their learning.</a:t>
            </a:r>
          </a:p>
          <a:p>
            <a:pPr fontAlgn="base"/>
            <a:endParaRPr lang="en-GB" sz="2400" dirty="0">
              <a:solidFill>
                <a:srgbClr val="00B050"/>
              </a:solidFill>
            </a:endParaRPr>
          </a:p>
          <a:p>
            <a:pPr fontAlgn="base"/>
            <a:r>
              <a:rPr lang="en-GB" sz="2400" dirty="0">
                <a:solidFill>
                  <a:srgbClr val="00B050"/>
                </a:solidFill>
              </a:rPr>
              <a:t>It emphasises student voice, choice, and agency, allowing them to explore topics that matter to them and engage in discussions about issues that affect their lives.</a:t>
            </a:r>
          </a:p>
        </p:txBody>
      </p:sp>
    </p:spTree>
    <p:extLst>
      <p:ext uri="{BB962C8B-B14F-4D97-AF65-F5344CB8AC3E}">
        <p14:creationId xmlns:p14="http://schemas.microsoft.com/office/powerpoint/2010/main" val="701602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3433131" y="0"/>
            <a:ext cx="7956222" cy="1526096"/>
          </a:xfrm>
        </p:spPr>
        <p:txBody>
          <a:bodyPr>
            <a:normAutofit fontScale="90000"/>
          </a:bodyPr>
          <a:lstStyle/>
          <a:p>
            <a:br>
              <a:rPr lang="en-GB" dirty="0"/>
            </a:br>
            <a:r>
              <a:rPr lang="en-GB" i="1" dirty="0"/>
              <a:t>Critical pedagogy…in an inclusive primary classroom include…</a:t>
            </a:r>
            <a:br>
              <a:rPr lang="en-GB" i="1" dirty="0"/>
            </a:br>
            <a:r>
              <a:rPr lang="en-GB" dirty="0"/>
              <a:t>(Paulo Freire)</a:t>
            </a:r>
          </a:p>
        </p:txBody>
      </p:sp>
      <p:sp>
        <p:nvSpPr>
          <p:cNvPr id="4" name="Dalfan Cynnwys 3">
            <a:extLst>
              <a:ext uri="{FF2B5EF4-FFF2-40B4-BE49-F238E27FC236}">
                <a16:creationId xmlns:a16="http://schemas.microsoft.com/office/drawing/2014/main" id="{42A29868-670D-89A3-1F0E-DAC711D46EC4}"/>
              </a:ext>
            </a:extLst>
          </p:cNvPr>
          <p:cNvSpPr>
            <a:spLocks noGrp="1"/>
          </p:cNvSpPr>
          <p:nvPr>
            <p:ph sz="half" idx="2"/>
          </p:nvPr>
        </p:nvSpPr>
        <p:spPr>
          <a:xfrm>
            <a:off x="3433131" y="2286635"/>
            <a:ext cx="4420751" cy="4114800"/>
          </a:xfrm>
        </p:spPr>
        <p:txBody>
          <a:bodyPr/>
          <a:lstStyle/>
          <a:p>
            <a:r>
              <a:rPr lang="en-GB" i="1" dirty="0"/>
              <a:t>Inclusivity</a:t>
            </a:r>
          </a:p>
          <a:p>
            <a:r>
              <a:rPr lang="en-GB" i="1" dirty="0"/>
              <a:t>Empowerment</a:t>
            </a:r>
          </a:p>
          <a:p>
            <a:r>
              <a:rPr lang="en-GB" i="1" dirty="0"/>
              <a:t>Social justice</a:t>
            </a:r>
          </a:p>
          <a:p>
            <a:r>
              <a:rPr lang="en-GB" i="1" dirty="0"/>
              <a:t>Critical thinking</a:t>
            </a:r>
          </a:p>
          <a:p>
            <a:r>
              <a:rPr lang="en-GB" i="1" dirty="0"/>
              <a:t>Dialogue and collaboration</a:t>
            </a:r>
          </a:p>
          <a:p>
            <a:r>
              <a:rPr lang="en-GB" i="1" dirty="0"/>
              <a:t>Cultural responsiveness</a:t>
            </a:r>
          </a:p>
          <a:p>
            <a:r>
              <a:rPr lang="en-GB" i="1" dirty="0"/>
              <a:t>Adaptability </a:t>
            </a:r>
          </a:p>
          <a:p>
            <a:r>
              <a:rPr lang="en-GB" i="1" dirty="0"/>
              <a:t>Reflection </a:t>
            </a:r>
          </a:p>
        </p:txBody>
      </p:sp>
      <p:pic>
        <p:nvPicPr>
          <p:cNvPr id="9" name="Picture 8">
            <a:extLst>
              <a:ext uri="{FF2B5EF4-FFF2-40B4-BE49-F238E27FC236}">
                <a16:creationId xmlns:a16="http://schemas.microsoft.com/office/drawing/2014/main" id="{63A3EDAF-469E-C142-A749-56E8EB713D8D}"/>
              </a:ext>
            </a:extLst>
          </p:cNvPr>
          <p:cNvPicPr>
            <a:picLocks noChangeAspect="1"/>
          </p:cNvPicPr>
          <p:nvPr/>
        </p:nvPicPr>
        <p:blipFill>
          <a:blip r:embed="rId3"/>
          <a:stretch>
            <a:fillRect/>
          </a:stretch>
        </p:blipFill>
        <p:spPr>
          <a:xfrm rot="10510364" flipV="1">
            <a:off x="5497530" y="2723165"/>
            <a:ext cx="2150353" cy="1533111"/>
          </a:xfrm>
          <a:prstGeom prst="rect">
            <a:avLst/>
          </a:prstGeom>
        </p:spPr>
      </p:pic>
      <p:sp>
        <p:nvSpPr>
          <p:cNvPr id="3" name="Rectangle 2">
            <a:extLst>
              <a:ext uri="{FF2B5EF4-FFF2-40B4-BE49-F238E27FC236}">
                <a16:creationId xmlns:a16="http://schemas.microsoft.com/office/drawing/2014/main" id="{F3A0623B-FF93-674E-AD71-CD563115A39A}"/>
              </a:ext>
            </a:extLst>
          </p:cNvPr>
          <p:cNvSpPr/>
          <p:nvPr/>
        </p:nvSpPr>
        <p:spPr>
          <a:xfrm>
            <a:off x="7562272" y="2286635"/>
            <a:ext cx="4200640" cy="3785652"/>
          </a:xfrm>
          <a:prstGeom prst="rect">
            <a:avLst/>
          </a:prstGeom>
        </p:spPr>
        <p:txBody>
          <a:bodyPr wrap="square">
            <a:spAutoFit/>
          </a:bodyPr>
          <a:lstStyle/>
          <a:p>
            <a:pPr fontAlgn="base"/>
            <a:r>
              <a:rPr lang="en-GB" sz="2400" dirty="0">
                <a:solidFill>
                  <a:srgbClr val="00B050"/>
                </a:solidFill>
              </a:rPr>
              <a:t>This approach often revolves around issues of social justice, teaching students to recognise and challenge inequality, discrimination, and oppression. </a:t>
            </a:r>
          </a:p>
          <a:p>
            <a:pPr fontAlgn="base"/>
            <a:endParaRPr lang="en-GB" sz="2400" dirty="0">
              <a:solidFill>
                <a:srgbClr val="00B050"/>
              </a:solidFill>
            </a:endParaRPr>
          </a:p>
          <a:p>
            <a:pPr fontAlgn="base"/>
            <a:r>
              <a:rPr lang="en-GB" sz="2400" dirty="0">
                <a:solidFill>
                  <a:srgbClr val="00B050"/>
                </a:solidFill>
              </a:rPr>
              <a:t>Students are encouraged to think critically about social issues and work towards positive change.</a:t>
            </a:r>
          </a:p>
        </p:txBody>
      </p:sp>
    </p:spTree>
    <p:extLst>
      <p:ext uri="{BB962C8B-B14F-4D97-AF65-F5344CB8AC3E}">
        <p14:creationId xmlns:p14="http://schemas.microsoft.com/office/powerpoint/2010/main" val="646277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3433131" y="0"/>
            <a:ext cx="7956222" cy="1526096"/>
          </a:xfrm>
        </p:spPr>
        <p:txBody>
          <a:bodyPr>
            <a:normAutofit fontScale="90000"/>
          </a:bodyPr>
          <a:lstStyle/>
          <a:p>
            <a:br>
              <a:rPr lang="en-GB" dirty="0"/>
            </a:br>
            <a:r>
              <a:rPr lang="en-GB" i="1" dirty="0"/>
              <a:t>Critical pedagogy…in an inclusive primary classroom include…</a:t>
            </a:r>
            <a:br>
              <a:rPr lang="en-GB" i="1" dirty="0"/>
            </a:br>
            <a:r>
              <a:rPr lang="en-GB" dirty="0"/>
              <a:t>(Paulo Freire)</a:t>
            </a:r>
          </a:p>
        </p:txBody>
      </p:sp>
      <p:sp>
        <p:nvSpPr>
          <p:cNvPr id="4" name="Dalfan Cynnwys 3">
            <a:extLst>
              <a:ext uri="{FF2B5EF4-FFF2-40B4-BE49-F238E27FC236}">
                <a16:creationId xmlns:a16="http://schemas.microsoft.com/office/drawing/2014/main" id="{42A29868-670D-89A3-1F0E-DAC711D46EC4}"/>
              </a:ext>
            </a:extLst>
          </p:cNvPr>
          <p:cNvSpPr>
            <a:spLocks noGrp="1"/>
          </p:cNvSpPr>
          <p:nvPr>
            <p:ph sz="half" idx="2"/>
          </p:nvPr>
        </p:nvSpPr>
        <p:spPr>
          <a:xfrm>
            <a:off x="3433131" y="2286635"/>
            <a:ext cx="4420751" cy="4114800"/>
          </a:xfrm>
        </p:spPr>
        <p:txBody>
          <a:bodyPr/>
          <a:lstStyle/>
          <a:p>
            <a:r>
              <a:rPr lang="en-GB" i="1" dirty="0"/>
              <a:t>Inclusivity</a:t>
            </a:r>
          </a:p>
          <a:p>
            <a:r>
              <a:rPr lang="en-GB" i="1" dirty="0"/>
              <a:t>Empowerment</a:t>
            </a:r>
          </a:p>
          <a:p>
            <a:r>
              <a:rPr lang="en-GB" i="1" dirty="0"/>
              <a:t>Social justice</a:t>
            </a:r>
          </a:p>
          <a:p>
            <a:r>
              <a:rPr lang="en-GB" i="1" dirty="0"/>
              <a:t>Critical thinking</a:t>
            </a:r>
          </a:p>
          <a:p>
            <a:r>
              <a:rPr lang="en-GB" i="1" dirty="0"/>
              <a:t>Dialogue and collaboration</a:t>
            </a:r>
          </a:p>
          <a:p>
            <a:r>
              <a:rPr lang="en-GB" i="1" dirty="0"/>
              <a:t>Cultural responsiveness</a:t>
            </a:r>
          </a:p>
          <a:p>
            <a:r>
              <a:rPr lang="en-GB" i="1" dirty="0"/>
              <a:t>Adaptability </a:t>
            </a:r>
          </a:p>
          <a:p>
            <a:r>
              <a:rPr lang="en-GB" i="1" dirty="0"/>
              <a:t>Reflection </a:t>
            </a:r>
          </a:p>
        </p:txBody>
      </p:sp>
      <p:pic>
        <p:nvPicPr>
          <p:cNvPr id="9" name="Picture 8">
            <a:extLst>
              <a:ext uri="{FF2B5EF4-FFF2-40B4-BE49-F238E27FC236}">
                <a16:creationId xmlns:a16="http://schemas.microsoft.com/office/drawing/2014/main" id="{63A3EDAF-469E-C142-A749-56E8EB713D8D}"/>
              </a:ext>
            </a:extLst>
          </p:cNvPr>
          <p:cNvPicPr>
            <a:picLocks noChangeAspect="1"/>
          </p:cNvPicPr>
          <p:nvPr/>
        </p:nvPicPr>
        <p:blipFill>
          <a:blip r:embed="rId3"/>
          <a:stretch>
            <a:fillRect/>
          </a:stretch>
        </p:blipFill>
        <p:spPr>
          <a:xfrm rot="10510364" flipV="1">
            <a:off x="5642835" y="3152816"/>
            <a:ext cx="2150353" cy="1533111"/>
          </a:xfrm>
          <a:prstGeom prst="rect">
            <a:avLst/>
          </a:prstGeom>
        </p:spPr>
      </p:pic>
      <p:sp>
        <p:nvSpPr>
          <p:cNvPr id="3" name="Rectangle 2">
            <a:extLst>
              <a:ext uri="{FF2B5EF4-FFF2-40B4-BE49-F238E27FC236}">
                <a16:creationId xmlns:a16="http://schemas.microsoft.com/office/drawing/2014/main" id="{F3A0623B-FF93-674E-AD71-CD563115A39A}"/>
              </a:ext>
            </a:extLst>
          </p:cNvPr>
          <p:cNvSpPr/>
          <p:nvPr/>
        </p:nvSpPr>
        <p:spPr>
          <a:xfrm>
            <a:off x="7853882" y="2286635"/>
            <a:ext cx="3827081" cy="3416320"/>
          </a:xfrm>
          <a:prstGeom prst="rect">
            <a:avLst/>
          </a:prstGeom>
        </p:spPr>
        <p:txBody>
          <a:bodyPr wrap="square">
            <a:spAutoFit/>
          </a:bodyPr>
          <a:lstStyle/>
          <a:p>
            <a:pPr fontAlgn="base"/>
            <a:r>
              <a:rPr lang="en-GB" sz="2400" dirty="0">
                <a:solidFill>
                  <a:srgbClr val="00B050"/>
                </a:solidFill>
              </a:rPr>
              <a:t>Students are encouraged to question, analyse, and evaluate information and ideas. </a:t>
            </a:r>
          </a:p>
          <a:p>
            <a:pPr fontAlgn="base"/>
            <a:endParaRPr lang="en-GB" sz="2400" dirty="0">
              <a:solidFill>
                <a:srgbClr val="00B050"/>
              </a:solidFill>
            </a:endParaRPr>
          </a:p>
          <a:p>
            <a:pPr fontAlgn="base"/>
            <a:r>
              <a:rPr lang="en-GB" sz="2400" dirty="0">
                <a:solidFill>
                  <a:srgbClr val="00B050"/>
                </a:solidFill>
              </a:rPr>
              <a:t>They learn to see beyond the surface and develop a deeper understanding of complex issues.</a:t>
            </a:r>
          </a:p>
        </p:txBody>
      </p:sp>
    </p:spTree>
    <p:extLst>
      <p:ext uri="{BB962C8B-B14F-4D97-AF65-F5344CB8AC3E}">
        <p14:creationId xmlns:p14="http://schemas.microsoft.com/office/powerpoint/2010/main" val="42364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3433131" y="0"/>
            <a:ext cx="7956222" cy="1526096"/>
          </a:xfrm>
        </p:spPr>
        <p:txBody>
          <a:bodyPr>
            <a:normAutofit fontScale="90000"/>
          </a:bodyPr>
          <a:lstStyle/>
          <a:p>
            <a:br>
              <a:rPr lang="en-GB" dirty="0"/>
            </a:br>
            <a:r>
              <a:rPr lang="en-GB" i="1" dirty="0"/>
              <a:t>Critical pedagogy…in an inclusive primary classroom include…</a:t>
            </a:r>
            <a:br>
              <a:rPr lang="en-GB" i="1" dirty="0"/>
            </a:br>
            <a:r>
              <a:rPr lang="en-GB" dirty="0"/>
              <a:t>(Paulo Freire)</a:t>
            </a:r>
          </a:p>
        </p:txBody>
      </p:sp>
      <p:sp>
        <p:nvSpPr>
          <p:cNvPr id="4" name="Dalfan Cynnwys 3">
            <a:extLst>
              <a:ext uri="{FF2B5EF4-FFF2-40B4-BE49-F238E27FC236}">
                <a16:creationId xmlns:a16="http://schemas.microsoft.com/office/drawing/2014/main" id="{42A29868-670D-89A3-1F0E-DAC711D46EC4}"/>
              </a:ext>
            </a:extLst>
          </p:cNvPr>
          <p:cNvSpPr>
            <a:spLocks noGrp="1"/>
          </p:cNvSpPr>
          <p:nvPr>
            <p:ph sz="half" idx="2"/>
          </p:nvPr>
        </p:nvSpPr>
        <p:spPr>
          <a:xfrm>
            <a:off x="3433131" y="2286635"/>
            <a:ext cx="4420751" cy="4114800"/>
          </a:xfrm>
        </p:spPr>
        <p:txBody>
          <a:bodyPr/>
          <a:lstStyle/>
          <a:p>
            <a:r>
              <a:rPr lang="en-GB" i="1" dirty="0"/>
              <a:t>Inclusivity</a:t>
            </a:r>
          </a:p>
          <a:p>
            <a:r>
              <a:rPr lang="en-GB" i="1" dirty="0"/>
              <a:t>Empowerment</a:t>
            </a:r>
          </a:p>
          <a:p>
            <a:r>
              <a:rPr lang="en-GB" i="1" dirty="0"/>
              <a:t>Social justice</a:t>
            </a:r>
          </a:p>
          <a:p>
            <a:r>
              <a:rPr lang="en-GB" i="1" dirty="0"/>
              <a:t>Critical thinking</a:t>
            </a:r>
          </a:p>
          <a:p>
            <a:r>
              <a:rPr lang="en-GB" i="1" dirty="0"/>
              <a:t>Dialogue and collaboration</a:t>
            </a:r>
          </a:p>
          <a:p>
            <a:r>
              <a:rPr lang="en-GB" i="1" dirty="0"/>
              <a:t>Cultural responsiveness</a:t>
            </a:r>
          </a:p>
          <a:p>
            <a:r>
              <a:rPr lang="en-GB" i="1" dirty="0"/>
              <a:t>Adaptability </a:t>
            </a:r>
          </a:p>
          <a:p>
            <a:r>
              <a:rPr lang="en-GB" i="1" dirty="0"/>
              <a:t>Reflection </a:t>
            </a:r>
          </a:p>
        </p:txBody>
      </p:sp>
      <p:pic>
        <p:nvPicPr>
          <p:cNvPr id="9" name="Picture 8">
            <a:extLst>
              <a:ext uri="{FF2B5EF4-FFF2-40B4-BE49-F238E27FC236}">
                <a16:creationId xmlns:a16="http://schemas.microsoft.com/office/drawing/2014/main" id="{63A3EDAF-469E-C142-A749-56E8EB713D8D}"/>
              </a:ext>
            </a:extLst>
          </p:cNvPr>
          <p:cNvPicPr>
            <a:picLocks noChangeAspect="1"/>
          </p:cNvPicPr>
          <p:nvPr/>
        </p:nvPicPr>
        <p:blipFill>
          <a:blip r:embed="rId3"/>
          <a:stretch>
            <a:fillRect/>
          </a:stretch>
        </p:blipFill>
        <p:spPr>
          <a:xfrm rot="8158232" flipV="1">
            <a:off x="5992198" y="2818498"/>
            <a:ext cx="2150353" cy="1533111"/>
          </a:xfrm>
          <a:prstGeom prst="rect">
            <a:avLst/>
          </a:prstGeom>
        </p:spPr>
      </p:pic>
      <p:sp>
        <p:nvSpPr>
          <p:cNvPr id="3" name="Rectangle 2">
            <a:extLst>
              <a:ext uri="{FF2B5EF4-FFF2-40B4-BE49-F238E27FC236}">
                <a16:creationId xmlns:a16="http://schemas.microsoft.com/office/drawing/2014/main" id="{F3A0623B-FF93-674E-AD71-CD563115A39A}"/>
              </a:ext>
            </a:extLst>
          </p:cNvPr>
          <p:cNvSpPr/>
          <p:nvPr/>
        </p:nvSpPr>
        <p:spPr>
          <a:xfrm>
            <a:off x="8089351" y="1406272"/>
            <a:ext cx="3827081" cy="5262979"/>
          </a:xfrm>
          <a:prstGeom prst="rect">
            <a:avLst/>
          </a:prstGeom>
        </p:spPr>
        <p:txBody>
          <a:bodyPr wrap="square">
            <a:spAutoFit/>
          </a:bodyPr>
          <a:lstStyle/>
          <a:p>
            <a:pPr fontAlgn="base"/>
            <a:r>
              <a:rPr lang="en-GB" sz="2400" dirty="0">
                <a:solidFill>
                  <a:srgbClr val="00B050"/>
                </a:solidFill>
              </a:rPr>
              <a:t>In an inclusive primary classroom, fostering open dialogue and collaboration is vital. </a:t>
            </a:r>
          </a:p>
          <a:p>
            <a:pPr fontAlgn="base"/>
            <a:endParaRPr lang="en-GB" sz="2400" dirty="0">
              <a:solidFill>
                <a:srgbClr val="00B050"/>
              </a:solidFill>
            </a:endParaRPr>
          </a:p>
          <a:p>
            <a:pPr fontAlgn="base"/>
            <a:r>
              <a:rPr lang="en-GB" sz="2400" dirty="0">
                <a:solidFill>
                  <a:srgbClr val="00B050"/>
                </a:solidFill>
              </a:rPr>
              <a:t>Students are encouraged to engage in respectful discussions, share their perspectives, and learn from one another. This can help break down barriers and create a more inclusive and supportive learning environment.</a:t>
            </a:r>
          </a:p>
        </p:txBody>
      </p:sp>
    </p:spTree>
    <p:extLst>
      <p:ext uri="{BB962C8B-B14F-4D97-AF65-F5344CB8AC3E}">
        <p14:creationId xmlns:p14="http://schemas.microsoft.com/office/powerpoint/2010/main" val="1541564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3433131" y="0"/>
            <a:ext cx="7956222" cy="1526096"/>
          </a:xfrm>
        </p:spPr>
        <p:txBody>
          <a:bodyPr>
            <a:normAutofit fontScale="90000"/>
          </a:bodyPr>
          <a:lstStyle/>
          <a:p>
            <a:br>
              <a:rPr lang="en-GB" dirty="0"/>
            </a:br>
            <a:r>
              <a:rPr lang="en-GB" i="1" dirty="0"/>
              <a:t>Critical pedagogy…in an inclusive primary classroom include…</a:t>
            </a:r>
            <a:br>
              <a:rPr lang="en-GB" i="1" dirty="0"/>
            </a:br>
            <a:r>
              <a:rPr lang="en-GB" dirty="0"/>
              <a:t>(Paulo Freire)</a:t>
            </a:r>
          </a:p>
        </p:txBody>
      </p:sp>
      <p:sp>
        <p:nvSpPr>
          <p:cNvPr id="4" name="Dalfan Cynnwys 3">
            <a:extLst>
              <a:ext uri="{FF2B5EF4-FFF2-40B4-BE49-F238E27FC236}">
                <a16:creationId xmlns:a16="http://schemas.microsoft.com/office/drawing/2014/main" id="{42A29868-670D-89A3-1F0E-DAC711D46EC4}"/>
              </a:ext>
            </a:extLst>
          </p:cNvPr>
          <p:cNvSpPr>
            <a:spLocks noGrp="1"/>
          </p:cNvSpPr>
          <p:nvPr>
            <p:ph sz="half" idx="2"/>
          </p:nvPr>
        </p:nvSpPr>
        <p:spPr>
          <a:xfrm>
            <a:off x="3433131" y="2286635"/>
            <a:ext cx="4420751" cy="4114800"/>
          </a:xfrm>
        </p:spPr>
        <p:txBody>
          <a:bodyPr/>
          <a:lstStyle/>
          <a:p>
            <a:r>
              <a:rPr lang="en-GB" i="1" dirty="0"/>
              <a:t>Inclusivity</a:t>
            </a:r>
          </a:p>
          <a:p>
            <a:r>
              <a:rPr lang="en-GB" i="1" dirty="0"/>
              <a:t>Empowerment</a:t>
            </a:r>
          </a:p>
          <a:p>
            <a:r>
              <a:rPr lang="en-GB" i="1" dirty="0"/>
              <a:t>Social justice</a:t>
            </a:r>
          </a:p>
          <a:p>
            <a:r>
              <a:rPr lang="en-GB" i="1" dirty="0"/>
              <a:t>Critical thinking</a:t>
            </a:r>
          </a:p>
          <a:p>
            <a:r>
              <a:rPr lang="en-GB" i="1" dirty="0"/>
              <a:t>Dialogue and collaboration</a:t>
            </a:r>
          </a:p>
          <a:p>
            <a:r>
              <a:rPr lang="en-GB" i="1" dirty="0"/>
              <a:t>Cultural responsiveness</a:t>
            </a:r>
          </a:p>
          <a:p>
            <a:r>
              <a:rPr lang="en-GB" i="1" dirty="0"/>
              <a:t>Adaptability </a:t>
            </a:r>
          </a:p>
          <a:p>
            <a:r>
              <a:rPr lang="en-GB" i="1" dirty="0"/>
              <a:t>Reflection </a:t>
            </a:r>
          </a:p>
        </p:txBody>
      </p:sp>
      <p:pic>
        <p:nvPicPr>
          <p:cNvPr id="9" name="Picture 8">
            <a:extLst>
              <a:ext uri="{FF2B5EF4-FFF2-40B4-BE49-F238E27FC236}">
                <a16:creationId xmlns:a16="http://schemas.microsoft.com/office/drawing/2014/main" id="{63A3EDAF-469E-C142-A749-56E8EB713D8D}"/>
              </a:ext>
            </a:extLst>
          </p:cNvPr>
          <p:cNvPicPr>
            <a:picLocks noChangeAspect="1"/>
          </p:cNvPicPr>
          <p:nvPr/>
        </p:nvPicPr>
        <p:blipFill>
          <a:blip r:embed="rId3"/>
          <a:stretch>
            <a:fillRect/>
          </a:stretch>
        </p:blipFill>
        <p:spPr>
          <a:xfrm rot="13128383">
            <a:off x="5676544" y="4587942"/>
            <a:ext cx="2150353" cy="1658968"/>
          </a:xfrm>
          <a:prstGeom prst="rect">
            <a:avLst/>
          </a:prstGeom>
        </p:spPr>
      </p:pic>
      <p:sp>
        <p:nvSpPr>
          <p:cNvPr id="3" name="Rectangle 2">
            <a:extLst>
              <a:ext uri="{FF2B5EF4-FFF2-40B4-BE49-F238E27FC236}">
                <a16:creationId xmlns:a16="http://schemas.microsoft.com/office/drawing/2014/main" id="{F3A0623B-FF93-674E-AD71-CD563115A39A}"/>
              </a:ext>
            </a:extLst>
          </p:cNvPr>
          <p:cNvSpPr/>
          <p:nvPr/>
        </p:nvSpPr>
        <p:spPr>
          <a:xfrm>
            <a:off x="8109402" y="1865946"/>
            <a:ext cx="3827081" cy="4154984"/>
          </a:xfrm>
          <a:prstGeom prst="rect">
            <a:avLst/>
          </a:prstGeom>
        </p:spPr>
        <p:txBody>
          <a:bodyPr wrap="square">
            <a:spAutoFit/>
          </a:bodyPr>
          <a:lstStyle/>
          <a:p>
            <a:pPr fontAlgn="base"/>
            <a:r>
              <a:rPr lang="en-GB" sz="2400" dirty="0">
                <a:solidFill>
                  <a:srgbClr val="00B050"/>
                </a:solidFill>
              </a:rPr>
              <a:t>Teachers are expected to acknowledge and integrate students' diverse backgrounds and experiences into the curriculum. </a:t>
            </a:r>
          </a:p>
          <a:p>
            <a:pPr fontAlgn="base"/>
            <a:endParaRPr lang="en-GB" sz="2400" dirty="0">
              <a:solidFill>
                <a:srgbClr val="00B050"/>
              </a:solidFill>
            </a:endParaRPr>
          </a:p>
          <a:p>
            <a:pPr fontAlgn="base"/>
            <a:r>
              <a:rPr lang="en-GB" sz="2400" dirty="0">
                <a:solidFill>
                  <a:srgbClr val="00B050"/>
                </a:solidFill>
              </a:rPr>
              <a:t>This can help students feel more connected to the content and see themselves reflected in the classroom.</a:t>
            </a:r>
          </a:p>
        </p:txBody>
      </p:sp>
    </p:spTree>
    <p:extLst>
      <p:ext uri="{BB962C8B-B14F-4D97-AF65-F5344CB8AC3E}">
        <p14:creationId xmlns:p14="http://schemas.microsoft.com/office/powerpoint/2010/main" val="232333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3433131" y="0"/>
            <a:ext cx="7956222" cy="1526096"/>
          </a:xfrm>
        </p:spPr>
        <p:txBody>
          <a:bodyPr>
            <a:normAutofit fontScale="90000"/>
          </a:bodyPr>
          <a:lstStyle/>
          <a:p>
            <a:br>
              <a:rPr lang="en-GB" dirty="0"/>
            </a:br>
            <a:r>
              <a:rPr lang="en-GB" i="1" dirty="0"/>
              <a:t>Critical pedagogy…in an inclusive primary classroom include…</a:t>
            </a:r>
            <a:br>
              <a:rPr lang="en-GB" i="1" dirty="0"/>
            </a:br>
            <a:r>
              <a:rPr lang="en-GB" dirty="0"/>
              <a:t>(Paulo Freire)</a:t>
            </a:r>
          </a:p>
        </p:txBody>
      </p:sp>
      <p:sp>
        <p:nvSpPr>
          <p:cNvPr id="4" name="Dalfan Cynnwys 3">
            <a:extLst>
              <a:ext uri="{FF2B5EF4-FFF2-40B4-BE49-F238E27FC236}">
                <a16:creationId xmlns:a16="http://schemas.microsoft.com/office/drawing/2014/main" id="{42A29868-670D-89A3-1F0E-DAC711D46EC4}"/>
              </a:ext>
            </a:extLst>
          </p:cNvPr>
          <p:cNvSpPr>
            <a:spLocks noGrp="1"/>
          </p:cNvSpPr>
          <p:nvPr>
            <p:ph sz="half" idx="2"/>
          </p:nvPr>
        </p:nvSpPr>
        <p:spPr>
          <a:xfrm>
            <a:off x="3433131" y="2286635"/>
            <a:ext cx="4420751" cy="4114800"/>
          </a:xfrm>
        </p:spPr>
        <p:txBody>
          <a:bodyPr/>
          <a:lstStyle/>
          <a:p>
            <a:r>
              <a:rPr lang="en-GB" i="1" dirty="0"/>
              <a:t>Inclusivity</a:t>
            </a:r>
          </a:p>
          <a:p>
            <a:r>
              <a:rPr lang="en-GB" i="1" dirty="0"/>
              <a:t>Empowerment</a:t>
            </a:r>
          </a:p>
          <a:p>
            <a:r>
              <a:rPr lang="en-GB" i="1" dirty="0"/>
              <a:t>Social justice</a:t>
            </a:r>
          </a:p>
          <a:p>
            <a:r>
              <a:rPr lang="en-GB" i="1" dirty="0"/>
              <a:t>Critical thinking</a:t>
            </a:r>
          </a:p>
          <a:p>
            <a:r>
              <a:rPr lang="en-GB" i="1" dirty="0"/>
              <a:t>Dialogue and collaboration</a:t>
            </a:r>
          </a:p>
          <a:p>
            <a:r>
              <a:rPr lang="en-GB" i="1" dirty="0"/>
              <a:t>Cultural responsiveness</a:t>
            </a:r>
          </a:p>
          <a:p>
            <a:r>
              <a:rPr lang="en-GB" i="1" dirty="0"/>
              <a:t>Adaptability </a:t>
            </a:r>
          </a:p>
          <a:p>
            <a:r>
              <a:rPr lang="en-GB" i="1" dirty="0"/>
              <a:t>Reflection </a:t>
            </a:r>
          </a:p>
        </p:txBody>
      </p:sp>
      <p:pic>
        <p:nvPicPr>
          <p:cNvPr id="9" name="Picture 8">
            <a:extLst>
              <a:ext uri="{FF2B5EF4-FFF2-40B4-BE49-F238E27FC236}">
                <a16:creationId xmlns:a16="http://schemas.microsoft.com/office/drawing/2014/main" id="{63A3EDAF-469E-C142-A749-56E8EB713D8D}"/>
              </a:ext>
            </a:extLst>
          </p:cNvPr>
          <p:cNvPicPr>
            <a:picLocks noChangeAspect="1"/>
          </p:cNvPicPr>
          <p:nvPr/>
        </p:nvPicPr>
        <p:blipFill>
          <a:blip r:embed="rId3"/>
          <a:stretch>
            <a:fillRect/>
          </a:stretch>
        </p:blipFill>
        <p:spPr>
          <a:xfrm rot="12054425">
            <a:off x="5201056" y="4541415"/>
            <a:ext cx="2150353" cy="1658968"/>
          </a:xfrm>
          <a:prstGeom prst="rect">
            <a:avLst/>
          </a:prstGeom>
        </p:spPr>
      </p:pic>
      <p:sp>
        <p:nvSpPr>
          <p:cNvPr id="3" name="Rectangle 2">
            <a:extLst>
              <a:ext uri="{FF2B5EF4-FFF2-40B4-BE49-F238E27FC236}">
                <a16:creationId xmlns:a16="http://schemas.microsoft.com/office/drawing/2014/main" id="{F3A0623B-FF93-674E-AD71-CD563115A39A}"/>
              </a:ext>
            </a:extLst>
          </p:cNvPr>
          <p:cNvSpPr/>
          <p:nvPr/>
        </p:nvSpPr>
        <p:spPr>
          <a:xfrm>
            <a:off x="7707066" y="2134855"/>
            <a:ext cx="3827081" cy="4154984"/>
          </a:xfrm>
          <a:prstGeom prst="rect">
            <a:avLst/>
          </a:prstGeom>
        </p:spPr>
        <p:txBody>
          <a:bodyPr wrap="square">
            <a:spAutoFit/>
          </a:bodyPr>
          <a:lstStyle/>
          <a:p>
            <a:pPr fontAlgn="base"/>
            <a:r>
              <a:rPr lang="en-GB" sz="2400" dirty="0">
                <a:solidFill>
                  <a:srgbClr val="00B050"/>
                </a:solidFill>
              </a:rPr>
              <a:t>Critical pedagogy in an inclusive primary classroom context requires teachers to be flexible and responsive to students' varying needs.</a:t>
            </a:r>
          </a:p>
          <a:p>
            <a:pPr fontAlgn="base"/>
            <a:endParaRPr lang="en-GB" sz="2400" dirty="0">
              <a:solidFill>
                <a:srgbClr val="00B050"/>
              </a:solidFill>
            </a:endParaRPr>
          </a:p>
          <a:p>
            <a:pPr fontAlgn="base"/>
            <a:r>
              <a:rPr lang="en-GB" sz="2400" dirty="0">
                <a:solidFill>
                  <a:srgbClr val="00B050"/>
                </a:solidFill>
              </a:rPr>
              <a:t>Differentiated instruction and varied teaching strategies may be employed to accommodate diverse learners.</a:t>
            </a:r>
          </a:p>
        </p:txBody>
      </p:sp>
    </p:spTree>
    <p:extLst>
      <p:ext uri="{BB962C8B-B14F-4D97-AF65-F5344CB8AC3E}">
        <p14:creationId xmlns:p14="http://schemas.microsoft.com/office/powerpoint/2010/main" val="257063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3433131" y="0"/>
            <a:ext cx="7956222" cy="1526096"/>
          </a:xfrm>
        </p:spPr>
        <p:txBody>
          <a:bodyPr>
            <a:normAutofit fontScale="90000"/>
          </a:bodyPr>
          <a:lstStyle/>
          <a:p>
            <a:br>
              <a:rPr lang="en-GB" dirty="0"/>
            </a:br>
            <a:r>
              <a:rPr lang="en-GB" i="1" dirty="0"/>
              <a:t>Critical pedagogy…in an inclusive primary classroom include…</a:t>
            </a:r>
            <a:br>
              <a:rPr lang="en-GB" i="1" dirty="0"/>
            </a:br>
            <a:r>
              <a:rPr lang="en-GB" dirty="0"/>
              <a:t>(Paulo Freire)</a:t>
            </a:r>
          </a:p>
        </p:txBody>
      </p:sp>
      <p:sp>
        <p:nvSpPr>
          <p:cNvPr id="4" name="Dalfan Cynnwys 3">
            <a:extLst>
              <a:ext uri="{FF2B5EF4-FFF2-40B4-BE49-F238E27FC236}">
                <a16:creationId xmlns:a16="http://schemas.microsoft.com/office/drawing/2014/main" id="{42A29868-670D-89A3-1F0E-DAC711D46EC4}"/>
              </a:ext>
            </a:extLst>
          </p:cNvPr>
          <p:cNvSpPr>
            <a:spLocks noGrp="1"/>
          </p:cNvSpPr>
          <p:nvPr>
            <p:ph sz="half" idx="2"/>
          </p:nvPr>
        </p:nvSpPr>
        <p:spPr>
          <a:xfrm>
            <a:off x="3433131" y="2286635"/>
            <a:ext cx="4420751" cy="4114800"/>
          </a:xfrm>
        </p:spPr>
        <p:txBody>
          <a:bodyPr/>
          <a:lstStyle/>
          <a:p>
            <a:r>
              <a:rPr lang="en-GB" i="1" dirty="0"/>
              <a:t>Inclusivity</a:t>
            </a:r>
          </a:p>
          <a:p>
            <a:r>
              <a:rPr lang="en-GB" i="1" dirty="0"/>
              <a:t>Empowerment</a:t>
            </a:r>
          </a:p>
          <a:p>
            <a:r>
              <a:rPr lang="en-GB" i="1" dirty="0"/>
              <a:t>Social justice</a:t>
            </a:r>
          </a:p>
          <a:p>
            <a:r>
              <a:rPr lang="en-GB" i="1" dirty="0"/>
              <a:t>Critical thinking</a:t>
            </a:r>
          </a:p>
          <a:p>
            <a:r>
              <a:rPr lang="en-GB" i="1" dirty="0"/>
              <a:t>Dialogue and collaboration</a:t>
            </a:r>
          </a:p>
          <a:p>
            <a:r>
              <a:rPr lang="en-GB" i="1" dirty="0"/>
              <a:t>Cultural responsiveness</a:t>
            </a:r>
          </a:p>
          <a:p>
            <a:r>
              <a:rPr lang="en-GB" i="1" dirty="0"/>
              <a:t>Adaptability </a:t>
            </a:r>
          </a:p>
          <a:p>
            <a:r>
              <a:rPr lang="en-GB" i="1" dirty="0"/>
              <a:t>Reflection </a:t>
            </a:r>
          </a:p>
        </p:txBody>
      </p:sp>
      <p:pic>
        <p:nvPicPr>
          <p:cNvPr id="9" name="Picture 8">
            <a:extLst>
              <a:ext uri="{FF2B5EF4-FFF2-40B4-BE49-F238E27FC236}">
                <a16:creationId xmlns:a16="http://schemas.microsoft.com/office/drawing/2014/main" id="{63A3EDAF-469E-C142-A749-56E8EB713D8D}"/>
              </a:ext>
            </a:extLst>
          </p:cNvPr>
          <p:cNvPicPr>
            <a:picLocks noChangeAspect="1"/>
          </p:cNvPicPr>
          <p:nvPr/>
        </p:nvPicPr>
        <p:blipFill>
          <a:blip r:embed="rId3"/>
          <a:stretch>
            <a:fillRect/>
          </a:stretch>
        </p:blipFill>
        <p:spPr>
          <a:xfrm rot="12054425">
            <a:off x="5035674" y="5095012"/>
            <a:ext cx="2150353" cy="1658968"/>
          </a:xfrm>
          <a:prstGeom prst="rect">
            <a:avLst/>
          </a:prstGeom>
        </p:spPr>
      </p:pic>
      <p:sp>
        <p:nvSpPr>
          <p:cNvPr id="3" name="Rectangle 2">
            <a:extLst>
              <a:ext uri="{FF2B5EF4-FFF2-40B4-BE49-F238E27FC236}">
                <a16:creationId xmlns:a16="http://schemas.microsoft.com/office/drawing/2014/main" id="{F3A0623B-FF93-674E-AD71-CD563115A39A}"/>
              </a:ext>
            </a:extLst>
          </p:cNvPr>
          <p:cNvSpPr/>
          <p:nvPr/>
        </p:nvSpPr>
        <p:spPr>
          <a:xfrm>
            <a:off x="7707066" y="2134855"/>
            <a:ext cx="3827081" cy="4154984"/>
          </a:xfrm>
          <a:prstGeom prst="rect">
            <a:avLst/>
          </a:prstGeom>
        </p:spPr>
        <p:txBody>
          <a:bodyPr wrap="square">
            <a:spAutoFit/>
          </a:bodyPr>
          <a:lstStyle/>
          <a:p>
            <a:pPr fontAlgn="base"/>
            <a:r>
              <a:rPr lang="en-GB" sz="2400" dirty="0">
                <a:solidFill>
                  <a:srgbClr val="00B050"/>
                </a:solidFill>
              </a:rPr>
              <a:t>Teachers and students engage in ongoing reflection about their teaching and learning experiences. </a:t>
            </a:r>
          </a:p>
          <a:p>
            <a:pPr fontAlgn="base"/>
            <a:endParaRPr lang="en-GB" sz="2400" dirty="0">
              <a:solidFill>
                <a:srgbClr val="00B050"/>
              </a:solidFill>
            </a:endParaRPr>
          </a:p>
          <a:p>
            <a:pPr fontAlgn="base"/>
            <a:r>
              <a:rPr lang="en-GB" sz="2400" dirty="0">
                <a:solidFill>
                  <a:srgbClr val="00B050"/>
                </a:solidFill>
              </a:rPr>
              <a:t>This self-reflection is essential for continuously improving the learning environment and addressing issues related to inclusivity and social justice.</a:t>
            </a:r>
          </a:p>
        </p:txBody>
      </p:sp>
    </p:spTree>
    <p:extLst>
      <p:ext uri="{BB962C8B-B14F-4D97-AF65-F5344CB8AC3E}">
        <p14:creationId xmlns:p14="http://schemas.microsoft.com/office/powerpoint/2010/main" val="3144121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3433131" y="0"/>
            <a:ext cx="7956222" cy="1526096"/>
          </a:xfrm>
        </p:spPr>
        <p:txBody>
          <a:bodyPr>
            <a:normAutofit fontScale="90000"/>
          </a:bodyPr>
          <a:lstStyle/>
          <a:p>
            <a:br>
              <a:rPr lang="en-GB" dirty="0"/>
            </a:br>
            <a:r>
              <a:rPr lang="en-GB" i="1" dirty="0"/>
              <a:t>Critical pedagogy…in an inclusive primary classroom include…</a:t>
            </a:r>
            <a:br>
              <a:rPr lang="en-GB" i="1" dirty="0"/>
            </a:br>
            <a:r>
              <a:rPr lang="en-GB" dirty="0"/>
              <a:t>(Paulo Freire)</a:t>
            </a:r>
          </a:p>
        </p:txBody>
      </p:sp>
      <p:sp>
        <p:nvSpPr>
          <p:cNvPr id="4" name="Dalfan Cynnwys 3">
            <a:extLst>
              <a:ext uri="{FF2B5EF4-FFF2-40B4-BE49-F238E27FC236}">
                <a16:creationId xmlns:a16="http://schemas.microsoft.com/office/drawing/2014/main" id="{42A29868-670D-89A3-1F0E-DAC711D46EC4}"/>
              </a:ext>
            </a:extLst>
          </p:cNvPr>
          <p:cNvSpPr>
            <a:spLocks noGrp="1"/>
          </p:cNvSpPr>
          <p:nvPr>
            <p:ph sz="half" idx="2"/>
          </p:nvPr>
        </p:nvSpPr>
        <p:spPr>
          <a:xfrm>
            <a:off x="3433131" y="2286635"/>
            <a:ext cx="4420751" cy="4114800"/>
          </a:xfrm>
        </p:spPr>
        <p:txBody>
          <a:bodyPr/>
          <a:lstStyle/>
          <a:p>
            <a:r>
              <a:rPr lang="en-GB" i="1" dirty="0"/>
              <a:t>Inclusivity</a:t>
            </a:r>
          </a:p>
          <a:p>
            <a:r>
              <a:rPr lang="en-GB" i="1" dirty="0"/>
              <a:t>Empowerment</a:t>
            </a:r>
          </a:p>
          <a:p>
            <a:r>
              <a:rPr lang="en-GB" i="1" dirty="0"/>
              <a:t>Social justice</a:t>
            </a:r>
          </a:p>
          <a:p>
            <a:r>
              <a:rPr lang="en-GB" i="1" dirty="0"/>
              <a:t>Critical thinking</a:t>
            </a:r>
          </a:p>
          <a:p>
            <a:r>
              <a:rPr lang="en-GB" i="1" dirty="0"/>
              <a:t>Dialogue and collaboration</a:t>
            </a:r>
          </a:p>
          <a:p>
            <a:r>
              <a:rPr lang="en-GB" i="1" dirty="0"/>
              <a:t>Cultural responsiveness</a:t>
            </a:r>
          </a:p>
          <a:p>
            <a:r>
              <a:rPr lang="en-GB" i="1" dirty="0"/>
              <a:t>Adaptability </a:t>
            </a:r>
          </a:p>
          <a:p>
            <a:r>
              <a:rPr lang="en-GB" i="1" dirty="0"/>
              <a:t>Reflection </a:t>
            </a:r>
          </a:p>
        </p:txBody>
      </p:sp>
      <p:pic>
        <p:nvPicPr>
          <p:cNvPr id="9" name="Picture 8">
            <a:extLst>
              <a:ext uri="{FF2B5EF4-FFF2-40B4-BE49-F238E27FC236}">
                <a16:creationId xmlns:a16="http://schemas.microsoft.com/office/drawing/2014/main" id="{63A3EDAF-469E-C142-A749-56E8EB713D8D}"/>
              </a:ext>
            </a:extLst>
          </p:cNvPr>
          <p:cNvPicPr>
            <a:picLocks noChangeAspect="1"/>
          </p:cNvPicPr>
          <p:nvPr/>
        </p:nvPicPr>
        <p:blipFill>
          <a:blip r:embed="rId3"/>
          <a:stretch>
            <a:fillRect/>
          </a:stretch>
        </p:blipFill>
        <p:spPr>
          <a:xfrm rot="12054425">
            <a:off x="5035674" y="5095012"/>
            <a:ext cx="2150353" cy="1658968"/>
          </a:xfrm>
          <a:prstGeom prst="rect">
            <a:avLst/>
          </a:prstGeom>
        </p:spPr>
      </p:pic>
      <p:sp>
        <p:nvSpPr>
          <p:cNvPr id="3" name="Rectangle 2">
            <a:extLst>
              <a:ext uri="{FF2B5EF4-FFF2-40B4-BE49-F238E27FC236}">
                <a16:creationId xmlns:a16="http://schemas.microsoft.com/office/drawing/2014/main" id="{F3A0623B-FF93-674E-AD71-CD563115A39A}"/>
              </a:ext>
            </a:extLst>
          </p:cNvPr>
          <p:cNvSpPr/>
          <p:nvPr/>
        </p:nvSpPr>
        <p:spPr>
          <a:xfrm>
            <a:off x="7523649" y="1450737"/>
            <a:ext cx="4473279" cy="4893647"/>
          </a:xfrm>
          <a:prstGeom prst="rect">
            <a:avLst/>
          </a:prstGeom>
        </p:spPr>
        <p:txBody>
          <a:bodyPr wrap="square">
            <a:spAutoFit/>
          </a:bodyPr>
          <a:lstStyle/>
          <a:p>
            <a:r>
              <a:rPr lang="en-GB" sz="2400" dirty="0">
                <a:solidFill>
                  <a:srgbClr val="7030A0"/>
                </a:solidFill>
              </a:rPr>
              <a:t>In summary, critical pedagogy in an inclusive primary classroom context emphasises the importance of equitable education, critical thinking, and social justice.</a:t>
            </a:r>
          </a:p>
          <a:p>
            <a:endParaRPr lang="en-GB" sz="2400" dirty="0">
              <a:solidFill>
                <a:srgbClr val="7030A0"/>
              </a:solidFill>
            </a:endParaRPr>
          </a:p>
          <a:p>
            <a:r>
              <a:rPr lang="en-GB" sz="2400" dirty="0">
                <a:solidFill>
                  <a:srgbClr val="7030A0"/>
                </a:solidFill>
              </a:rPr>
              <a:t>It creates a learning environment where all students, including those with special needs, can thrive, and where diversity is celebrated and leveraged as a source of strength.</a:t>
            </a:r>
          </a:p>
        </p:txBody>
      </p:sp>
      <p:pic>
        <p:nvPicPr>
          <p:cNvPr id="6" name="Picture 5">
            <a:extLst>
              <a:ext uri="{FF2B5EF4-FFF2-40B4-BE49-F238E27FC236}">
                <a16:creationId xmlns:a16="http://schemas.microsoft.com/office/drawing/2014/main" id="{828692DC-62E7-684C-B210-09DB52717F26}"/>
              </a:ext>
            </a:extLst>
          </p:cNvPr>
          <p:cNvPicPr>
            <a:picLocks noChangeAspect="1"/>
          </p:cNvPicPr>
          <p:nvPr/>
        </p:nvPicPr>
        <p:blipFill>
          <a:blip r:embed="rId3"/>
          <a:stretch>
            <a:fillRect/>
          </a:stretch>
        </p:blipFill>
        <p:spPr>
          <a:xfrm rot="9404570" flipV="1">
            <a:off x="5472624" y="1480596"/>
            <a:ext cx="2150353" cy="1612078"/>
          </a:xfrm>
          <a:prstGeom prst="rect">
            <a:avLst/>
          </a:prstGeom>
        </p:spPr>
      </p:pic>
    </p:spTree>
    <p:extLst>
      <p:ext uri="{BB962C8B-B14F-4D97-AF65-F5344CB8AC3E}">
        <p14:creationId xmlns:p14="http://schemas.microsoft.com/office/powerpoint/2010/main" val="1530344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0590F0-0847-AA49-AD50-F95ECCC2C13D}"/>
              </a:ext>
            </a:extLst>
          </p:cNvPr>
          <p:cNvSpPr/>
          <p:nvPr/>
        </p:nvSpPr>
        <p:spPr>
          <a:xfrm>
            <a:off x="256032" y="314879"/>
            <a:ext cx="11667744" cy="4832092"/>
          </a:xfrm>
          <a:prstGeom prst="rect">
            <a:avLst/>
          </a:prstGeom>
        </p:spPr>
        <p:txBody>
          <a:bodyPr wrap="square">
            <a:spAutoFit/>
          </a:bodyPr>
          <a:lstStyle/>
          <a:p>
            <a:pPr fontAlgn="base"/>
            <a:r>
              <a:rPr lang="en-GB" sz="2800" dirty="0">
                <a:solidFill>
                  <a:srgbClr val="002060"/>
                </a:solidFill>
                <a:latin typeface="Calibri" panose="020F0502020204030204" pitchFamily="34" charset="0"/>
                <a:ea typeface="Times New Roman" panose="02020603050405020304" pitchFamily="18" charset="0"/>
                <a:cs typeface="Calibri" panose="020F0502020204030204" pitchFamily="34" charset="0"/>
              </a:rPr>
              <a:t>Welsh Government (2016, p.4) suggest that the essential principles of inclusion are:</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fontAlgn="base"/>
            <a:r>
              <a:rPr lang="en-GB" dirty="0">
                <a:solidFill>
                  <a:srgbClr val="002060"/>
                </a:solidFill>
                <a:latin typeface="Calibri" panose="020F0502020204030204" pitchFamily="34" charset="0"/>
                <a:ea typeface="Times New Roman" panose="02020603050405020304" pitchFamily="18"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inclusion is a process by which schools, local authorities and others develop their cultures, policies and practices to include all children and young people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all children and young people should have access to an appropriate education that affords them the opportunity to achieve their personal potential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an inclusive education service offers excellence and choice and seeks and responds to the views of parents, carers, children and young people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the interests of all children and young people are safeguarded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with the right training, strategies and support, nearly all children and young people who require extra support can be successfully included in mainstream education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mainstream education is not always right for every child or young person all of the time but if mainstream education is not right at a particular stage this should not prevent the child or young person from being included successfully at a later stage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those pupils not in mainstream education should have links to their peers in mainstream schools.</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988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0590F0-0847-AA49-AD50-F95ECCC2C13D}"/>
              </a:ext>
            </a:extLst>
          </p:cNvPr>
          <p:cNvSpPr/>
          <p:nvPr/>
        </p:nvSpPr>
        <p:spPr>
          <a:xfrm>
            <a:off x="256032" y="314879"/>
            <a:ext cx="11667744" cy="4832092"/>
          </a:xfrm>
          <a:prstGeom prst="rect">
            <a:avLst/>
          </a:prstGeom>
        </p:spPr>
        <p:txBody>
          <a:bodyPr wrap="square">
            <a:spAutoFit/>
          </a:bodyPr>
          <a:lstStyle/>
          <a:p>
            <a:pPr fontAlgn="base"/>
            <a:r>
              <a:rPr lang="en-GB" sz="2800" dirty="0">
                <a:solidFill>
                  <a:srgbClr val="002060"/>
                </a:solidFill>
                <a:latin typeface="Calibri" panose="020F0502020204030204" pitchFamily="34" charset="0"/>
                <a:ea typeface="Times New Roman" panose="02020603050405020304" pitchFamily="18" charset="0"/>
                <a:cs typeface="Calibri" panose="020F0502020204030204" pitchFamily="34" charset="0"/>
              </a:rPr>
              <a:t>Welsh Government (2016, p.4) suggest that the essential principles of inclusion are:</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fontAlgn="base"/>
            <a:r>
              <a:rPr lang="en-GB" dirty="0">
                <a:solidFill>
                  <a:srgbClr val="002060"/>
                </a:solidFill>
                <a:latin typeface="Calibri" panose="020F0502020204030204" pitchFamily="34" charset="0"/>
                <a:ea typeface="Times New Roman" panose="02020603050405020304" pitchFamily="18"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inclusion is a process by which schools, local authorities and others develop their cultures, policies and practices to include all children and young people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all children and young people should have access to an appropriate education that affords them the opportunity to achieve their personal potential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an inclusive education service offers excellence and choice and seeks and responds to the views of parents, carers, children and young people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the interests of all children and young people are safeguarded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B050"/>
                </a:solidFill>
                <a:latin typeface="Calibri" panose="020F0502020204030204" pitchFamily="34" charset="0"/>
                <a:ea typeface="Calibri" panose="020F0502020204030204" pitchFamily="34" charset="0"/>
                <a:cs typeface="Times New Roman" panose="02020603050405020304" pitchFamily="18" charset="0"/>
              </a:rPr>
              <a:t>with the right training, strategies and support, nearly all children and young people who require extra support can be successfully included in mainstream education </a:t>
            </a: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mainstream education is not always right for every child or young person all of the time but if mainstream education is not right at a particular stage this should not prevent the child or young person from being included successfully at a later stage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Font typeface="Symbol" panose="05050102010706020507" pitchFamily="18" charset="2"/>
              <a:buChar char=""/>
            </a:pPr>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those pupils not in mainstream education should have links to their peers in mainstream schools.</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38705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50B24B04-F0C6-9187-C6BB-BEF5666384E6}"/>
              </a:ext>
            </a:extLst>
          </p:cNvPr>
          <p:cNvSpPr>
            <a:spLocks noGrp="1"/>
          </p:cNvSpPr>
          <p:nvPr>
            <p:ph type="title"/>
          </p:nvPr>
        </p:nvSpPr>
        <p:spPr>
          <a:xfrm>
            <a:off x="1257047" y="1089053"/>
            <a:ext cx="9357865" cy="1041901"/>
          </a:xfrm>
        </p:spPr>
        <p:txBody>
          <a:bodyPr>
            <a:normAutofit/>
          </a:bodyPr>
          <a:lstStyle/>
          <a:p>
            <a:r>
              <a:rPr lang="en-GB" sz="3400" i="1" dirty="0"/>
              <a:t>Discuss </a:t>
            </a:r>
            <a:endParaRPr lang="en-GB" sz="3400" dirty="0"/>
          </a:p>
        </p:txBody>
      </p:sp>
      <p:sp>
        <p:nvSpPr>
          <p:cNvPr id="4" name="Dalfan Cynnwys 3">
            <a:extLst>
              <a:ext uri="{FF2B5EF4-FFF2-40B4-BE49-F238E27FC236}">
                <a16:creationId xmlns:a16="http://schemas.microsoft.com/office/drawing/2014/main" id="{42A29868-670D-89A3-1F0E-DAC711D46EC4}"/>
              </a:ext>
            </a:extLst>
          </p:cNvPr>
          <p:cNvSpPr>
            <a:spLocks noGrp="1"/>
          </p:cNvSpPr>
          <p:nvPr>
            <p:ph sz="half" idx="2"/>
          </p:nvPr>
        </p:nvSpPr>
        <p:spPr>
          <a:xfrm>
            <a:off x="1541499" y="2085817"/>
            <a:ext cx="9362436" cy="2699968"/>
          </a:xfrm>
        </p:spPr>
        <p:txBody>
          <a:bodyPr>
            <a:normAutofit/>
          </a:bodyPr>
          <a:lstStyle/>
          <a:p>
            <a:r>
              <a:rPr lang="en-GB" i="1" dirty="0"/>
              <a:t>What are the benefits of including every child within your classroom?</a:t>
            </a:r>
          </a:p>
          <a:p>
            <a:endParaRPr lang="en-GB" i="1" dirty="0"/>
          </a:p>
          <a:p>
            <a:r>
              <a:rPr lang="en-GB" i="1" dirty="0"/>
              <a:t>What are the challenges of implementing this successfully?</a:t>
            </a:r>
          </a:p>
          <a:p>
            <a:endParaRPr lang="en-GB" sz="2000" i="1" dirty="0"/>
          </a:p>
        </p:txBody>
      </p:sp>
      <p:pic>
        <p:nvPicPr>
          <p:cNvPr id="6" name="Llun 5" descr="Llun yn cynnwys celf clipio, enghraifft, tynnu llun, cartŵn&#10;&#10;Wedi cynhyrchu’r disgrifiad yn awtomatig">
            <a:extLst>
              <a:ext uri="{FF2B5EF4-FFF2-40B4-BE49-F238E27FC236}">
                <a16:creationId xmlns:a16="http://schemas.microsoft.com/office/drawing/2014/main" id="{215E69D5-1981-3E3A-2189-9C3B3493BBB3}"/>
              </a:ext>
            </a:extLst>
          </p:cNvPr>
          <p:cNvPicPr>
            <a:picLocks noChangeAspect="1"/>
          </p:cNvPicPr>
          <p:nvPr/>
        </p:nvPicPr>
        <p:blipFill>
          <a:blip r:embed="rId3"/>
          <a:stretch>
            <a:fillRect/>
          </a:stretch>
        </p:blipFill>
        <p:spPr>
          <a:xfrm>
            <a:off x="3980328" y="4075903"/>
            <a:ext cx="4236981" cy="1721273"/>
          </a:xfrm>
          <a:prstGeom prst="rect">
            <a:avLst/>
          </a:prstGeom>
        </p:spPr>
      </p:pic>
    </p:spTree>
    <p:extLst>
      <p:ext uri="{BB962C8B-B14F-4D97-AF65-F5344CB8AC3E}">
        <p14:creationId xmlns:p14="http://schemas.microsoft.com/office/powerpoint/2010/main" val="3774581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235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Llun 5">
            <a:extLst>
              <a:ext uri="{FF2B5EF4-FFF2-40B4-BE49-F238E27FC236}">
                <a16:creationId xmlns:a16="http://schemas.microsoft.com/office/drawing/2014/main" id="{EE3B1F65-BE80-14B0-44B5-0FFF8AC689FA}"/>
              </a:ext>
            </a:extLst>
          </p:cNvPr>
          <p:cNvPicPr>
            <a:picLocks noChangeAspect="1"/>
          </p:cNvPicPr>
          <p:nvPr/>
        </p:nvPicPr>
        <p:blipFill>
          <a:blip r:embed="rId2"/>
          <a:stretch>
            <a:fillRect/>
          </a:stretch>
        </p:blipFill>
        <p:spPr>
          <a:xfrm rot="1011687">
            <a:off x="7719986" y="339330"/>
            <a:ext cx="2956704" cy="4162602"/>
          </a:xfrm>
          <a:prstGeom prst="rect">
            <a:avLst/>
          </a:prstGeom>
        </p:spPr>
      </p:pic>
      <p:sp>
        <p:nvSpPr>
          <p:cNvPr id="4" name="Blwch Testun 3">
            <a:extLst>
              <a:ext uri="{FF2B5EF4-FFF2-40B4-BE49-F238E27FC236}">
                <a16:creationId xmlns:a16="http://schemas.microsoft.com/office/drawing/2014/main" id="{67BE7DA3-F3E2-E2E6-B7D6-E8B47D8C12C1}"/>
              </a:ext>
            </a:extLst>
          </p:cNvPr>
          <p:cNvSpPr txBox="1"/>
          <p:nvPr/>
        </p:nvSpPr>
        <p:spPr>
          <a:xfrm>
            <a:off x="6851277" y="4618131"/>
            <a:ext cx="3962400" cy="1116013"/>
          </a:xfrm>
          <a:prstGeom prst="rect">
            <a:avLst/>
          </a:prstGeom>
          <a:solidFill>
            <a:srgbClr val="002060">
              <a:alpha val="50000"/>
            </a:srgbClr>
          </a:solidFill>
          <a:ln>
            <a:noFill/>
          </a:ln>
        </p:spPr>
        <p:txBody>
          <a:bodyPr wrap="square" anchor="ctr">
            <a:noAutofit/>
          </a:bodyPr>
          <a:lstStyle/>
          <a:p>
            <a:pPr algn="ctr">
              <a:spcAft>
                <a:spcPts val="600"/>
              </a:spcAft>
            </a:pPr>
            <a:r>
              <a:rPr lang="en-GB" sz="1300">
                <a:solidFill>
                  <a:srgbClr val="FFFFFF"/>
                </a:solidFill>
                <a:hlinkClick r:id="rId3">
                  <a:extLst>
                    <a:ext uri="{A12FA001-AC4F-418D-AE19-62706E023703}">
                      <ahyp:hlinkClr xmlns:ahyp="http://schemas.microsoft.com/office/drawing/2018/hyperlinkcolor" val="tx"/>
                    </a:ext>
                  </a:extLst>
                </a:hlinkClick>
              </a:rPr>
              <a:t>Inclusive Teaching Checklist (teachertoolkit.co.uk)</a:t>
            </a:r>
            <a:endParaRPr lang="en-GB" sz="1300">
              <a:solidFill>
                <a:srgbClr val="FFFFFF"/>
              </a:solidFill>
            </a:endParaRPr>
          </a:p>
        </p:txBody>
      </p:sp>
      <p:sp>
        <p:nvSpPr>
          <p:cNvPr id="2" name="Teitl 1">
            <a:extLst>
              <a:ext uri="{FF2B5EF4-FFF2-40B4-BE49-F238E27FC236}">
                <a16:creationId xmlns:a16="http://schemas.microsoft.com/office/drawing/2014/main" id="{D9E1E381-C5EB-DB43-8040-D34B2E6DF475}"/>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i="1" kern="1200" dirty="0">
                <a:solidFill>
                  <a:srgbClr val="FFFFFF"/>
                </a:solidFill>
                <a:latin typeface="+mj-lt"/>
                <a:ea typeface="+mj-ea"/>
                <a:cs typeface="+mj-cs"/>
              </a:rPr>
              <a:t>Checking your own practice</a:t>
            </a:r>
            <a:endParaRPr lang="en-US" kern="1200" dirty="0">
              <a:solidFill>
                <a:srgbClr val="FFFFFF"/>
              </a:solidFill>
              <a:latin typeface="+mj-lt"/>
              <a:ea typeface="+mj-ea"/>
              <a:cs typeface="+mj-cs"/>
            </a:endParaRPr>
          </a:p>
        </p:txBody>
      </p:sp>
    </p:spTree>
    <p:extLst>
      <p:ext uri="{BB962C8B-B14F-4D97-AF65-F5344CB8AC3E}">
        <p14:creationId xmlns:p14="http://schemas.microsoft.com/office/powerpoint/2010/main" val="39435629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23E95B23-5FCF-1DED-5D00-4CF2B8DC2D59}"/>
              </a:ext>
            </a:extLst>
          </p:cNvPr>
          <p:cNvSpPr>
            <a:spLocks noGrp="1"/>
          </p:cNvSpPr>
          <p:nvPr>
            <p:ph type="title"/>
          </p:nvPr>
        </p:nvSpPr>
        <p:spPr>
          <a:xfrm>
            <a:off x="8029293" y="806364"/>
            <a:ext cx="3354636" cy="2847413"/>
          </a:xfrm>
        </p:spPr>
        <p:txBody>
          <a:bodyPr vert="horz" lIns="91440" tIns="45720" rIns="91440" bIns="45720" rtlCol="0" anchor="b">
            <a:normAutofit/>
          </a:bodyPr>
          <a:lstStyle/>
          <a:p>
            <a:br>
              <a:rPr lang="en-US" sz="3300" i="1" kern="1200" dirty="0">
                <a:solidFill>
                  <a:schemeClr val="tx1"/>
                </a:solidFill>
                <a:latin typeface="+mj-lt"/>
                <a:ea typeface="+mj-ea"/>
                <a:cs typeface="+mj-cs"/>
              </a:rPr>
            </a:br>
            <a:r>
              <a:rPr lang="en-US" sz="3300" i="1" kern="1200" dirty="0">
                <a:solidFill>
                  <a:schemeClr val="tx1"/>
                </a:solidFill>
                <a:latin typeface="+mj-lt"/>
                <a:ea typeface="+mj-ea"/>
                <a:cs typeface="+mj-cs"/>
              </a:rPr>
              <a:t>Blue eyes, brown eyes experiment</a:t>
            </a:r>
            <a:br>
              <a:rPr lang="en-US" sz="3300" kern="1200" dirty="0">
                <a:solidFill>
                  <a:schemeClr val="tx1"/>
                </a:solidFill>
                <a:latin typeface="+mj-lt"/>
                <a:ea typeface="+mj-ea"/>
                <a:cs typeface="+mj-cs"/>
              </a:rPr>
            </a:br>
            <a:r>
              <a:rPr lang="en-US" sz="3300" kern="1200" dirty="0">
                <a:solidFill>
                  <a:schemeClr val="tx1"/>
                </a:solidFill>
                <a:latin typeface="+mj-lt"/>
                <a:ea typeface="+mj-ea"/>
                <a:cs typeface="+mj-cs"/>
              </a:rPr>
              <a:t> (Jane Elliott)</a:t>
            </a:r>
          </a:p>
        </p:txBody>
      </p:sp>
      <p:pic>
        <p:nvPicPr>
          <p:cNvPr id="3" name="Cyfryngau Ar-lein 2" title="Jane Elliott “Blue Eyes - Brown Eyes” Experiment Anti-Racism">
            <a:hlinkClick r:id="" action="ppaction://media"/>
            <a:extLst>
              <a:ext uri="{FF2B5EF4-FFF2-40B4-BE49-F238E27FC236}">
                <a16:creationId xmlns:a16="http://schemas.microsoft.com/office/drawing/2014/main" id="{5146710E-0F28-FE9F-C7D3-D3CB001935D4}"/>
              </a:ext>
            </a:extLst>
          </p:cNvPr>
          <p:cNvPicPr>
            <a:picLocks noRot="1" noChangeAspect="1"/>
          </p:cNvPicPr>
          <p:nvPr>
            <a:videoFile r:link="rId1"/>
          </p:nvPr>
        </p:nvPicPr>
        <p:blipFill>
          <a:blip r:embed="rId4"/>
          <a:stretch>
            <a:fillRect/>
          </a:stretch>
        </p:blipFill>
        <p:spPr>
          <a:xfrm>
            <a:off x="1296558" y="1318502"/>
            <a:ext cx="5604636" cy="4203477"/>
          </a:xfrm>
          <a:prstGeom prst="rect">
            <a:avLst/>
          </a:prstGeom>
        </p:spPr>
      </p:pic>
      <p:sp>
        <p:nvSpPr>
          <p:cNvPr id="4" name="Rectangle 3">
            <a:extLst>
              <a:ext uri="{FF2B5EF4-FFF2-40B4-BE49-F238E27FC236}">
                <a16:creationId xmlns:a16="http://schemas.microsoft.com/office/drawing/2014/main" id="{EC77904B-4EAA-704B-8AB3-C28ACDE7E39A}"/>
              </a:ext>
            </a:extLst>
          </p:cNvPr>
          <p:cNvSpPr/>
          <p:nvPr/>
        </p:nvSpPr>
        <p:spPr>
          <a:xfrm>
            <a:off x="320040" y="5617041"/>
            <a:ext cx="6096000" cy="1200329"/>
          </a:xfrm>
          <a:prstGeom prst="rect">
            <a:avLst/>
          </a:prstGeom>
        </p:spPr>
        <p:txBody>
          <a:bodyPr>
            <a:spAutoFit/>
          </a:bodyPr>
          <a:lstStyle/>
          <a:p>
            <a:r>
              <a:rPr lang="en-GB" dirty="0">
                <a:latin typeface="Roboto"/>
              </a:rPr>
              <a:t>Jane Elliott first gave this lesson on April 5, 1968, the day after Martin Luther King Jr. was assassinated. It’s called the “Blue Eyes - Brown Eyes” exercise, and it teaches a lesson on discrimination. </a:t>
            </a:r>
            <a:endParaRPr lang="en-US" dirty="0"/>
          </a:p>
        </p:txBody>
      </p:sp>
    </p:spTree>
    <p:extLst>
      <p:ext uri="{BB962C8B-B14F-4D97-AF65-F5344CB8AC3E}">
        <p14:creationId xmlns:p14="http://schemas.microsoft.com/office/powerpoint/2010/main" val="781646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9B573-DC85-944C-B687-A1E89A1E3740}"/>
              </a:ext>
            </a:extLst>
          </p:cNvPr>
          <p:cNvSpPr/>
          <p:nvPr/>
        </p:nvSpPr>
        <p:spPr>
          <a:xfrm>
            <a:off x="301752" y="4885521"/>
            <a:ext cx="11695176" cy="646331"/>
          </a:xfrm>
          <a:prstGeom prst="rect">
            <a:avLst/>
          </a:prstGeom>
        </p:spPr>
        <p:txBody>
          <a:bodyPr wrap="square">
            <a:spAutoFit/>
          </a:bodyPr>
          <a:lstStyle/>
          <a:p>
            <a:r>
              <a:rPr lang="en-GB" dirty="0">
                <a:latin typeface="Roboto"/>
              </a:rPr>
              <a:t>Jane Elliott first gave this lesson on April 5, 1968, the day after Martin Luther King Jr. was assassinated. It’s called the “Blue Eyes - Brown Eyes” exercise, and it teaches a lesson on discrimination. </a:t>
            </a:r>
            <a:endParaRPr lang="en-US" dirty="0"/>
          </a:p>
        </p:txBody>
      </p:sp>
      <p:pic>
        <p:nvPicPr>
          <p:cNvPr id="5" name="Picture 4">
            <a:hlinkClick r:id="rId2"/>
            <a:extLst>
              <a:ext uri="{FF2B5EF4-FFF2-40B4-BE49-F238E27FC236}">
                <a16:creationId xmlns:a16="http://schemas.microsoft.com/office/drawing/2014/main" id="{DBC7212A-E22F-CC4B-A1E7-8ABA959CFBB4}"/>
              </a:ext>
            </a:extLst>
          </p:cNvPr>
          <p:cNvPicPr>
            <a:picLocks noChangeAspect="1"/>
          </p:cNvPicPr>
          <p:nvPr/>
        </p:nvPicPr>
        <p:blipFill>
          <a:blip r:embed="rId3"/>
          <a:stretch>
            <a:fillRect/>
          </a:stretch>
        </p:blipFill>
        <p:spPr>
          <a:xfrm>
            <a:off x="2660142" y="181844"/>
            <a:ext cx="6630162" cy="4556272"/>
          </a:xfrm>
          <a:prstGeom prst="rect">
            <a:avLst/>
          </a:prstGeom>
        </p:spPr>
      </p:pic>
    </p:spTree>
    <p:extLst>
      <p:ext uri="{BB962C8B-B14F-4D97-AF65-F5344CB8AC3E}">
        <p14:creationId xmlns:p14="http://schemas.microsoft.com/office/powerpoint/2010/main" val="4136064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4"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6"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3" name="Petryal 2">
            <a:extLst>
              <a:ext uri="{FF2B5EF4-FFF2-40B4-BE49-F238E27FC236}">
                <a16:creationId xmlns:a16="http://schemas.microsoft.com/office/drawing/2014/main" id="{6F40FBD0-575E-E5DA-811D-1455D9E565F7}"/>
              </a:ext>
            </a:extLst>
          </p:cNvPr>
          <p:cNvSpPr/>
          <p:nvPr/>
        </p:nvSpPr>
        <p:spPr>
          <a:xfrm>
            <a:off x="3066641" y="1414386"/>
            <a:ext cx="6300836" cy="2387918"/>
          </a:xfrm>
          <a:prstGeom prst="rect">
            <a:avLst/>
          </a:prstGeom>
        </p:spPr>
        <p:txBody>
          <a:bodyPr vert="horz" lIns="91440" tIns="45720" rIns="91440" bIns="45720" rtlCol="0" anchor="b">
            <a:noAutofit/>
          </a:bodyPr>
          <a:lstStyle/>
          <a:p>
            <a:pPr algn="ctr">
              <a:lnSpc>
                <a:spcPct val="90000"/>
              </a:lnSpc>
              <a:spcBef>
                <a:spcPct val="0"/>
              </a:spcBef>
              <a:spcAft>
                <a:spcPts val="600"/>
              </a:spcAft>
            </a:pPr>
            <a:r>
              <a:rPr lang="en-US" sz="8000" b="1" kern="1200" cap="none" spc="0" dirty="0">
                <a:ln w="22225">
                  <a:solidFill>
                    <a:schemeClr val="accent2"/>
                  </a:solidFill>
                  <a:prstDash val="solid"/>
                </a:ln>
                <a:solidFill>
                  <a:schemeClr val="tx2"/>
                </a:solidFill>
                <a:effectLst/>
                <a:latin typeface="+mj-lt"/>
                <a:ea typeface="+mj-ea"/>
                <a:cs typeface="+mj-cs"/>
              </a:rPr>
              <a:t>Cymru/Wales</a:t>
            </a:r>
          </a:p>
          <a:p>
            <a:pPr algn="ctr">
              <a:lnSpc>
                <a:spcPct val="90000"/>
              </a:lnSpc>
              <a:spcBef>
                <a:spcPct val="0"/>
              </a:spcBef>
              <a:spcAft>
                <a:spcPts val="600"/>
              </a:spcAft>
            </a:pPr>
            <a:r>
              <a:rPr lang="en-US" sz="8000" b="1" kern="1200" dirty="0">
                <a:ln w="22225">
                  <a:solidFill>
                    <a:schemeClr val="accent2"/>
                  </a:solidFill>
                  <a:prstDash val="solid"/>
                </a:ln>
                <a:solidFill>
                  <a:schemeClr val="tx2"/>
                </a:solidFill>
                <a:latin typeface="+mj-lt"/>
                <a:ea typeface="+mj-ea"/>
                <a:cs typeface="+mj-cs"/>
              </a:rPr>
              <a:t>2030</a:t>
            </a:r>
            <a:endParaRPr lang="en-US" sz="8000" b="1" kern="1200" cap="none" spc="0" dirty="0">
              <a:ln w="22225">
                <a:solidFill>
                  <a:schemeClr val="accent2"/>
                </a:solidFill>
                <a:prstDash val="solid"/>
              </a:ln>
              <a:solidFill>
                <a:schemeClr val="tx2"/>
              </a:solidFill>
              <a:effectLst/>
              <a:latin typeface="+mj-lt"/>
              <a:ea typeface="+mj-ea"/>
              <a:cs typeface="+mj-cs"/>
            </a:endParaRP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1">
            <a:extLst>
              <a:ext uri="{FF2B5EF4-FFF2-40B4-BE49-F238E27FC236}">
                <a16:creationId xmlns:a16="http://schemas.microsoft.com/office/drawing/2014/main" id="{33BBC48E-3106-2E46-8CF0-32AD0A9BF731}"/>
              </a:ext>
            </a:extLst>
          </p:cNvPr>
          <p:cNvSpPr/>
          <p:nvPr/>
        </p:nvSpPr>
        <p:spPr>
          <a:xfrm>
            <a:off x="193926" y="62854"/>
            <a:ext cx="8383146" cy="369332"/>
          </a:xfrm>
          <a:prstGeom prst="rect">
            <a:avLst/>
          </a:prstGeom>
        </p:spPr>
        <p:txBody>
          <a:bodyPr wrap="square">
            <a:spAutoFit/>
          </a:bodyPr>
          <a:lstStyle/>
          <a:p>
            <a:r>
              <a:rPr lang="en-GB" dirty="0"/>
              <a:t>The Welsh Government is taking action to make Wales an Anti-racist nation by 2030.</a:t>
            </a:r>
          </a:p>
        </p:txBody>
      </p:sp>
      <p:sp>
        <p:nvSpPr>
          <p:cNvPr id="4" name="Rectangle 3">
            <a:extLst>
              <a:ext uri="{FF2B5EF4-FFF2-40B4-BE49-F238E27FC236}">
                <a16:creationId xmlns:a16="http://schemas.microsoft.com/office/drawing/2014/main" id="{827023D0-A4D7-6642-A930-28645ECD5863}"/>
              </a:ext>
            </a:extLst>
          </p:cNvPr>
          <p:cNvSpPr/>
          <p:nvPr/>
        </p:nvSpPr>
        <p:spPr>
          <a:xfrm>
            <a:off x="444718" y="1293016"/>
            <a:ext cx="2225192" cy="4801314"/>
          </a:xfrm>
          <a:prstGeom prst="rect">
            <a:avLst/>
          </a:prstGeom>
        </p:spPr>
        <p:txBody>
          <a:bodyPr wrap="square">
            <a:spAutoFit/>
          </a:bodyPr>
          <a:lstStyle/>
          <a:p>
            <a:r>
              <a:rPr lang="en-GB" dirty="0"/>
              <a:t>Drawing on Black, Asian and Minority Ethnic communities’ experiences of racism, and race inequality, the Plan sets out a series of actions from across Government to make a real difference to the lives of people. The actions are focused on the next two years, set against the vision of a Wales which is anti-racist in 2030. </a:t>
            </a:r>
          </a:p>
        </p:txBody>
      </p:sp>
      <p:sp>
        <p:nvSpPr>
          <p:cNvPr id="5" name="Rectangle 4">
            <a:extLst>
              <a:ext uri="{FF2B5EF4-FFF2-40B4-BE49-F238E27FC236}">
                <a16:creationId xmlns:a16="http://schemas.microsoft.com/office/drawing/2014/main" id="{56B5747A-D6F6-CC4A-8609-F6C734F56ED6}"/>
              </a:ext>
            </a:extLst>
          </p:cNvPr>
          <p:cNvSpPr/>
          <p:nvPr/>
        </p:nvSpPr>
        <p:spPr>
          <a:xfrm>
            <a:off x="4385499" y="3999780"/>
            <a:ext cx="6096000" cy="2031325"/>
          </a:xfrm>
          <a:prstGeom prst="rect">
            <a:avLst/>
          </a:prstGeom>
        </p:spPr>
        <p:txBody>
          <a:bodyPr>
            <a:spAutoFit/>
          </a:bodyPr>
          <a:lstStyle/>
          <a:p>
            <a:r>
              <a:rPr lang="en-GB" dirty="0"/>
              <a:t>The Plan adopts an anti-racist approach which means looking at the ways in which racism is built into our policies, formal and informal rules and regulations, and the way Government works. It focuses on the ways in which racism affects the lives of ethnic minority people, such as their experience of racism in everyday life, as part of the workforce and the lack of visible role models in positions of power.</a:t>
            </a:r>
          </a:p>
        </p:txBody>
      </p:sp>
    </p:spTree>
    <p:extLst>
      <p:ext uri="{BB962C8B-B14F-4D97-AF65-F5344CB8AC3E}">
        <p14:creationId xmlns:p14="http://schemas.microsoft.com/office/powerpoint/2010/main" val="2725018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 name="Title 4"/>
          <p:cNvSpPr>
            <a:spLocks noGrp="1"/>
          </p:cNvSpPr>
          <p:nvPr>
            <p:ph type="title"/>
          </p:nvPr>
        </p:nvSpPr>
        <p:spPr>
          <a:xfrm>
            <a:off x="838200" y="448721"/>
            <a:ext cx="4707671" cy="1225650"/>
          </a:xfrm>
        </p:spPr>
        <p:txBody>
          <a:bodyPr vert="horz" lIns="91440" tIns="45720" rIns="91440" bIns="45720" rtlCol="0" anchor="b">
            <a:noAutofit/>
          </a:bodyPr>
          <a:lstStyle/>
          <a:p>
            <a:r>
              <a:rPr lang="en-US" sz="3200" b="1" dirty="0">
                <a:solidFill>
                  <a:schemeClr val="bg1"/>
                </a:solidFill>
              </a:rPr>
              <a:t>Gypsy </a:t>
            </a:r>
            <a:r>
              <a:rPr lang="en-US" sz="3200" b="1" dirty="0" err="1">
                <a:solidFill>
                  <a:schemeClr val="bg1"/>
                </a:solidFill>
              </a:rPr>
              <a:t>Traveller</a:t>
            </a:r>
            <a:r>
              <a:rPr lang="en-US" sz="3200" b="1" dirty="0">
                <a:solidFill>
                  <a:schemeClr val="bg1"/>
                </a:solidFill>
              </a:rPr>
              <a:t> Education</a:t>
            </a:r>
          </a:p>
        </p:txBody>
      </p:sp>
      <p:cxnSp>
        <p:nvCxnSpPr>
          <p:cNvPr id="14" name="Straight Connector 13">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Content Placeholder 5"/>
          <p:cNvSpPr>
            <a:spLocks noGrp="1"/>
          </p:cNvSpPr>
          <p:nvPr>
            <p:ph idx="1"/>
          </p:nvPr>
        </p:nvSpPr>
        <p:spPr>
          <a:xfrm>
            <a:off x="897769" y="1909192"/>
            <a:ext cx="4586513" cy="3647710"/>
          </a:xfrm>
        </p:spPr>
        <p:txBody>
          <a:bodyPr vert="horz" lIns="91440" tIns="45720" rIns="91440" bIns="45720" rtlCol="0">
            <a:normAutofit/>
          </a:bodyPr>
          <a:lstStyle/>
          <a:p>
            <a:pPr marL="0">
              <a:spcBef>
                <a:spcPts val="0"/>
              </a:spcBef>
              <a:spcAft>
                <a:spcPts val="600"/>
              </a:spcAft>
            </a:pPr>
            <a:endParaRPr lang="en-US" sz="2000" dirty="0">
              <a:solidFill>
                <a:schemeClr val="bg1"/>
              </a:solidFill>
            </a:endParaRPr>
          </a:p>
          <a:p>
            <a:pPr marL="0" indent="0">
              <a:spcBef>
                <a:spcPts val="0"/>
              </a:spcBef>
              <a:spcAft>
                <a:spcPts val="600"/>
              </a:spcAft>
              <a:buNone/>
            </a:pPr>
            <a:r>
              <a:rPr lang="en-GB" sz="2000" dirty="0">
                <a:solidFill>
                  <a:schemeClr val="bg1"/>
                </a:solidFill>
                <a:latin typeface="Roboto" panose="02000000000000000000" pitchFamily="2" charset="0"/>
              </a:rPr>
              <a:t>“</a:t>
            </a:r>
            <a:r>
              <a:rPr lang="en-GB" sz="2000" b="0" i="0" dirty="0">
                <a:solidFill>
                  <a:schemeClr val="bg1"/>
                </a:solidFill>
                <a:effectLst/>
                <a:latin typeface="Roboto" panose="02000000000000000000" pitchFamily="2" charset="0"/>
              </a:rPr>
              <a:t>According to the 2011 Census, </a:t>
            </a:r>
            <a:r>
              <a:rPr lang="en-GB" sz="2000" b="1" i="0" dirty="0">
                <a:solidFill>
                  <a:schemeClr val="bg1"/>
                </a:solidFill>
                <a:effectLst/>
                <a:latin typeface="Roboto" panose="02000000000000000000" pitchFamily="2" charset="0"/>
              </a:rPr>
              <a:t>62% of Gypsies and travellers in Wales had no qualifications</a:t>
            </a:r>
            <a:r>
              <a:rPr lang="en-GB" sz="2000" b="0" i="0" dirty="0">
                <a:solidFill>
                  <a:schemeClr val="bg1"/>
                </a:solidFill>
                <a:effectLst/>
                <a:latin typeface="Roboto" panose="02000000000000000000" pitchFamily="2" charset="0"/>
              </a:rPr>
              <a:t> and 7% had a Level Four qualification, such as a Bachelors degree or higher Between 2013 and 2015, only 15.5% of pupils from Gypsy and Gypsy Roma backgrounds achieved five or more GCSEs at grades A*-C - compared with 56% of all pupils”</a:t>
            </a:r>
            <a:endParaRPr lang="en-US" sz="2000" dirty="0">
              <a:solidFill>
                <a:schemeClr val="bg1"/>
              </a:solidFill>
            </a:endParaRPr>
          </a:p>
        </p:txBody>
      </p:sp>
      <p:cxnSp>
        <p:nvCxnSpPr>
          <p:cNvPr id="16" name="Straight Connector 15">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Picture 6" descr="Llun yn cynnwys gwisg academaidd, dechrau, dillad, graddio&#10;&#10;Wedi cynhyrchu’r disgrifiad yn awtomatig"/>
          <p:cNvPicPr>
            <a:picLocks noChangeAspect="1"/>
          </p:cNvPicPr>
          <p:nvPr/>
        </p:nvPicPr>
        <p:blipFill rotWithShape="1">
          <a:blip r:embed="rId3">
            <a:extLst>
              <a:ext uri="{28A0092B-C50C-407E-A947-70E740481C1C}">
                <a14:useLocalDpi xmlns:a14="http://schemas.microsoft.com/office/drawing/2010/main" val="0"/>
              </a:ext>
            </a:extLst>
          </a:blip>
          <a:srcRect r="2" b="9535"/>
          <a:stretch/>
        </p:blipFill>
        <p:spPr bwMode="auto">
          <a:xfrm>
            <a:off x="6525453" y="10"/>
            <a:ext cx="5666547"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Blwch Testun 2">
            <a:extLst>
              <a:ext uri="{FF2B5EF4-FFF2-40B4-BE49-F238E27FC236}">
                <a16:creationId xmlns:a16="http://schemas.microsoft.com/office/drawing/2014/main" id="{B83236B6-A106-A720-1FAD-386BAE9E0A03}"/>
              </a:ext>
            </a:extLst>
          </p:cNvPr>
          <p:cNvSpPr txBox="1"/>
          <p:nvPr/>
        </p:nvSpPr>
        <p:spPr>
          <a:xfrm>
            <a:off x="429453" y="5858443"/>
            <a:ext cx="6096000" cy="646331"/>
          </a:xfrm>
          <a:prstGeom prst="rect">
            <a:avLst/>
          </a:prstGeom>
          <a:noFill/>
        </p:spPr>
        <p:txBody>
          <a:bodyPr wrap="square">
            <a:spAutoFit/>
          </a:bodyPr>
          <a:lstStyle/>
          <a:p>
            <a:r>
              <a:rPr lang="en-GB" dirty="0">
                <a:hlinkClick r:id="rId4"/>
              </a:rPr>
              <a:t>Gypsy and Traveller Education: Engaging Families - A Research Report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1478796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E3898924-D8D1-5BF2-6281-88E2DCBEF653}"/>
              </a:ext>
            </a:extLst>
          </p:cNvPr>
          <p:cNvSpPr>
            <a:spLocks noGrp="1"/>
          </p:cNvSpPr>
          <p:nvPr>
            <p:ph type="title"/>
          </p:nvPr>
        </p:nvSpPr>
        <p:spPr>
          <a:xfrm>
            <a:off x="660598" y="694309"/>
            <a:ext cx="11481847" cy="1325563"/>
          </a:xfrm>
        </p:spPr>
        <p:txBody>
          <a:bodyPr/>
          <a:lstStyle/>
          <a:p>
            <a:br>
              <a:rPr lang="en-GB" dirty="0">
                <a:latin typeface="+mn-lt"/>
              </a:rPr>
            </a:br>
            <a:r>
              <a:rPr lang="en-GB" i="1" dirty="0">
                <a:latin typeface="+mn-lt"/>
              </a:rPr>
              <a:t>Group task</a:t>
            </a:r>
            <a:endParaRPr lang="en-GB" dirty="0">
              <a:latin typeface="+mn-lt"/>
            </a:endParaRPr>
          </a:p>
        </p:txBody>
      </p:sp>
      <p:sp>
        <p:nvSpPr>
          <p:cNvPr id="4" name="Dalfan Cynnwys 3">
            <a:extLst>
              <a:ext uri="{FF2B5EF4-FFF2-40B4-BE49-F238E27FC236}">
                <a16:creationId xmlns:a16="http://schemas.microsoft.com/office/drawing/2014/main" id="{2778A4FF-53AD-B485-1C77-19D34FB5CDF5}"/>
              </a:ext>
            </a:extLst>
          </p:cNvPr>
          <p:cNvSpPr>
            <a:spLocks noGrp="1"/>
          </p:cNvSpPr>
          <p:nvPr>
            <p:ph idx="10"/>
          </p:nvPr>
        </p:nvSpPr>
        <p:spPr>
          <a:xfrm>
            <a:off x="1133856" y="2685161"/>
            <a:ext cx="10535332" cy="3575934"/>
          </a:xfrm>
        </p:spPr>
        <p:txBody>
          <a:bodyPr/>
          <a:lstStyle/>
          <a:p>
            <a:pPr marL="0" indent="0">
              <a:buNone/>
            </a:pPr>
            <a:r>
              <a:rPr lang="en-GB" i="1" dirty="0"/>
              <a:t>Note 5-6 strategies explaining:</a:t>
            </a:r>
          </a:p>
          <a:p>
            <a:pPr marL="514350" indent="-514350">
              <a:buAutoNum type="alphaLcParenR"/>
            </a:pPr>
            <a:r>
              <a:rPr lang="en-GB" i="1" dirty="0"/>
              <a:t>how you would deal with a racist incident in your classroom?</a:t>
            </a:r>
          </a:p>
          <a:p>
            <a:pPr marL="514350" indent="-514350">
              <a:buAutoNum type="alphaLcParenR"/>
            </a:pPr>
            <a:r>
              <a:rPr lang="en-GB" i="1" dirty="0"/>
              <a:t>how you would create an anti-racist ethos in your classroom?</a:t>
            </a:r>
          </a:p>
        </p:txBody>
      </p:sp>
    </p:spTree>
    <p:extLst>
      <p:ext uri="{BB962C8B-B14F-4D97-AF65-F5344CB8AC3E}">
        <p14:creationId xmlns:p14="http://schemas.microsoft.com/office/powerpoint/2010/main" val="3109008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a:extLst>
              <a:ext uri="{FF2B5EF4-FFF2-40B4-BE49-F238E27FC236}">
                <a16:creationId xmlns:a16="http://schemas.microsoft.com/office/drawing/2014/main" id="{A3FB0F7D-A9F3-3301-DCB7-522C31D71C42}"/>
              </a:ext>
            </a:extLst>
          </p:cNvPr>
          <p:cNvSpPr>
            <a:spLocks noGrp="1"/>
          </p:cNvSpPr>
          <p:nvPr>
            <p:ph type="title"/>
          </p:nvPr>
        </p:nvSpPr>
        <p:spPr/>
        <p:txBody>
          <a:bodyPr>
            <a:normAutofit fontScale="90000"/>
          </a:bodyPr>
          <a:lstStyle/>
          <a:p>
            <a:br>
              <a:rPr lang="en-US" dirty="0"/>
            </a:br>
            <a:br>
              <a:rPr lang="en-US" dirty="0"/>
            </a:br>
            <a:r>
              <a:rPr lang="en-US" dirty="0">
                <a:solidFill>
                  <a:srgbClr val="00B0F0"/>
                </a:solidFill>
              </a:rPr>
              <a:t>                                                   </a:t>
            </a:r>
            <a:endParaRPr lang="en-GB" dirty="0"/>
          </a:p>
        </p:txBody>
      </p:sp>
      <p:pic>
        <p:nvPicPr>
          <p:cNvPr id="5" name="Picture 4">
            <a:hlinkClick r:id="rId3"/>
            <a:extLst>
              <a:ext uri="{FF2B5EF4-FFF2-40B4-BE49-F238E27FC236}">
                <a16:creationId xmlns:a16="http://schemas.microsoft.com/office/drawing/2014/main" id="{D62A7AC9-E756-114C-ADD2-CEBC7C60138B}"/>
              </a:ext>
            </a:extLst>
          </p:cNvPr>
          <p:cNvPicPr>
            <a:picLocks noChangeAspect="1"/>
          </p:cNvPicPr>
          <p:nvPr/>
        </p:nvPicPr>
        <p:blipFill>
          <a:blip r:embed="rId4"/>
          <a:stretch>
            <a:fillRect/>
          </a:stretch>
        </p:blipFill>
        <p:spPr>
          <a:xfrm>
            <a:off x="1527269" y="365125"/>
            <a:ext cx="9143746" cy="5122242"/>
          </a:xfrm>
          <a:prstGeom prst="rect">
            <a:avLst/>
          </a:prstGeom>
        </p:spPr>
      </p:pic>
    </p:spTree>
    <p:extLst>
      <p:ext uri="{BB962C8B-B14F-4D97-AF65-F5344CB8AC3E}">
        <p14:creationId xmlns:p14="http://schemas.microsoft.com/office/powerpoint/2010/main" val="16392872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 name="Picture 3" descr="Close-up of coral">
            <a:extLst>
              <a:ext uri="{FF2B5EF4-FFF2-40B4-BE49-F238E27FC236}">
                <a16:creationId xmlns:a16="http://schemas.microsoft.com/office/drawing/2014/main" id="{B7C66560-C602-73B2-B69A-3CDE0911F5AB}"/>
              </a:ext>
            </a:extLst>
          </p:cNvPr>
          <p:cNvPicPr>
            <a:picLocks noChangeAspect="1"/>
          </p:cNvPicPr>
          <p:nvPr/>
        </p:nvPicPr>
        <p:blipFill rotWithShape="1">
          <a:blip r:embed="rId3"/>
          <a:srcRect l="13965" r="12698" b="-1"/>
          <a:stretch/>
        </p:blipFill>
        <p:spPr>
          <a:xfrm>
            <a:off x="20" y="10"/>
            <a:ext cx="7534636" cy="6857990"/>
          </a:xfrm>
          <a:prstGeom prst="rect">
            <a:avLst/>
          </a:prstGeom>
        </p:spPr>
      </p:pic>
      <p:sp>
        <p:nvSpPr>
          <p:cNvPr id="19" name="Rectangle 16">
            <a:extLst>
              <a:ext uri="{FF2B5EF4-FFF2-40B4-BE49-F238E27FC236}">
                <a16:creationId xmlns:a16="http://schemas.microsoft.com/office/drawing/2014/main" id="{98663357-1843-42BB-BC09-EACA8E00E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rgbClr val="384A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262A30F3-C2B3-ADF6-512C-3BDC2AE7E9FB}"/>
              </a:ext>
            </a:extLst>
          </p:cNvPr>
          <p:cNvSpPr>
            <a:spLocks noGrp="1"/>
          </p:cNvSpPr>
          <p:nvPr>
            <p:ph type="title"/>
          </p:nvPr>
        </p:nvSpPr>
        <p:spPr>
          <a:xfrm>
            <a:off x="8153400" y="640081"/>
            <a:ext cx="3395130" cy="5255364"/>
          </a:xfrm>
        </p:spPr>
        <p:txBody>
          <a:bodyPr vert="horz" lIns="91440" tIns="45720" rIns="91440" bIns="45720" rtlCol="0" anchor="ctr">
            <a:normAutofit/>
          </a:bodyPr>
          <a:lstStyle/>
          <a:p>
            <a:pPr algn="ctr"/>
            <a:r>
              <a:rPr lang="en-US" sz="4800" b="1" i="1" dirty="0">
                <a:solidFill>
                  <a:srgbClr val="FFFFFF"/>
                </a:solidFill>
              </a:rPr>
              <a:t>Case Studies</a:t>
            </a:r>
            <a:endParaRPr lang="en-US" sz="4800" b="1" dirty="0">
              <a:solidFill>
                <a:srgbClr val="FFFFFF"/>
              </a:solidFill>
            </a:endParaRPr>
          </a:p>
        </p:txBody>
      </p:sp>
    </p:spTree>
    <p:extLst>
      <p:ext uri="{BB962C8B-B14F-4D97-AF65-F5344CB8AC3E}">
        <p14:creationId xmlns:p14="http://schemas.microsoft.com/office/powerpoint/2010/main" val="181452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Graphic 5" descr="Help">
            <a:extLst>
              <a:ext uri="{FF2B5EF4-FFF2-40B4-BE49-F238E27FC236}">
                <a16:creationId xmlns:a16="http://schemas.microsoft.com/office/drawing/2014/main" id="{DB50078B-2C59-A4F5-8F94-5ED75910628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40965" y="640081"/>
            <a:ext cx="5574452" cy="5574452"/>
          </a:xfrm>
          <a:prstGeom prst="rect">
            <a:avLst/>
          </a:prstGeom>
        </p:spPr>
      </p:pic>
      <p:sp>
        <p:nvSpPr>
          <p:cNvPr id="9" name="Rectangle 8">
            <a:extLst>
              <a:ext uri="{FF2B5EF4-FFF2-40B4-BE49-F238E27FC236}">
                <a16:creationId xmlns:a16="http://schemas.microsoft.com/office/drawing/2014/main" id="{02D44074-0B69-4F0C-A7B3-5645CE40D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D4548BAF-3D2F-3EEE-AD8E-4FB5518562DD}"/>
              </a:ext>
            </a:extLst>
          </p:cNvPr>
          <p:cNvSpPr>
            <a:spLocks noGrp="1"/>
          </p:cNvSpPr>
          <p:nvPr>
            <p:ph type="title"/>
          </p:nvPr>
        </p:nvSpPr>
        <p:spPr>
          <a:xfrm>
            <a:off x="8153399" y="640081"/>
            <a:ext cx="3656107" cy="5574452"/>
          </a:xfrm>
        </p:spPr>
        <p:txBody>
          <a:bodyPr vert="horz" lIns="91440" tIns="45720" rIns="91440" bIns="45720" rtlCol="0" anchor="ctr">
            <a:normAutofit/>
          </a:bodyPr>
          <a:lstStyle/>
          <a:p>
            <a:r>
              <a:rPr lang="en-GB" b="1" kern="1200" dirty="0">
                <a:solidFill>
                  <a:srgbClr val="FFFFFF"/>
                </a:solidFill>
                <a:latin typeface="+mj-lt"/>
                <a:ea typeface="+mj-ea"/>
                <a:cs typeface="+mj-cs"/>
              </a:rPr>
              <a:t>Any </a:t>
            </a:r>
            <a:r>
              <a:rPr lang="en-US" b="1" dirty="0">
                <a:solidFill>
                  <a:srgbClr val="FFFFFF"/>
                </a:solidFill>
              </a:rPr>
              <a:t>q</a:t>
            </a:r>
            <a:r>
              <a:rPr lang="en-US" b="1" kern="1200" dirty="0">
                <a:solidFill>
                  <a:srgbClr val="FFFFFF"/>
                </a:solidFill>
                <a:latin typeface="+mj-lt"/>
                <a:ea typeface="+mj-ea"/>
                <a:cs typeface="+mj-cs"/>
              </a:rPr>
              <a:t>uestions?</a:t>
            </a:r>
            <a:br>
              <a:rPr lang="en-US" b="1" kern="1200" dirty="0">
                <a:solidFill>
                  <a:srgbClr val="FFFFFF"/>
                </a:solidFill>
                <a:latin typeface="+mj-lt"/>
                <a:ea typeface="+mj-ea"/>
                <a:cs typeface="+mj-cs"/>
              </a:rPr>
            </a:br>
            <a:endParaRPr lang="en-US" b="1" kern="1200" dirty="0">
              <a:solidFill>
                <a:srgbClr val="FFFFFF"/>
              </a:solidFill>
              <a:latin typeface="+mj-lt"/>
              <a:ea typeface="+mj-ea"/>
              <a:cs typeface="+mj-cs"/>
            </a:endParaRPr>
          </a:p>
        </p:txBody>
      </p:sp>
    </p:spTree>
    <p:extLst>
      <p:ext uri="{BB962C8B-B14F-4D97-AF65-F5344CB8AC3E}">
        <p14:creationId xmlns:p14="http://schemas.microsoft.com/office/powerpoint/2010/main" val="9918669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775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0A002052-92C2-C6BE-4500-9002949C69A9}"/>
              </a:ext>
            </a:extLst>
          </p:cNvPr>
          <p:cNvSpPr>
            <a:spLocks noGrp="1"/>
          </p:cNvSpPr>
          <p:nvPr>
            <p:ph type="title"/>
          </p:nvPr>
        </p:nvSpPr>
        <p:spPr>
          <a:xfrm>
            <a:off x="9093496" y="618681"/>
            <a:ext cx="2613872" cy="4794567"/>
          </a:xfrm>
        </p:spPr>
        <p:txBody>
          <a:bodyPr vert="horz" lIns="91440" tIns="45720" rIns="91440" bIns="45720" rtlCol="0" anchor="ctr">
            <a:normAutofit/>
          </a:bodyPr>
          <a:lstStyle/>
          <a:p>
            <a:br>
              <a:rPr lang="en-US" sz="3600" dirty="0">
                <a:solidFill>
                  <a:srgbClr val="FFFFFF"/>
                </a:solidFill>
              </a:rPr>
            </a:br>
            <a:r>
              <a:rPr lang="en-US" sz="3600" i="1" dirty="0">
                <a:solidFill>
                  <a:srgbClr val="FFFFFF"/>
                </a:solidFill>
              </a:rPr>
              <a:t>Inclusion in education </a:t>
            </a:r>
            <a:br>
              <a:rPr lang="en-US" sz="3600" i="1" dirty="0">
                <a:solidFill>
                  <a:srgbClr val="FFFFFF"/>
                </a:solidFill>
              </a:rPr>
            </a:br>
            <a:r>
              <a:rPr lang="en-US" sz="3600" dirty="0">
                <a:solidFill>
                  <a:srgbClr val="FFFFFF"/>
                </a:solidFill>
              </a:rPr>
              <a:t>(Booth &amp; Ainscow, 2002)</a:t>
            </a:r>
          </a:p>
        </p:txBody>
      </p:sp>
      <p:sp>
        <p:nvSpPr>
          <p:cNvPr id="2057"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2: The three dimensions of the Index for Inclusion (Booth &amp; Ainscow, 2002)  | Download Scientific Diagram">
            <a:extLst>
              <a:ext uri="{FF2B5EF4-FFF2-40B4-BE49-F238E27FC236}">
                <a16:creationId xmlns:a16="http://schemas.microsoft.com/office/drawing/2014/main" id="{24E49E17-5CAC-6203-427E-F08FC81AB9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685" r="2960"/>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0947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0819-39E4-4861-8217-A4445D6DE9D5}"/>
              </a:ext>
            </a:extLst>
          </p:cNvPr>
          <p:cNvSpPr>
            <a:spLocks noGrp="1"/>
          </p:cNvSpPr>
          <p:nvPr>
            <p:ph type="title"/>
          </p:nvPr>
        </p:nvSpPr>
        <p:spPr/>
        <p:txBody>
          <a:bodyPr/>
          <a:lstStyle/>
          <a:p>
            <a:r>
              <a:rPr lang="en-GB" dirty="0" err="1"/>
              <a:t>Cyfeirnodau</a:t>
            </a:r>
            <a:br>
              <a:rPr lang="en-GB" dirty="0"/>
            </a:br>
            <a:r>
              <a:rPr lang="en-GB" i="1" dirty="0"/>
              <a:t>References</a:t>
            </a:r>
          </a:p>
        </p:txBody>
      </p:sp>
      <p:sp>
        <p:nvSpPr>
          <p:cNvPr id="3" name="Content Placeholder 2">
            <a:extLst>
              <a:ext uri="{FF2B5EF4-FFF2-40B4-BE49-F238E27FC236}">
                <a16:creationId xmlns:a16="http://schemas.microsoft.com/office/drawing/2014/main" id="{A2BCD3E4-5FD9-45B1-82CF-7B9550ADADD1}"/>
              </a:ext>
            </a:extLst>
          </p:cNvPr>
          <p:cNvSpPr>
            <a:spLocks noGrp="1"/>
          </p:cNvSpPr>
          <p:nvPr>
            <p:ph sz="half" idx="1"/>
          </p:nvPr>
        </p:nvSpPr>
        <p:spPr/>
        <p:txBody>
          <a:bodyPr>
            <a:normAutofit lnSpcReduction="10000"/>
          </a:bodyPr>
          <a:lstStyle/>
          <a:p>
            <a:pPr marL="0" indent="0">
              <a:buNone/>
            </a:pPr>
            <a:r>
              <a:rPr lang="en-GB" dirty="0"/>
              <a:t>Booth, T. &amp; Ainscow, M. (2002) ‘The Index for Inclusion,’ available at </a:t>
            </a:r>
            <a:r>
              <a:rPr lang="es-ES" dirty="0" err="1">
                <a:hlinkClick r:id="rId2"/>
              </a:rPr>
              <a:t>Index</a:t>
            </a:r>
            <a:r>
              <a:rPr lang="es-ES" dirty="0">
                <a:hlinkClick r:id="rId2"/>
              </a:rPr>
              <a:t> 2002 complete_05 (eenet.org.uk)</a:t>
            </a:r>
            <a:r>
              <a:rPr lang="es-ES" dirty="0"/>
              <a:t>.</a:t>
            </a:r>
          </a:p>
          <a:p>
            <a:pPr marL="0" indent="0">
              <a:buNone/>
            </a:pPr>
            <a:r>
              <a:rPr lang="es-ES" dirty="0"/>
              <a:t>Casey, T. (2010) </a:t>
            </a:r>
            <a:r>
              <a:rPr lang="es-ES" i="1" dirty="0"/>
              <a:t>Inclusive Play </a:t>
            </a:r>
            <a:r>
              <a:rPr lang="es-ES" dirty="0"/>
              <a:t>(2nd ed.) London: Sage.</a:t>
            </a:r>
          </a:p>
          <a:p>
            <a:pPr marL="0" indent="0">
              <a:buNone/>
            </a:pPr>
            <a:r>
              <a:rPr lang="es-ES" dirty="0" err="1"/>
              <a:t>Choudry</a:t>
            </a:r>
            <a:r>
              <a:rPr lang="es-ES" dirty="0"/>
              <a:t>, S. (2021) </a:t>
            </a:r>
            <a:r>
              <a:rPr lang="es-ES" i="1" dirty="0" err="1"/>
              <a:t>Equitable</a:t>
            </a:r>
            <a:r>
              <a:rPr lang="es-ES" i="1" dirty="0"/>
              <a:t> </a:t>
            </a:r>
            <a:r>
              <a:rPr lang="es-ES" i="1" dirty="0" err="1"/>
              <a:t>Education</a:t>
            </a:r>
            <a:r>
              <a:rPr lang="es-ES" i="1" dirty="0"/>
              <a:t>. </a:t>
            </a:r>
            <a:r>
              <a:rPr lang="es-ES" dirty="0"/>
              <a:t>St. Albans: </a:t>
            </a:r>
            <a:r>
              <a:rPr lang="es-ES" dirty="0" err="1"/>
              <a:t>Critical</a:t>
            </a:r>
            <a:r>
              <a:rPr lang="es-ES" dirty="0"/>
              <a:t> Publishing.  </a:t>
            </a:r>
          </a:p>
          <a:p>
            <a:pPr marL="0" indent="0">
              <a:buNone/>
            </a:pPr>
            <a:r>
              <a:rPr lang="en-GB" dirty="0" err="1"/>
              <a:t>Schuelka</a:t>
            </a:r>
            <a:r>
              <a:rPr lang="en-GB" dirty="0"/>
              <a:t>, M. (2018) ‘Implementing Inclusive Education’, available at </a:t>
            </a:r>
            <a:r>
              <a:rPr lang="en-GB" dirty="0">
                <a:hlinkClick r:id="rId3"/>
              </a:rPr>
              <a:t>374_Implementing_Inclusive_Education.pdf (publishing.service.gov.uk)</a:t>
            </a:r>
            <a:r>
              <a:rPr lang="en-GB" dirty="0"/>
              <a:t>. </a:t>
            </a:r>
          </a:p>
          <a:p>
            <a:pPr marL="0" indent="0">
              <a:buNone/>
            </a:pPr>
            <a:r>
              <a:rPr lang="en-GB" dirty="0"/>
              <a:t>Welsh Government, (2016) ‘Inclusion and Pupil Support’ available at </a:t>
            </a:r>
            <a:r>
              <a:rPr lang="en-GB" dirty="0">
                <a:hlinkClick r:id="rId4"/>
              </a:rPr>
              <a:t>guidance-inclusion-and-pupil-support_0.pdf (</a:t>
            </a:r>
            <a:r>
              <a:rPr lang="en-GB" dirty="0" err="1">
                <a:hlinkClick r:id="rId4"/>
              </a:rPr>
              <a:t>gov.wales</a:t>
            </a:r>
            <a:r>
              <a:rPr lang="en-GB" dirty="0">
                <a:hlinkClick r:id="rId4"/>
              </a:rPr>
              <a:t>)</a:t>
            </a:r>
            <a:r>
              <a:rPr lang="en-GB" dirty="0"/>
              <a:t>. </a:t>
            </a:r>
          </a:p>
        </p:txBody>
      </p:sp>
    </p:spTree>
    <p:extLst>
      <p:ext uri="{BB962C8B-B14F-4D97-AF65-F5344CB8AC3E}">
        <p14:creationId xmlns:p14="http://schemas.microsoft.com/office/powerpoint/2010/main" val="1591188963"/>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1">
  <a:themeElements>
    <a:clrScheme name="Oren Coch">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B014CD35-AD41-4DCE-A3BF-F97FC36164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0EDD0EC-C1BD-41A2-ABCB-96065693B41B}">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476</TotalTime>
  <Words>7162</Words>
  <Application>Microsoft Macintosh PowerPoint</Application>
  <PresentationFormat>Widescreen</PresentationFormat>
  <Paragraphs>374</Paragraphs>
  <Slides>29</Slides>
  <Notes>24</Notes>
  <HiddenSlides>0</HiddenSlides>
  <MMClips>1</MMClips>
  <ScaleCrop>false</ScaleCrop>
  <HeadingPairs>
    <vt:vector size="6" baseType="variant">
      <vt:variant>
        <vt:lpstr>Fonts Used</vt:lpstr>
      </vt:variant>
      <vt:variant>
        <vt:i4>6</vt:i4>
      </vt:variant>
      <vt:variant>
        <vt:lpstr>Theme</vt:lpstr>
      </vt:variant>
      <vt:variant>
        <vt:i4>15</vt:i4>
      </vt:variant>
      <vt:variant>
        <vt:lpstr>Slide Titles</vt:lpstr>
      </vt:variant>
      <vt:variant>
        <vt:i4>29</vt:i4>
      </vt:variant>
    </vt:vector>
  </HeadingPairs>
  <TitlesOfParts>
    <vt:vector size="50" baseType="lpstr">
      <vt:lpstr>Arial</vt:lpstr>
      <vt:lpstr>Calibri</vt:lpstr>
      <vt:lpstr>Calibri Light</vt:lpstr>
      <vt:lpstr>Roboto</vt:lpstr>
      <vt:lpstr>Symbol</vt:lpstr>
      <vt:lpstr>Times New Roman</vt:lpstr>
      <vt:lpstr>UWTSD 200_Title Page</vt:lpstr>
      <vt:lpstr>UWTSD 200_Title Page 1</vt:lpstr>
      <vt:lpstr>UWTSD 200_Title Page 2</vt:lpstr>
      <vt:lpstr>UWTSD 200_Title Page 3</vt:lpstr>
      <vt:lpstr>UWTSD 200_Subtitle 1</vt:lpstr>
      <vt:lpstr>UWTSD 200_Subtitle 3</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PowerPoint Presentation</vt:lpstr>
      <vt:lpstr>Aims</vt:lpstr>
      <vt:lpstr> Initial task</vt:lpstr>
      <vt:lpstr>Equality Act (2010)</vt:lpstr>
      <vt:lpstr> Task 1  Make a list of some key elements, principles or critical pedagogy we might want to consider for establishing and maintaining an inclusive primary classroom.  </vt:lpstr>
      <vt:lpstr> Critical pedagogy…in an inclusive primary classroom include… (Paulo Freire)</vt:lpstr>
      <vt:lpstr> Critical pedagogy…in an inclusive primary classroom include… (Paulo Freire)</vt:lpstr>
      <vt:lpstr> Critical pedagogy…in an inclusive primary classroom include… (Paulo Freire)</vt:lpstr>
      <vt:lpstr> Critical pedagogy…in an inclusive primary classroom include… (Paulo Freire)</vt:lpstr>
      <vt:lpstr> Critical pedagogy…in an inclusive primary classroom include… (Paulo Freire)</vt:lpstr>
      <vt:lpstr> Critical pedagogy…in an inclusive primary classroom include… (Paulo Freire)</vt:lpstr>
      <vt:lpstr> Critical pedagogy…in an inclusive primary classroom include… (Paulo Freire)</vt:lpstr>
      <vt:lpstr> Critical pedagogy…in an inclusive primary classroom include… (Paulo Freire)</vt:lpstr>
      <vt:lpstr> Critical pedagogy…in an inclusive primary classroom include… (Paulo Freire)</vt:lpstr>
      <vt:lpstr> Critical pedagogy…in an inclusive primary classroom include… (Paulo Freire)</vt:lpstr>
      <vt:lpstr>PowerPoint Presentation</vt:lpstr>
      <vt:lpstr>PowerPoint Presentation</vt:lpstr>
      <vt:lpstr>Discuss </vt:lpstr>
      <vt:lpstr>Checking your own practice</vt:lpstr>
      <vt:lpstr> Blue eyes, brown eyes experiment  (Jane Elliott)</vt:lpstr>
      <vt:lpstr>PowerPoint Presentation</vt:lpstr>
      <vt:lpstr>PowerPoint Presentation</vt:lpstr>
      <vt:lpstr>Gypsy Traveller Education</vt:lpstr>
      <vt:lpstr> Group task</vt:lpstr>
      <vt:lpstr>                                                     </vt:lpstr>
      <vt:lpstr>Case Studies</vt:lpstr>
      <vt:lpstr>Any questions? </vt:lpstr>
      <vt:lpstr> Inclusion in education  (Booth &amp; Ainscow, 2002)</vt:lpstr>
      <vt:lpstr>Cyfeirnodau 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Microsoft Office User</cp:lastModifiedBy>
  <cp:revision>18</cp:revision>
  <dcterms:created xsi:type="dcterms:W3CDTF">2021-03-09T15:35:42Z</dcterms:created>
  <dcterms:modified xsi:type="dcterms:W3CDTF">2024-10-20T17:34:24Z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