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9" r:id="rId9"/>
    <p:sldId id="268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0928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784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.uk/s/ref=dp_byline_sr_ebooks_1?ie=UTF8&amp;field-author=David+Lovell&amp;text=David+Lovell&amp;sort=relevancerank&amp;search-alias=digital-text" TargetMode="External"/><Relationship Id="rId7" Type="http://schemas.openxmlformats.org/officeDocument/2006/relationships/hyperlink" Target="https://youtu.be/pBKM1nNWvWo?si=blpXXbJPVCSYfMMB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youtu.be/bYn4CyL3r5w?si=6i6dR0rXwxbCDCDX" TargetMode="External"/><Relationship Id="rId5" Type="http://schemas.openxmlformats.org/officeDocument/2006/relationships/hyperlink" Target="https://youtu.be/mLvizyDFLQ4?si=t_5COR6WXbayqALk" TargetMode="External"/><Relationship Id="rId4" Type="http://schemas.openxmlformats.org/officeDocument/2006/relationships/hyperlink" Target="https://www.gov.uk/guidance/business-regulation-guidance-and-tools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2564" y="1274763"/>
            <a:ext cx="8917577" cy="358679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latin typeface="+mn-lt"/>
              </a:rPr>
              <a:t>MODULE: </a:t>
            </a:r>
            <a:r>
              <a:rPr lang="en-GB" sz="3200" dirty="0">
                <a:latin typeface="+mn-lt"/>
              </a:rPr>
              <a:t>problem solving and decision making</a:t>
            </a:r>
            <a:br>
              <a:rPr lang="en-GB" sz="3200" dirty="0">
                <a:latin typeface="+mn-lt"/>
              </a:rPr>
            </a:br>
            <a:r>
              <a:rPr lang="en-GB" sz="3200" b="1" dirty="0">
                <a:latin typeface="+mn-lt"/>
              </a:rPr>
              <a:t>MODULE CODE:  </a:t>
            </a:r>
            <a:r>
              <a:rPr lang="en-GB" sz="3200" dirty="0">
                <a:latin typeface="+mn-lt"/>
              </a:rPr>
              <a:t>(lclm4004)</a:t>
            </a:r>
            <a:br>
              <a:rPr lang="en-GB" sz="3200" dirty="0">
                <a:latin typeface="+mn-lt"/>
              </a:rPr>
            </a:br>
            <a:r>
              <a:rPr lang="en-GB" sz="3200" b="1" dirty="0">
                <a:latin typeface="+mn-lt"/>
              </a:rPr>
              <a:t>PRESENTATION PROCED BY: </a:t>
            </a:r>
            <a:r>
              <a:rPr lang="en-GB" sz="3200" dirty="0">
                <a:latin typeface="+mn-lt"/>
              </a:rPr>
              <a:t>Jesus Eduardo Alvarado</a:t>
            </a:r>
            <a:br>
              <a:rPr lang="en-GB" sz="3200" dirty="0">
                <a:latin typeface="+mn-lt"/>
              </a:rPr>
            </a:br>
            <a:r>
              <a:rPr lang="en-GB" sz="3200" b="1" dirty="0">
                <a:latin typeface="+mn-lt"/>
              </a:rPr>
              <a:t>STUDENT I.D:</a:t>
            </a:r>
            <a:r>
              <a:rPr lang="en-GB" sz="3200" dirty="0">
                <a:latin typeface="+mn-lt"/>
              </a:rPr>
              <a:t> 2427092</a:t>
            </a:r>
            <a:br>
              <a:rPr lang="en-GB" sz="3200" dirty="0">
                <a:latin typeface="+mn-lt"/>
              </a:rPr>
            </a:br>
            <a:r>
              <a:rPr lang="en-GB" sz="3200" b="1" dirty="0">
                <a:latin typeface="+mn-lt"/>
              </a:rPr>
              <a:t>LECTURE’S NAME: </a:t>
            </a:r>
            <a:r>
              <a:rPr lang="en-GB" sz="3200" dirty="0">
                <a:latin typeface="+mn-lt"/>
              </a:rPr>
              <a:t>TOYIN ADISA</a:t>
            </a:r>
            <a:br>
              <a:rPr lang="en-GB" sz="3200" dirty="0">
                <a:latin typeface="+mn-lt"/>
              </a:rPr>
            </a:br>
            <a:r>
              <a:rPr lang="en-GB" sz="3200" b="1" dirty="0">
                <a:latin typeface="+mn-lt"/>
              </a:rPr>
              <a:t>assignment 1:</a:t>
            </a:r>
            <a:r>
              <a:rPr lang="en-GB" sz="3200" dirty="0">
                <a:latin typeface="+mn-lt"/>
              </a:rPr>
              <a:t>  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49998" y="1706009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+mj-lt"/>
              </a:rPr>
              <a:t>Introduction </a:t>
            </a:r>
          </a:p>
          <a:p>
            <a:r>
              <a:rPr lang="en-GB" sz="2400" b="1" dirty="0">
                <a:latin typeface="+mj-lt"/>
              </a:rPr>
              <a:t>Company background</a:t>
            </a:r>
          </a:p>
          <a:p>
            <a:r>
              <a:rPr lang="en-GB" sz="2400" b="1" dirty="0">
                <a:latin typeface="+mj-lt"/>
              </a:rPr>
              <a:t>Problem: nature and scope</a:t>
            </a:r>
          </a:p>
          <a:p>
            <a:r>
              <a:rPr lang="en-GB" sz="2400" b="1" dirty="0">
                <a:latin typeface="+mj-lt"/>
              </a:rPr>
              <a:t>PESTLE ANALYSIS: Green Haven Florists</a:t>
            </a:r>
          </a:p>
          <a:p>
            <a:r>
              <a:rPr lang="en-GB" sz="2400" b="1" dirty="0">
                <a:latin typeface="+mj-lt"/>
              </a:rPr>
              <a:t>Cause and effect analysis: Fishbone diagram</a:t>
            </a:r>
          </a:p>
          <a:p>
            <a:r>
              <a:rPr lang="en-GB" sz="2400" b="1" dirty="0">
                <a:latin typeface="+mj-lt"/>
              </a:rPr>
              <a:t>Conclusion</a:t>
            </a:r>
          </a:p>
          <a:p>
            <a:r>
              <a:rPr lang="en-GB" sz="2400" b="1" dirty="0">
                <a:latin typeface="+mj-lt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111111"/>
                </a:solidFill>
                <a:latin typeface="+mj-lt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endParaRPr lang="en-GB" dirty="0">
              <a:solidFill>
                <a:srgbClr val="111111"/>
              </a:solidFill>
              <a:latin typeface="+mj-lt"/>
              <a:ea typeface="Roboto"/>
              <a:cs typeface="Roboto"/>
            </a:endParaRP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Green Haven Florist is a small flower shop based in the city of Norwich, England.</a:t>
            </a:r>
            <a:br>
              <a:rPr lang="en-GB" dirty="0">
                <a:solidFill>
                  <a:schemeClr val="tx1"/>
                </a:solidFill>
                <a:latin typeface="+mj-lt"/>
              </a:rPr>
            </a:br>
            <a:br>
              <a:rPr lang="en-GB" dirty="0">
                <a:solidFill>
                  <a:schemeClr val="tx1"/>
                </a:solidFill>
                <a:latin typeface="+mj-lt"/>
              </a:rPr>
            </a:br>
            <a:r>
              <a:rPr lang="en-GB" dirty="0">
                <a:solidFill>
                  <a:schemeClr val="tx1"/>
                </a:solidFill>
                <a:latin typeface="+mj-lt"/>
              </a:rPr>
              <a:t>For many years, customer feedback was excellent and income was stead. However, from the past year until now, the company has been facing a significant downturn in sales.</a:t>
            </a:r>
            <a:br>
              <a:rPr lang="en-US" dirty="0">
                <a:solidFill>
                  <a:schemeClr val="tx1"/>
                </a:solidFill>
                <a:latin typeface="+mj-lt"/>
              </a:rPr>
            </a:br>
            <a:endParaRPr lang="en-GB" dirty="0">
              <a:solidFill>
                <a:srgbClr val="111111"/>
              </a:solidFill>
              <a:latin typeface="+mj-lt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0" y="1197429"/>
            <a:ext cx="10265229" cy="5340531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200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/>
              <a:t>Company nature : florist shop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Green Haven Florist opened its doors to the public in 2016 under the direction of Liam and Priya Patel,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The shop earned excellent feedback from both walk in customers and surrounding businesses.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Over the years, the florist gained a strong reputation for its wide variety of products and excellent customer service.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One of the biggest qualities the company has is the use of sustainable packaging and the personal touch on each floral arrangement that the company sells.</a:t>
            </a:r>
            <a:br>
              <a:rPr lang="en-US" sz="2200" dirty="0">
                <a:solidFill>
                  <a:schemeClr val="tx1"/>
                </a:solidFill>
              </a:rPr>
            </a:br>
            <a:endParaRPr lang="en-GB" sz="2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102505"/>
            <a:ext cx="10065503" cy="5755495"/>
          </a:xfrm>
        </p:spPr>
        <p:txBody>
          <a:bodyPr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WHAT: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 company is losing profits and customers.  At the same time green haven needs to innovate its  online service  and delivery options.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WHY: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Due to the closure of surrounding businesses and reduced foot traffic, sales have  decreased considerably.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WHERE: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Green Haven Florist shop (Norwich, England)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WHEN: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 problem began 12 month ago and the company needs a new sales strategy as soon as possible.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WHO: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 owners, Liam and Priya Patel are responsible for the turnaround. They must need to manage the staff and external digital marketing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HOW: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 company directors needs to modernize the website, launching new digital marketing campaign in Instagram and others digital platforms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HOW: 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The company needs to modernized its sales department; other wise it  may face a significant lose and could lead to business closer. 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Autofit/>
          </a:bodyPr>
          <a:lstStyle/>
          <a:p>
            <a:r>
              <a:rPr kumimoji="0" lang="en-US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political:</a:t>
            </a:r>
            <a:br>
              <a:rPr kumimoji="0" lang="en-US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International trade regulations are affecting the import of  flowers from abroad.</a:t>
            </a:r>
            <a:b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The government responses to inflation such as taxes and trade policies may have direct influence on the cost of doing business.</a:t>
            </a:r>
            <a:b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Economical:</a:t>
            </a:r>
            <a:br>
              <a:rPr kumimoji="0" lang="en-US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Operational costs: such as monthly rent, bills and utilities are making difficult to maintain profitability.</a:t>
            </a:r>
            <a:b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Inflation : general rising cost are making the imported flowers sector and the cost of sustainable materials more expensive to uphold.</a:t>
            </a:r>
            <a:b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4717433"/>
          </a:xfrm>
        </p:spPr>
        <p:txBody>
          <a:bodyPr>
            <a:noAutofit/>
          </a:bodyPr>
          <a:lstStyle/>
          <a:p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social:</a:t>
            </a:r>
            <a:b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 closure of nearby business has significantly reduced foot traffic and therefore affect the shop’s  social dynamics.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shopping habits are changing, with more people  choosing online flower delivery services  over high street stores.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TECHNOLOGICAL: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*One of the biggest issues is how the new competitors have a strong Instagram presence, while Green Haven is struggling tom keep up with digital trends.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The shop’s website is outdated and difficult to navigate, which is a major technological barriers to reaching modern customers.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GB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D1DFE-810C-B3D9-0BD5-A065F78B8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EC418-10E0-BD2A-EFF4-3F60DFA8A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9CCAE-38E2-3659-0496-6ABEA5C4C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0602" y="1345909"/>
            <a:ext cx="9634011" cy="5381462"/>
          </a:xfrm>
        </p:spPr>
        <p:txBody>
          <a:bodyPr>
            <a:noAutofit/>
          </a:bodyPr>
          <a:lstStyle/>
          <a:p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lEGAL:</a:t>
            </a:r>
            <a:b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 company must  need to comply with the United Kingdom employment laws and  retail regulations. </a:t>
            </a:r>
            <a:b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 </a:t>
            </a: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heck for potential</a:t>
            </a: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future regulations regarding biodegradable materials and waste management in the floral industry.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ENVIROMENT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*Climate change is one of the most important aspects that is affect the flowers harvests in exporting countries  al also can affect the comp[any economy.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*the usage of biodegradable wrapping is an environmental choice that differentiates Green haven florist from the other florist shop, unfortunately the biodegradable wrapping increases the costs.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GB" sz="20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088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3" y="892629"/>
            <a:ext cx="11440886" cy="5812971"/>
          </a:xfr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cap="all" dirty="0">
              <a:solidFill>
                <a:prstClr val="black"/>
              </a:solidFill>
              <a:latin typeface="Calibri Light" panose="020F030202020403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cap="all" dirty="0">
              <a:solidFill>
                <a:prstClr val="black"/>
              </a:solidFill>
              <a:latin typeface="Calibri Light" panose="020F030202020403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        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- on-line service			 - social media			        - online service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		- hi demand for delivery 	    - outdate website info.</a:t>
            </a: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      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- national wide shops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		</a:t>
            </a: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 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service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		      - personal reviews			 - promotions			</a:t>
            </a: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    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- same day delivery service			 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				  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600" cap="all" dirty="0">
              <a:solidFill>
                <a:prstClr val="black"/>
              </a:solidFill>
              <a:latin typeface="Calibri Light" panose="020F030202020403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		   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- closing of nearby business     - expensive biodegrade 	</a:t>
            </a: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     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- import and export rules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										packaging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	</a:t>
            </a: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        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- reduced foot traffic                - high price of fresh                - tax increase including utility bills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									flowers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	</a:t>
            </a: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 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- residential customers	         - shop’s  operational cost</a:t>
            </a:r>
            <a:r>
              <a:rPr lang="en-GB" sz="1600" cap="all" dirty="0">
                <a:solidFill>
                  <a:prstClr val="black"/>
                </a:solidFill>
                <a:latin typeface="Calibri Light" panose="020F0302020204030204"/>
              </a:rPr>
              <a:t>  </a:t>
            </a:r>
            <a:r>
              <a:rPr kumimoji="0" lang="en-GB" sz="16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- inflation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all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endParaRPr lang="en-US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BD50DAE-C770-757B-E435-25D1C40572D6}"/>
              </a:ext>
            </a:extLst>
          </p:cNvPr>
          <p:cNvCxnSpPr>
            <a:cxnSpLocks/>
          </p:cNvCxnSpPr>
          <p:nvPr/>
        </p:nvCxnSpPr>
        <p:spPr>
          <a:xfrm>
            <a:off x="1088745" y="1468630"/>
            <a:ext cx="993530" cy="1519127"/>
          </a:xfrm>
          <a:prstGeom prst="straightConnector1">
            <a:avLst/>
          </a:prstGeom>
          <a:noFill/>
          <a:ln w="38100" cap="flat" cmpd="sng" algn="ctr">
            <a:solidFill>
              <a:srgbClr val="447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BB3A661-39F9-7AD9-0E67-05CCC72ECB28}"/>
              </a:ext>
            </a:extLst>
          </p:cNvPr>
          <p:cNvCxnSpPr>
            <a:cxnSpLocks/>
            <a:endCxn id="23" idx="1"/>
          </p:cNvCxnSpPr>
          <p:nvPr/>
        </p:nvCxnSpPr>
        <p:spPr>
          <a:xfrm flipV="1">
            <a:off x="888219" y="3062438"/>
            <a:ext cx="8971579" cy="68207"/>
          </a:xfrm>
          <a:prstGeom prst="straightConnector1">
            <a:avLst/>
          </a:prstGeom>
          <a:noFill/>
          <a:ln w="57150" cap="flat" cmpd="sng" algn="ctr">
            <a:solidFill>
              <a:sysClr val="windowText" lastClr="000000"/>
            </a:solidFill>
            <a:prstDash val="solid"/>
            <a:round/>
            <a:headEnd type="none" w="med" len="med"/>
            <a:tailEnd type="arrow" w="med" len="med"/>
          </a:ln>
          <a:effectLst/>
        </p:spPr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29DBA42-4388-B66F-5EE8-B7C8AACBD0C7}"/>
              </a:ext>
            </a:extLst>
          </p:cNvPr>
          <p:cNvCxnSpPr>
            <a:cxnSpLocks/>
          </p:cNvCxnSpPr>
          <p:nvPr/>
        </p:nvCxnSpPr>
        <p:spPr>
          <a:xfrm flipV="1">
            <a:off x="1055505" y="3193657"/>
            <a:ext cx="1026770" cy="167947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BA8F86B-B420-FE11-F01F-CDBD757C50DD}"/>
              </a:ext>
            </a:extLst>
          </p:cNvPr>
          <p:cNvCxnSpPr>
            <a:cxnSpLocks/>
          </p:cNvCxnSpPr>
          <p:nvPr/>
        </p:nvCxnSpPr>
        <p:spPr>
          <a:xfrm flipV="1">
            <a:off x="3945832" y="3193657"/>
            <a:ext cx="1026770" cy="1679476"/>
          </a:xfrm>
          <a:prstGeom prst="straightConnector1">
            <a:avLst/>
          </a:prstGeom>
          <a:noFill/>
          <a:ln w="38100" cap="flat" cmpd="sng" algn="ctr">
            <a:solidFill>
              <a:srgbClr val="447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72E55D-53F0-8555-F17C-C09B79E3200D}"/>
              </a:ext>
            </a:extLst>
          </p:cNvPr>
          <p:cNvCxnSpPr>
            <a:cxnSpLocks/>
          </p:cNvCxnSpPr>
          <p:nvPr/>
        </p:nvCxnSpPr>
        <p:spPr>
          <a:xfrm flipV="1">
            <a:off x="6597880" y="3193657"/>
            <a:ext cx="1026770" cy="167947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DFDABA3-055C-0551-7C84-D41D8CC8300B}"/>
              </a:ext>
            </a:extLst>
          </p:cNvPr>
          <p:cNvSpPr txBox="1"/>
          <p:nvPr/>
        </p:nvSpPr>
        <p:spPr>
          <a:xfrm>
            <a:off x="530267" y="1045123"/>
            <a:ext cx="2254271" cy="338554"/>
          </a:xfrm>
          <a:prstGeom prst="rect">
            <a:avLst/>
          </a:prstGeom>
          <a:noFill/>
          <a:ln w="381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rPr>
              <a:t>CUSTOMERS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0F95DCD-B18D-EA27-E655-A715A1E940D6}"/>
              </a:ext>
            </a:extLst>
          </p:cNvPr>
          <p:cNvCxnSpPr>
            <a:cxnSpLocks/>
          </p:cNvCxnSpPr>
          <p:nvPr/>
        </p:nvCxnSpPr>
        <p:spPr>
          <a:xfrm>
            <a:off x="4051969" y="1432846"/>
            <a:ext cx="920633" cy="1519126"/>
          </a:xfrm>
          <a:prstGeom prst="straightConnector1">
            <a:avLst/>
          </a:prstGeom>
          <a:noFill/>
          <a:ln w="38100" cap="flat" cmpd="sng" algn="ctr">
            <a:solidFill>
              <a:srgbClr val="4472C4"/>
            </a:solidFill>
            <a:prstDash val="solid"/>
            <a:miter lim="800000"/>
            <a:tailEnd type="triangle"/>
          </a:ln>
          <a:effectLst/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750B1F2-354A-F9BA-687F-6374DFC0E544}"/>
              </a:ext>
            </a:extLst>
          </p:cNvPr>
          <p:cNvCxnSpPr>
            <a:cxnSpLocks/>
          </p:cNvCxnSpPr>
          <p:nvPr/>
        </p:nvCxnSpPr>
        <p:spPr>
          <a:xfrm>
            <a:off x="6704017" y="1468630"/>
            <a:ext cx="920633" cy="1519126"/>
          </a:xfrm>
          <a:prstGeom prst="straightConnector1">
            <a:avLst/>
          </a:prstGeom>
          <a:noFill/>
          <a:ln w="38100" cap="flat" cmpd="sng" algn="ctr">
            <a:solidFill>
              <a:srgbClr val="4472C4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D2BD445-F82C-FADA-A762-B39013234B6D}"/>
              </a:ext>
            </a:extLst>
          </p:cNvPr>
          <p:cNvSpPr txBox="1"/>
          <p:nvPr/>
        </p:nvSpPr>
        <p:spPr>
          <a:xfrm>
            <a:off x="3564073" y="1051036"/>
            <a:ext cx="2254271" cy="338554"/>
          </a:xfrm>
          <a:prstGeom prst="rect">
            <a:avLst/>
          </a:prstGeom>
          <a:noFill/>
          <a:ln w="381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rPr>
              <a:t>MARKETING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2141DC0-31C5-A742-B9AA-7EF9A35C4829}"/>
              </a:ext>
            </a:extLst>
          </p:cNvPr>
          <p:cNvSpPr txBox="1"/>
          <p:nvPr/>
        </p:nvSpPr>
        <p:spPr>
          <a:xfrm>
            <a:off x="6597879" y="1051036"/>
            <a:ext cx="2254271" cy="338554"/>
          </a:xfrm>
          <a:prstGeom prst="rect">
            <a:avLst/>
          </a:prstGeom>
          <a:noFill/>
          <a:ln w="381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rPr>
              <a:t>COMPETITORS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8E1A07D-14A4-05CB-FD62-DFD58B88438F}"/>
              </a:ext>
            </a:extLst>
          </p:cNvPr>
          <p:cNvSpPr txBox="1"/>
          <p:nvPr/>
        </p:nvSpPr>
        <p:spPr>
          <a:xfrm>
            <a:off x="500743" y="4994408"/>
            <a:ext cx="2254271" cy="338554"/>
          </a:xfrm>
          <a:prstGeom prst="rect">
            <a:avLst/>
          </a:prstGeom>
          <a:noFill/>
          <a:ln w="381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rPr>
              <a:t>LOCATION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AFD6C71-41BF-3825-B1E8-6672D32EE35C}"/>
              </a:ext>
            </a:extLst>
          </p:cNvPr>
          <p:cNvSpPr txBox="1"/>
          <p:nvPr/>
        </p:nvSpPr>
        <p:spPr>
          <a:xfrm>
            <a:off x="3550704" y="4994408"/>
            <a:ext cx="2254271" cy="338554"/>
          </a:xfrm>
          <a:prstGeom prst="rect">
            <a:avLst/>
          </a:prstGeom>
          <a:noFill/>
          <a:ln w="381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rPr>
              <a:t>MATERIALS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24A990B-3954-75F0-E66F-34976A865F87}"/>
              </a:ext>
            </a:extLst>
          </p:cNvPr>
          <p:cNvSpPr txBox="1"/>
          <p:nvPr/>
        </p:nvSpPr>
        <p:spPr>
          <a:xfrm>
            <a:off x="6597880" y="4994408"/>
            <a:ext cx="2254271" cy="338554"/>
          </a:xfrm>
          <a:prstGeom prst="rect">
            <a:avLst/>
          </a:prstGeom>
          <a:noFill/>
          <a:ln w="381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rPr>
              <a:t>ECONOMY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B4A8C53-A32D-8F0F-8628-C5C9CA4AFA7D}"/>
              </a:ext>
            </a:extLst>
          </p:cNvPr>
          <p:cNvSpPr txBox="1"/>
          <p:nvPr/>
        </p:nvSpPr>
        <p:spPr>
          <a:xfrm>
            <a:off x="9859798" y="2770050"/>
            <a:ext cx="2081831" cy="584775"/>
          </a:xfrm>
          <a:prstGeom prst="rect">
            <a:avLst/>
          </a:prstGeom>
          <a:noFill/>
          <a:ln w="381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</a:rPr>
              <a:t>SIGNIFICANT SLUMP IN SALES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24744" y="1271016"/>
            <a:ext cx="9479868" cy="474573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Based on the information provided by the analysis of Green Haven Florist case study, the conclusions as its follow.</a:t>
            </a:r>
          </a:p>
          <a:p>
            <a:r>
              <a:rPr lang="en-GB" dirty="0"/>
              <a:t>Green haven florist revenue has reached a critical point due to external economic pressures as well as the  changing consumer behaviour and the outdate digital presence.</a:t>
            </a:r>
          </a:p>
          <a:p>
            <a:r>
              <a:rPr lang="en-GB" dirty="0"/>
              <a:t>The marketing sector needs to implement new marketing strategies and closing the gaps between the physical heritage and  the digital  marketplace, this will require a dual approach  by optimizing their online platform to match the convenience of national chains.</a:t>
            </a:r>
          </a:p>
          <a:p>
            <a:r>
              <a:rPr lang="en-GB" dirty="0"/>
              <a:t>Green Haven Florist needs to implement a flexible delivery models and adapt  a subscription services that can help to recover the 30 percent loss in foot traffic ensuring long term financial viability.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589314"/>
            <a:ext cx="9914905" cy="4517136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sz="2400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sz="2400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sz="2400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sz="2400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sz="2400" b="1" i="1" dirty="0">
                <a:latin typeface="Arial"/>
                <a:ea typeface="Roboto"/>
                <a:cs typeface="Roboto"/>
              </a:rPr>
              <a:t> </a:t>
            </a:r>
            <a:r>
              <a:rPr lang="en-GB" sz="2400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pPr marL="342900" indent="-342900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5W2H by </a:t>
            </a:r>
            <a:r>
              <a:rPr lang="en-GB" sz="2400" b="1" i="0" u="none" strike="noStrike" dirty="0">
                <a:solidFill>
                  <a:srgbClr val="2162A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David Lovell</a:t>
            </a: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b="1" i="0" dirty="0">
                <a:solidFill>
                  <a:srgbClr val="56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(Author)</a:t>
            </a: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r>
              <a:rPr lang="en-GB" sz="2400" b="1" i="0" dirty="0">
                <a:solidFill>
                  <a:srgbClr val="56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Format: </a:t>
            </a: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Kindle Edition.</a:t>
            </a:r>
            <a:r>
              <a:rPr lang="en-GB" sz="2400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(Accessed:  9 March 2026).</a:t>
            </a:r>
            <a:endParaRPr lang="en-GB" sz="2400" b="0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eaLnBrk="1" fontAlgn="auto" latinLnBrk="0" hangingPunct="1">
              <a:lnSpc>
                <a:spcPts val="18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PESTLE Analysis: Understand and plan for your business environment (Management &amp; Marketing Book 28) </a:t>
            </a:r>
            <a:r>
              <a:rPr lang="en-GB" sz="2400" b="1" i="0" dirty="0">
                <a:solidFill>
                  <a:srgbClr val="56595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Kindle Edition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(Accessed:  11th March 2026).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F111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https://www.gov.uk/guidance/business-regulation-guidance-and-tools</a:t>
            </a: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https://youtu.be/mLvizyDFLQ4?si=t_5COR6WXbayqALk</a:t>
            </a:r>
            <a:endParaRPr lang="en-GB" sz="2400" b="1" dirty="0">
              <a:solidFill>
                <a:srgbClr val="0F111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6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https://youtu.be/bYn4CyL3r5w?si=6i6dR0rXwxbCDCDX</a:t>
            </a: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  <a:hlinkClick r:id="rId7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F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https://youtu.be/pBKM1nNWvWo?si=blpXXbJPVCSYfMMB</a:t>
            </a: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400" b="1" dirty="0">
              <a:solidFill>
                <a:srgbClr val="0F111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1800"/>
              </a:lnSpc>
              <a:buFont typeface="Arial" panose="020B0604020202020204" pitchFamily="34" charset="0"/>
              <a:buChar char="•"/>
            </a:pPr>
            <a:endParaRPr lang="en-GB" sz="2400" b="1" i="0" dirty="0">
              <a:solidFill>
                <a:srgbClr val="0F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sz="2400" b="1" dirty="0">
              <a:solidFill>
                <a:srgbClr val="1D4ED8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1135</Words>
  <Application>Microsoft Office PowerPoint</Application>
  <PresentationFormat>Widescreen</PresentationFormat>
  <Paragraphs>95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Century Gothic</vt:lpstr>
      <vt:lpstr>Wingdings 3</vt:lpstr>
      <vt:lpstr>Wisp</vt:lpstr>
      <vt:lpstr>MODULE: problem solving and decision making MODULE CODE:  (lclm4004) PRESENTATION PROCED BY: Jesus Eduardo Alvarado STUDENT I.D: 2427092 LECTURE’S NAME: TOYIN ADISA assignment 1:  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JESUS EDUARDO ALVARADO</cp:lastModifiedBy>
  <cp:revision>90</cp:revision>
  <dcterms:created xsi:type="dcterms:W3CDTF">2024-10-08T15:58:04Z</dcterms:created>
  <dcterms:modified xsi:type="dcterms:W3CDTF">2026-03-22T22:39:38Z</dcterms:modified>
</cp:coreProperties>
</file>