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4"/>
  </p:notesMasterIdLst>
  <p:sldIdLst>
    <p:sldId id="719" r:id="rId7"/>
    <p:sldId id="301" r:id="rId8"/>
    <p:sldId id="302" r:id="rId9"/>
    <p:sldId id="458" r:id="rId10"/>
    <p:sldId id="759" r:id="rId11"/>
    <p:sldId id="760" r:id="rId12"/>
    <p:sldId id="761" r:id="rId13"/>
    <p:sldId id="762" r:id="rId14"/>
    <p:sldId id="763" r:id="rId15"/>
    <p:sldId id="764" r:id="rId16"/>
    <p:sldId id="765" r:id="rId17"/>
    <p:sldId id="766" r:id="rId18"/>
    <p:sldId id="767" r:id="rId19"/>
    <p:sldId id="768" r:id="rId20"/>
    <p:sldId id="769" r:id="rId21"/>
    <p:sldId id="724" r:id="rId22"/>
    <p:sldId id="72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D2203F-95D4-49B0-A4F3-6519B3BBDE98}" v="9" dt="2025-10-21T09:19:52.013"/>
    <p1510:client id="{E379CCE2-6A06-4234-A95D-188CF53981C0}" v="2" dt="2025-10-21T09:51:41.9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7253"/>
  </p:normalViewPr>
  <p:slideViewPr>
    <p:cSldViewPr snapToGrid="0">
      <p:cViewPr varScale="1">
        <p:scale>
          <a:sx n="76" d="100"/>
          <a:sy n="76" d="100"/>
        </p:scale>
        <p:origin x="759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93DF969B-C49E-41BE-AC2E-9A5FC7F0D4BF}"/>
    <pc:docChg chg="undo custSel addSld delSld modSld">
      <pc:chgData name="Stalin Jacob Wilson Packia Dhas" userId="050d7d71-3621-4503-95e8-1c9a9d962492" providerId="ADAL" clId="{93DF969B-C49E-41BE-AC2E-9A5FC7F0D4BF}" dt="2025-10-21T09:51:48.884" v="26" actId="1076"/>
      <pc:docMkLst>
        <pc:docMk/>
      </pc:docMkLst>
      <pc:sldChg chg="modSp mod">
        <pc:chgData name="Stalin Jacob Wilson Packia Dhas" userId="050d7d71-3621-4503-95e8-1c9a9d962492" providerId="ADAL" clId="{93DF969B-C49E-41BE-AC2E-9A5FC7F0D4BF}" dt="2025-10-21T07:35:46.497" v="6" actId="20577"/>
        <pc:sldMkLst>
          <pc:docMk/>
          <pc:sldMk cId="1687854761" sldId="458"/>
        </pc:sldMkLst>
        <pc:spChg chg="mod">
          <ac:chgData name="Stalin Jacob Wilson Packia Dhas" userId="050d7d71-3621-4503-95e8-1c9a9d962492" providerId="ADAL" clId="{93DF969B-C49E-41BE-AC2E-9A5FC7F0D4BF}" dt="2025-10-21T07:35:46.497" v="6" actId="20577"/>
          <ac:spMkLst>
            <pc:docMk/>
            <pc:sldMk cId="1687854761" sldId="458"/>
            <ac:spMk id="4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0-21T07:35:38.523" v="4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93DF969B-C49E-41BE-AC2E-9A5FC7F0D4BF}" dt="2025-10-21T07:35:38.523" v="4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NotesTx">
        <pc:chgData name="Stalin Jacob Wilson Packia Dhas" userId="050d7d71-3621-4503-95e8-1c9a9d962492" providerId="ADAL" clId="{93DF969B-C49E-41BE-AC2E-9A5FC7F0D4BF}" dt="2025-10-20T11:47:42.031" v="2" actId="6549"/>
        <pc:sldMkLst>
          <pc:docMk/>
          <pc:sldMk cId="1608782815" sldId="721"/>
        </pc:sldMkLst>
      </pc:sldChg>
      <pc:sldChg chg="modSp add mod">
        <pc:chgData name="Stalin Jacob Wilson Packia Dhas" userId="050d7d71-3621-4503-95e8-1c9a9d962492" providerId="ADAL" clId="{93DF969B-C49E-41BE-AC2E-9A5FC7F0D4BF}" dt="2025-10-21T09:19:37.685" v="19" actId="20577"/>
        <pc:sldMkLst>
          <pc:docMk/>
          <pc:sldMk cId="4282769191" sldId="724"/>
        </pc:sldMkLst>
        <pc:spChg chg="mod">
          <ac:chgData name="Stalin Jacob Wilson Packia Dhas" userId="050d7d71-3621-4503-95e8-1c9a9d962492" providerId="ADAL" clId="{93DF969B-C49E-41BE-AC2E-9A5FC7F0D4BF}" dt="2025-10-21T09:19:37.685" v="19" actId="20577"/>
          <ac:spMkLst>
            <pc:docMk/>
            <pc:sldMk cId="4282769191" sldId="724"/>
            <ac:spMk id="3" creationId="{33462808-71FC-2394-0597-9CC0D0AF7378}"/>
          </ac:spMkLst>
        </pc:spChg>
      </pc:sldChg>
      <pc:sldChg chg="addSp delSp modSp mod">
        <pc:chgData name="Stalin Jacob Wilson Packia Dhas" userId="050d7d71-3621-4503-95e8-1c9a9d962492" providerId="ADAL" clId="{93DF969B-C49E-41BE-AC2E-9A5FC7F0D4BF}" dt="2025-10-21T09:51:48.884" v="26" actId="1076"/>
        <pc:sldMkLst>
          <pc:docMk/>
          <pc:sldMk cId="2222099617" sldId="761"/>
        </pc:sldMkLst>
        <pc:picChg chg="add mod">
          <ac:chgData name="Stalin Jacob Wilson Packia Dhas" userId="050d7d71-3621-4503-95e8-1c9a9d962492" providerId="ADAL" clId="{93DF969B-C49E-41BE-AC2E-9A5FC7F0D4BF}" dt="2025-10-21T09:51:48.884" v="26" actId="1076"/>
          <ac:picMkLst>
            <pc:docMk/>
            <pc:sldMk cId="2222099617" sldId="761"/>
            <ac:picMk id="6" creationId="{568A96F6-BB24-C0CC-A150-9BDC8BAC149C}"/>
          </ac:picMkLst>
        </pc:picChg>
        <pc:picChg chg="del">
          <ac:chgData name="Stalin Jacob Wilson Packia Dhas" userId="050d7d71-3621-4503-95e8-1c9a9d962492" providerId="ADAL" clId="{93DF969B-C49E-41BE-AC2E-9A5FC7F0D4BF}" dt="2025-10-21T09:51:41.526" v="22" actId="478"/>
          <ac:picMkLst>
            <pc:docMk/>
            <pc:sldMk cId="2222099617" sldId="761"/>
            <ac:picMk id="7" creationId="{0874FEAE-A15F-F9E7-6014-E12575D83C2E}"/>
          </ac:picMkLst>
        </pc:picChg>
      </pc:sldChg>
      <pc:sldChg chg="modNotesTx">
        <pc:chgData name="Stalin Jacob Wilson Packia Dhas" userId="050d7d71-3621-4503-95e8-1c9a9d962492" providerId="ADAL" clId="{93DF969B-C49E-41BE-AC2E-9A5FC7F0D4BF}" dt="2025-10-21T09:20:52.826" v="20" actId="6549"/>
        <pc:sldMkLst>
          <pc:docMk/>
          <pc:sldMk cId="3869709600" sldId="764"/>
        </pc:sldMkLst>
      </pc:sldChg>
      <pc:sldChg chg="modSp modNotesTx">
        <pc:chgData name="Stalin Jacob Wilson Packia Dhas" userId="050d7d71-3621-4503-95e8-1c9a9d962492" providerId="ADAL" clId="{93DF969B-C49E-41BE-AC2E-9A5FC7F0D4BF}" dt="2025-10-21T09:21:02.500" v="21" actId="6549"/>
        <pc:sldMkLst>
          <pc:docMk/>
          <pc:sldMk cId="2282168663" sldId="769"/>
        </pc:sldMkLst>
        <pc:spChg chg="mod">
          <ac:chgData name="Stalin Jacob Wilson Packia Dhas" userId="050d7d71-3621-4503-95e8-1c9a9d962492" providerId="ADAL" clId="{93DF969B-C49E-41BE-AC2E-9A5FC7F0D4BF}" dt="2025-10-21T07:58:33.378" v="7" actId="113"/>
          <ac:spMkLst>
            <pc:docMk/>
            <pc:sldMk cId="2282168663" sldId="769"/>
            <ac:spMk id="3" creationId="{9E0676FD-3E33-141C-0DA7-CE68FD65A686}"/>
          </ac:spMkLst>
        </pc:spChg>
      </pc:sldChg>
      <pc:sldChg chg="new del">
        <pc:chgData name="Stalin Jacob Wilson Packia Dhas" userId="050d7d71-3621-4503-95e8-1c9a9d962492" providerId="ADAL" clId="{93DF969B-C49E-41BE-AC2E-9A5FC7F0D4BF}" dt="2025-10-14T14:57:07.819" v="1" actId="680"/>
        <pc:sldMkLst>
          <pc:docMk/>
          <pc:sldMk cId="2762664095" sldId="770"/>
        </pc:sldMkLst>
      </pc:sldChg>
    </pc:docChg>
  </pc:docChgLst>
  <pc:docChgLst>
    <pc:chgData name="Stalin Jacob Wilson Packia Dhas" userId="050d7d71-3621-4503-95e8-1c9a9d962492" providerId="ADAL" clId="{E78C8210-920A-4CDF-9E6E-425F307BE77F}"/>
    <pc:docChg chg="undo custSel addSld modSld sldOrd">
      <pc:chgData name="Stalin Jacob Wilson Packia Dhas" userId="050d7d71-3621-4503-95e8-1c9a9d962492" providerId="ADAL" clId="{E78C8210-920A-4CDF-9E6E-425F307BE77F}" dt="2024-10-29T11:55:37.696" v="407" actId="1076"/>
      <pc:docMkLst>
        <pc:docMk/>
      </pc:docMkLst>
      <pc:sldChg chg="modSp mod">
        <pc:chgData name="Stalin Jacob Wilson Packia Dhas" userId="050d7d71-3621-4503-95e8-1c9a9d962492" providerId="ADAL" clId="{E78C8210-920A-4CDF-9E6E-425F307BE77F}" dt="2024-10-22T12:30:55.891" v="7" actId="20577"/>
        <pc:sldMkLst>
          <pc:docMk/>
          <pc:sldMk cId="3192266062" sldId="302"/>
        </pc:sldMkLst>
      </pc:sldChg>
      <pc:sldChg chg="modSp mod">
        <pc:chgData name="Stalin Jacob Wilson Packia Dhas" userId="050d7d71-3621-4503-95e8-1c9a9d962492" providerId="ADAL" clId="{E78C8210-920A-4CDF-9E6E-425F307BE77F}" dt="2024-10-21T22:46:56.742" v="5" actId="20577"/>
        <pc:sldMkLst>
          <pc:docMk/>
          <pc:sldMk cId="3119007398" sldId="719"/>
        </pc:sldMkLst>
      </pc:sldChg>
      <pc:sldChg chg="modSp mod">
        <pc:chgData name="Stalin Jacob Wilson Packia Dhas" userId="050d7d71-3621-4503-95e8-1c9a9d962492" providerId="ADAL" clId="{E78C8210-920A-4CDF-9E6E-425F307BE77F}" dt="2024-10-21T22:46:40.268" v="2" actId="20577"/>
        <pc:sldMkLst>
          <pc:docMk/>
          <pc:sldMk cId="1608782815" sldId="721"/>
        </pc:sldMkLst>
      </pc:sldChg>
      <pc:sldChg chg="modSp mod">
        <pc:chgData name="Stalin Jacob Wilson Packia Dhas" userId="050d7d71-3621-4503-95e8-1c9a9d962492" providerId="ADAL" clId="{E78C8210-920A-4CDF-9E6E-425F307BE77F}" dt="2024-10-28T21:59:16.352" v="371" actId="20577"/>
        <pc:sldMkLst>
          <pc:docMk/>
          <pc:sldMk cId="445292557" sldId="759"/>
        </pc:sldMkLst>
      </pc:sldChg>
      <pc:sldChg chg="addSp delSp modSp mod">
        <pc:chgData name="Stalin Jacob Wilson Packia Dhas" userId="050d7d71-3621-4503-95e8-1c9a9d962492" providerId="ADAL" clId="{E78C8210-920A-4CDF-9E6E-425F307BE77F}" dt="2024-10-28T22:03:56.851" v="394" actId="1076"/>
        <pc:sldMkLst>
          <pc:docMk/>
          <pc:sldMk cId="1624757668" sldId="760"/>
        </pc:sldMkLst>
      </pc:sldChg>
      <pc:sldChg chg="addSp delSp modSp mod">
        <pc:chgData name="Stalin Jacob Wilson Packia Dhas" userId="050d7d71-3621-4503-95e8-1c9a9d962492" providerId="ADAL" clId="{E78C8210-920A-4CDF-9E6E-425F307BE77F}" dt="2024-10-29T11:55:37.696" v="407" actId="1076"/>
        <pc:sldMkLst>
          <pc:docMk/>
          <pc:sldMk cId="2222099617" sldId="761"/>
        </pc:sldMkLst>
      </pc:sldChg>
      <pc:sldChg chg="modSp mod">
        <pc:chgData name="Stalin Jacob Wilson Packia Dhas" userId="050d7d71-3621-4503-95e8-1c9a9d962492" providerId="ADAL" clId="{E78C8210-920A-4CDF-9E6E-425F307BE77F}" dt="2024-10-22T13:04:39.834" v="230" actId="20577"/>
        <pc:sldMkLst>
          <pc:docMk/>
          <pc:sldMk cId="893267210" sldId="763"/>
        </pc:sldMkLst>
      </pc:sldChg>
      <pc:sldChg chg="modSp mod modNotesTx">
        <pc:chgData name="Stalin Jacob Wilson Packia Dhas" userId="050d7d71-3621-4503-95e8-1c9a9d962492" providerId="ADAL" clId="{E78C8210-920A-4CDF-9E6E-425F307BE77F}" dt="2024-10-22T13:09:42.126" v="326" actId="6549"/>
        <pc:sldMkLst>
          <pc:docMk/>
          <pc:sldMk cId="3869709600" sldId="764"/>
        </pc:sldMkLst>
      </pc:sldChg>
      <pc:sldChg chg="modSp mod">
        <pc:chgData name="Stalin Jacob Wilson Packia Dhas" userId="050d7d71-3621-4503-95e8-1c9a9d962492" providerId="ADAL" clId="{E78C8210-920A-4CDF-9E6E-425F307BE77F}" dt="2024-10-22T13:10:22.207" v="328" actId="14100"/>
        <pc:sldMkLst>
          <pc:docMk/>
          <pc:sldMk cId="760997855" sldId="765"/>
        </pc:sldMkLst>
      </pc:sldChg>
      <pc:sldChg chg="modSp mod">
        <pc:chgData name="Stalin Jacob Wilson Packia Dhas" userId="050d7d71-3621-4503-95e8-1c9a9d962492" providerId="ADAL" clId="{E78C8210-920A-4CDF-9E6E-425F307BE77F}" dt="2024-10-22T13:10:54.993" v="330" actId="20577"/>
        <pc:sldMkLst>
          <pc:docMk/>
          <pc:sldMk cId="1422529934" sldId="767"/>
        </pc:sldMkLst>
      </pc:sldChg>
      <pc:sldChg chg="modSp add mod ord">
        <pc:chgData name="Stalin Jacob Wilson Packia Dhas" userId="050d7d71-3621-4503-95e8-1c9a9d962492" providerId="ADAL" clId="{E78C8210-920A-4CDF-9E6E-425F307BE77F}" dt="2024-10-22T13:11:23.305" v="336" actId="20577"/>
        <pc:sldMkLst>
          <pc:docMk/>
          <pc:sldMk cId="2282168663" sldId="7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349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45907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0798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Because we take the </a:t>
                </a:r>
                <a:r>
                  <a:rPr lang="en-GB" b="1" dirty="0"/>
                  <a:t>voltage phasor as the reference along the +X axis</a:t>
                </a:r>
                <a:r>
                  <a:rPr lang="en-GB" dirty="0"/>
                  <a:t>.</a:t>
                </a:r>
                <a:br>
                  <a:rPr lang="en-GB" dirty="0"/>
                </a:br>
                <a:r>
                  <a:rPr lang="en-GB" dirty="0"/>
                  <a:t>The current phasor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 ⃗</a:t>
                </a:r>
                <a:r>
                  <a:rPr lang="en-GB" dirty="0"/>
                  <a:t>sits at an angle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𝜙</a:t>
                </a:r>
                <a:r>
                  <a:rPr lang="en-GB" dirty="0"/>
                  <a:t>to that axis. When you resolve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 ⃗</a:t>
                </a:r>
                <a:r>
                  <a:rPr lang="en-GB" dirty="0"/>
                  <a:t>into rectangular components:</a:t>
                </a:r>
              </a:p>
              <a:p>
                <a:r>
                  <a:rPr lang="en-GB" b="1" dirty="0"/>
                  <a:t>X-component (in phase with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𝑉</a:t>
                </a:r>
                <a:r>
                  <a:rPr lang="en-GB" b="1" dirty="0"/>
                  <a:t>)</a:t>
                </a:r>
                <a:r>
                  <a:rPr lang="en-GB" dirty="0"/>
                  <a:t> is the projection of 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 ⃗</a:t>
                </a:r>
                <a:r>
                  <a:rPr lang="en-GB" dirty="0"/>
                  <a:t>onto the X axis:</a:t>
                </a:r>
                <a:br>
                  <a:rPr lang="en-GB" dirty="0"/>
                </a:b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𝐼_𝑥=∣𝐼 ⃗∣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cos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⁡𝜙</a:t>
                </a:r>
                <a:r>
                  <a:rPr lang="ar-AE" dirty="0"/>
                  <a:t>.</a:t>
                </a:r>
                <a:br>
                  <a:rPr lang="ar-AE" dirty="0"/>
                </a:br>
                <a:r>
                  <a:rPr lang="ar-AE" dirty="0"/>
                  <a:t>(</a:t>
                </a:r>
                <a:r>
                  <a:rPr lang="en-GB" dirty="0"/>
                  <a:t>Cosine = adjacent/hypotenuse.)</a:t>
                </a:r>
              </a:p>
              <a:p>
                <a:r>
                  <a:rPr lang="en-GB" b="1" dirty="0"/>
                  <a:t>Y-component (quadrature, ±90° to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𝑉</a:t>
                </a:r>
                <a:r>
                  <a:rPr lang="en-GB" b="1" dirty="0"/>
                  <a:t>)</a:t>
                </a:r>
                <a:r>
                  <a:rPr lang="en-GB" dirty="0"/>
                  <a:t> is the projection onto the Y axis:</a:t>
                </a:r>
                <a:br>
                  <a:rPr lang="en-GB" dirty="0"/>
                </a:b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𝐼_𝑦=∣𝐼 ⃗∣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sin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⁡𝜙</a:t>
                </a:r>
                <a:r>
                  <a:rPr lang="ar-AE" dirty="0"/>
                  <a:t>.</a:t>
                </a:r>
              </a:p>
              <a:p>
                <a:r>
                  <a:rPr lang="en-GB" b="1" dirty="0"/>
                  <a:t>Euler/phasors:</a:t>
                </a:r>
                <a:br>
                  <a:rPr lang="en-GB" dirty="0"/>
                </a:b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𝑒^𝑗𝜙=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cos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⁡𝜙+𝑗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 sin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⁡𝜙</a:t>
                </a:r>
                <a:r>
                  <a:rPr lang="ar-AE" dirty="0"/>
                  <a:t>. </a:t>
                </a:r>
                <a:r>
                  <a:rPr lang="en-GB" dirty="0"/>
                  <a:t>With voltage taken as the reference on the real (X) axis, the current phasor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𝐼∠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(−𝜙)</a:t>
                </a:r>
                <a:r>
                  <a:rPr lang="en-GB" dirty="0"/>
                  <a:t>gives</a:t>
                </a:r>
                <a:br>
                  <a:rPr lang="en-GB" dirty="0"/>
                </a:b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‾𝑆=𝑉𝐼^∗=𝑉𝐼(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cos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⁡𝜙+𝑗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 sin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⁡𝜙 )</a:t>
                </a:r>
                <a:r>
                  <a:rPr lang="ar-AE" dirty="0"/>
                  <a:t>.</a:t>
                </a:r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97619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0887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78079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63171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89579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5676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7521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7089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5BCB92-4AE5-7A87-A371-58E89612E6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B75A82-E098-E457-71DB-0966881926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3A20CA-FFFE-C50C-4E23-24B40ECD21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63A692AC-B9FC-5338-45F5-7DB4D9CF2A6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CEB20-A637-72CE-168A-BCCFBFDBBA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5ADBF8-2686-B21B-A0B6-7BF665901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11081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E65E3F-9551-4A97-96F9-8689021F0873}" type="datetime1">
              <a:rPr lang="en-GB" smtClean="0"/>
              <a:t>21/10/2025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4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169061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200" b="1" dirty="0"/>
              <a:t>Polar Co-ordinates</a:t>
            </a:r>
          </a:p>
          <a:p>
            <a:pPr marL="536575" indent="-536575" algn="just"/>
            <a:r>
              <a:rPr lang="en-IN" sz="3200" b="1" dirty="0"/>
              <a:t>Rectangular Co-</a:t>
            </a:r>
            <a:r>
              <a:rPr lang="en-IN" sz="3200" b="1" dirty="0" err="1"/>
              <a:t>ordiantes</a:t>
            </a:r>
            <a:endParaRPr lang="en-IN" sz="3200" b="1" dirty="0"/>
          </a:p>
          <a:p>
            <a:pPr marL="536575" indent="-536575" algn="just"/>
            <a:r>
              <a:rPr lang="en-IN" sz="3200" b="1" dirty="0"/>
              <a:t>Polar to Rectangular Coordinates.</a:t>
            </a:r>
          </a:p>
          <a:p>
            <a:pPr marL="536575" indent="-536575" algn="just"/>
            <a:r>
              <a:rPr lang="en-IN" sz="3200" b="1" dirty="0"/>
              <a:t>Rectangular to Polar Coordinates</a:t>
            </a:r>
          </a:p>
          <a:p>
            <a:pPr marL="536575" indent="-536575" algn="just"/>
            <a:r>
              <a:rPr lang="en-IN" sz="3200" b="1" dirty="0"/>
              <a:t>Addition and Subtraction of Alternating Quantities</a:t>
            </a:r>
          </a:p>
          <a:p>
            <a:pPr marL="536575" indent="-536575" algn="just"/>
            <a:r>
              <a:rPr lang="en-IN" sz="3200" b="1" dirty="0"/>
              <a:t>Multiplication and division of Alternating Quantities</a:t>
            </a:r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4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00" b="1" dirty="0"/>
              <a:t>The student upon completion of the lecture will be able to:</a:t>
            </a:r>
          </a:p>
          <a:p>
            <a:pPr marL="719138" indent="-630238"/>
            <a:r>
              <a:rPr lang="en-IN" sz="3200" dirty="0"/>
              <a:t>Demonstrate the ability to apply Complex numbers in Alternating quantities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4 / Electrical Engineering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Mathematical Representation of Phasor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258" y="1600201"/>
            <a:ext cx="9587354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Any Phasor can be represented mathematically in two ways</a:t>
            </a:r>
          </a:p>
          <a:p>
            <a:pPr marL="514350" indent="-514350">
              <a:buAutoNum type="arabicParenR"/>
            </a:pPr>
            <a:r>
              <a:rPr lang="en-IN" dirty="0"/>
              <a:t>Polar Co-ordinate system</a:t>
            </a:r>
          </a:p>
          <a:p>
            <a:pPr marL="514350" indent="-514350">
              <a:buAutoNum type="arabicParenR"/>
            </a:pPr>
            <a:r>
              <a:rPr lang="en-IN" dirty="0"/>
              <a:t>Rectangular Co-ordinate system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854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76668" y="-4863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98544" y="1400265"/>
                <a:ext cx="11194912" cy="5057291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Consider an alternating Current </a:t>
                </a:r>
                <a:r>
                  <a:rPr lang="en-IN" b="1" dirty="0"/>
                  <a:t>, </a:t>
                </a:r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𝒎</m:t>
                          </m:r>
                        </m:sub>
                      </m:sSub>
                      <m:func>
                        <m:func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IN" b="1" i="0" smtClean="0">
                              <a:latin typeface="Cambria Math" panose="02040503050406030204" pitchFamily="18" charset="0"/>
                            </a:rPr>
                            <m:t>𝐬𝐢𝐧</m:t>
                          </m:r>
                        </m:fName>
                        <m:e>
                          <m:d>
                            <m:d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𝝎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𝒕</m:t>
                              </m:r>
                              <m:r>
                                <a:rPr lang="en-GB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l-GR" b="1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𝝓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b="1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b="1" dirty="0">
                    <a:ea typeface="Cambria Math" panose="02040503050406030204" pitchFamily="18" charset="0"/>
                  </a:rPr>
                  <a:t>Where,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m:rPr>
                        <m:nor/>
                      </m:rPr>
                      <a:rPr lang="en-IN" b="1" dirty="0"/>
                      <m:t>Maximum</m:t>
                    </m:r>
                    <m:r>
                      <m:rPr>
                        <m:nor/>
                      </m:rPr>
                      <a:rPr lang="en-IN" b="1" dirty="0"/>
                      <m:t> </m:t>
                    </m:r>
                    <m:r>
                      <m:rPr>
                        <m:nor/>
                      </m:rPr>
                      <a:rPr lang="en-IN" b="1" dirty="0"/>
                      <m:t>value</m:t>
                    </m:r>
                  </m:oMath>
                </a14:m>
                <a:r>
                  <a:rPr lang="en-GB" b="1" dirty="0">
                    <a:ea typeface="Cambria Math" panose="02040503050406030204" pitchFamily="18" charset="0"/>
                  </a:rPr>
                  <a:t> </a:t>
                </a:r>
              </a:p>
              <a:p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r>
                      <m:rPr>
                        <m:nor/>
                      </m:rPr>
                      <a:rPr lang="en-IN" b="1" dirty="0"/>
                      <m:t>Phase</m:t>
                    </m:r>
                  </m:oMath>
                </a14:m>
                <a:r>
                  <a:rPr lang="en-GB" b="1" dirty="0">
                    <a:ea typeface="Cambria Math" panose="02040503050406030204" pitchFamily="18" charset="0"/>
                  </a:rPr>
                  <a:t> (</a:t>
                </a:r>
                <a:r>
                  <a:rPr lang="en-IN" i="1" dirty="0"/>
                  <a:t>measured with respect to positive </a:t>
                </a:r>
                <a:r>
                  <a:rPr lang="en-IN" b="1" i="1" dirty="0"/>
                  <a:t>X- axis direction)</a:t>
                </a:r>
                <a:r>
                  <a:rPr lang="en-IN" i="1" dirty="0"/>
                  <a:t>.</a:t>
                </a:r>
              </a:p>
              <a:p>
                <a:pPr marL="0" indent="0">
                  <a:buNone/>
                </a:pPr>
                <a:r>
                  <a:rPr lang="en-IN" b="1" dirty="0"/>
                  <a:t>Representing by polar system:</a:t>
                </a:r>
                <a:r>
                  <a:rPr lang="en-IN" dirty="0"/>
                  <a:t> </a:t>
                </a:r>
              </a:p>
              <a:p>
                <a:r>
                  <a:rPr lang="en-IN" dirty="0"/>
                  <a:t>It is represented as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∠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±</m:t>
                    </m:r>
                  </m:oMath>
                </a14:m>
                <a:r>
                  <a:rPr lang="el-GR" b="1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IN" b="1" dirty="0"/>
                  <a:t>.</a:t>
                </a:r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𝑟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m:rPr>
                        <m:nor/>
                      </m:rPr>
                      <a:rPr lang="en-IN" dirty="0"/>
                      <m:t>magnitude</m:t>
                    </m:r>
                    <m:r>
                      <m:rPr>
                        <m:nor/>
                      </m:rPr>
                      <a:rPr lang="en-IN" dirty="0"/>
                      <m:t> </m:t>
                    </m:r>
                    <m:r>
                      <m:rPr>
                        <m:nor/>
                      </m:rPr>
                      <a:rPr lang="en-IN" dirty="0"/>
                      <m:t>of</m:t>
                    </m:r>
                    <m:r>
                      <m:rPr>
                        <m:nor/>
                      </m:rPr>
                      <a:rPr lang="en-IN" dirty="0"/>
                      <m:t> </m:t>
                    </m:r>
                    <m:r>
                      <m:rPr>
                        <m:nor/>
                      </m:rPr>
                      <a:rPr lang="en-IN" dirty="0"/>
                      <m:t>the</m:t>
                    </m:r>
                    <m:r>
                      <m:rPr>
                        <m:nor/>
                      </m:rPr>
                      <a:rPr lang="en-IN" dirty="0"/>
                      <m:t> </m:t>
                    </m:r>
                    <m:r>
                      <m:rPr>
                        <m:nor/>
                      </m:rPr>
                      <a:rPr lang="en-IN" dirty="0"/>
                      <m:t>phasor</m:t>
                    </m:r>
                  </m:oMath>
                </a14:m>
                <a:r>
                  <a:rPr lang="en-IN" dirty="0"/>
                  <a:t>  </a:t>
                </a:r>
                <a:r>
                  <a:rPr lang="en-IN" i="1" dirty="0"/>
                  <a:t>(It is positive, </a:t>
                </a:r>
                <a:r>
                  <a:rPr lang="en-IN" i="1" dirty="0" err="1"/>
                  <a:t>Eg</a:t>
                </a:r>
                <a:r>
                  <a:rPr lang="en-IN" i="1" dirty="0"/>
                  <a:t>: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=</m:t>
                        </m:r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𝑟</m:t>
                        </m:r>
                        <m:r>
                          <a:rPr lang="en-IN" b="0" i="1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GB" b="0" i="1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IN" i="1" dirty="0"/>
                  <a:t>) </a:t>
                </a:r>
              </a:p>
              <a:p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IN" dirty="0"/>
                  <a:t> can be </a:t>
                </a:r>
                <a:r>
                  <a:rPr lang="en-IN" b="1" dirty="0"/>
                  <a:t>positive or negative</a:t>
                </a:r>
                <a:r>
                  <a:rPr lang="en-IN" dirty="0"/>
                  <a:t>. </a:t>
                </a:r>
              </a:p>
              <a:p>
                <a:r>
                  <a:rPr lang="en-IN" dirty="0"/>
                  <a:t>The  </a:t>
                </a:r>
                <a:r>
                  <a:rPr lang="en-IN" b="1" dirty="0"/>
                  <a:t>positive </a:t>
                </a:r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r>
                  <a:rPr lang="en-IN" dirty="0"/>
                  <a:t> is measured in </a:t>
                </a:r>
                <a:r>
                  <a:rPr lang="en-IN" b="1" dirty="0"/>
                  <a:t>anticlockwise direction </a:t>
                </a:r>
                <a:r>
                  <a:rPr lang="en-IN" dirty="0"/>
                  <a:t>while the </a:t>
                </a:r>
                <a:r>
                  <a:rPr lang="en-IN" b="1" dirty="0"/>
                  <a:t>negative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dirty="0"/>
                  <a:t> is measured in </a:t>
                </a:r>
                <a:r>
                  <a:rPr lang="en-IN" b="1" dirty="0"/>
                  <a:t>clockwise direction</a:t>
                </a:r>
                <a:r>
                  <a:rPr lang="en-IN" dirty="0"/>
                  <a:t>.</a:t>
                </a:r>
              </a:p>
              <a:p>
                <a:endParaRPr lang="en-IN" b="1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98544" y="1400265"/>
                <a:ext cx="11194912" cy="5057291"/>
              </a:xfrm>
              <a:blipFill>
                <a:blip r:embed="rId3"/>
                <a:stretch>
                  <a:fillRect l="-1144" t="-2774" r="-545" b="-72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52925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0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16835" y="1600201"/>
                <a:ext cx="9587354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If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I</m:t>
                    </m:r>
                    <m:r>
                      <a:rPr lang="en-IN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func>
                      <m:func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 b="0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±</m:t>
                            </m:r>
                            <m:r>
                              <m:rPr>
                                <m:sty m:val="p"/>
                              </m:rPr>
                              <a:rPr lang="el-GR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ϕ</m:t>
                            </m:r>
                          </m:e>
                        </m:d>
                      </m:e>
                    </m:func>
                  </m:oMath>
                </a14:m>
                <a:r>
                  <a:rPr lang="en-IN" dirty="0"/>
                  <a:t> then the polar form is</a:t>
                </a:r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>
                            <a:latin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±</m:t>
                    </m:r>
                    <m:r>
                      <a:rPr lang="el-GR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𝜙</m:t>
                    </m:r>
                  </m:oMath>
                </a14:m>
                <a:r>
                  <a:rPr lang="en-IN" dirty="0"/>
                  <a:t>, </a:t>
                </a:r>
              </a:p>
              <a:p>
                <a:r>
                  <a:rPr lang="en-IN" dirty="0"/>
                  <a:t>Where,</a:t>
                </a:r>
                <a:r>
                  <a:rPr lang="en-IN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𝒓𝒎𝒔</m:t>
                        </m:r>
                      </m:sub>
                    </m:sSub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𝑰</m:t>
                            </m:r>
                          </m:e>
                          <m:sub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𝒎</m:t>
                            </m:r>
                          </m:sub>
                        </m:sSub>
                      </m:num>
                      <m:den>
                        <m:rad>
                          <m:radPr>
                            <m:degHide m:val="on"/>
                            <m:ctrlPr>
                              <a:rPr lang="en-IN" b="1" i="1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IN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e>
                        </m:rad>
                      </m:den>
                    </m:f>
                  </m:oMath>
                </a14:m>
                <a:endParaRPr lang="en-IN" dirty="0"/>
              </a:p>
              <a:p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16835" y="1600201"/>
                <a:ext cx="9587354" cy="4454533"/>
              </a:xfrm>
              <a:blipFill>
                <a:blip r:embed="rId3"/>
                <a:stretch>
                  <a:fillRect l="-1145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103D0B-E0CC-E637-6A22-602C9D4EE1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3466" y="3663777"/>
            <a:ext cx="2458972" cy="2542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7576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Rectangular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r>
                  <a:rPr lang="en-IN" b="1" dirty="0"/>
                  <a:t>Alternating quantity </a:t>
                </a:r>
                <a:r>
                  <a:rPr lang="en-IN" dirty="0"/>
                  <a:t>can be divided into two components </a:t>
                </a:r>
                <a:r>
                  <a:rPr lang="en-IN" b="1" dirty="0"/>
                  <a:t>X- Component and Y- Component.</a:t>
                </a:r>
              </a:p>
              <a:p>
                <a:r>
                  <a:rPr lang="en-IN" dirty="0"/>
                  <a:t>If an Alternating Current is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𝑰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func>
                      <m:func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𝒔𝒊𝒏</m:t>
                        </m:r>
                      </m:fName>
                      <m:e>
                        <m:d>
                          <m:d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𝝎</m:t>
                            </m:r>
                            <m:r>
                              <a:rPr lang="en-GB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𝒕</m:t>
                            </m:r>
                            <m:r>
                              <a:rPr lang="en-GB" b="1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l-GR" b="1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𝝓</m:t>
                            </m:r>
                          </m:e>
                        </m:d>
                      </m:e>
                    </m:func>
                    <m:r>
                      <a:rPr lang="el-GR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r>
                  <a:rPr lang="en-IN" dirty="0"/>
                  <a:t>X Component </a:t>
                </a:r>
                <a:r>
                  <a:rPr lang="en-IN" b="1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𝒓𝒎𝒔</m:t>
                        </m:r>
                      </m:sub>
                    </m:sSub>
                    <m:func>
                      <m:func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0" smtClean="0">
                            <a:latin typeface="Cambria Math" panose="02040503050406030204" pitchFamily="18" charset="0"/>
                          </a:rPr>
                          <m:t>𝐜𝐨𝐬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dirty="0"/>
                  <a:t> </a:t>
                </a:r>
              </a:p>
              <a:p>
                <a:r>
                  <a:rPr lang="en-IN" dirty="0"/>
                  <a:t>Y Component </a:t>
                </a:r>
                <a:r>
                  <a:rPr lang="en-IN" b="1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𝒓𝒎𝒔</m:t>
                        </m:r>
                      </m:sub>
                    </m:sSub>
                    <m:func>
                      <m:func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0" smtClean="0">
                            <a:latin typeface="Cambria Math" panose="02040503050406030204" pitchFamily="18" charset="0"/>
                          </a:rPr>
                          <m:t>𝐒𝐢𝐧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b="1" dirty="0"/>
                  <a:t> </a:t>
                </a:r>
                <a:endParaRPr lang="en-GB" b="1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145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8A96F6-BB24-C0CC-A150-9BDC8BAC14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1081" y="3884006"/>
            <a:ext cx="6648121" cy="2542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099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Rectangular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The X and Y component can be </a:t>
                </a:r>
                <a:r>
                  <a:rPr lang="en-IN" b="1" dirty="0"/>
                  <a:t>positive or negative</a:t>
                </a:r>
                <a:r>
                  <a:rPr lang="en-IN" dirty="0"/>
                  <a:t>.</a:t>
                </a:r>
              </a:p>
              <a:p>
                <a:r>
                  <a:rPr lang="en-IN" dirty="0"/>
                  <a:t>To indicate that </a:t>
                </a:r>
                <a:r>
                  <a:rPr lang="en-IN" b="1" dirty="0"/>
                  <a:t>X and Y components</a:t>
                </a:r>
                <a:r>
                  <a:rPr lang="en-IN" dirty="0"/>
                  <a:t> are </a:t>
                </a:r>
                <a:r>
                  <a:rPr lang="en-IN" b="1" dirty="0"/>
                  <a:t>perpendicular</a:t>
                </a:r>
                <a:r>
                  <a:rPr lang="en-IN" dirty="0"/>
                  <a:t> to each other, the operator ‘</a:t>
                </a:r>
                <a:r>
                  <a:rPr lang="en-IN" b="1" dirty="0"/>
                  <a:t>j’ is used.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𝒋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e>
                    </m:rad>
                  </m:oMath>
                </a14:m>
                <a:r>
                  <a:rPr lang="en-IN" dirty="0"/>
                  <a:t>, </a:t>
                </a:r>
              </a:p>
              <a:p>
                <a:r>
                  <a:rPr lang="en-IN" dirty="0"/>
                  <a:t>In phasor representation, </a:t>
                </a:r>
                <a:r>
                  <a:rPr lang="en-IN" b="1" dirty="0"/>
                  <a:t>j indicates rotation through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endParaRPr lang="en-IN" b="1" dirty="0"/>
              </a:p>
              <a:p>
                <a:r>
                  <a:rPr lang="en-IN" dirty="0"/>
                  <a:t>The rectangular representation of phasor is </a:t>
                </a:r>
                <a:r>
                  <a:rPr lang="en-IN" b="1" dirty="0"/>
                  <a:t>=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±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𝑿</m:t>
                    </m:r>
                    <m:r>
                      <a:rPr lang="en-GB" b="1" i="1" dirty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±</m:t>
                    </m:r>
                    <m:r>
                      <a:rPr lang="en-IN" b="1" i="1" dirty="0" err="1" smtClean="0">
                        <a:latin typeface="Cambria Math" panose="02040503050406030204" pitchFamily="18" charset="0"/>
                      </a:rPr>
                      <m:t>𝒋𝒀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145" t="-2329" r="-197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6745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Polar to Rectangular</a:t>
            </a:r>
            <a:br>
              <a:rPr lang="en-IN" dirty="0">
                <a:solidFill>
                  <a:schemeClr val="bg1"/>
                </a:solidFill>
                <a:latin typeface="+mn-lt"/>
              </a:rPr>
            </a:br>
            <a:r>
              <a:rPr lang="en-IN" dirty="0">
                <a:solidFill>
                  <a:schemeClr val="bg1"/>
                </a:solidFill>
                <a:latin typeface="+mn-lt"/>
              </a:rPr>
              <a:t>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Given,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∠</m:t>
                    </m:r>
                  </m:oMath>
                </a14:m>
                <a:r>
                  <a:rPr lang="el-GR" b="1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 </a:t>
                </a:r>
                <a:r>
                  <a:rPr lang="en-IN" i="1" dirty="0"/>
                  <a:t>X</a:t>
                </a:r>
                <a:r>
                  <a:rPr lang="en-IN" dirty="0"/>
                  <a:t> </a:t>
                </a:r>
                <a:r>
                  <a:rPr lang="en-IN" b="1" i="1" dirty="0"/>
                  <a:t>=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𝒓𝒄𝒐𝒔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b="1" i="1" dirty="0"/>
                  <a:t> </a:t>
                </a:r>
                <a:r>
                  <a:rPr lang="en-IN" dirty="0"/>
                  <a:t>and  </a:t>
                </a:r>
                <a:r>
                  <a:rPr lang="en-IN" i="1" dirty="0"/>
                  <a:t>Y</a:t>
                </a:r>
                <a:r>
                  <a:rPr lang="en-IN" dirty="0"/>
                  <a:t> </a:t>
                </a:r>
                <a:r>
                  <a:rPr lang="en-IN" b="1" i="1" dirty="0"/>
                  <a:t>=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𝒓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𝒔𝒊𝒏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Rectangular representation =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𝒓𝒄𝒐𝒔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r>
                  <a:rPr lang="en-IN" b="1" i="1" dirty="0"/>
                  <a:t> +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𝒋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𝒓𝒔𝒊𝒏</m:t>
                        </m:r>
                      </m:fName>
                      <m:e>
                        <m:r>
                          <a:rPr lang="el-GR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𝝓</m:t>
                        </m:r>
                      </m:e>
                    </m:func>
                  </m:oMath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55C8786-3D5D-BFD0-1A7F-838510C672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7024" y="3183921"/>
            <a:ext cx="3417951" cy="280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2672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Rectangular to Polar Co-ordinates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Given,  </a:t>
                </a:r>
                <a14:m>
                  <m:oMath xmlns:m="http://schemas.openxmlformats.org/officeDocument/2006/math"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𝑿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IN" b="1" i="1" dirty="0" smtClean="0">
                        <a:latin typeface="Cambria Math" panose="02040503050406030204" pitchFamily="18" charset="0"/>
                      </a:rPr>
                      <m:t>𝒋𝒀</m:t>
                    </m:r>
                  </m:oMath>
                </a14:m>
                <a:endParaRPr lang="en-IN" b="1" i="1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  <m:sup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𝒀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e>
                    </m:rad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</a:rPr>
                      <m:t>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𝒕𝒂𝒏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p>
                    </m:sSup>
                    <m:d>
                      <m:d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𝒀</m:t>
                            </m:r>
                          </m:num>
                          <m:den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𝑿</m:t>
                            </m:r>
                          </m:den>
                        </m:f>
                      </m:e>
                    </m:d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Polar Representation</a:t>
                </a:r>
                <a:r>
                  <a:rPr lang="en-IN" b="1" dirty="0"/>
                  <a:t>=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𝒓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∠</m:t>
                    </m:r>
                    <m:r>
                      <a:rPr lang="el-GR" b="1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𝑿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  <m:r>
                          <a:rPr lang="en-GB" b="1" i="1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𝒀</m:t>
                            </m:r>
                          </m:e>
                          <m:sup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p>
                        </m:sSup>
                      </m:e>
                    </m:rad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r>
                      <a:rPr lang="en-GB" b="1" i="1">
                        <a:latin typeface="Cambria Math" panose="02040503050406030204" pitchFamily="18" charset="0"/>
                      </a:rPr>
                      <m:t>∠</m:t>
                    </m:r>
                    <m:sSup>
                      <m:sSup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𝒕𝒂𝒏</m:t>
                        </m:r>
                      </m:e>
                      <m:sup>
                        <m:r>
                          <a:rPr lang="en-GB" b="1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p>
                    </m:sSup>
                    <m:r>
                      <a:rPr lang="en-GB" b="1" i="1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</m:num>
                      <m:den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𝑿</m:t>
                        </m:r>
                      </m:den>
                    </m:f>
                    <m:r>
                      <a:rPr lang="en-GB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97096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Addition and Subtraction of Alternating 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7" y="1417566"/>
                <a:ext cx="10581305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The addition and subtraction of phasors is called Vector addition or vector subtraction.</a:t>
                </a:r>
              </a:p>
              <a:p>
                <a:pPr marL="0" indent="0">
                  <a:buNone/>
                </a:pPr>
                <a:r>
                  <a:rPr lang="en-IN" dirty="0"/>
                  <a:t>Let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𝑷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𝐐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Adding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𝑹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𝑸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𝒋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Subtracting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𝑹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𝑸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𝒋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𝒀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While adding or subtracting, use </a:t>
                </a:r>
                <a:r>
                  <a:rPr lang="en-IN" b="1" dirty="0"/>
                  <a:t>rectangular form of representation of phasor.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7" y="1417566"/>
                <a:ext cx="10581305" cy="4454533"/>
              </a:xfrm>
              <a:blipFill>
                <a:blip r:embed="rId3"/>
                <a:stretch>
                  <a:fillRect l="-1210" t="-2329" r="-74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9978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Multiplication and Division of Alternating 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The Multiplication and division of phasors is performed using polar form of representation.</a:t>
                </a:r>
              </a:p>
              <a:p>
                <a:pPr marL="0" indent="0">
                  <a:buNone/>
                </a:pPr>
                <a:r>
                  <a:rPr lang="en-IN" dirty="0"/>
                  <a:t>Let </a:t>
                </a: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𝑷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𝐐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𝒀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Multiplication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1" i="1" smtClean="0">
                        <a:latin typeface="Cambria Math" panose="02040503050406030204" pitchFamily="18" charset="0"/>
                      </a:rPr>
                      <m:t>𝑷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∠</m:t>
                    </m:r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b="1" i="1" smtClean="0">
                            <a:latin typeface="Cambria Math" panose="02040503050406030204" pitchFamily="18" charset="0"/>
                          </a:rPr>
                          <m:t>𝝓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𝐐</m:t>
                    </m:r>
                    <m:r>
                      <a:rPr lang="en-GB" b="1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∠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b="1" i="1">
                            <a:latin typeface="Cambria Math" panose="02040503050406030204" pitchFamily="18" charset="0"/>
                          </a:rPr>
                          <m:t>𝝓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×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𝑸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∠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l-GR" b="1" i="1">
                                  <a:latin typeface="Cambria Math" panose="02040503050406030204" pitchFamily="18" charset="0"/>
                                </a:rPr>
                                <m:t>𝝓</m:t>
                              </m:r>
                            </m:e>
                            <m:sub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𝟏</m:t>
                              </m:r>
                            </m:sub>
                          </m:sSub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×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>
                                  <a:latin typeface="Cambria Math" panose="02040503050406030204" pitchFamily="18" charset="0"/>
                                </a:rPr>
                                <m:t>𝒓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∠</m:t>
                          </m:r>
                          <m:sSub>
                            <m:sSubPr>
                              <m:ctrlPr>
                                <a:rPr lang="en-GB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l-GR" b="1" i="1">
                                  <a:latin typeface="Cambria Math" panose="02040503050406030204" pitchFamily="18" charset="0"/>
                                </a:rPr>
                                <m:t>𝝓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en-GB" b="1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[</m:t>
                          </m:r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>
                          <a:latin typeface="Cambria Math" panose="02040503050406030204" pitchFamily="18" charset="0"/>
                        </a:rPr>
                        <m:t>×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𝒓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]</m:t>
                      </m:r>
                      <m:r>
                        <a:rPr lang="en-GB" b="1" i="1">
                          <a:latin typeface="Cambria Math" panose="02040503050406030204" pitchFamily="18" charset="0"/>
                        </a:rPr>
                        <m:t>∠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l-GR" b="1" i="1">
                              <a:latin typeface="Cambria Math" panose="02040503050406030204" pitchFamily="18" charset="0"/>
                            </a:rPr>
                            <m:t>𝝓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𝟏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l-GR" b="1" i="1">
                              <a:latin typeface="Cambria Math" panose="02040503050406030204" pitchFamily="18" charset="0"/>
                            </a:rPr>
                            <m:t>𝝓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en-GB" b="1" dirty="0"/>
              </a:p>
              <a:p>
                <a:pPr marL="0" indent="0">
                  <a:buNone/>
                </a:pPr>
                <a:r>
                  <a:rPr lang="en-IN" dirty="0"/>
                  <a:t>Magnitudes will be multiplied and angles will be added.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91577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Multiplication and Division of Alternating 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1047410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i="1" dirty="0">
                    <a:latin typeface="Cambria Math" panose="02040503050406030204" pitchFamily="18" charset="0"/>
                  </a:rPr>
                  <a:t>Division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𝑷</m:t>
                        </m:r>
                      </m:num>
                      <m:den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𝑸</m:t>
                        </m:r>
                      </m:den>
                    </m:f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𝒓</m:t>
                            </m:r>
                          </m:e>
                          <m:sub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𝟏</m:t>
                            </m:r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∠</m:t>
                            </m:r>
                            <m:sSub>
                              <m:sSubPr>
                                <m:ctrlPr>
                                  <a:rPr lang="en-GB" b="1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l-GR" b="1" i="1">
                                    <a:latin typeface="Cambria Math" panose="02040503050406030204" pitchFamily="18" charset="0"/>
                                  </a:rPr>
                                  <m:t>𝝓</m:t>
                                </m:r>
                              </m:e>
                              <m:sub>
                                <m:r>
                                  <a:rPr lang="en-GB" b="1" i="1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𝒓</m:t>
                            </m:r>
                          </m:e>
                          <m:sub>
                            <m:r>
                              <a:rPr lang="en-GB" b="1" i="1" smtClean="0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∠</m:t>
                        </m:r>
                        <m:sSub>
                          <m:sSubPr>
                            <m:ctrlPr>
                              <a:rPr lang="en-GB" b="1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l-GR" b="1" i="1">
                                <a:latin typeface="Cambria Math" panose="02040503050406030204" pitchFamily="18" charset="0"/>
                              </a:rPr>
                              <m:t>𝝓</m:t>
                            </m:r>
                          </m:e>
                          <m:sub>
                            <m:r>
                              <a:rPr lang="en-GB" b="1" i="1">
                                <a:latin typeface="Cambria Math" panose="02040503050406030204" pitchFamily="18" charset="0"/>
                              </a:rPr>
                              <m:t>𝟐</m:t>
                            </m:r>
                          </m:sub>
                        </m:sSub>
                      </m:den>
                    </m:f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|"/>
                        <m:endChr m:val="|"/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en-GB" b="1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𝒓</m:t>
                                </m:r>
                              </m:e>
                              <m:sub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𝟏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𝒓</m:t>
                                </m:r>
                              </m:e>
                              <m:sub>
                                <m:r>
                                  <a:rPr lang="en-GB" b="1" i="1" smtClean="0">
                                    <a:latin typeface="Cambria Math" panose="02040503050406030204" pitchFamily="18" charset="0"/>
                                  </a:rPr>
                                  <m:t>𝟐</m:t>
                                </m:r>
                              </m:sub>
                            </m:sSub>
                          </m:den>
                        </m:f>
                      </m:e>
                    </m:d>
                    <m:r>
                      <a:rPr lang="en-GB" b="1" i="1">
                        <a:latin typeface="Cambria Math" panose="02040503050406030204" pitchFamily="18" charset="0"/>
                      </a:rPr>
                      <m:t>∠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b="1" i="1">
                            <a:latin typeface="Cambria Math" panose="02040503050406030204" pitchFamily="18" charset="0"/>
                          </a:rPr>
                          <m:t>𝝓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l-GR" b="1" i="1">
                            <a:latin typeface="Cambria Math" panose="02040503050406030204" pitchFamily="18" charset="0"/>
                          </a:rPr>
                          <m:t>𝝓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sub>
                    </m:sSub>
                  </m:oMath>
                </a14:m>
                <a:endParaRPr lang="en-IN" b="1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IN" dirty="0"/>
                  <a:t>Magnitudes will be divided, and angles will be subtracted.</a:t>
                </a:r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10474100" cy="4454533"/>
              </a:xfrm>
              <a:blipFill>
                <a:blip r:embed="rId3"/>
                <a:stretch>
                  <a:fillRect l="-1222" t="-24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25299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Another Way of Representing Complex numbers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Complex Number can be expressed as 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</m:d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𝒆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𝒋</m:t>
                        </m:r>
                        <m:r>
                          <a:rPr lang="el-GR" b="1" i="1" smtClean="0">
                            <a:latin typeface="Cambria Math" panose="02040503050406030204" pitchFamily="18" charset="0"/>
                          </a:rPr>
                          <m:t>𝝓</m:t>
                        </m:r>
                      </m:sup>
                    </m:sSup>
                  </m:oMath>
                </a14:m>
                <a:endParaRPr lang="en-GB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𝒆</m:t>
                          </m:r>
                        </m:e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𝒋</m:t>
                          </m:r>
                          <m:r>
                            <a:rPr lang="el-GR" b="1" i="1" smtClean="0">
                              <a:latin typeface="Cambria Math" panose="02040503050406030204" pitchFamily="18" charset="0"/>
                            </a:rPr>
                            <m:t>𝝓</m:t>
                          </m:r>
                        </m:sup>
                      </m:sSup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𝒄𝒐𝒔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𝒋𝒔𝒊𝒏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𝝓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𝒆</m:t>
                          </m:r>
                        </m:e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𝒋</m:t>
                          </m:r>
                          <m:r>
                            <a:rPr lang="el-GR" b="1" i="1" smtClean="0">
                              <a:latin typeface="Cambria Math" panose="02040503050406030204" pitchFamily="18" charset="0"/>
                            </a:rPr>
                            <m:t>𝝓</m:t>
                          </m:r>
                        </m:sup>
                      </m:sSup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𝒄𝒐𝒔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𝒋𝒔𝒊𝒏</m:t>
                      </m:r>
                      <m:r>
                        <a:rPr lang="el-GR" b="1" i="1">
                          <a:latin typeface="Cambria Math" panose="02040503050406030204" pitchFamily="18" charset="0"/>
                        </a:rPr>
                        <m:t>𝝓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  <a:tabLst>
                    <a:tab pos="9236075" algn="l"/>
                  </a:tabLst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</m:d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𝒆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𝒋</m:t>
                        </m:r>
                        <m:r>
                          <a:rPr lang="el-GR" b="1" i="1" smtClean="0">
                            <a:latin typeface="Cambria Math" panose="02040503050406030204" pitchFamily="18" charset="0"/>
                          </a:rPr>
                          <m:t>𝝓</m:t>
                        </m:r>
                      </m:sup>
                    </m:sSup>
                  </m:oMath>
                </a14:m>
                <a:r>
                  <a:rPr lang="en-IN" b="1" dirty="0"/>
                  <a:t> =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𝒓</m:t>
                        </m:r>
                      </m:e>
                    </m:d>
                    <m:r>
                      <a:rPr lang="en-GB" b="1" i="1">
                        <a:latin typeface="Cambria Math" panose="02040503050406030204" pitchFamily="18" charset="0"/>
                      </a:rPr>
                      <m:t>∠</m:t>
                    </m:r>
                    <m:r>
                      <a:rPr lang="en-GB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±</m:t>
                    </m:r>
                    <m:r>
                      <a:rPr lang="el-GR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𝝓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0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09223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2B2C18-06EE-0686-15DF-C9AC94E696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F84D4-DC18-F6A9-8D23-8C348BFE8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Rectangular and Polar </a:t>
            </a:r>
            <a:br>
              <a:rPr lang="en-IN">
                <a:solidFill>
                  <a:schemeClr val="bg1"/>
                </a:solidFill>
                <a:latin typeface="+mn-lt"/>
              </a:rPr>
            </a:br>
            <a:r>
              <a:rPr lang="en-IN">
                <a:solidFill>
                  <a:schemeClr val="bg1"/>
                </a:solidFill>
                <a:latin typeface="+mn-lt"/>
              </a:rPr>
              <a:t>Co-ordinates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E0676FD-3E33-141C-0DA7-CE68FD65A68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If the polar form of the instantaneous equation is expressed in </a:t>
                </a:r>
                <a:r>
                  <a:rPr lang="en-IN" b="1" dirty="0"/>
                  <a:t>sine form instead of cosine </a:t>
                </a:r>
                <a:r>
                  <a:rPr lang="en-IN" dirty="0"/>
                  <a:t>form.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cos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</m:t>
                    </m:r>
                    <m:d>
                      <m:d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  <m: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±</m:t>
                        </m:r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ϕ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 </m:t>
                    </m:r>
                  </m:oMath>
                </a14:m>
                <a:r>
                  <a:rPr lang="en-IN" dirty="0"/>
                  <a:t> then express it as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0</m:t>
                        </m:r>
                      </m:sup>
                    </m:sSup>
                  </m:oMath>
                </a14:m>
                <a:r>
                  <a:rPr lang="en-GB" i="0" dirty="0">
                    <a:latin typeface="+mj-lt"/>
                    <a:ea typeface="Cambria Math" panose="02040503050406030204" pitchFamily="18" charset="0"/>
                  </a:rPr>
                  <a:t>±</a:t>
                </a:r>
                <a:r>
                  <a:rPr lang="el-GR" i="0" dirty="0">
                    <a:latin typeface="+mj-lt"/>
                    <a:ea typeface="Cambria Math" panose="02040503050406030204" pitchFamily="18" charset="0"/>
                  </a:rPr>
                  <a:t>ϕ)</a:t>
                </a:r>
                <a:endParaRPr lang="en-GB" i="0" dirty="0">
                  <a:latin typeface="+mj-lt"/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GB" dirty="0">
                    <a:latin typeface="+mj-lt"/>
                    <a:ea typeface="Cambria Math" panose="02040503050406030204" pitchFamily="18" charset="0"/>
                  </a:rPr>
                  <a:t>Phase of alternating  quantity is </a:t>
                </a:r>
                <a:r>
                  <a:rPr lang="en-GB" b="1" dirty="0">
                    <a:latin typeface="+mj-lt"/>
                    <a:ea typeface="Cambria Math" panose="02040503050406030204" pitchFamily="18" charset="0"/>
                  </a:rPr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GB" b="1" i="0" dirty="0">
                    <a:latin typeface="+mj-lt"/>
                    <a:ea typeface="Cambria Math" panose="02040503050406030204" pitchFamily="18" charset="0"/>
                  </a:rPr>
                  <a:t>±</a:t>
                </a:r>
                <a:r>
                  <a:rPr lang="el-GR" b="1" i="0" dirty="0">
                    <a:latin typeface="+mj-lt"/>
                    <a:ea typeface="Cambria Math" panose="02040503050406030204" pitchFamily="18" charset="0"/>
                  </a:rPr>
                  <a:t>ϕ</a:t>
                </a:r>
                <a:endParaRPr lang="en-IN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E0676FD-3E33-141C-0DA7-CE68FD65A68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1848" y="1417566"/>
                <a:ext cx="9587354" cy="4454533"/>
              </a:xfrm>
              <a:blipFill>
                <a:blip r:embed="rId3"/>
                <a:stretch>
                  <a:fillRect l="-1336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423291-208C-8053-BB79-8E5DD7C914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1CBD6F-F81B-F44C-2983-FEFF1FC88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21686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26878-F3D1-E63C-E847-CFA096232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11542-3155-C979-BA8F-1EA601540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557" y="31094"/>
            <a:ext cx="4742885" cy="1325563"/>
          </a:xfrm>
        </p:spPr>
        <p:txBody>
          <a:bodyPr>
            <a:normAutofit/>
          </a:bodyPr>
          <a:lstStyle/>
          <a:p>
            <a:pPr algn="l"/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62808-71FC-2394-0597-9CC0D0AF7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579" y="1632446"/>
            <a:ext cx="10359107" cy="442228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References: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[1] J. Bird, </a:t>
            </a:r>
            <a:r>
              <a:rPr lang="en-GB" i="1" dirty="0"/>
              <a:t>Electrical Circuit Theory and Technology</a:t>
            </a:r>
            <a:r>
              <a:rPr lang="en-GB" dirty="0"/>
              <a:t>, 7th ed. London: Routledge, 2021.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[2] R. V. Churchill and J. W. Brown, Complex Variables and Applications, 9th ed. New York, NY, USA: McGraw-Hill Education, 2013.</a:t>
            </a:r>
          </a:p>
          <a:p>
            <a:pPr marL="0" indent="0">
              <a:lnSpc>
                <a:spcPct val="110000"/>
              </a:lnSpc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CD9E1A-9F11-733F-03D1-AFAA85367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Lecture – 4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BBD189-593B-1DA5-C4D2-64A06ADF9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7691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4 / Electrical Engineering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789</Words>
  <Application>Microsoft Office PowerPoint</Application>
  <PresentationFormat>Widescreen</PresentationFormat>
  <Paragraphs>134</Paragraphs>
  <Slides>17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Mathematical Representation of Phasor</vt:lpstr>
      <vt:lpstr>Polar Co-ordinates</vt:lpstr>
      <vt:lpstr>Polar Co-ordinates</vt:lpstr>
      <vt:lpstr>Rectangular Co-ordinates</vt:lpstr>
      <vt:lpstr>Rectangular Co-ordinates</vt:lpstr>
      <vt:lpstr>Polar to Rectangular Co-ordinates</vt:lpstr>
      <vt:lpstr>Rectangular to Polar Co-ordinates</vt:lpstr>
      <vt:lpstr>Addition and Subtraction of Alternating  Quantities</vt:lpstr>
      <vt:lpstr>Multiplication and Division of Alternating  Quantities</vt:lpstr>
      <vt:lpstr>Multiplication and Division of Alternating  Quantities</vt:lpstr>
      <vt:lpstr>Another Way of Representing Complex numbers</vt:lpstr>
      <vt:lpstr>Rectangular and Polar  Co-ordinates</vt:lpstr>
      <vt:lpstr>PowerPoint Presentation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152</cp:revision>
  <dcterms:created xsi:type="dcterms:W3CDTF">2021-03-09T15:35:42Z</dcterms:created>
  <dcterms:modified xsi:type="dcterms:W3CDTF">2025-10-21T09:51:51Z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