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1" r:id="rId1"/>
  </p:sldMasterIdLst>
  <p:notesMasterIdLst>
    <p:notesMasterId r:id="rId55"/>
  </p:notesMasterIdLst>
  <p:handoutMasterIdLst>
    <p:handoutMasterId r:id="rId56"/>
  </p:handoutMasterIdLst>
  <p:sldIdLst>
    <p:sldId id="257" r:id="rId2"/>
    <p:sldId id="315" r:id="rId3"/>
    <p:sldId id="260" r:id="rId4"/>
    <p:sldId id="321" r:id="rId5"/>
    <p:sldId id="262" r:id="rId6"/>
    <p:sldId id="316" r:id="rId7"/>
    <p:sldId id="322" r:id="rId8"/>
    <p:sldId id="317" r:id="rId9"/>
    <p:sldId id="318" r:id="rId10"/>
    <p:sldId id="319" r:id="rId11"/>
    <p:sldId id="261" r:id="rId12"/>
    <p:sldId id="263" r:id="rId13"/>
    <p:sldId id="264" r:id="rId14"/>
    <p:sldId id="265" r:id="rId15"/>
    <p:sldId id="320" r:id="rId16"/>
    <p:sldId id="266" r:id="rId17"/>
    <p:sldId id="334" r:id="rId18"/>
    <p:sldId id="323" r:id="rId19"/>
    <p:sldId id="268" r:id="rId20"/>
    <p:sldId id="269" r:id="rId21"/>
    <p:sldId id="324" r:id="rId22"/>
    <p:sldId id="270" r:id="rId23"/>
    <p:sldId id="327" r:id="rId24"/>
    <p:sldId id="314" r:id="rId25"/>
    <p:sldId id="326" r:id="rId26"/>
    <p:sldId id="325" r:id="rId27"/>
    <p:sldId id="329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332" r:id="rId36"/>
    <p:sldId id="335" r:id="rId37"/>
    <p:sldId id="282" r:id="rId38"/>
    <p:sldId id="283" r:id="rId39"/>
    <p:sldId id="284" r:id="rId40"/>
    <p:sldId id="285" r:id="rId41"/>
    <p:sldId id="286" r:id="rId42"/>
    <p:sldId id="289" r:id="rId43"/>
    <p:sldId id="290" r:id="rId44"/>
    <p:sldId id="291" r:id="rId45"/>
    <p:sldId id="292" r:id="rId46"/>
    <p:sldId id="293" r:id="rId47"/>
    <p:sldId id="287" r:id="rId48"/>
    <p:sldId id="288" r:id="rId49"/>
    <p:sldId id="294" r:id="rId50"/>
    <p:sldId id="295" r:id="rId51"/>
    <p:sldId id="296" r:id="rId52"/>
    <p:sldId id="330" r:id="rId53"/>
    <p:sldId id="331" r:id="rId54"/>
  </p:sldIdLst>
  <p:sldSz cx="9144000" cy="6858000" type="screen4x3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E989"/>
    <a:srgbClr val="FFDB43"/>
    <a:srgbClr val="FFF6CF"/>
    <a:srgbClr val="FFF0B1"/>
    <a:srgbClr val="FFFF99"/>
    <a:srgbClr val="C49F00"/>
    <a:srgbClr val="FFFFFF"/>
    <a:srgbClr val="ECB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 snapToGrid="0">
      <p:cViewPr>
        <p:scale>
          <a:sx n="86" d="100"/>
          <a:sy n="86" d="100"/>
        </p:scale>
        <p:origin x="-906" y="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1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704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704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704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 Narrow" charset="0"/>
              </a:defRPr>
            </a:lvl1pPr>
          </a:lstStyle>
          <a:p>
            <a:fld id="{6FD3A5DA-6066-4673-BC42-E686F85304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68210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488" y="0"/>
            <a:ext cx="298132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7575" y="4416425"/>
            <a:ext cx="5046663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2982913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488" y="8831263"/>
            <a:ext cx="298132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 Narrow" charset="0"/>
              </a:defRPr>
            </a:lvl1pPr>
          </a:lstStyle>
          <a:p>
            <a:fld id="{07F2D72B-6D45-4A68-B022-F3EC63F63E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6900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23925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C49E434F-6716-4B88-9668-8FBFC4BAA010}" type="slidenum">
              <a:rPr lang="en-US" altLang="en-US">
                <a:latin typeface="Arial Narrow" charset="0"/>
              </a:rPr>
              <a:pPr/>
              <a:t>3</a:t>
            </a:fld>
            <a:endParaRPr lang="en-US" altLang="en-US">
              <a:latin typeface="Arial Narrow" charset="0"/>
            </a:endParaRPr>
          </a:p>
        </p:txBody>
      </p:sp>
      <p:sp>
        <p:nvSpPr>
          <p:cNvPr id="81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 Narrow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23925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09A9E8E-E82F-4CA5-B99D-B9A54213BE40}" type="slidenum">
              <a:rPr lang="en-US" altLang="en-US">
                <a:latin typeface="Arial Narrow" charset="0"/>
              </a:rPr>
              <a:pPr/>
              <a:t>20</a:t>
            </a:fld>
            <a:endParaRPr lang="en-US" altLang="en-US">
              <a:latin typeface="Arial Narrow" charset="0"/>
            </a:endParaRPr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Clr>
                <a:srgbClr val="008000"/>
              </a:buClr>
            </a:pPr>
            <a:r>
              <a:rPr lang="en-US" altLang="en-US" u="sng" smtClean="0">
                <a:latin typeface="Arial Narrow" charset="0"/>
              </a:rPr>
              <a:t>Base pay</a:t>
            </a:r>
            <a:r>
              <a:rPr lang="en-US" altLang="en-US" smtClean="0">
                <a:latin typeface="Arial Narrow" charset="0"/>
              </a:rPr>
              <a:t>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Hourly wages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Salary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u="sng" smtClean="0">
                <a:latin typeface="Arial Narrow" charset="0"/>
              </a:rPr>
              <a:t>Cost-of-Living &amp; Contingent Pay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Usually permanent increases in pay based on either cost of living or performance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Covered in more detail in Module 11</a:t>
            </a:r>
          </a:p>
          <a:p>
            <a:pPr eaLnBrk="1" hangingPunct="1">
              <a:buClr>
                <a:srgbClr val="008000"/>
              </a:buClr>
            </a:pPr>
            <a:endParaRPr lang="en-US" altLang="en-US" smtClean="0">
              <a:latin typeface="Arial Narrow" charset="0"/>
            </a:endParaRPr>
          </a:p>
          <a:p>
            <a:pPr eaLnBrk="1" hangingPunct="1">
              <a:buClr>
                <a:srgbClr val="008000"/>
              </a:buClr>
            </a:pPr>
            <a:r>
              <a:rPr lang="en-US" altLang="en-US" u="sng" smtClean="0">
                <a:latin typeface="Arial Narrow" charset="0"/>
              </a:rPr>
              <a:t>Incentives (short- and long-term)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Used to increase performance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E.g., bonuses (short term) or stock options/ownership (long term)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u="sng" smtClean="0">
                <a:latin typeface="Arial Narrow" charset="0"/>
              </a:rPr>
              <a:t>Income Protection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Sometimes required under law, such as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Social Security (what about unemployment insurance in the USA?)	Disability pay,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medical insurance,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pension plans,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mtClean="0">
                <a:latin typeface="Arial Narrow" charset="0"/>
              </a:rPr>
              <a:t>	savings plans</a:t>
            </a:r>
          </a:p>
          <a:p>
            <a:pPr eaLnBrk="1" hangingPunct="1">
              <a:buClr>
                <a:srgbClr val="008000"/>
              </a:buClr>
            </a:pPr>
            <a:endParaRPr lang="en-US" altLang="en-US" smtClean="0">
              <a:latin typeface="Arial Narrow" charset="0"/>
            </a:endParaRPr>
          </a:p>
          <a:p>
            <a:pPr eaLnBrk="1" hangingPunct="1">
              <a:buClr>
                <a:srgbClr val="008000"/>
              </a:buClr>
            </a:pPr>
            <a:r>
              <a:rPr lang="en-US" altLang="en-US" sz="1400" u="sng" smtClean="0">
                <a:latin typeface="Arial Narrow" charset="0"/>
              </a:rPr>
              <a:t>Allowances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z="1400" smtClean="0">
                <a:latin typeface="Arial Narrow" charset="0"/>
              </a:rPr>
              <a:t>	E.g., housing </a:t>
            </a:r>
          </a:p>
          <a:p>
            <a:pPr eaLnBrk="1" hangingPunct="1">
              <a:buClr>
                <a:srgbClr val="008000"/>
              </a:buClr>
            </a:pPr>
            <a:r>
              <a:rPr lang="en-US" altLang="en-US" sz="1400" smtClean="0">
                <a:latin typeface="Arial Narrow" charset="0"/>
              </a:rPr>
              <a:t>	transportation (e.g., company provides car)</a:t>
            </a:r>
          </a:p>
          <a:p>
            <a:pPr eaLnBrk="1" hangingPunct="1"/>
            <a:endParaRPr lang="en-US" altLang="en-US" sz="1400" u="sng" smtClean="0">
              <a:latin typeface="Arial Narrow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23925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693CC0B-07AC-4438-9B2C-659F25BE175A}" type="slidenum">
              <a:rPr lang="en-US" altLang="en-US">
                <a:latin typeface="Arial Narrow" charset="0"/>
              </a:rPr>
              <a:pPr/>
              <a:t>22</a:t>
            </a:fld>
            <a:endParaRPr lang="en-US" altLang="en-US">
              <a:latin typeface="Arial Narrow" charset="0"/>
            </a:endParaRPr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u="sng" smtClean="0">
                <a:latin typeface="Arial Narrow" charset="0"/>
              </a:rPr>
              <a:t>Work/life focus</a:t>
            </a:r>
            <a:r>
              <a:rPr lang="en-US" altLang="en-US" smtClean="0">
                <a:latin typeface="Arial Narrow" charset="0"/>
              </a:rPr>
              <a:t> (to help employee balance work/home life)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Such as vacation time,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flextime and telecommuting,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services (e.g., counseling, financial planning, fitness activities)</a:t>
            </a:r>
          </a:p>
          <a:p>
            <a:pPr eaLnBrk="1" hangingPunct="1"/>
            <a:endParaRPr lang="en-US" altLang="en-US" smtClean="0">
              <a:latin typeface="Arial Narrow" charset="0"/>
            </a:endParaRPr>
          </a:p>
          <a:p>
            <a:pPr eaLnBrk="1" hangingPunct="1"/>
            <a:r>
              <a:rPr lang="en-US" altLang="en-US" u="sng" smtClean="0">
                <a:latin typeface="Arial Narrow" charset="0"/>
              </a:rPr>
              <a:t>Relational Returns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Such as recognition,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status,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employment security,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challenging work,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opportunities to learn, </a:t>
            </a:r>
          </a:p>
          <a:p>
            <a:pPr eaLnBrk="1" hangingPunct="1"/>
            <a:r>
              <a:rPr lang="en-US" altLang="en-US" smtClean="0">
                <a:latin typeface="Arial Narrow" charset="0"/>
              </a:rPr>
              <a:t>	opportunities to form personal relationships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23925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F8FE7E0-614A-413F-A8CB-09B3012E9979}" type="slidenum">
              <a:rPr lang="en-US" altLang="en-US">
                <a:latin typeface="Arial Narrow" charset="0"/>
              </a:rPr>
              <a:pPr/>
              <a:t>29</a:t>
            </a:fld>
            <a:endParaRPr lang="en-US" altLang="en-US">
              <a:latin typeface="Arial Narrow" charset="0"/>
            </a:endParaRPr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z="900" smtClean="0">
                <a:latin typeface="Arial Narrow" charset="0"/>
              </a:rPr>
              <a:t>Note:  the following is slide used before (some of this is not in Module 1)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z="900" smtClean="0">
              <a:latin typeface="Arial Narrow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en-US" sz="900" smtClean="0">
                <a:latin typeface="Arial Narrow" charset="0"/>
              </a:rPr>
              <a:t>Links employee activities with organization’s mission and goals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z="900" smtClean="0">
              <a:latin typeface="Arial Narrow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en-US" sz="900" smtClean="0">
                <a:latin typeface="Arial Narrow" charset="0"/>
              </a:rPr>
              <a:t>Identifies results and behaviors needed to carry out strategy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z="900" smtClean="0">
              <a:latin typeface="Arial Narrow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en-US" sz="900" smtClean="0">
                <a:latin typeface="Arial Narrow" charset="0"/>
              </a:rPr>
              <a:t>Maximizes extent employees exhibit those behaviors and results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z="900" smtClean="0">
              <a:latin typeface="Arial Narrow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en-US" sz="900" smtClean="0">
                <a:latin typeface="Arial Narrow" charset="0"/>
              </a:rPr>
              <a:t>Only 13% of organizations use PM to communicate organizational purpose and goals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defTabSz="923925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defTabSz="923925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D520FF51-3A09-408D-BD14-1894C8402FA7}" type="slidenum">
              <a:rPr lang="en-US" altLang="en-US">
                <a:latin typeface="Arial Narrow" charset="0"/>
              </a:rPr>
              <a:pPr/>
              <a:t>31</a:t>
            </a:fld>
            <a:endParaRPr lang="en-US" altLang="en-US">
              <a:latin typeface="Arial Narrow" charset="0"/>
            </a:endParaRPr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 Narrow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1 w 717"/>
                <a:gd name="T1" fmla="*/ 845 h 845"/>
                <a:gd name="T2" fmla="*/ 721 w 717"/>
                <a:gd name="T3" fmla="*/ 821 h 845"/>
                <a:gd name="T4" fmla="*/ 578 w 717"/>
                <a:gd name="T5" fmla="*/ 605 h 845"/>
                <a:gd name="T6" fmla="*/ 408 w 717"/>
                <a:gd name="T7" fmla="*/ 396 h 845"/>
                <a:gd name="T8" fmla="*/ 223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1 w 717"/>
                <a:gd name="T15" fmla="*/ 198 h 845"/>
                <a:gd name="T16" fmla="*/ 402 w 717"/>
                <a:gd name="T17" fmla="*/ 408 h 845"/>
                <a:gd name="T18" fmla="*/ 572 w 717"/>
                <a:gd name="T19" fmla="*/ 623 h 845"/>
                <a:gd name="T20" fmla="*/ 721 w 717"/>
                <a:gd name="T21" fmla="*/ 845 h 845"/>
                <a:gd name="T22" fmla="*/ 721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9 w 407"/>
                <a:gd name="T1" fmla="*/ 414 h 414"/>
                <a:gd name="T2" fmla="*/ 409 w 407"/>
                <a:gd name="T3" fmla="*/ 396 h 414"/>
                <a:gd name="T4" fmla="*/ 224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8 w 407"/>
                <a:gd name="T13" fmla="*/ 204 h 414"/>
                <a:gd name="T14" fmla="*/ 409 w 407"/>
                <a:gd name="T15" fmla="*/ 414 h 414"/>
                <a:gd name="T16" fmla="*/ 409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0 w 586"/>
                <a:gd name="T1" fmla="*/ 0 h 599"/>
                <a:gd name="T2" fmla="*/ 572 w 586"/>
                <a:gd name="T3" fmla="*/ 0 h 599"/>
                <a:gd name="T4" fmla="*/ 409 w 586"/>
                <a:gd name="T5" fmla="*/ 132 h 599"/>
                <a:gd name="T6" fmla="*/ 259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9 w 586"/>
                <a:gd name="T17" fmla="*/ 282 h 599"/>
                <a:gd name="T18" fmla="*/ 415 w 586"/>
                <a:gd name="T19" fmla="*/ 138 h 599"/>
                <a:gd name="T20" fmla="*/ 590 w 586"/>
                <a:gd name="T21" fmla="*/ 0 h 599"/>
                <a:gd name="T22" fmla="*/ 590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1 w 269"/>
                <a:gd name="T1" fmla="*/ 0 h 252"/>
                <a:gd name="T2" fmla="*/ 253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1 w 269"/>
                <a:gd name="T15" fmla="*/ 0 h 252"/>
                <a:gd name="T16" fmla="*/ 271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1" name="Text Box 44"/>
          <p:cNvSpPr txBox="1">
            <a:spLocks noChangeArrowheads="1"/>
          </p:cNvSpPr>
          <p:nvPr userDrawn="1"/>
        </p:nvSpPr>
        <p:spPr bwMode="auto">
          <a:xfrm>
            <a:off x="5791200" y="6607175"/>
            <a:ext cx="36576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en-US" altLang="en-US" sz="1200" b="1" smtClean="0">
                <a:latin typeface="Arial Narrow" panose="020B0606020202030204" pitchFamily="34" charset="0"/>
              </a:rPr>
              <a:t>Herman Aguinis, University of Colorado at Denver</a:t>
            </a:r>
          </a:p>
          <a:p>
            <a:pPr>
              <a:spcBef>
                <a:spcPct val="50000"/>
              </a:spcBef>
              <a:defRPr/>
            </a:pPr>
            <a:endParaRPr lang="en-US" altLang="en-US" sz="1200" smtClean="0">
              <a:latin typeface="Arial Narrow" panose="020B0606020202030204" pitchFamily="34" charset="0"/>
            </a:endParaRPr>
          </a:p>
        </p:txBody>
      </p:sp>
      <p:sp>
        <p:nvSpPr>
          <p:cNvPr id="42" name="Text Box 45"/>
          <p:cNvSpPr txBox="1">
            <a:spLocks noChangeArrowheads="1"/>
          </p:cNvSpPr>
          <p:nvPr userDrawn="1"/>
        </p:nvSpPr>
        <p:spPr bwMode="auto">
          <a:xfrm>
            <a:off x="1143000" y="8382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en-US" altLang="en-US" sz="2400" smtClean="0">
              <a:latin typeface="Arial Narrow" panose="020B0606020202030204" pitchFamily="34" charset="0"/>
            </a:endParaRPr>
          </a:p>
        </p:txBody>
      </p:sp>
      <p:sp>
        <p:nvSpPr>
          <p:cNvPr id="219175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19176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43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4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F49B3-EA6F-4605-A315-285F1BC7A8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904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934C5F-4BB0-47A9-BDA3-5A20D6EB98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204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E88417-B114-4397-B197-7AB7EDDACB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6491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57D005-DBF2-45A5-B435-5EE679CA4E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2160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6B9C7B-2FED-48B4-82CD-418DC60915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0434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93F5D7-5A01-440D-BF36-68FD614499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283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1BF09E-5D4A-4B5B-AAAE-CD589B90C2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0024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D67A7C-A11C-4C9E-BEE0-FD34824A43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9206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A9061B-0FAF-40DC-81BA-80A8417DA2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4251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6B5BC-2000-4AC3-8741-1C4E5DAF60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0737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B649B1-5A31-44E9-AA8A-6CC13A4BF3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11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8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21811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21811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21811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1037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1811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2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3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813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sp>
          <p:nvSpPr>
            <p:cNvPr id="21813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21813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21813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4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1 w 717"/>
                <a:gd name="T1" fmla="*/ 845 h 845"/>
                <a:gd name="T2" fmla="*/ 721 w 717"/>
                <a:gd name="T3" fmla="*/ 821 h 845"/>
                <a:gd name="T4" fmla="*/ 578 w 717"/>
                <a:gd name="T5" fmla="*/ 605 h 845"/>
                <a:gd name="T6" fmla="*/ 408 w 717"/>
                <a:gd name="T7" fmla="*/ 396 h 845"/>
                <a:gd name="T8" fmla="*/ 223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1 w 717"/>
                <a:gd name="T15" fmla="*/ 198 h 845"/>
                <a:gd name="T16" fmla="*/ 402 w 717"/>
                <a:gd name="T17" fmla="*/ 408 h 845"/>
                <a:gd name="T18" fmla="*/ 572 w 717"/>
                <a:gd name="T19" fmla="*/ 623 h 845"/>
                <a:gd name="T20" fmla="*/ 721 w 717"/>
                <a:gd name="T21" fmla="*/ 845 h 845"/>
                <a:gd name="T22" fmla="*/ 721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9 w 407"/>
                <a:gd name="T1" fmla="*/ 414 h 414"/>
                <a:gd name="T2" fmla="*/ 409 w 407"/>
                <a:gd name="T3" fmla="*/ 396 h 414"/>
                <a:gd name="T4" fmla="*/ 224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8 w 407"/>
                <a:gd name="T13" fmla="*/ 204 h 414"/>
                <a:gd name="T14" fmla="*/ 409 w 407"/>
                <a:gd name="T15" fmla="*/ 414 h 414"/>
                <a:gd name="T16" fmla="*/ 409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813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104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0 w 586"/>
                <a:gd name="T1" fmla="*/ 0 h 599"/>
                <a:gd name="T2" fmla="*/ 572 w 586"/>
                <a:gd name="T3" fmla="*/ 0 h 599"/>
                <a:gd name="T4" fmla="*/ 409 w 586"/>
                <a:gd name="T5" fmla="*/ 132 h 599"/>
                <a:gd name="T6" fmla="*/ 259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9 w 586"/>
                <a:gd name="T17" fmla="*/ 282 h 599"/>
                <a:gd name="T18" fmla="*/ 415 w 586"/>
                <a:gd name="T19" fmla="*/ 138 h 599"/>
                <a:gd name="T20" fmla="*/ 590 w 586"/>
                <a:gd name="T21" fmla="*/ 0 h 599"/>
                <a:gd name="T22" fmla="*/ 590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1 w 269"/>
                <a:gd name="T1" fmla="*/ 0 h 252"/>
                <a:gd name="T2" fmla="*/ 253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1 w 269"/>
                <a:gd name="T15" fmla="*/ 0 h 252"/>
                <a:gd name="T16" fmla="*/ 271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4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4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49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05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5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5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5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5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050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18151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18152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1815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18154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1C805A82-06AC-4B77-8241-8D4CA0229EE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1815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32" name="Text Box 44"/>
          <p:cNvSpPr txBox="1">
            <a:spLocks noChangeArrowheads="1"/>
          </p:cNvSpPr>
          <p:nvPr userDrawn="1"/>
        </p:nvSpPr>
        <p:spPr bwMode="auto">
          <a:xfrm>
            <a:off x="5791200" y="6607175"/>
            <a:ext cx="36576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defRPr/>
            </a:pPr>
            <a:r>
              <a:rPr lang="en-US" altLang="en-US" sz="1200" b="1" smtClean="0">
                <a:latin typeface="Arial Narrow" panose="020B0606020202030204" pitchFamily="34" charset="0"/>
              </a:rPr>
              <a:t>Herman Aguinis, University of Colorado at Denver</a:t>
            </a:r>
          </a:p>
          <a:p>
            <a:pPr>
              <a:spcBef>
                <a:spcPct val="50000"/>
              </a:spcBef>
              <a:defRPr/>
            </a:pPr>
            <a:endParaRPr lang="en-US" altLang="en-US" sz="1200" smtClean="0">
              <a:latin typeface="Arial Narrow" panose="020B0606020202030204" pitchFamily="34" charset="0"/>
            </a:endParaRPr>
          </a:p>
        </p:txBody>
      </p:sp>
      <p:sp>
        <p:nvSpPr>
          <p:cNvPr id="1033" name="Text Box 45"/>
          <p:cNvSpPr txBox="1">
            <a:spLocks noChangeArrowheads="1"/>
          </p:cNvSpPr>
          <p:nvPr userDrawn="1"/>
        </p:nvSpPr>
        <p:spPr bwMode="auto">
          <a:xfrm>
            <a:off x="1143000" y="8382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en-US" altLang="en-US" sz="2400" smtClean="0">
              <a:latin typeface="Arial Narrow" panose="020B0606020202030204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6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b="1" dirty="0" smtClean="0"/>
              <a:t>Performance Management</a:t>
            </a: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1800" dirty="0" smtClean="0"/>
              <a:t>Week 4</a:t>
            </a:r>
            <a:endParaRPr lang="en-US" altLang="en-US" sz="18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8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686800" cy="2535238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b="1" smtClean="0"/>
              <a:t>Performance Management  </a:t>
            </a:r>
            <a:br>
              <a:rPr lang="en-US" altLang="en-US" sz="4800" b="1" smtClean="0"/>
            </a:br>
            <a:r>
              <a:rPr lang="en-US" altLang="en-US" sz="4800" b="1" smtClean="0"/>
              <a:t>and Reward Systems</a:t>
            </a:r>
            <a:br>
              <a:rPr lang="en-US" altLang="en-US" sz="4800" b="1" smtClean="0"/>
            </a:br>
            <a:r>
              <a:rPr lang="en-US" altLang="en-US" sz="4800" b="1" smtClean="0"/>
              <a:t>in Context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652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Overview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74688" y="1127125"/>
            <a:ext cx="8077200" cy="47244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Definition of Performance Management (PM)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The Performance Management Contribution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Disadvantages/Dangers of Poorly Implemented PM Systems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Definition of Reward Systems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Aims and Role of PM Systems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Characteristics of an Ideal PM System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2800" smtClean="0"/>
              <a:t>Integration with Other Human Resources and Development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/>
              <a:t>Definition of </a:t>
            </a:r>
            <a:br>
              <a:rPr lang="en-US" altLang="en-US" sz="4800" smtClean="0"/>
            </a:br>
            <a:r>
              <a:rPr lang="en-US" altLang="en-US" sz="4800" smtClean="0"/>
              <a:t>Performance Management </a:t>
            </a:r>
            <a:br>
              <a:rPr lang="en-US" altLang="en-US" sz="4800" smtClean="0"/>
            </a:br>
            <a:r>
              <a:rPr lang="en-US" altLang="en-US" sz="4800" smtClean="0"/>
              <a:t>(PM)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Definition of PM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848600" cy="5029200"/>
          </a:xfrm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800" smtClean="0"/>
              <a:t>	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en-US" altLang="en-US" sz="3600" smtClean="0"/>
              <a:t>Continuous Process of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Char char="ü"/>
              <a:defRPr/>
            </a:pPr>
            <a:r>
              <a:rPr lang="en-US" altLang="en-US" sz="3200" u="sng" smtClean="0"/>
              <a:t>Identifying</a:t>
            </a:r>
            <a:r>
              <a:rPr lang="en-US" altLang="en-US" sz="3200" smtClean="0"/>
              <a:t> 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Char char="ü"/>
              <a:defRPr/>
            </a:pPr>
            <a:r>
              <a:rPr lang="en-US" altLang="en-US" sz="3200" u="sng" smtClean="0"/>
              <a:t>Measuring</a:t>
            </a:r>
            <a:r>
              <a:rPr lang="en-US" altLang="en-US" sz="3200" smtClean="0"/>
              <a:t> 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Char char="ü"/>
              <a:defRPr/>
            </a:pPr>
            <a:r>
              <a:rPr lang="en-US" altLang="en-US" sz="3200" u="sng" smtClean="0"/>
              <a:t>Developing</a:t>
            </a:r>
            <a:r>
              <a:rPr lang="en-US" altLang="en-US" sz="3200" smtClean="0"/>
              <a:t> </a:t>
            </a:r>
          </a:p>
          <a:p>
            <a:pPr marL="990600" lvl="1" indent="-5334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z="3200" smtClean="0"/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3600" smtClean="0"/>
              <a:t>The performance of individuals and teams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Definition of PM (continued)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smtClean="0"/>
              <a:t>and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2"/>
              <a:defRPr/>
            </a:pPr>
            <a:r>
              <a:rPr lang="en-US" altLang="en-US" sz="3600" u="sng" smtClean="0"/>
              <a:t>Aligning</a:t>
            </a:r>
            <a:r>
              <a:rPr lang="en-US" altLang="en-US" sz="3600" smtClean="0"/>
              <a:t> performance</a:t>
            </a:r>
            <a:r>
              <a:rPr lang="en-US" altLang="en-US" smtClean="0"/>
              <a:t> </a:t>
            </a:r>
          </a:p>
          <a:p>
            <a:pPr marL="990600" lvl="1" indent="-5334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mtClean="0"/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	with </a:t>
            </a:r>
          </a:p>
          <a:p>
            <a:pPr marL="990600" lvl="1" indent="-5334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u="sng" smtClean="0"/>
          </a:p>
          <a:p>
            <a:pPr marL="990600" lvl="1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3600" smtClean="0"/>
              <a:t>	Strategic Goals of the organization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190625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/>
              <a:t>Performance Management </a:t>
            </a:r>
            <a:br>
              <a:rPr lang="en-US" altLang="en-US" sz="4800" smtClean="0"/>
            </a:br>
            <a:r>
              <a:rPr lang="en-US" altLang="en-US" sz="4800" smtClean="0"/>
              <a:t>is NOT </a:t>
            </a:r>
            <a:br>
              <a:rPr lang="en-US" altLang="en-US" sz="4800" smtClean="0"/>
            </a:br>
            <a:r>
              <a:rPr lang="en-US" altLang="en-US" sz="4800" smtClean="0"/>
              <a:t>performance </a:t>
            </a:r>
            <a:r>
              <a:rPr lang="en-US" altLang="en-US" sz="4800" u="sng" smtClean="0"/>
              <a:t>appraisal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PM is NOT performance </a:t>
            </a:r>
            <a:r>
              <a:rPr lang="en-US" altLang="en-US" sz="4000" u="sng" smtClean="0"/>
              <a:t>appraisal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5950" y="1603375"/>
            <a:ext cx="8235950" cy="42894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Performance Management</a:t>
            </a:r>
          </a:p>
          <a:p>
            <a:pPr lvl="1" eaLnBrk="1" hangingPunct="1">
              <a:defRPr/>
            </a:pPr>
            <a:r>
              <a:rPr lang="en-US" altLang="en-US" sz="3200" smtClean="0"/>
              <a:t>Strategic business considerations</a:t>
            </a:r>
          </a:p>
          <a:p>
            <a:pPr lvl="1" eaLnBrk="1" hangingPunct="1">
              <a:defRPr/>
            </a:pPr>
            <a:r>
              <a:rPr lang="en-US" altLang="en-US" sz="3200" smtClean="0"/>
              <a:t>Driven by line manager</a:t>
            </a:r>
          </a:p>
          <a:p>
            <a:pPr lvl="1" eaLnBrk="1" hangingPunct="1">
              <a:defRPr/>
            </a:pPr>
            <a:r>
              <a:rPr lang="en-US" altLang="en-US" sz="3200" u="sng" smtClean="0"/>
              <a:t>Ongoing</a:t>
            </a:r>
            <a:r>
              <a:rPr lang="en-US" altLang="en-US" sz="3200" smtClean="0"/>
              <a:t> feedback</a:t>
            </a:r>
          </a:p>
          <a:p>
            <a:pPr lvl="2" eaLnBrk="1" hangingPunct="1">
              <a:defRPr/>
            </a:pPr>
            <a:r>
              <a:rPr lang="en-US" altLang="en-US" sz="2800" smtClean="0"/>
              <a:t>So employee can improve performance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PM is NOT performance </a:t>
            </a:r>
            <a:r>
              <a:rPr lang="en-US" altLang="en-US" sz="4000" u="sng" smtClean="0"/>
              <a:t>appraisal</a:t>
            </a:r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4000" smtClean="0"/>
              <a:t>Performance Appraisal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3200" smtClean="0"/>
              <a:t>Driven by HR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3200" smtClean="0"/>
              <a:t>Assesses employee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Strengths &amp; 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Weaknesses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3200" smtClean="0"/>
              <a:t>Once a year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3200" smtClean="0"/>
              <a:t>Lacks ongoing feedback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>
                <a:cs typeface="Times New Roman" panose="02020603050405020304" pitchFamily="18" charset="0"/>
              </a:rPr>
              <a:t>Contributions of </a:t>
            </a:r>
            <a:br>
              <a:rPr lang="en-US" altLang="en-US" sz="4800" smtClean="0">
                <a:cs typeface="Times New Roman" panose="02020603050405020304" pitchFamily="18" charset="0"/>
              </a:rPr>
            </a:br>
            <a:r>
              <a:rPr lang="en-US" altLang="en-US" sz="4800" smtClean="0">
                <a:cs typeface="Times New Roman" panose="02020603050405020304" pitchFamily="18" charset="0"/>
              </a:rPr>
              <a:t>Performance Management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0796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200" smtClean="0">
                <a:cs typeface="Times New Roman" panose="02020603050405020304" pitchFamily="18" charset="0"/>
              </a:rPr>
              <a:t>Contributions of Performance Management</a:t>
            </a:r>
            <a:r>
              <a:rPr lang="en-US" altLang="en-US" smtClean="0">
                <a:cs typeface="Times New Roman" panose="02020603050405020304" pitchFamily="18" charset="0"/>
              </a:rPr>
              <a:t> </a:t>
            </a:r>
            <a:br>
              <a:rPr lang="en-US" altLang="en-US" smtClean="0">
                <a:cs typeface="Times New Roman" panose="02020603050405020304" pitchFamily="18" charset="0"/>
              </a:rPr>
            </a:br>
            <a:r>
              <a:rPr lang="en-US" altLang="en-US" sz="4000" smtClean="0">
                <a:cs typeface="Times New Roman" panose="02020603050405020304" pitchFamily="18" charset="0"/>
              </a:rPr>
              <a:t>For Employees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36623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Clarify definitions of </a:t>
            </a:r>
          </a:p>
          <a:p>
            <a:pPr lvl="1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job</a:t>
            </a:r>
          </a:p>
          <a:p>
            <a:pPr lvl="1" eaLnBrk="1" hangingPunct="1">
              <a:buFont typeface="Wingdings" panose="05000000000000000000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success criteria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Increase motivation to perform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Increase self-esteem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Enhance self-insight and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09391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4000" smtClean="0"/>
              <a:t> </a:t>
            </a:r>
            <a:r>
              <a:rPr lang="en-US" altLang="en-US" sz="3200" smtClean="0">
                <a:cs typeface="Times New Roman" panose="02020603050405020304" pitchFamily="18" charset="0"/>
              </a:rPr>
              <a:t>Contributions of Performance Management </a:t>
            </a:r>
            <a:br>
              <a:rPr lang="en-US" altLang="en-US" sz="3200" smtClean="0">
                <a:cs typeface="Times New Roman" panose="02020603050405020304" pitchFamily="18" charset="0"/>
              </a:rPr>
            </a:br>
            <a:r>
              <a:rPr lang="en-US" altLang="en-US" sz="4000" smtClean="0"/>
              <a:t>For Managers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2106613"/>
            <a:ext cx="8229600" cy="3630612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/>
              <a:t>Communicate supervisors’ views of performance more clearly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/>
              <a:t>Managers gain insight about subordinates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/>
              <a:t>Better and more timely differentiation between good and poor performers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/>
              <a:t>Employees become more competent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078038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200" smtClean="0">
                <a:cs typeface="Times New Roman" panose="02020603050405020304" pitchFamily="18" charset="0"/>
              </a:rPr>
              <a:t>Contributions of Performance Management</a:t>
            </a:r>
            <a:r>
              <a:rPr lang="en-US" altLang="en-US" smtClean="0">
                <a:cs typeface="Times New Roman" panose="02020603050405020304" pitchFamily="18" charset="0"/>
              </a:rPr>
              <a:t> 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4000" smtClean="0"/>
              <a:t>For Organization/HR Function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38909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Clarify organizational goals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Facilitate organizational change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Fairer, more appropriate administrative actions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altLang="en-US" smtClean="0">
                <a:cs typeface="Times New Roman" panose="02020603050405020304" pitchFamily="18" charset="0"/>
              </a:rPr>
              <a:t>Better protection from lawsuits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4800" smtClean="0"/>
              <a:t>Disadvantages/Dangers of </a:t>
            </a:r>
            <a:br>
              <a:rPr lang="en-US" altLang="en-US" sz="4800" smtClean="0"/>
            </a:br>
            <a:r>
              <a:rPr lang="en-US" altLang="en-US" sz="4800" smtClean="0"/>
              <a:t>Poorly-implemented </a:t>
            </a:r>
            <a:br>
              <a:rPr lang="en-US" altLang="en-US" sz="4800" smtClean="0"/>
            </a:br>
            <a:r>
              <a:rPr lang="en-US" altLang="en-US" sz="4800" smtClean="0"/>
              <a:t>PM Systems</a:t>
            </a:r>
            <a:r>
              <a:rPr lang="en-US" altLang="en-US" sz="4000" smtClean="0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498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200" smtClean="0"/>
              <a:t>Disadvantages/Dangers of Poorly-implemented </a:t>
            </a:r>
            <a:br>
              <a:rPr lang="en-US" altLang="en-US" sz="3200" smtClean="0"/>
            </a:br>
            <a:r>
              <a:rPr lang="en-US" altLang="en-US" sz="3200" smtClean="0"/>
              <a:t>PM Systems</a:t>
            </a:r>
            <a:br>
              <a:rPr lang="en-US" altLang="en-US" sz="3200" smtClean="0"/>
            </a:br>
            <a:r>
              <a:rPr lang="en-US" altLang="en-US" sz="3200" smtClean="0"/>
              <a:t/>
            </a:r>
            <a:br>
              <a:rPr lang="en-US" altLang="en-US" sz="3200" smtClean="0"/>
            </a:br>
            <a:r>
              <a:rPr lang="en-US" altLang="en-US" smtClean="0"/>
              <a:t>For Employees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513013"/>
            <a:ext cx="8054975" cy="34226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Lowered self-esteem</a:t>
            </a:r>
          </a:p>
          <a:p>
            <a:pPr eaLnBrk="1" hangingPunct="1">
              <a:defRPr/>
            </a:pPr>
            <a:r>
              <a:rPr lang="en-US" altLang="en-US" smtClean="0"/>
              <a:t>Employee burnout and job dissatisfaction</a:t>
            </a:r>
          </a:p>
          <a:p>
            <a:pPr eaLnBrk="1" hangingPunct="1">
              <a:defRPr/>
            </a:pPr>
            <a:r>
              <a:rPr lang="en-US" altLang="en-US" smtClean="0"/>
              <a:t>Damaged relationships</a:t>
            </a:r>
          </a:p>
          <a:p>
            <a:pPr eaLnBrk="1" hangingPunct="1">
              <a:defRPr/>
            </a:pPr>
            <a:r>
              <a:rPr lang="en-US" altLang="en-US" smtClean="0"/>
              <a:t>Use of false or misleading information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273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2800" smtClean="0"/>
              <a:t>Disadvantages/Dangers of Poorly-implemented </a:t>
            </a:r>
            <a:br>
              <a:rPr lang="en-US" altLang="en-US" sz="2800" smtClean="0"/>
            </a:br>
            <a:r>
              <a:rPr lang="en-US" altLang="en-US" sz="2800" smtClean="0"/>
              <a:t>PM Systems</a:t>
            </a:r>
            <a:br>
              <a:rPr lang="en-US" altLang="en-US" sz="2800" smtClean="0"/>
            </a:br>
            <a:r>
              <a:rPr lang="en-US" altLang="en-US" sz="2800" smtClean="0"/>
              <a:t/>
            </a:r>
            <a:br>
              <a:rPr lang="en-US" altLang="en-US" sz="2800" smtClean="0"/>
            </a:br>
            <a:r>
              <a:rPr lang="en-US" altLang="en-US" sz="4000" smtClean="0"/>
              <a:t>For Managers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3288" y="2517775"/>
            <a:ext cx="7864475" cy="31845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Increased turnover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Decreased motivation to perform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Unjustified demands on managers’ resources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Varying and unfair standards and ratings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47491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    Disadvantages/Dangers of Poorly-implemented </a:t>
            </a:r>
            <a:br>
              <a:rPr lang="en-US" altLang="en-US" sz="2800" smtClean="0"/>
            </a:br>
            <a:r>
              <a:rPr lang="en-US" altLang="en-US" sz="2800" smtClean="0"/>
              <a:t>PM Systems</a:t>
            </a:r>
            <a:br>
              <a:rPr lang="en-US" altLang="en-US" sz="2800" smtClean="0"/>
            </a:br>
            <a:r>
              <a:rPr lang="en-US" altLang="en-US" sz="2800" smtClean="0"/>
              <a:t/>
            </a:r>
            <a:br>
              <a:rPr lang="en-US" altLang="en-US" sz="2800" smtClean="0"/>
            </a:br>
            <a:r>
              <a:rPr lang="en-US" altLang="en-US" sz="4000" smtClean="0"/>
              <a:t>For Organization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2175" y="2490788"/>
            <a:ext cx="7764463" cy="34385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Wasted time and money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Unclear ratings system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Emerging biases</a:t>
            </a: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mtClean="0"/>
              <a:t>Increased risk of litigation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/>
              <a:t>Reward Systems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Reward Systems</a:t>
            </a:r>
            <a:r>
              <a:rPr lang="en-US" altLang="en-US" sz="4800" smtClean="0"/>
              <a:t/>
            </a:r>
            <a:br>
              <a:rPr lang="en-US" altLang="en-US" sz="4800" smtClean="0"/>
            </a:br>
            <a:r>
              <a:rPr lang="en-US" altLang="en-US" smtClean="0"/>
              <a:t>Definition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mtClean="0"/>
              <a:t>Set of mechanisms for distributing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Tangible returns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mtClean="0"/>
              <a:t>			</a:t>
            </a:r>
            <a:r>
              <a:rPr lang="en-US" altLang="en-US" sz="2800" smtClean="0"/>
              <a:t>and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Intangible or relational returns</a:t>
            </a:r>
          </a:p>
          <a:p>
            <a:pPr eaLnBrk="1" hangingPunct="1">
              <a:buClr>
                <a:srgbClr val="FF0066"/>
              </a:buClr>
              <a:buFontTx/>
              <a:buNone/>
              <a:defRPr/>
            </a:pPr>
            <a:endParaRPr lang="en-US" altLang="en-US" smtClean="0"/>
          </a:p>
          <a:p>
            <a:pPr eaLnBrk="1" hangingPunct="1">
              <a:buClr>
                <a:srgbClr val="FF0066"/>
              </a:buClr>
              <a:buFontTx/>
              <a:buNone/>
              <a:defRPr/>
            </a:pPr>
            <a:r>
              <a:rPr lang="en-US" altLang="en-US" smtClean="0"/>
              <a:t>As part of an employment relationship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Reward Systems</a:t>
            </a:r>
            <a:r>
              <a:rPr lang="en-US" altLang="en-US" smtClean="0"/>
              <a:t> </a:t>
            </a:r>
            <a:br>
              <a:rPr lang="en-US" altLang="en-US" smtClean="0"/>
            </a:br>
            <a:r>
              <a:rPr lang="en-US" altLang="en-US" smtClean="0"/>
              <a:t>Tangible returns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5325" y="2068513"/>
            <a:ext cx="7718425" cy="374967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3600" smtClean="0"/>
              <a:t>Cash compensation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Base pay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Cost-of-Living &amp; Contingent Pay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Incentives (short- and long-term)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Reward Systems </a:t>
            </a:r>
            <a:br>
              <a:rPr lang="en-US" altLang="en-US" sz="2800" smtClean="0"/>
            </a:br>
            <a:r>
              <a:rPr lang="en-US" altLang="en-US" smtClean="0"/>
              <a:t>Tangible returns </a:t>
            </a:r>
            <a:r>
              <a:rPr lang="en-US" altLang="en-US" sz="4000" smtClean="0"/>
              <a:t>(</a:t>
            </a:r>
            <a:r>
              <a:rPr lang="en-US" altLang="en-US" sz="3200" smtClean="0"/>
              <a:t>continued</a:t>
            </a:r>
            <a:r>
              <a:rPr lang="en-US" altLang="en-US" sz="4000" smtClean="0"/>
              <a:t>)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3600" smtClean="0"/>
              <a:t>Benefits, such as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Income Protection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Allowances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Work/life focus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Reward Systems</a:t>
            </a:r>
            <a:r>
              <a:rPr lang="en-US" altLang="en-US" smtClean="0"/>
              <a:t> </a:t>
            </a:r>
            <a:br>
              <a:rPr lang="en-US" altLang="en-US" smtClean="0"/>
            </a:br>
            <a:r>
              <a:rPr lang="en-US" altLang="en-US" smtClean="0"/>
              <a:t>Intangible returns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z="3600" smtClean="0"/>
              <a:t>Relational returns</a:t>
            </a:r>
            <a:r>
              <a:rPr lang="en-US" altLang="en-US" sz="2800" smtClean="0"/>
              <a:t>, </a:t>
            </a:r>
            <a:r>
              <a:rPr lang="en-US" altLang="en-US" smtClean="0"/>
              <a:t>such as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Recognition and status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Employment security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Challenging work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z="3200" smtClean="0"/>
              <a:t>Learning opportunities</a:t>
            </a:r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endParaRPr lang="en-US" altLang="en-US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b="1" smtClean="0">
                <a:cs typeface="Times New Roman" panose="02020603050405020304" pitchFamily="18" charset="0"/>
              </a:rPr>
              <a:t>Returns and </a:t>
            </a:r>
            <a:br>
              <a:rPr lang="en-US" altLang="en-US" sz="3600" b="1" smtClean="0">
                <a:cs typeface="Times New Roman" panose="02020603050405020304" pitchFamily="18" charset="0"/>
              </a:rPr>
            </a:br>
            <a:r>
              <a:rPr lang="en-US" altLang="en-US" sz="3600" b="1" smtClean="0">
                <a:cs typeface="Times New Roman" panose="02020603050405020304" pitchFamily="18" charset="0"/>
              </a:rPr>
              <a:t>Their Degrees of Dependency</a:t>
            </a:r>
            <a:br>
              <a:rPr lang="en-US" altLang="en-US" sz="3600" b="1" smtClean="0">
                <a:cs typeface="Times New Roman" panose="02020603050405020304" pitchFamily="18" charset="0"/>
              </a:rPr>
            </a:br>
            <a:r>
              <a:rPr lang="en-US" altLang="en-US" sz="3600" b="1" smtClean="0">
                <a:cs typeface="Times New Roman" panose="02020603050405020304" pitchFamily="18" charset="0"/>
              </a:rPr>
              <a:t>on the </a:t>
            </a:r>
            <a:br>
              <a:rPr lang="en-US" altLang="en-US" sz="3600" b="1" smtClean="0">
                <a:cs typeface="Times New Roman" panose="02020603050405020304" pitchFamily="18" charset="0"/>
              </a:rPr>
            </a:br>
            <a:r>
              <a:rPr lang="en-US" altLang="en-US" sz="3600" b="1" smtClean="0">
                <a:cs typeface="Times New Roman" panose="02020603050405020304" pitchFamily="18" charset="0"/>
              </a:rPr>
              <a:t>Performance Management System</a:t>
            </a:r>
            <a:endParaRPr lang="en-US" altLang="en-US" sz="3600" smtClean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t" anchorCtr="0"/>
          <a:lstStyle/>
          <a:p>
            <a:pPr eaLnBrk="1" hangingPunct="1">
              <a:defRPr/>
            </a:pPr>
            <a:r>
              <a:rPr lang="en-US" altLang="en-US" sz="3200" b="1" smtClean="0">
                <a:cs typeface="Times New Roman" panose="02020603050405020304" pitchFamily="18" charset="0"/>
              </a:rPr>
              <a:t>Returns with Low Dependency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on the 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Performance Management System</a:t>
            </a:r>
            <a:endParaRPr lang="en-US" altLang="en-US" sz="320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108200"/>
            <a:ext cx="8229600" cy="45259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Cost of Living Adjustment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Income Protection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3200" b="1" smtClean="0">
                <a:cs typeface="Times New Roman" panose="02020603050405020304" pitchFamily="18" charset="0"/>
              </a:rPr>
              <a:t>Returns with Moderate Dependency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on the 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Performance Management System</a:t>
            </a:r>
            <a:endParaRPr lang="en-US" altLang="en-US" sz="3200" smtClean="0">
              <a:cs typeface="Times New Roman" panose="02020603050405020304" pitchFamily="18" charset="0"/>
            </a:endParaRPr>
          </a:p>
        </p:txBody>
      </p:sp>
      <p:sp>
        <p:nvSpPr>
          <p:cNvPr id="138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2079625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en-US" altLang="en-US" smtClean="0"/>
              <a:t>Work/Life Focus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Allowances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Relational Returns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Base Pay</a:t>
            </a:r>
          </a:p>
          <a:p>
            <a:pPr eaLnBrk="1" hangingPunct="1">
              <a:defRPr/>
            </a:pPr>
            <a:endParaRPr lang="en-US" altLang="en-US" smtClean="0"/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3200" b="1" smtClean="0">
                <a:cs typeface="Times New Roman" panose="02020603050405020304" pitchFamily="18" charset="0"/>
              </a:rPr>
              <a:t>Returns with High Dependency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on the </a:t>
            </a:r>
            <a:br>
              <a:rPr lang="en-US" altLang="en-US" sz="3200" b="1" smtClean="0">
                <a:cs typeface="Times New Roman" panose="02020603050405020304" pitchFamily="18" charset="0"/>
              </a:rPr>
            </a:br>
            <a:r>
              <a:rPr lang="en-US" altLang="en-US" sz="3200" b="1" smtClean="0">
                <a:cs typeface="Times New Roman" panose="02020603050405020304" pitchFamily="18" charset="0"/>
              </a:rPr>
              <a:t>Performance Management System</a:t>
            </a:r>
          </a:p>
        </p:txBody>
      </p:sp>
      <p:sp>
        <p:nvSpPr>
          <p:cNvPr id="1361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8050" y="2079625"/>
            <a:ext cx="7778750" cy="40513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Contingent Pay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Short-term Incentives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en-US" altLang="en-US" smtClean="0"/>
              <a:t>Long-term Incentives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/>
              <a:t>Purposes of PM Systems</a:t>
            </a:r>
            <a:br>
              <a:rPr lang="en-US" altLang="en-US" sz="4800" smtClean="0"/>
            </a:br>
            <a:endParaRPr lang="en-US" altLang="en-US" sz="480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00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Purposes of PM Systems: </a:t>
            </a:r>
            <a:br>
              <a:rPr lang="en-US" altLang="en-US" sz="2800" smtClean="0"/>
            </a:br>
            <a:r>
              <a:rPr lang="en-US" altLang="en-US" smtClean="0"/>
              <a:t>Overview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2068513"/>
            <a:ext cx="7718425" cy="382905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Strategic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Administrative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Informational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Developmental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Organizational maintenance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Documentational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Strategic Purpose	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en-US" altLang="en-US" smtClean="0"/>
              <a:t>Link individual goals with organization’s goals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altLang="en-US" smtClean="0"/>
              <a:t>Communicate most crucial business strategic initiatives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Administrative Purpose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Provide information for making decisions re: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mtClean="0"/>
              <a:t>Salary adjustments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mtClean="0"/>
              <a:t>Promotions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mtClean="0"/>
              <a:t>Retention or termination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mtClean="0"/>
              <a:t>Recognition of individual performance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en-US" smtClean="0"/>
              <a:t>Layoffs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Informational Purpose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mtClean="0"/>
              <a:t>Communicate to Employees: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Expectations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What is important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How they are doing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How to improve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Developmental Purpose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Performance feedback/coaching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Identification of individual strengths and weaknesses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Causes of performance deficiencies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Tailor development of individual career path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Organizational Maintenance Purpose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Plan effective workforce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Assess future training needs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Evaluate performance at organizational level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Evaluate effectiveness of HR interventions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Documentational Purpose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600200"/>
            <a:ext cx="7432675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Validate selection instruments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Document administrative decisions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altLang="en-US" smtClean="0"/>
              <a:t>Help meet legal requirements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An Ideal PM System: </a:t>
            </a:r>
            <a:br>
              <a:rPr lang="en-US" altLang="en-US" sz="4000" smtClean="0"/>
            </a:br>
            <a:r>
              <a:rPr lang="en-US" altLang="en-US" sz="4000" smtClean="0"/>
              <a:t>14 Characteristics</a:t>
            </a:r>
            <a:endParaRPr lang="en-US" altLang="en-US" sz="4800" smtClean="0"/>
          </a:p>
        </p:txBody>
      </p:sp>
      <p:sp>
        <p:nvSpPr>
          <p:cNvPr id="1617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50913" y="1600200"/>
            <a:ext cx="7735887" cy="4530725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Congruent with organizational strategy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Thorough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Practical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Meaningful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Specific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Identifies effective/ ineffective performance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US" altLang="en-US" smtClean="0"/>
              <a:t>Reliable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An Ideal PM System: </a:t>
            </a:r>
            <a:br>
              <a:rPr lang="en-US" altLang="en-US" sz="4000" smtClean="0"/>
            </a:br>
            <a:r>
              <a:rPr lang="en-US" altLang="en-US" sz="4000" smtClean="0"/>
              <a:t>14 Characteristics </a:t>
            </a:r>
            <a:r>
              <a:rPr lang="en-US" altLang="en-US" sz="3600" smtClean="0"/>
              <a:t>(continued)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0"/>
            <a:ext cx="6400800" cy="4424363"/>
          </a:xfrm>
        </p:spPr>
        <p:txBody>
          <a:bodyPr/>
          <a:lstStyle/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Valid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Acceptable and Fair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Inclusive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Open (</a:t>
            </a:r>
            <a:r>
              <a:rPr lang="en-US" altLang="en-US" u="sng" smtClean="0"/>
              <a:t>No</a:t>
            </a:r>
            <a:r>
              <a:rPr lang="en-US" altLang="en-US" smtClean="0"/>
              <a:t> Secrets)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Correctable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Standardized</a:t>
            </a:r>
          </a:p>
          <a:p>
            <a:pPr marL="739775" indent="-609600" eaLnBrk="1" hangingPunct="1">
              <a:buClr>
                <a:schemeClr val="tx1"/>
              </a:buClr>
              <a:buFontTx/>
              <a:buAutoNum type="arabicPeriod" startAt="8"/>
              <a:defRPr/>
            </a:pPr>
            <a:r>
              <a:rPr lang="en-US" altLang="en-US" smtClean="0"/>
              <a:t>Ethical</a:t>
            </a:r>
          </a:p>
          <a:p>
            <a:pPr marL="739775" indent="-609600" eaLnBrk="1" hangingPunct="1">
              <a:buFont typeface="Wingdings" pitchFamily="2" charset="2"/>
              <a:buNone/>
              <a:defRPr/>
            </a:pPr>
            <a:endParaRPr lang="en-US" altLang="en-US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Congruent with organizational strategy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Consistent with organization’s strategy</a:t>
            </a:r>
          </a:p>
          <a:p>
            <a:pPr eaLnBrk="1" hangingPunct="1">
              <a:defRPr/>
            </a:pPr>
            <a:r>
              <a:rPr lang="en-US" altLang="en-US" smtClean="0"/>
              <a:t>Aligned with unit and organizational goals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4000" smtClean="0"/>
              <a:t>Thorough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All employees are evaluated</a:t>
            </a:r>
          </a:p>
          <a:p>
            <a:pPr eaLnBrk="1" hangingPunct="1">
              <a:defRPr/>
            </a:pPr>
            <a:r>
              <a:rPr lang="en-US" altLang="en-US" smtClean="0"/>
              <a:t>All major job responsibilities are evaluated</a:t>
            </a:r>
          </a:p>
          <a:p>
            <a:pPr eaLnBrk="1" hangingPunct="1">
              <a:defRPr/>
            </a:pPr>
            <a:r>
              <a:rPr lang="en-US" altLang="en-US" smtClean="0"/>
              <a:t>Evaluations cover performance for entire review period</a:t>
            </a:r>
          </a:p>
          <a:p>
            <a:pPr eaLnBrk="1" hangingPunct="1">
              <a:defRPr/>
            </a:pPr>
            <a:r>
              <a:rPr lang="en-US" altLang="en-US" smtClean="0"/>
              <a:t>Feedback is given on </a:t>
            </a:r>
            <a:r>
              <a:rPr lang="en-US" altLang="en-US" u="sng" smtClean="0"/>
              <a:t>both</a:t>
            </a:r>
            <a:r>
              <a:rPr lang="en-US" altLang="en-US" smtClean="0"/>
              <a:t> positive and negative performance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Practical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Available</a:t>
            </a:r>
          </a:p>
          <a:p>
            <a:pPr eaLnBrk="1" hangingPunct="1">
              <a:defRPr/>
            </a:pPr>
            <a:r>
              <a:rPr lang="en-US" altLang="en-US" smtClean="0"/>
              <a:t>Easy to use</a:t>
            </a:r>
          </a:p>
          <a:p>
            <a:pPr eaLnBrk="1" hangingPunct="1">
              <a:defRPr/>
            </a:pPr>
            <a:r>
              <a:rPr lang="en-US" altLang="en-US" smtClean="0"/>
              <a:t>Acceptable to decision makers</a:t>
            </a:r>
          </a:p>
          <a:p>
            <a:pPr eaLnBrk="1" hangingPunct="1">
              <a:defRPr/>
            </a:pPr>
            <a:r>
              <a:rPr lang="en-US" altLang="en-US" smtClean="0"/>
              <a:t>Benefits outweigh costs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Meaningful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smtClean="0"/>
              <a:t>Standards are important and relevant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smtClean="0"/>
              <a:t>System measures ONLY what employee can control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smtClean="0"/>
              <a:t>Results have consequences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smtClean="0"/>
              <a:t>Evaluations occur regularly and at appropriate times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smtClean="0"/>
              <a:t>System provides for continuing skill development of evaluators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Specific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3200" smtClean="0"/>
              <a:t>Concrete and detailed guidance to employees </a:t>
            </a:r>
          </a:p>
          <a:p>
            <a:pPr lvl="2" eaLnBrk="1" hangingPunct="1">
              <a:buClr>
                <a:schemeClr val="tx1"/>
              </a:buClr>
              <a:buFontTx/>
              <a:buChar char="•"/>
              <a:defRPr/>
            </a:pPr>
            <a:r>
              <a:rPr lang="en-US" altLang="en-US" sz="3200" smtClean="0"/>
              <a:t>What’s expected </a:t>
            </a:r>
          </a:p>
          <a:p>
            <a:pPr lvl="2" eaLnBrk="1" hangingPunct="1">
              <a:buClr>
                <a:schemeClr val="tx1"/>
              </a:buClr>
              <a:buFontTx/>
              <a:buChar char="•"/>
              <a:defRPr/>
            </a:pPr>
            <a:r>
              <a:rPr lang="en-US" altLang="en-US" sz="3200" smtClean="0"/>
              <a:t>How to meet the expectations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0"/>
            <a:ext cx="8288337" cy="16478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Identifies </a:t>
            </a:r>
            <a:br>
              <a:rPr lang="en-US" altLang="en-US" sz="4000" smtClean="0"/>
            </a:br>
            <a:r>
              <a:rPr lang="en-US" altLang="en-US" sz="4000" smtClean="0"/>
              <a:t>effective and ineffective performance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2788" y="2035175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Distinguish between effective and ineffective</a:t>
            </a:r>
          </a:p>
          <a:p>
            <a:pPr lvl="1" eaLnBrk="1" hangingPunct="1">
              <a:defRPr/>
            </a:pPr>
            <a:r>
              <a:rPr lang="en-US" altLang="en-US" smtClean="0"/>
              <a:t>Behaviors</a:t>
            </a:r>
          </a:p>
          <a:p>
            <a:pPr lvl="1" eaLnBrk="1" hangingPunct="1">
              <a:defRPr/>
            </a:pPr>
            <a:r>
              <a:rPr lang="en-US" altLang="en-US" smtClean="0"/>
              <a:t>Results</a:t>
            </a:r>
          </a:p>
          <a:p>
            <a:pPr eaLnBrk="1" hangingPunct="1">
              <a:defRPr/>
            </a:pPr>
            <a:r>
              <a:rPr lang="en-US" altLang="en-US" smtClean="0"/>
              <a:t>Provide ability to identify employees with various levels of performance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Reliable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Consistent</a:t>
            </a:r>
          </a:p>
          <a:p>
            <a:pPr eaLnBrk="1" hangingPunct="1">
              <a:defRPr/>
            </a:pPr>
            <a:r>
              <a:rPr lang="en-US" altLang="en-US" smtClean="0"/>
              <a:t>Free of error</a:t>
            </a:r>
          </a:p>
          <a:p>
            <a:pPr eaLnBrk="1" hangingPunct="1">
              <a:defRPr/>
            </a:pPr>
            <a:r>
              <a:rPr lang="en-US" altLang="en-US" smtClean="0"/>
              <a:t>Inter-rater reliability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Valid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97800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Relevant (measures what is important)</a:t>
            </a:r>
          </a:p>
          <a:p>
            <a:pPr eaLnBrk="1" hangingPunct="1">
              <a:defRPr/>
            </a:pPr>
            <a:r>
              <a:rPr lang="en-US" altLang="en-US" smtClean="0"/>
              <a:t>Not deficient (doesn’t measure unimportant facets of job)</a:t>
            </a:r>
          </a:p>
          <a:p>
            <a:pPr eaLnBrk="1" hangingPunct="1">
              <a:defRPr/>
            </a:pPr>
            <a:r>
              <a:rPr lang="en-US" altLang="en-US" smtClean="0"/>
              <a:t>Not contaminated (only measures what the employee can control)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Acceptable and Fair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8042275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smtClean="0"/>
              <a:t>Perception of </a:t>
            </a:r>
            <a:r>
              <a:rPr lang="en-US" altLang="en-US" sz="3600" u="sng" smtClean="0"/>
              <a:t>Distributive</a:t>
            </a:r>
            <a:r>
              <a:rPr lang="en-US" altLang="en-US" sz="3600" smtClean="0"/>
              <a:t> Justice</a:t>
            </a:r>
          </a:p>
          <a:p>
            <a:pPr lvl="1" eaLnBrk="1" hangingPunct="1">
              <a:defRPr/>
            </a:pPr>
            <a:r>
              <a:rPr lang="en-US" altLang="en-US" smtClean="0"/>
              <a:t>Work performed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 Evaluation received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 Reward</a:t>
            </a:r>
          </a:p>
          <a:p>
            <a:pPr lvl="1" eaLnBrk="1" hangingPunct="1">
              <a:defRPr/>
            </a:pPr>
            <a:endParaRPr lang="en-US" altLang="en-US" smtClean="0"/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z="3600" smtClean="0"/>
              <a:t>Perception of </a:t>
            </a:r>
            <a:r>
              <a:rPr lang="en-US" altLang="en-US" sz="3600" u="sng" smtClean="0"/>
              <a:t>Procedural </a:t>
            </a:r>
            <a:r>
              <a:rPr lang="en-US" altLang="en-US" sz="3600" smtClean="0"/>
              <a:t>Justice</a:t>
            </a:r>
          </a:p>
          <a:p>
            <a:pPr lvl="1" eaLnBrk="1" hangingPunct="1">
              <a:defRPr/>
            </a:pPr>
            <a:r>
              <a:rPr lang="en-US" altLang="en-US" sz="3200" smtClean="0"/>
              <a:t>Fairness of procedures used to:</a:t>
            </a:r>
          </a:p>
          <a:p>
            <a:pPr lvl="2" eaLnBrk="1" hangingPunct="1">
              <a:buClr>
                <a:schemeClr val="tx1"/>
              </a:buClr>
              <a:defRPr/>
            </a:pPr>
            <a:r>
              <a:rPr lang="en-US" altLang="en-US" sz="2800" smtClean="0"/>
              <a:t>Determine ratings</a:t>
            </a:r>
          </a:p>
          <a:p>
            <a:pPr lvl="2" eaLnBrk="1" hangingPunct="1">
              <a:buClr>
                <a:schemeClr val="tx1"/>
              </a:buClr>
              <a:defRPr/>
            </a:pPr>
            <a:r>
              <a:rPr lang="en-US" altLang="en-US" sz="2800" smtClean="0"/>
              <a:t>Link ratings to rewards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Inclusive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9000" y="1049338"/>
            <a:ext cx="7718425" cy="529431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smtClean="0"/>
              <a:t>Represents concerns of all involved</a:t>
            </a:r>
          </a:p>
          <a:p>
            <a:pPr lvl="1" eaLnBrk="1" hangingPunct="1">
              <a:defRPr/>
            </a:pPr>
            <a:r>
              <a:rPr lang="en-US" altLang="en-US" sz="3200" smtClean="0"/>
              <a:t>When system is created, employees should help with deciding</a:t>
            </a:r>
          </a:p>
          <a:p>
            <a:pPr lvl="2" eaLnBrk="1" hangingPunct="1">
              <a:defRPr/>
            </a:pPr>
            <a:r>
              <a:rPr lang="en-US" altLang="en-US" sz="2800" smtClean="0"/>
              <a:t>What should be measured</a:t>
            </a:r>
          </a:p>
          <a:p>
            <a:pPr lvl="2" eaLnBrk="1" hangingPunct="1">
              <a:defRPr/>
            </a:pPr>
            <a:r>
              <a:rPr lang="en-US" altLang="en-US" sz="2800" smtClean="0"/>
              <a:t>How it should be measured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en-US" altLang="en-US" sz="2000" smtClean="0"/>
          </a:p>
          <a:p>
            <a:pPr lvl="1" eaLnBrk="1" hangingPunct="1">
              <a:defRPr/>
            </a:pPr>
            <a:r>
              <a:rPr lang="en-US" altLang="en-US" sz="3200" smtClean="0"/>
              <a:t>Employee should provide input on performance prior to evaluation meeting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Open (</a:t>
            </a:r>
            <a:r>
              <a:rPr lang="en-US" altLang="en-US" sz="4000" u="sng" smtClean="0"/>
              <a:t>No</a:t>
            </a:r>
            <a:r>
              <a:rPr lang="en-US" altLang="en-US" sz="4000" smtClean="0"/>
              <a:t> Secrets)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Frequent, ongoing evaluations and feedback</a:t>
            </a:r>
          </a:p>
          <a:p>
            <a:pPr eaLnBrk="1" hangingPunct="1">
              <a:defRPr/>
            </a:pPr>
            <a:r>
              <a:rPr lang="en-US" altLang="en-US" smtClean="0"/>
              <a:t>2-way communications in appraisal meeting</a:t>
            </a:r>
          </a:p>
          <a:p>
            <a:pPr eaLnBrk="1" hangingPunct="1">
              <a:defRPr/>
            </a:pPr>
            <a:r>
              <a:rPr lang="en-US" altLang="en-US" smtClean="0"/>
              <a:t>Clear standards, ongoing communication</a:t>
            </a:r>
          </a:p>
          <a:p>
            <a:pPr eaLnBrk="1" hangingPunct="1">
              <a:defRPr/>
            </a:pPr>
            <a:r>
              <a:rPr lang="en-US" altLang="en-US" smtClean="0"/>
              <a:t>Communications are factual, open, honest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Correctable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2488" y="1677988"/>
            <a:ext cx="7718425" cy="383063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Recognizes that human judgment is fallible</a:t>
            </a:r>
          </a:p>
          <a:p>
            <a:pPr eaLnBrk="1" hangingPunct="1">
              <a:defRPr/>
            </a:pPr>
            <a:r>
              <a:rPr lang="en-US" altLang="en-US" smtClean="0"/>
              <a:t>Appeals process provided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Standardized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Ongoing training of managers to provide</a:t>
            </a:r>
          </a:p>
          <a:p>
            <a:pPr eaLnBrk="1" hangingPunct="1">
              <a:defRPr/>
            </a:pPr>
            <a:r>
              <a:rPr lang="en-US" altLang="en-US" smtClean="0"/>
              <a:t>Consistent evaluations across</a:t>
            </a:r>
          </a:p>
          <a:p>
            <a:pPr lvl="1" eaLnBrk="1" hangingPunct="1">
              <a:defRPr/>
            </a:pPr>
            <a:r>
              <a:rPr lang="en-US" altLang="en-US" smtClean="0"/>
              <a:t>People</a:t>
            </a:r>
          </a:p>
          <a:p>
            <a:pPr lvl="1" eaLnBrk="1" hangingPunct="1">
              <a:defRPr/>
            </a:pPr>
            <a:r>
              <a:rPr lang="en-US" altLang="en-US" smtClean="0"/>
              <a:t>Time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93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Ethical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113" y="1600200"/>
            <a:ext cx="7718425" cy="382905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Supervisor suppresses self-interest</a:t>
            </a:r>
          </a:p>
          <a:p>
            <a:pPr eaLnBrk="1" hangingPunct="1">
              <a:defRPr/>
            </a:pPr>
            <a:r>
              <a:rPr lang="en-US" altLang="en-US" smtClean="0"/>
              <a:t>Supervisor rates only where she has sufficient information about the performance dimension </a:t>
            </a:r>
          </a:p>
          <a:p>
            <a:pPr eaLnBrk="1" hangingPunct="1">
              <a:defRPr/>
            </a:pPr>
            <a:r>
              <a:rPr lang="en-US" altLang="en-US" smtClean="0"/>
              <a:t>Supervisor respects employee privacy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1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800" smtClean="0"/>
              <a:t>Integration with other </a:t>
            </a:r>
            <a:br>
              <a:rPr lang="en-US" altLang="en-US" sz="4800" smtClean="0"/>
            </a:br>
            <a:r>
              <a:rPr lang="en-US" altLang="en-US" sz="4800" smtClean="0"/>
              <a:t>Human Resources </a:t>
            </a:r>
            <a:br>
              <a:rPr lang="en-US" altLang="en-US" sz="4800" smtClean="0"/>
            </a:br>
            <a:r>
              <a:rPr lang="en-US" altLang="en-US" sz="4800" smtClean="0"/>
              <a:t>	and Development Activities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14400" y="1157288"/>
            <a:ext cx="7696200" cy="463391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600" smtClean="0"/>
              <a:t>PM provides information for:</a:t>
            </a:r>
          </a:p>
          <a:p>
            <a:pPr lvl="1" eaLnBrk="1" hangingPunct="1">
              <a:defRPr/>
            </a:pPr>
            <a:r>
              <a:rPr lang="en-US" altLang="en-US" sz="3200" smtClean="0"/>
              <a:t>Development of training to meet organizational needs</a:t>
            </a:r>
          </a:p>
          <a:p>
            <a:pPr lvl="1" eaLnBrk="1" hangingPunct="1">
              <a:defRPr/>
            </a:pPr>
            <a:r>
              <a:rPr lang="en-US" altLang="en-US" sz="3200" smtClean="0"/>
              <a:t>Workforce planning</a:t>
            </a:r>
          </a:p>
          <a:p>
            <a:pPr lvl="1" eaLnBrk="1" hangingPunct="1">
              <a:defRPr/>
            </a:pPr>
            <a:r>
              <a:rPr lang="en-US" altLang="en-US" sz="3200" smtClean="0"/>
              <a:t>Recruitment and hiring decisions</a:t>
            </a:r>
          </a:p>
          <a:p>
            <a:pPr lvl="1" eaLnBrk="1" hangingPunct="1">
              <a:defRPr/>
            </a:pPr>
            <a:r>
              <a:rPr lang="en-US" altLang="en-US" sz="3200" smtClean="0"/>
              <a:t>Development of compensation systems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5613" y="1630363"/>
            <a:ext cx="8215312" cy="4441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Definition of Performance Management (PM)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The Performance Management Contribution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Disadvantages/Dangers of Poorly Implemented PM Systems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Definition of Reward Systems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Aims and Role of PM Systems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Characteristics of an Ideal PM System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mtClean="0">
                <a:latin typeface="Arial Narrow" panose="020B0606020202030204" pitchFamily="34" charset="0"/>
              </a:rPr>
              <a:t>Integration with Other Human Resources and Development Activities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63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Quick Review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3460</TotalTime>
  <Words>898</Words>
  <Application>Microsoft Office PowerPoint</Application>
  <PresentationFormat>On-screen Show (4:3)</PresentationFormat>
  <Paragraphs>297</Paragraphs>
  <Slides>53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9" baseType="lpstr">
      <vt:lpstr>Verdana</vt:lpstr>
      <vt:lpstr>Arial</vt:lpstr>
      <vt:lpstr>Wingdings</vt:lpstr>
      <vt:lpstr>Arial Narrow</vt:lpstr>
      <vt:lpstr>Times New Roman</vt:lpstr>
      <vt:lpstr>Globe</vt:lpstr>
      <vt:lpstr>Performance Management</vt:lpstr>
      <vt:lpstr>Performance Management   and Reward Systems in Context</vt:lpstr>
      <vt:lpstr>Overview</vt:lpstr>
      <vt:lpstr>Definition of  Performance Management  (PM)</vt:lpstr>
      <vt:lpstr>Definition of PM</vt:lpstr>
      <vt:lpstr>Definition of PM (continued)</vt:lpstr>
      <vt:lpstr>Performance Management  is NOT  performance appraisal</vt:lpstr>
      <vt:lpstr>PM is NOT performance appraisal</vt:lpstr>
      <vt:lpstr>PM is NOT performance appraisal</vt:lpstr>
      <vt:lpstr>Contributions of  Performance Management</vt:lpstr>
      <vt:lpstr>Contributions of Performance Management  For Employees</vt:lpstr>
      <vt:lpstr>  Contributions of Performance Management  For Managers</vt:lpstr>
      <vt:lpstr>Contributions of Performance Management  For Organization/HR Function</vt:lpstr>
      <vt:lpstr>  Disadvantages/Dangers of  Poorly-implemented  PM Systems </vt:lpstr>
      <vt:lpstr>Disadvantages/Dangers of Poorly-implemented  PM Systems  For Employees</vt:lpstr>
      <vt:lpstr> Disadvantages/Dangers of Poorly-implemented  PM Systems  For Managers</vt:lpstr>
      <vt:lpstr>    Disadvantages/Dangers of Poorly-implemented  PM Systems  For Organization</vt:lpstr>
      <vt:lpstr>Reward Systems</vt:lpstr>
      <vt:lpstr>Reward Systems Definition</vt:lpstr>
      <vt:lpstr>Reward Systems  Tangible returns</vt:lpstr>
      <vt:lpstr>Reward Systems  Tangible returns (continued)</vt:lpstr>
      <vt:lpstr>Reward Systems  Intangible returns</vt:lpstr>
      <vt:lpstr>Returns and  Their Degrees of Dependency on the  Performance Management System</vt:lpstr>
      <vt:lpstr>Returns with Low Dependency on the  Performance Management System</vt:lpstr>
      <vt:lpstr>Returns with Moderate Dependency on the  Performance Management System</vt:lpstr>
      <vt:lpstr>Returns with High Dependency on the  Performance Management System</vt:lpstr>
      <vt:lpstr>Purposes of PM Systems </vt:lpstr>
      <vt:lpstr>Purposes of PM Systems:  Overview</vt:lpstr>
      <vt:lpstr>Strategic Purpose </vt:lpstr>
      <vt:lpstr>Administrative Purpose</vt:lpstr>
      <vt:lpstr>Informational Purpose</vt:lpstr>
      <vt:lpstr>Developmental Purpose</vt:lpstr>
      <vt:lpstr>Organizational Maintenance Purpose</vt:lpstr>
      <vt:lpstr>Documentational Purpose</vt:lpstr>
      <vt:lpstr>An Ideal PM System:  14 Characteristics</vt:lpstr>
      <vt:lpstr>An Ideal PM System:  14 Characteristics (continued)</vt:lpstr>
      <vt:lpstr>Congruent with organizational strategy</vt:lpstr>
      <vt:lpstr> Thorough</vt:lpstr>
      <vt:lpstr>Practical</vt:lpstr>
      <vt:lpstr>Meaningful</vt:lpstr>
      <vt:lpstr>Specific</vt:lpstr>
      <vt:lpstr>Identifies  effective and ineffective performance</vt:lpstr>
      <vt:lpstr>Reliable</vt:lpstr>
      <vt:lpstr>Valid</vt:lpstr>
      <vt:lpstr>Acceptable and Fair</vt:lpstr>
      <vt:lpstr>Inclusive</vt:lpstr>
      <vt:lpstr>Open (No Secrets)</vt:lpstr>
      <vt:lpstr>Correctable</vt:lpstr>
      <vt:lpstr>Standardized</vt:lpstr>
      <vt:lpstr>Ethical</vt:lpstr>
      <vt:lpstr>Integration with other  Human Resources   and Development Activities</vt:lpstr>
      <vt:lpstr>PowerPoint Presentation</vt:lpstr>
      <vt:lpstr>Quick Review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Performance Management</dc:title>
  <dc:creator>Raissa</dc:creator>
  <cp:lastModifiedBy>User</cp:lastModifiedBy>
  <cp:revision>77</cp:revision>
  <dcterms:created xsi:type="dcterms:W3CDTF">2004-06-01T19:35:13Z</dcterms:created>
  <dcterms:modified xsi:type="dcterms:W3CDTF">2020-03-24T00:22:53Z</dcterms:modified>
</cp:coreProperties>
</file>