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56" r:id="rId3"/>
    <p:sldId id="257" r:id="rId4"/>
    <p:sldId id="258" r:id="rId5"/>
    <p:sldId id="259" r:id="rId6"/>
    <p:sldId id="260" r:id="rId7"/>
    <p:sldId id="261" r:id="rId8"/>
    <p:sldId id="263"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3" d="100"/>
          <a:sy n="93" d="100"/>
        </p:scale>
        <p:origin x="96" y="3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136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767834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9E4E0A-58DE-4B66-96B2-5CE416F7BF1E}"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264242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E9E4E0A-58DE-4B66-96B2-5CE416F7BF1E}"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205250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E9E4E0A-58DE-4B66-96B2-5CE416F7BF1E}" type="datetimeFigureOut">
              <a:rPr lang="en-GB" smtClean="0"/>
              <a:t>10/01/2022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3939920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E9E4E0A-58DE-4B66-96B2-5CE416F7BF1E}" type="datetimeFigureOut">
              <a:rPr lang="en-GB" smtClean="0"/>
              <a:t>10/01/2022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768283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9E4E0A-58DE-4B66-96B2-5CE416F7BF1E}" type="datetimeFigureOut">
              <a:rPr lang="en-GB" smtClean="0"/>
              <a:t>10/01/2022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28460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9E4E0A-58DE-4B66-96B2-5CE416F7BF1E}"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991217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9E4E0A-58DE-4B66-96B2-5CE416F7BF1E}" type="datetimeFigureOut">
              <a:rPr lang="en-GB" smtClean="0"/>
              <a:t>10/01/2022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110857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476520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9E4E0A-58DE-4B66-96B2-5CE416F7BF1E}" type="datetimeFigureOut">
              <a:rPr lang="en-GB" smtClean="0"/>
              <a:t>10/01/2022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1C91-2A87-4844-8702-6489196AAAF9}" type="slidenum">
              <a:rPr lang="en-GB" smtClean="0"/>
              <a:t>‹#›</a:t>
            </a:fld>
            <a:endParaRPr lang="en-GB"/>
          </a:p>
        </p:txBody>
      </p:sp>
    </p:spTree>
    <p:extLst>
      <p:ext uri="{BB962C8B-B14F-4D97-AF65-F5344CB8AC3E}">
        <p14:creationId xmlns:p14="http://schemas.microsoft.com/office/powerpoint/2010/main" val="2945048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9E4E0A-58DE-4B66-96B2-5CE416F7BF1E}" type="datetimeFigureOut">
              <a:rPr lang="en-GB" smtClean="0"/>
              <a:t>10/01/2022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751C91-2A87-4844-8702-6489196AAAF9}" type="slidenum">
              <a:rPr lang="en-GB" smtClean="0"/>
              <a:t>‹#›</a:t>
            </a:fld>
            <a:endParaRPr lang="en-GB"/>
          </a:p>
        </p:txBody>
      </p:sp>
    </p:spTree>
    <p:extLst>
      <p:ext uri="{BB962C8B-B14F-4D97-AF65-F5344CB8AC3E}">
        <p14:creationId xmlns:p14="http://schemas.microsoft.com/office/powerpoint/2010/main" val="160501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200" dirty="0"/>
            </a:br>
            <a:r>
              <a:rPr lang="en-GB" dirty="0"/>
              <a:t>Colonialism and Imperialism</a:t>
            </a:r>
            <a:br>
              <a:rPr lang="en-GB" dirty="0"/>
            </a:br>
            <a:r>
              <a:rPr lang="en-GB" sz="3600" dirty="0"/>
              <a:t>Case Study: The Royal Niger Company 1886-99</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28800"/>
            <a:ext cx="8291264" cy="4536504"/>
          </a:xfrm>
        </p:spPr>
      </p:pic>
      <p:sp>
        <p:nvSpPr>
          <p:cNvPr id="4" name="Content Placeholder 3"/>
          <p:cNvSpPr>
            <a:spLocks noGrp="1"/>
          </p:cNvSpPr>
          <p:nvPr>
            <p:ph sz="half" idx="2"/>
          </p:nvPr>
        </p:nvSpPr>
        <p:spPr/>
        <p:txBody>
          <a:bodyPr/>
          <a:lstStyle/>
          <a:p>
            <a:endParaRPr lang="en-GB" dirty="0"/>
          </a:p>
          <a:p>
            <a:endParaRPr lang="en-GB" dirty="0"/>
          </a:p>
        </p:txBody>
      </p:sp>
    </p:spTree>
    <p:extLst>
      <p:ext uri="{BB962C8B-B14F-4D97-AF65-F5344CB8AC3E}">
        <p14:creationId xmlns:p14="http://schemas.microsoft.com/office/powerpoint/2010/main" val="2759360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2200" dirty="0"/>
            </a:br>
            <a:r>
              <a:rPr lang="en-GB" dirty="0"/>
              <a:t>Colonialism and Imperialism</a:t>
            </a:r>
            <a:br>
              <a:rPr lang="en-GB" dirty="0"/>
            </a:br>
            <a:r>
              <a:rPr lang="en-GB" sz="3600" dirty="0"/>
              <a:t>Case Study: The Royal Niger Company 1886-99</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5061" y="1600200"/>
            <a:ext cx="3742878" cy="4525963"/>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628800"/>
            <a:ext cx="4341504" cy="4536504"/>
          </a:xfrm>
        </p:spPr>
      </p:pic>
    </p:spTree>
    <p:extLst>
      <p:ext uri="{BB962C8B-B14F-4D97-AF65-F5344CB8AC3E}">
        <p14:creationId xmlns:p14="http://schemas.microsoft.com/office/powerpoint/2010/main" val="4025452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Germany, united in 1870 – a late entrant in the Colonial stakes:</a:t>
            </a:r>
            <a:br>
              <a:rPr lang="en-GB" sz="2700" dirty="0"/>
            </a:br>
            <a:r>
              <a:rPr lang="en-GB" sz="4000" dirty="0"/>
              <a:t>Bismarck hosts Berlin Conference 1884-85</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0914" y="1450416"/>
            <a:ext cx="4081086" cy="4498864"/>
          </a:xfrm>
        </p:spPr>
      </p:pic>
      <p:sp>
        <p:nvSpPr>
          <p:cNvPr id="4" name="Content Placeholder 3"/>
          <p:cNvSpPr>
            <a:spLocks noGrp="1"/>
          </p:cNvSpPr>
          <p:nvPr>
            <p:ph sz="half" idx="2"/>
          </p:nvPr>
        </p:nvSpPr>
        <p:spPr/>
        <p:txBody>
          <a:bodyPr>
            <a:normAutofit fontScale="92500" lnSpcReduction="10000"/>
          </a:bodyPr>
          <a:lstStyle/>
          <a:p>
            <a:pPr marL="0" indent="0">
              <a:buNone/>
            </a:pPr>
            <a:r>
              <a:rPr lang="en-GB" sz="3200" dirty="0"/>
              <a:t>Germany gains recognition of colonial possessions:</a:t>
            </a:r>
          </a:p>
          <a:p>
            <a:pPr marL="0" indent="0">
              <a:buNone/>
            </a:pPr>
            <a:endParaRPr lang="en-GB" dirty="0"/>
          </a:p>
          <a:p>
            <a:pPr marL="0" indent="0">
              <a:buNone/>
            </a:pPr>
            <a:r>
              <a:rPr lang="en-GB" sz="3200" b="1" dirty="0" err="1"/>
              <a:t>Kamerun</a:t>
            </a:r>
            <a:endParaRPr lang="en-GB" sz="3200" b="1" dirty="0"/>
          </a:p>
          <a:p>
            <a:pPr marL="0" indent="0">
              <a:buNone/>
            </a:pPr>
            <a:r>
              <a:rPr lang="en-GB" sz="3200" b="1" dirty="0"/>
              <a:t>Togoland</a:t>
            </a:r>
          </a:p>
          <a:p>
            <a:pPr marL="0" indent="0">
              <a:buNone/>
            </a:pPr>
            <a:r>
              <a:rPr lang="en-GB" sz="3200" b="1" dirty="0" err="1"/>
              <a:t>Süd</a:t>
            </a:r>
            <a:r>
              <a:rPr lang="en-GB" sz="3200" b="1" dirty="0"/>
              <a:t>-West </a:t>
            </a:r>
            <a:r>
              <a:rPr lang="en-GB" sz="3200" b="1" dirty="0" err="1"/>
              <a:t>Afrika</a:t>
            </a:r>
            <a:endParaRPr lang="en-GB" sz="3200" b="1" dirty="0"/>
          </a:p>
          <a:p>
            <a:pPr marL="0" indent="0">
              <a:buNone/>
            </a:pPr>
            <a:r>
              <a:rPr lang="en-GB" sz="3200" b="1" dirty="0"/>
              <a:t>Tanganyika</a:t>
            </a:r>
          </a:p>
          <a:p>
            <a:pPr marL="0" indent="0">
              <a:buNone/>
            </a:pPr>
            <a:r>
              <a:rPr lang="en-GB" sz="3200" b="1" dirty="0"/>
              <a:t>The Pacific colonies</a:t>
            </a:r>
          </a:p>
          <a:p>
            <a:pPr marL="0" indent="0">
              <a:buNone/>
            </a:pPr>
            <a:endParaRPr lang="en-GB" dirty="0"/>
          </a:p>
        </p:txBody>
      </p:sp>
    </p:spTree>
    <p:extLst>
      <p:ext uri="{BB962C8B-B14F-4D97-AF65-F5344CB8AC3E}">
        <p14:creationId xmlns:p14="http://schemas.microsoft.com/office/powerpoint/2010/main" val="114304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How does this affect British trade in West Africa?</a:t>
            </a:r>
          </a:p>
        </p:txBody>
      </p:sp>
      <p:sp>
        <p:nvSpPr>
          <p:cNvPr id="3" name="Content Placeholder 2"/>
          <p:cNvSpPr>
            <a:spLocks noGrp="1"/>
          </p:cNvSpPr>
          <p:nvPr>
            <p:ph idx="1"/>
          </p:nvPr>
        </p:nvSpPr>
        <p:spPr/>
        <p:txBody>
          <a:bodyPr>
            <a:normAutofit fontScale="92500" lnSpcReduction="10000"/>
          </a:bodyPr>
          <a:lstStyle/>
          <a:p>
            <a:r>
              <a:rPr lang="en-GB" sz="2800" dirty="0"/>
              <a:t>British traders active on lower stretches of Niger and Benue rivers from 1830</a:t>
            </a:r>
          </a:p>
          <a:p>
            <a:r>
              <a:rPr lang="en-GB" sz="2800" dirty="0"/>
              <a:t>Failed expeditions in 1832 and 1841, but George Goldie leads the amalgamation of surviving British interests in the area to form:</a:t>
            </a:r>
          </a:p>
          <a:p>
            <a:r>
              <a:rPr lang="en-GB" sz="2800" dirty="0"/>
              <a:t>United African Company 1879</a:t>
            </a:r>
          </a:p>
          <a:p>
            <a:r>
              <a:rPr lang="en-GB" sz="2800" dirty="0"/>
              <a:t>renamed National African Company 1881</a:t>
            </a:r>
          </a:p>
          <a:p>
            <a:r>
              <a:rPr lang="en-GB" sz="2800" dirty="0"/>
              <a:t>gains Royal Charter (after Conference of Berlin) to become Royal Niger Company 1886 (</a:t>
            </a:r>
            <a:r>
              <a:rPr lang="en-GB" sz="2800"/>
              <a:t>later, Unilever</a:t>
            </a:r>
            <a:r>
              <a:rPr lang="en-GB" sz="2800" dirty="0"/>
              <a:t>) </a:t>
            </a:r>
          </a:p>
          <a:p>
            <a:r>
              <a:rPr lang="en-GB" sz="2800" dirty="0"/>
              <a:t>The Berlin Conference refers to “effective occupation” by local Treaty</a:t>
            </a:r>
          </a:p>
        </p:txBody>
      </p:sp>
    </p:spTree>
    <p:extLst>
      <p:ext uri="{BB962C8B-B14F-4D97-AF65-F5344CB8AC3E}">
        <p14:creationId xmlns:p14="http://schemas.microsoft.com/office/powerpoint/2010/main" val="251872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Goldie given a “Royal” Charter?</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240062"/>
            <a:ext cx="7632848" cy="5069258"/>
          </a:xfrm>
        </p:spPr>
      </p:pic>
    </p:spTree>
    <p:extLst>
      <p:ext uri="{BB962C8B-B14F-4D97-AF65-F5344CB8AC3E}">
        <p14:creationId xmlns:p14="http://schemas.microsoft.com/office/powerpoint/2010/main" val="4283040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Royal Niger Company – area of operations</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12776"/>
            <a:ext cx="8291264" cy="4971374"/>
          </a:xfrm>
        </p:spPr>
      </p:pic>
      <p:sp>
        <p:nvSpPr>
          <p:cNvPr id="2" name="Content Placeholder 1"/>
          <p:cNvSpPr>
            <a:spLocks noGrp="1"/>
          </p:cNvSpPr>
          <p:nvPr>
            <p:ph sz="half" idx="2"/>
          </p:nvPr>
        </p:nvSpPr>
        <p:spPr/>
        <p:txBody>
          <a:bodyPr/>
          <a:lstStyle/>
          <a:p>
            <a:pPr marL="0" indent="0">
              <a:buNone/>
            </a:pPr>
            <a:r>
              <a:rPr lang="en-GB" dirty="0"/>
              <a:t> </a:t>
            </a:r>
          </a:p>
        </p:txBody>
      </p:sp>
    </p:spTree>
    <p:extLst>
      <p:ext uri="{BB962C8B-B14F-4D97-AF65-F5344CB8AC3E}">
        <p14:creationId xmlns:p14="http://schemas.microsoft.com/office/powerpoint/2010/main" val="2587041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Securing local “Treaties”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28801"/>
            <a:ext cx="4038600" cy="4464496"/>
          </a:xfrm>
        </p:spPr>
      </p:pic>
      <p:pic>
        <p:nvPicPr>
          <p:cNvPr id="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6572" y="1700808"/>
            <a:ext cx="4021789" cy="4176464"/>
          </a:xfrm>
        </p:spPr>
      </p:pic>
    </p:spTree>
    <p:extLst>
      <p:ext uri="{BB962C8B-B14F-4D97-AF65-F5344CB8AC3E}">
        <p14:creationId xmlns:p14="http://schemas.microsoft.com/office/powerpoint/2010/main" val="4254922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60648"/>
            <a:ext cx="8229600" cy="648072"/>
          </a:xfrm>
        </p:spPr>
        <p:txBody>
          <a:bodyPr>
            <a:normAutofit fontScale="90000"/>
          </a:bodyPr>
          <a:lstStyle/>
          <a:p>
            <a:pPr algn="l">
              <a:lnSpc>
                <a:spcPct val="115000"/>
              </a:lnSpc>
              <a:spcAft>
                <a:spcPts val="1000"/>
              </a:spcAft>
            </a:pPr>
            <a:br>
              <a:rPr lang="en-GB" dirty="0">
                <a:latin typeface="Old English Text MT" panose="03040902040508030806" pitchFamily="66" charset="0"/>
              </a:rPr>
            </a:br>
            <a:r>
              <a:rPr lang="en-GB" dirty="0">
                <a:latin typeface="Old English Text MT" panose="03040902040508030806" pitchFamily="66" charset="0"/>
              </a:rPr>
              <a:t>The Royal Niger Company Ltd.</a:t>
            </a:r>
            <a:br>
              <a:rPr lang="en-GB" dirty="0">
                <a:latin typeface="Old English Text MT" panose="03040902040508030806" pitchFamily="66" charset="0"/>
              </a:rPr>
            </a:br>
            <a:endParaRPr lang="en-GB" dirty="0">
              <a:latin typeface="Old English Text MT" panose="03040902040508030806" pitchFamily="66" charset="0"/>
            </a:endParaRPr>
          </a:p>
        </p:txBody>
      </p:sp>
      <p:sp>
        <p:nvSpPr>
          <p:cNvPr id="8" name="Content Placeholder 7"/>
          <p:cNvSpPr>
            <a:spLocks noGrp="1"/>
          </p:cNvSpPr>
          <p:nvPr>
            <p:ph idx="1"/>
          </p:nvPr>
        </p:nvSpPr>
        <p:spPr>
          <a:xfrm>
            <a:off x="457200" y="980728"/>
            <a:ext cx="8229600" cy="5145435"/>
          </a:xfrm>
        </p:spPr>
        <p:txBody>
          <a:bodyPr>
            <a:normAutofit fontScale="25000" lnSpcReduction="20000"/>
          </a:bodyPr>
          <a:lstStyle/>
          <a:p>
            <a:pPr marL="0" indent="0">
              <a:buNone/>
            </a:pPr>
            <a:r>
              <a:rPr lang="en-GB" sz="4800" dirty="0"/>
              <a:t>We, the undersigned Chiefs of  ______________ with the view of bettering the condition of our country and people, do this day cede to the Royal Niger Company (Chartered and Limited), for ever, the whole of our territory extending from __________________________________________________.</a:t>
            </a:r>
            <a:br>
              <a:rPr lang="en-GB" sz="4800" dirty="0"/>
            </a:br>
            <a:br>
              <a:rPr lang="en-GB" sz="4800" dirty="0"/>
            </a:br>
            <a:r>
              <a:rPr lang="en-GB" sz="4800" dirty="0"/>
              <a:t>We also give to the said Royal Niger Company (Chartered and Limited) full power to settle all native disputes arising from any cause whatever, and we pledge ourselves not to enter into any war with other tribes without the sanction of the said Royal Niger Company (Chartered and Limited).</a:t>
            </a:r>
            <a:br>
              <a:rPr lang="en-GB" sz="4800" dirty="0"/>
            </a:br>
            <a:br>
              <a:rPr lang="en-GB" sz="4800" dirty="0"/>
            </a:br>
            <a:r>
              <a:rPr lang="en-GB" sz="4800" dirty="0"/>
              <a:t>We understand that the said Royal Niger Company (Chartered and Limited) have full power to mine, farm, and build in any portion of our country.</a:t>
            </a:r>
            <a:br>
              <a:rPr lang="en-GB" sz="4800" dirty="0"/>
            </a:br>
            <a:br>
              <a:rPr lang="en-GB" sz="4800" dirty="0"/>
            </a:br>
            <a:r>
              <a:rPr lang="en-GB" sz="4800" dirty="0"/>
              <a:t>We bind ourselves not to have any intercourse with any strangers or foreigners except through the said Royal Niger Company (Chartered and Limited).</a:t>
            </a:r>
            <a:br>
              <a:rPr lang="en-GB" sz="4800" dirty="0"/>
            </a:br>
            <a:r>
              <a:rPr lang="en-GB" sz="4800" dirty="0"/>
              <a:t>In consideration of the foregoing, the said Royal Niger Company (Chartered and Limited) bind themselves not to interfere with any of the native laws or customs of the country, consistently with the maintenance of order and good government.</a:t>
            </a:r>
            <a:br>
              <a:rPr lang="en-GB" sz="4800" dirty="0"/>
            </a:br>
            <a:br>
              <a:rPr lang="en-GB" sz="4800" dirty="0"/>
            </a:br>
            <a:r>
              <a:rPr lang="en-GB" sz="4800" dirty="0"/>
              <a:t>The said Royal Niger Company (Chartered and Limited) agree to pay native owners of  land a reasonable amount for any portion they may require.</a:t>
            </a:r>
            <a:br>
              <a:rPr lang="en-GB" sz="4800" dirty="0"/>
            </a:br>
            <a:endParaRPr lang="en-GB" sz="4800" dirty="0"/>
          </a:p>
          <a:p>
            <a:pPr marL="0" indent="0">
              <a:buNone/>
            </a:pPr>
            <a:r>
              <a:rPr lang="en-GB" sz="4800" dirty="0"/>
              <a:t>The said Royal Niger Company (Chartered and Limited) bind themselves to protect the said Chiefs from the attacks of any neighbouring aggressive tribes.</a:t>
            </a:r>
            <a:br>
              <a:rPr lang="en-GB" sz="4800" dirty="0"/>
            </a:br>
            <a:endParaRPr lang="en-GB" sz="4800" dirty="0"/>
          </a:p>
          <a:p>
            <a:pPr marL="0" indent="0">
              <a:buNone/>
            </a:pPr>
            <a:r>
              <a:rPr lang="en-GB" sz="4800" dirty="0"/>
              <a:t>The said Royal Niger Company (Chartered and Limited) also agree to pay the said Chiefs  _____________ measures native value.</a:t>
            </a:r>
            <a:br>
              <a:rPr lang="en-GB" sz="4800" dirty="0"/>
            </a:br>
            <a:br>
              <a:rPr lang="en-GB" sz="4800" dirty="0"/>
            </a:br>
            <a:r>
              <a:rPr lang="en-GB" sz="4800" dirty="0"/>
              <a:t>We, the undersigned witnesses, do hereby solemnly declare that the Chiefs_______________ whose names are placed opposite their respective crosses have in our presence affixed their crosses of their own free will and consent, and that the said has in our presence affixed his signature.</a:t>
            </a:r>
            <a:br>
              <a:rPr lang="en-GB" sz="4800" dirty="0"/>
            </a:br>
            <a:br>
              <a:rPr lang="en-GB" sz="4800" dirty="0"/>
            </a:br>
            <a:r>
              <a:rPr lang="en-GB" sz="4800" dirty="0"/>
              <a:t>Done in triplicate at ____________, this day of  ___________ ,188</a:t>
            </a:r>
            <a:br>
              <a:rPr lang="en-GB" sz="4800" dirty="0"/>
            </a:br>
            <a:br>
              <a:rPr lang="en-GB" sz="4800" dirty="0"/>
            </a:br>
            <a:r>
              <a:rPr lang="en-GB" sz="4800" dirty="0"/>
              <a:t>Declaration by Interpreter.</a:t>
            </a:r>
            <a:br>
              <a:rPr lang="en-GB" sz="4800" dirty="0"/>
            </a:br>
            <a:br>
              <a:rPr lang="en-GB" sz="4800" dirty="0"/>
            </a:br>
            <a:r>
              <a:rPr lang="en-GB" sz="4800" dirty="0"/>
              <a:t>I, ___________________________ , of ___________________    , do hereby solemnly declare that I am well acquainted with the language of the country, and that of the day of   ________________,188  ,  I truly and faithfully explained the above Agreement to all the Chiefs present, and that they understood its meaning.</a:t>
            </a:r>
          </a:p>
          <a:p>
            <a:pPr marL="0" indent="0">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Sir Edward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Hertslet</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The Map of Africa by Treaty</a:t>
            </a:r>
            <a:r>
              <a:rPr lang="en-GB" sz="3200" dirty="0">
                <a:effectLst/>
                <a:latin typeface="Calibri" panose="020F0502020204030204" pitchFamily="34" charset="0"/>
                <a:ea typeface="Calibri" panose="020F0502020204030204" pitchFamily="34" charset="0"/>
                <a:cs typeface="Times New Roman" panose="02020603050405020304" pitchFamily="18" charset="0"/>
              </a:rPr>
              <a:t> (London 1894), I, 467 ff. cited in: Snyder, L.L. (1962)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The Imperialism Reader</a:t>
            </a:r>
            <a:r>
              <a:rPr lang="en-GB" sz="3200" dirty="0">
                <a:effectLst/>
                <a:latin typeface="Calibri" panose="020F0502020204030204" pitchFamily="34" charset="0"/>
                <a:ea typeface="Calibri" panose="020F0502020204030204" pitchFamily="34" charset="0"/>
                <a:cs typeface="Times New Roman" panose="02020603050405020304" pitchFamily="18" charset="0"/>
              </a:rPr>
              <a:t>.  Port Washington, NY: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Kennikat</a:t>
            </a:r>
            <a:r>
              <a:rPr lang="en-GB" sz="3200" dirty="0">
                <a:latin typeface="Calibri" panose="020F0502020204030204" pitchFamily="34" charset="0"/>
                <a:ea typeface="Calibri" panose="020F0502020204030204" pitchFamily="34" charset="0"/>
                <a:cs typeface="Times New Roman" panose="02020603050405020304" pitchFamily="18" charset="0"/>
              </a:rPr>
              <a:t> </a:t>
            </a:r>
            <a:r>
              <a:rPr lang="en-GB" sz="3200" dirty="0">
                <a:effectLst/>
                <a:latin typeface="Calibri" panose="020F0502020204030204" pitchFamily="34" charset="0"/>
                <a:ea typeface="Calibri" panose="020F0502020204030204" pitchFamily="34" charset="0"/>
                <a:cs typeface="Times New Roman" panose="02020603050405020304" pitchFamily="18" charset="0"/>
              </a:rPr>
              <a:t>(p. 61-2: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 Typical African Blank Treaty, 1880s)</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834566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08912" cy="1143000"/>
          </a:xfrm>
        </p:spPr>
        <p:txBody>
          <a:bodyPr>
            <a:normAutofit/>
          </a:bodyPr>
          <a:lstStyle/>
          <a:p>
            <a:r>
              <a:rPr lang="en-GB" b="1" dirty="0"/>
              <a:t>British State steps in, 1899</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28717" y="1628801"/>
            <a:ext cx="3339227" cy="4268898"/>
          </a:xfrm>
        </p:spPr>
      </p:pic>
      <p:sp>
        <p:nvSpPr>
          <p:cNvPr id="4" name="Content Placeholder 3"/>
          <p:cNvSpPr>
            <a:spLocks noGrp="1"/>
          </p:cNvSpPr>
          <p:nvPr>
            <p:ph sz="half" idx="2"/>
          </p:nvPr>
        </p:nvSpPr>
        <p:spPr>
          <a:xfrm>
            <a:off x="4283968" y="1600200"/>
            <a:ext cx="4402832" cy="4525963"/>
          </a:xfrm>
        </p:spPr>
        <p:txBody>
          <a:bodyPr>
            <a:normAutofit lnSpcReduction="10000"/>
          </a:bodyPr>
          <a:lstStyle/>
          <a:p>
            <a:r>
              <a:rPr lang="en-GB" sz="2400" dirty="0"/>
              <a:t>The Royal Niger Company cannot compete with state-sponsored Protectorates in Cameroon and Benin</a:t>
            </a:r>
          </a:p>
          <a:p>
            <a:r>
              <a:rPr lang="en-GB" sz="2400" dirty="0"/>
              <a:t>Loses its Royal Charter in 1899</a:t>
            </a:r>
          </a:p>
          <a:p>
            <a:r>
              <a:rPr lang="en-GB" sz="2400" dirty="0"/>
              <a:t>Protectorates of Niger Coast, Lower Nigeria and Northern Nigeria united as the </a:t>
            </a:r>
            <a:r>
              <a:rPr lang="en-GB" sz="2400" b="1" dirty="0"/>
              <a:t>Colony and Protectorate of Nigeria </a:t>
            </a:r>
            <a:r>
              <a:rPr lang="en-GB" sz="2400" dirty="0"/>
              <a:t>in 1914</a:t>
            </a:r>
          </a:p>
          <a:p>
            <a:r>
              <a:rPr lang="en-GB" sz="2400" b="1" dirty="0"/>
              <a:t>Nigeria</a:t>
            </a:r>
            <a:r>
              <a:rPr lang="en-GB" sz="2400" dirty="0"/>
              <a:t> eventually gains independence in 1960</a:t>
            </a:r>
          </a:p>
        </p:txBody>
      </p:sp>
    </p:spTree>
    <p:extLst>
      <p:ext uri="{BB962C8B-B14F-4D97-AF65-F5344CB8AC3E}">
        <p14:creationId xmlns:p14="http://schemas.microsoft.com/office/powerpoint/2010/main" val="2192684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332656"/>
            <a:ext cx="7416824" cy="6150821"/>
          </a:xfrm>
        </p:spPr>
      </p:pic>
    </p:spTree>
    <p:extLst>
      <p:ext uri="{BB962C8B-B14F-4D97-AF65-F5344CB8AC3E}">
        <p14:creationId xmlns:p14="http://schemas.microsoft.com/office/powerpoint/2010/main" val="4196681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TotalTime>
  <Words>693</Words>
  <Application>Microsoft Office PowerPoint</Application>
  <PresentationFormat>On-screen Show (4:3)</PresentationFormat>
  <Paragraphs>32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Old English Text MT</vt:lpstr>
      <vt:lpstr>Office Theme</vt:lpstr>
      <vt:lpstr> Colonialism and Imperialism Case Study: The Royal Niger Company 1886-99</vt:lpstr>
      <vt:lpstr> Colonialism and Imperialism Case Study: The Royal Niger Company 1886-99</vt:lpstr>
      <vt:lpstr>Germany, united in 1870 – a late entrant in the Colonial stakes: Bismarck hosts Berlin Conference 1884-85</vt:lpstr>
      <vt:lpstr>How does this affect British trade in West Africa?</vt:lpstr>
      <vt:lpstr>Why is Goldie given a “Royal” Charter?</vt:lpstr>
      <vt:lpstr>Royal Niger Company – area of operations</vt:lpstr>
      <vt:lpstr>Securing local “Treaties”</vt:lpstr>
      <vt:lpstr> The Royal Niger Company Ltd. </vt:lpstr>
      <vt:lpstr>British State steps in, 1899</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 an Era of Globalisation? CSPH4028: Week 4 Colonialism and Imperialism Case Study: The Royal Niger Company 1886-99</dc:title>
  <dc:creator>Administrator</dc:creator>
  <cp:lastModifiedBy>Andy Bevan</cp:lastModifiedBy>
  <cp:revision>30</cp:revision>
  <dcterms:created xsi:type="dcterms:W3CDTF">2016-10-24T13:12:13Z</dcterms:created>
  <dcterms:modified xsi:type="dcterms:W3CDTF">2022-01-10T13:48:02Z</dcterms:modified>
</cp:coreProperties>
</file>