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594" r:id="rId8"/>
    <p:sldId id="263" r:id="rId9"/>
    <p:sldId id="262" r:id="rId10"/>
    <p:sldId id="264" r:id="rId11"/>
    <p:sldId id="266" r:id="rId12"/>
    <p:sldId id="267" r:id="rId13"/>
    <p:sldId id="268" r:id="rId14"/>
    <p:sldId id="596" r:id="rId15"/>
    <p:sldId id="59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002" autoAdjust="0"/>
    <p:restoredTop sz="96081" autoAdjust="0"/>
  </p:normalViewPr>
  <p:slideViewPr>
    <p:cSldViewPr snapToGrid="0">
      <p:cViewPr>
        <p:scale>
          <a:sx n="100" d="100"/>
          <a:sy n="100" d="100"/>
        </p:scale>
        <p:origin x="1050"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68691C-35D2-4F06-9407-81BFF681FB58}" type="doc">
      <dgm:prSet loTypeId="urn:microsoft.com/office/officeart/2008/layout/LinedList" loCatId="list" qsTypeId="urn:microsoft.com/office/officeart/2005/8/quickstyle/simple2" qsCatId="simple" csTypeId="urn:microsoft.com/office/officeart/2005/8/colors/accent0_3" csCatId="mainScheme" phldr="1"/>
      <dgm:spPr/>
      <dgm:t>
        <a:bodyPr/>
        <a:lstStyle/>
        <a:p>
          <a:endParaRPr lang="en-US"/>
        </a:p>
      </dgm:t>
    </dgm:pt>
    <dgm:pt modelId="{8DA54172-6A7C-4FD6-8F2C-0F80455829C0}">
      <dgm:prSet custT="1"/>
      <dgm:spPr/>
      <dgm:t>
        <a:bodyPr/>
        <a:lstStyle/>
        <a:p>
          <a:pPr>
            <a:buNone/>
          </a:pPr>
          <a:endParaRPr lang="en-GB" sz="1600" dirty="0">
            <a:latin typeface="Times New Roman" panose="02020603050405020304" pitchFamily="18" charset="0"/>
            <a:cs typeface="Times New Roman" panose="02020603050405020304" pitchFamily="18" charset="0"/>
          </a:endParaRPr>
        </a:p>
        <a:p>
          <a:pPr>
            <a:buNone/>
          </a:pPr>
          <a:endParaRPr lang="en-GB" sz="1600" dirty="0">
            <a:latin typeface="Times New Roman" panose="02020603050405020304" pitchFamily="18" charset="0"/>
            <a:cs typeface="Times New Roman" panose="02020603050405020304" pitchFamily="18" charset="0"/>
          </a:endParaRPr>
        </a:p>
        <a:p>
          <a:pPr>
            <a:buNone/>
          </a:pPr>
          <a:r>
            <a:rPr lang="en-GB" sz="1800" dirty="0">
              <a:latin typeface="Times New Roman" panose="02020603050405020304" pitchFamily="18" charset="0"/>
              <a:cs typeface="Times New Roman" panose="02020603050405020304" pitchFamily="18" charset="0"/>
            </a:rPr>
            <a:t>With approximately 20 years of practical experience in fitting, maintaining, controlling and managing asphalt-production equipment , a well established Proactive Manager and Senior Asphalt Plant Operator  </a:t>
          </a:r>
          <a:r>
            <a:rPr lang="en-US" sz="1800" dirty="0">
              <a:latin typeface="Times New Roman" panose="02020603050405020304" pitchFamily="18" charset="0"/>
              <a:cs typeface="Times New Roman" panose="02020603050405020304" pitchFamily="18" charset="0"/>
            </a:rPr>
            <a:t>, committed to achieving maximum production efficiency while maintaining the highest standards of quality, health &amp; safety and environmental compliance.</a:t>
          </a:r>
          <a:r>
            <a:rPr lang="en-GB" sz="1800" dirty="0">
              <a:latin typeface="Times New Roman" panose="02020603050405020304" pitchFamily="18" charset="0"/>
              <a:cs typeface="Times New Roman" panose="02020603050405020304" pitchFamily="18" charset="0"/>
            </a:rPr>
            <a:t>This knowledge is the company’s main competitive advantage. It will support rapid plant commissioning, high production efficiency, reduced downtime, controlled material uses and practical workforce training to ensure present and future possibilities for the Industry and Civil Construction .</a:t>
          </a:r>
        </a:p>
        <a:p>
          <a:pPr>
            <a:buNone/>
          </a:pPr>
          <a:endParaRPr lang="en-GB" sz="1800" dirty="0">
            <a:latin typeface="Times New Roman" panose="02020603050405020304" pitchFamily="18" charset="0"/>
            <a:cs typeface="Times New Roman" panose="02020603050405020304" pitchFamily="18" charset="0"/>
          </a:endParaRPr>
        </a:p>
        <a:p>
          <a:pPr>
            <a:buNone/>
          </a:pPr>
          <a:r>
            <a:rPr lang="en-GB" sz="1800" dirty="0">
              <a:latin typeface="Times New Roman" panose="02020603050405020304" pitchFamily="18" charset="0"/>
              <a:cs typeface="Times New Roman" panose="02020603050405020304" pitchFamily="18" charset="0"/>
            </a:rPr>
            <a:t>The business will produce asphalt mixtures for road-maintenance contractors, civil-engineering companies, utility contractors, local-authority subcontractors, developers and industrial customers. Its initial market will be the Midlands, selected because of its road network, construction activity, industrial base and access to regional customers</a:t>
          </a:r>
        </a:p>
      </dgm:t>
    </dgm:pt>
    <dgm:pt modelId="{606F221C-3740-40D9-9DFF-9579AFDA765B}" type="parTrans" cxnId="{91902EFF-01E1-47B0-A702-6FEDF1A33520}">
      <dgm:prSet/>
      <dgm:spPr/>
      <dgm:t>
        <a:bodyPr/>
        <a:lstStyle/>
        <a:p>
          <a:endParaRPr lang="en-GB"/>
        </a:p>
      </dgm:t>
    </dgm:pt>
    <dgm:pt modelId="{919BF098-D1AC-4B80-92AC-9EC911087F46}" type="sibTrans" cxnId="{91902EFF-01E1-47B0-A702-6FEDF1A33520}">
      <dgm:prSet/>
      <dgm:spPr/>
      <dgm:t>
        <a:bodyPr/>
        <a:lstStyle/>
        <a:p>
          <a:endParaRPr lang="en-GB"/>
        </a:p>
      </dgm:t>
    </dgm:pt>
    <dgm:pt modelId="{094080AC-D294-4E47-9618-84742526FB12}" type="pres">
      <dgm:prSet presAssocID="{5E68691C-35D2-4F06-9407-81BFF681FB58}" presName="vert0" presStyleCnt="0">
        <dgm:presLayoutVars>
          <dgm:dir/>
          <dgm:animOne val="branch"/>
          <dgm:animLvl val="lvl"/>
        </dgm:presLayoutVars>
      </dgm:prSet>
      <dgm:spPr/>
    </dgm:pt>
    <dgm:pt modelId="{888E7D9B-7F0D-49D4-A9AB-6401AC88C2F1}" type="pres">
      <dgm:prSet presAssocID="{8DA54172-6A7C-4FD6-8F2C-0F80455829C0}" presName="thickLine" presStyleLbl="alignNode1" presStyleIdx="0" presStyleCnt="1"/>
      <dgm:spPr/>
    </dgm:pt>
    <dgm:pt modelId="{AC638954-F4C6-48D9-944C-B0CC005E0DB2}" type="pres">
      <dgm:prSet presAssocID="{8DA54172-6A7C-4FD6-8F2C-0F80455829C0}" presName="horz1" presStyleCnt="0"/>
      <dgm:spPr/>
    </dgm:pt>
    <dgm:pt modelId="{96CECBC7-B69A-4E24-B05D-F00F8F3C6509}" type="pres">
      <dgm:prSet presAssocID="{8DA54172-6A7C-4FD6-8F2C-0F80455829C0}" presName="tx1" presStyleLbl="revTx" presStyleIdx="0" presStyleCnt="1"/>
      <dgm:spPr/>
    </dgm:pt>
    <dgm:pt modelId="{A4F60FE8-8E41-4F19-94C0-B67683885114}" type="pres">
      <dgm:prSet presAssocID="{8DA54172-6A7C-4FD6-8F2C-0F80455829C0}" presName="vert1" presStyleCnt="0"/>
      <dgm:spPr/>
    </dgm:pt>
  </dgm:ptLst>
  <dgm:cxnLst>
    <dgm:cxn modelId="{220A5F0F-3307-451A-9878-D24EE0CC098A}" type="presOf" srcId="{8DA54172-6A7C-4FD6-8F2C-0F80455829C0}" destId="{96CECBC7-B69A-4E24-B05D-F00F8F3C6509}" srcOrd="0" destOrd="0" presId="urn:microsoft.com/office/officeart/2008/layout/LinedList"/>
    <dgm:cxn modelId="{BFB278EA-BCE2-4AD9-9B03-ADD0396195D5}" type="presOf" srcId="{5E68691C-35D2-4F06-9407-81BFF681FB58}" destId="{094080AC-D294-4E47-9618-84742526FB12}" srcOrd="0" destOrd="0" presId="urn:microsoft.com/office/officeart/2008/layout/LinedList"/>
    <dgm:cxn modelId="{91902EFF-01E1-47B0-A702-6FEDF1A33520}" srcId="{5E68691C-35D2-4F06-9407-81BFF681FB58}" destId="{8DA54172-6A7C-4FD6-8F2C-0F80455829C0}" srcOrd="0" destOrd="0" parTransId="{606F221C-3740-40D9-9DFF-9579AFDA765B}" sibTransId="{919BF098-D1AC-4B80-92AC-9EC911087F46}"/>
    <dgm:cxn modelId="{1BFE1CFC-E384-404C-B6FB-C5B862C497E0}" type="presParOf" srcId="{094080AC-D294-4E47-9618-84742526FB12}" destId="{888E7D9B-7F0D-49D4-A9AB-6401AC88C2F1}" srcOrd="0" destOrd="0" presId="urn:microsoft.com/office/officeart/2008/layout/LinedList"/>
    <dgm:cxn modelId="{DFA3B46B-B45B-4F55-A268-9C38FA3D5C40}" type="presParOf" srcId="{094080AC-D294-4E47-9618-84742526FB12}" destId="{AC638954-F4C6-48D9-944C-B0CC005E0DB2}" srcOrd="1" destOrd="0" presId="urn:microsoft.com/office/officeart/2008/layout/LinedList"/>
    <dgm:cxn modelId="{7AD12232-0A50-408C-889D-9FC80A125F35}" type="presParOf" srcId="{AC638954-F4C6-48D9-944C-B0CC005E0DB2}" destId="{96CECBC7-B69A-4E24-B05D-F00F8F3C6509}" srcOrd="0" destOrd="0" presId="urn:microsoft.com/office/officeart/2008/layout/LinedList"/>
    <dgm:cxn modelId="{DA895920-4640-4CC9-8DF3-0384F8D9E89D}" type="presParOf" srcId="{AC638954-F4C6-48D9-944C-B0CC005E0DB2}" destId="{A4F60FE8-8E41-4F19-94C0-B6768388511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8E7D9B-7F0D-49D4-A9AB-6401AC88C2F1}">
      <dsp:nvSpPr>
        <dsp:cNvPr id="0" name=""/>
        <dsp:cNvSpPr/>
      </dsp:nvSpPr>
      <dsp:spPr>
        <a:xfrm>
          <a:off x="0" y="0"/>
          <a:ext cx="971429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6CECBC7-B69A-4E24-B05D-F00F8F3C6509}">
      <dsp:nvSpPr>
        <dsp:cNvPr id="0" name=""/>
        <dsp:cNvSpPr/>
      </dsp:nvSpPr>
      <dsp:spPr>
        <a:xfrm>
          <a:off x="0" y="0"/>
          <a:ext cx="9714297" cy="4432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GB" sz="1600" kern="1200" dirty="0">
            <a:latin typeface="Times New Roman" panose="02020603050405020304" pitchFamily="18" charset="0"/>
            <a:cs typeface="Times New Roman" panose="02020603050405020304" pitchFamily="18" charset="0"/>
          </a:endParaRPr>
        </a:p>
        <a:p>
          <a:pPr marL="0" lvl="0" indent="0" algn="l" defTabSz="711200">
            <a:lnSpc>
              <a:spcPct val="90000"/>
            </a:lnSpc>
            <a:spcBef>
              <a:spcPct val="0"/>
            </a:spcBef>
            <a:spcAft>
              <a:spcPct val="35000"/>
            </a:spcAft>
            <a:buNone/>
          </a:pPr>
          <a:endParaRPr lang="en-GB" sz="1600" kern="1200" dirty="0">
            <a:latin typeface="Times New Roman" panose="02020603050405020304" pitchFamily="18" charset="0"/>
            <a:cs typeface="Times New Roman" panose="02020603050405020304" pitchFamily="18" charset="0"/>
          </a:endParaRPr>
        </a:p>
        <a:p>
          <a:pPr marL="0" lvl="0" indent="0" algn="l" defTabSz="7112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With approximately 20 years of practical experience in fitting, maintaining, controlling and managing asphalt-production equipment , a well established Proactive Manager and Senior Asphalt Plant Operator  </a:t>
          </a:r>
          <a:r>
            <a:rPr lang="en-US" sz="1800" kern="1200" dirty="0">
              <a:latin typeface="Times New Roman" panose="02020603050405020304" pitchFamily="18" charset="0"/>
              <a:cs typeface="Times New Roman" panose="02020603050405020304" pitchFamily="18" charset="0"/>
            </a:rPr>
            <a:t>, committed to achieving maximum production efficiency while maintaining the highest standards of quality, health &amp; safety and environmental compliance.</a:t>
          </a:r>
          <a:r>
            <a:rPr lang="en-GB" sz="1800" kern="1200" dirty="0">
              <a:latin typeface="Times New Roman" panose="02020603050405020304" pitchFamily="18" charset="0"/>
              <a:cs typeface="Times New Roman" panose="02020603050405020304" pitchFamily="18" charset="0"/>
            </a:rPr>
            <a:t>This knowledge is the company’s main competitive advantage. It will support rapid plant commissioning, high production efficiency, reduced downtime, controlled material uses and practical workforce training to ensure present and future possibilities for the Industry and Civil Construction .</a:t>
          </a:r>
        </a:p>
        <a:p>
          <a:pPr marL="0" lvl="0" indent="0" algn="l" defTabSz="711200">
            <a:lnSpc>
              <a:spcPct val="90000"/>
            </a:lnSpc>
            <a:spcBef>
              <a:spcPct val="0"/>
            </a:spcBef>
            <a:spcAft>
              <a:spcPct val="35000"/>
            </a:spcAft>
            <a:buNone/>
          </a:pPr>
          <a:endParaRPr lang="en-GB" sz="1800" kern="1200" dirty="0">
            <a:latin typeface="Times New Roman" panose="02020603050405020304" pitchFamily="18" charset="0"/>
            <a:cs typeface="Times New Roman" panose="02020603050405020304" pitchFamily="18" charset="0"/>
          </a:endParaRPr>
        </a:p>
        <a:p>
          <a:pPr marL="0" lvl="0" indent="0" algn="l" defTabSz="7112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The business will produce asphalt mixtures for road-maintenance contractors, civil-engineering companies, utility contractors, local-authority subcontractors, developers and industrial customers. Its initial market will be the Midlands, selected because of its road network, construction activity, industrial base and access to regional customers</a:t>
          </a:r>
        </a:p>
      </dsp:txBody>
      <dsp:txXfrm>
        <a:off x="0" y="0"/>
        <a:ext cx="9714297" cy="443215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09/08/2026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34123302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14</a:t>
            </a:fld>
            <a:endParaRPr lang="en-GB"/>
          </a:p>
        </p:txBody>
      </p:sp>
    </p:spTree>
    <p:extLst>
      <p:ext uri="{BB962C8B-B14F-4D97-AF65-F5344CB8AC3E}">
        <p14:creationId xmlns:p14="http://schemas.microsoft.com/office/powerpoint/2010/main" val="9291814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gov.uk/guidance/check-if-you-need-an-environmental-permit" TargetMode="External"/><Relationship Id="rId2" Type="http://schemas.openxmlformats.org/officeDocument/2006/relationships/hyperlink" Target="https://www.gov.uk/government/publications/storing-and-treating-asphalt-waste-rps-157" TargetMode="External"/><Relationship Id="rId1" Type="http://schemas.openxmlformats.org/officeDocument/2006/relationships/slideLayout" Target="../slideLayouts/slideLayout2.xml"/><Relationship Id="rId6" Type="http://schemas.openxmlformats.org/officeDocument/2006/relationships/hyperlink" Target="https://www.standardsforhighways.co.uk/" TargetMode="External"/><Relationship Id="rId5" Type="http://schemas.openxmlformats.org/officeDocument/2006/relationships/hyperlink" Target="https://www.gov.uk/employer-preventing-discrimination/recruitment" TargetMode="External"/><Relationship Id="rId4" Type="http://schemas.openxmlformats.org/officeDocument/2006/relationships/hyperlink" Target="https://www.gov.uk/business-finance-support/growth-guarantee-sche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9E03CD2A-3C11-643F-2362-4C01A3B1EF7D}"/>
              </a:ext>
            </a:extLst>
          </p:cNvPr>
          <p:cNvSpPr>
            <a:spLocks noGrp="1"/>
          </p:cNvSpPr>
          <p:nvPr>
            <p:ph idx="1"/>
          </p:nvPr>
        </p:nvSpPr>
        <p:spPr>
          <a:xfrm>
            <a:off x="666750" y="2733675"/>
            <a:ext cx="10687050" cy="3443287"/>
          </a:xfrm>
        </p:spPr>
        <p:txBody>
          <a:bodyPr>
            <a:normAutofit/>
          </a:bodyPr>
          <a:lstStyle/>
          <a:p>
            <a:pPr marL="0" indent="0">
              <a:buNone/>
            </a:pPr>
            <a:endParaRPr lang="en-GB" sz="1400" dirty="0">
              <a:latin typeface="Times New Roman" panose="02020603050405020304" pitchFamily="18" charset="0"/>
              <a:cs typeface="Times New Roman" panose="02020603050405020304" pitchFamily="18" charset="0"/>
            </a:endParaRPr>
          </a:p>
          <a:p>
            <a:pPr marL="0" indent="0">
              <a:buNone/>
            </a:pPr>
            <a:endParaRPr lang="en-GB" sz="1400" dirty="0">
              <a:latin typeface="Times New Roman" panose="02020603050405020304" pitchFamily="18" charset="0"/>
              <a:cs typeface="Times New Roman" panose="02020603050405020304" pitchFamily="18" charset="0"/>
            </a:endParaRPr>
          </a:p>
          <a:p>
            <a:pPr marL="0" indent="0" algn="ctr">
              <a:buNone/>
            </a:pPr>
            <a:r>
              <a:rPr lang="en-GB" sz="1600" b="1" dirty="0">
                <a:latin typeface="Times New Roman" panose="02020603050405020304" pitchFamily="18" charset="0"/>
                <a:cs typeface="Times New Roman" panose="02020603050405020304" pitchFamily="18" charset="0"/>
              </a:rPr>
              <a:t>Name of student:  Aleksandar Mihaylov Ivanov </a:t>
            </a:r>
          </a:p>
          <a:p>
            <a:pPr marL="0" indent="0" algn="ctr">
              <a:buNone/>
            </a:pPr>
            <a:r>
              <a:rPr lang="en-GB" sz="1600" b="1" dirty="0">
                <a:latin typeface="Times New Roman" panose="02020603050405020304" pitchFamily="18" charset="0"/>
                <a:cs typeface="Times New Roman" panose="02020603050405020304" pitchFamily="18" charset="0"/>
              </a:rPr>
              <a:t>Student ID Number:  2512500</a:t>
            </a:r>
          </a:p>
          <a:p>
            <a:pPr marL="0" indent="0" algn="ctr">
              <a:buNone/>
            </a:pPr>
            <a:r>
              <a:rPr lang="en-GB" sz="1600" b="1" dirty="0">
                <a:latin typeface="Times New Roman" panose="02020603050405020304" pitchFamily="18" charset="0"/>
                <a:cs typeface="Times New Roman" panose="02020603050405020304" pitchFamily="18" charset="0"/>
              </a:rPr>
              <a:t>Modul ID: LCLM4006</a:t>
            </a:r>
          </a:p>
          <a:p>
            <a:pPr marL="0" indent="0" algn="ctr">
              <a:buNone/>
            </a:pPr>
            <a:r>
              <a:rPr lang="en-GB" sz="1600" b="1" dirty="0">
                <a:latin typeface="Times New Roman" panose="02020603050405020304" pitchFamily="18" charset="0"/>
                <a:cs typeface="Times New Roman" panose="02020603050405020304" pitchFamily="18" charset="0"/>
              </a:rPr>
              <a:t>Submission Date: 10/08/2026</a:t>
            </a:r>
          </a:p>
          <a:p>
            <a:pPr marL="0" indent="0" algn="ctr">
              <a:buNone/>
            </a:pPr>
            <a:r>
              <a:rPr lang="en-GB" sz="1600" b="1" dirty="0">
                <a:latin typeface="Times New Roman" panose="02020603050405020304" pitchFamily="18" charset="0"/>
                <a:cs typeface="Times New Roman" panose="02020603050405020304" pitchFamily="18" charset="0"/>
              </a:rPr>
              <a:t>Lecturer:  Dr Charles Ohan</a:t>
            </a:r>
          </a:p>
          <a:p>
            <a:pPr marL="0" indent="0">
              <a:buNone/>
            </a:pPr>
            <a:endParaRPr lang="en-GB" sz="1400" dirty="0">
              <a:latin typeface="Times New Roman" panose="02020603050405020304" pitchFamily="18" charset="0"/>
              <a:cs typeface="Times New Roman" panose="02020603050405020304" pitchFamily="18" charset="0"/>
            </a:endParaRPr>
          </a:p>
          <a:p>
            <a:pPr marL="0" indent="0">
              <a:buNone/>
            </a:pPr>
            <a:endParaRPr lang="en-GB" sz="1400" dirty="0">
              <a:latin typeface="Times New Roman" panose="02020603050405020304" pitchFamily="18" charset="0"/>
              <a:cs typeface="Times New Roman" panose="02020603050405020304" pitchFamily="18" charset="0"/>
            </a:endParaRPr>
          </a:p>
        </p:txBody>
      </p:sp>
      <p:pic>
        <p:nvPicPr>
          <p:cNvPr id="5" name="Picture 4" descr="Text&#10;&#10;Description automatically generated">
            <a:extLst>
              <a:ext uri="{FF2B5EF4-FFF2-40B4-BE49-F238E27FC236}">
                <a16:creationId xmlns:a16="http://schemas.microsoft.com/office/drawing/2014/main" id="{7DE1B932-1586-62D8-7D60-B5EEE39A9D9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62475" y="681038"/>
            <a:ext cx="2895600" cy="960120"/>
          </a:xfrm>
          <a:prstGeom prst="rect">
            <a:avLst/>
          </a:prstGeom>
        </p:spPr>
      </p:pic>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alculator, pen, compass, money and a paper with graphs printed on it">
            <a:extLst>
              <a:ext uri="{FF2B5EF4-FFF2-40B4-BE49-F238E27FC236}">
                <a16:creationId xmlns:a16="http://schemas.microsoft.com/office/drawing/2014/main" id="{017E9EE5-D39D-2AB8-E25B-2990E6936722}"/>
              </a:ext>
            </a:extLst>
          </p:cNvPr>
          <p:cNvPicPr>
            <a:picLocks noChangeAspect="1"/>
          </p:cNvPicPr>
          <p:nvPr/>
        </p:nvPicPr>
        <p:blipFill>
          <a:blip r:embed="rId2"/>
          <a:srcRect l="2652" r="21191" b="-1"/>
          <a:stretch>
            <a:fillRect/>
          </a:stretch>
        </p:blipFill>
        <p:spPr>
          <a:xfrm>
            <a:off x="3523475" y="0"/>
            <a:ext cx="8668525" cy="685800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1185117" y="1122364"/>
            <a:ext cx="3748946" cy="801029"/>
          </a:xfrm>
        </p:spPr>
        <p:txBody>
          <a:bodyPr vert="horz" lIns="91440" tIns="45720" rIns="91440" bIns="45720" rtlCol="0" anchor="b">
            <a:normAutofit/>
          </a:bodyPr>
          <a:lstStyle/>
          <a:p>
            <a:r>
              <a:rPr lang="en-US" sz="4800" dirty="0">
                <a:solidFill>
                  <a:schemeClr val="bg1"/>
                </a:solidFill>
              </a:rPr>
              <a:t>Business Plan</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4A4051A-3539-8A3B-0EEC-8B49820AF427}"/>
              </a:ext>
            </a:extLst>
          </p:cNvPr>
          <p:cNvSpPr txBox="1"/>
          <p:nvPr/>
        </p:nvSpPr>
        <p:spPr>
          <a:xfrm>
            <a:off x="1471448" y="851338"/>
            <a:ext cx="3462615" cy="584775"/>
          </a:xfrm>
          <a:prstGeom prst="rect">
            <a:avLst/>
          </a:prstGeom>
          <a:noFill/>
        </p:spPr>
        <p:txBody>
          <a:bodyPr wrap="none" rtlCol="0">
            <a:spAutoFit/>
          </a:bodyPr>
          <a:lstStyle/>
          <a:p>
            <a:pPr>
              <a:spcAft>
                <a:spcPts val="600"/>
              </a:spcAft>
            </a:pPr>
            <a:r>
              <a:rPr lang="en-GB" sz="3200" b="1" dirty="0"/>
              <a:t>Slide 1 - cover page</a:t>
            </a:r>
          </a:p>
        </p:txBody>
      </p:sp>
      <p:sp>
        <p:nvSpPr>
          <p:cNvPr id="5" name="TextBox 4">
            <a:extLst>
              <a:ext uri="{FF2B5EF4-FFF2-40B4-BE49-F238E27FC236}">
                <a16:creationId xmlns:a16="http://schemas.microsoft.com/office/drawing/2014/main" id="{B452B302-F8DD-06DA-77CA-C1CA80E96A6B}"/>
              </a:ext>
            </a:extLst>
          </p:cNvPr>
          <p:cNvSpPr txBox="1"/>
          <p:nvPr/>
        </p:nvSpPr>
        <p:spPr>
          <a:xfrm flipH="1">
            <a:off x="532931" y="2138773"/>
            <a:ext cx="7158786" cy="646331"/>
          </a:xfrm>
          <a:prstGeom prst="rect">
            <a:avLst/>
          </a:prstGeom>
          <a:noFill/>
        </p:spPr>
        <p:txBody>
          <a:bodyPr wrap="square" rtlCol="0">
            <a:spAutoFit/>
          </a:bodyPr>
          <a:lstStyle/>
          <a:p>
            <a:pPr algn="ctr"/>
            <a:r>
              <a:rPr lang="en-GB" sz="3600" b="1" dirty="0">
                <a:highlight>
                  <a:srgbClr val="C0C0C0"/>
                </a:highlight>
                <a:latin typeface="Times New Roman" panose="02020603050405020304" pitchFamily="18" charset="0"/>
                <a:cs typeface="Times New Roman" panose="02020603050405020304" pitchFamily="18" charset="0"/>
              </a:rPr>
              <a:t>Spaceless Construction Ltd</a:t>
            </a:r>
            <a:r>
              <a:rPr lang="en-GB" sz="3600" b="1"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descr="Wall of advesive notes with one standing out">
            <a:extLst>
              <a:ext uri="{FF2B5EF4-FFF2-40B4-BE49-F238E27FC236}">
                <a16:creationId xmlns:a16="http://schemas.microsoft.com/office/drawing/2014/main" id="{F3AFACAC-055E-3AAA-3811-31DF69D0FA08}"/>
              </a:ext>
            </a:extLst>
          </p:cNvPr>
          <p:cNvPicPr>
            <a:picLocks noChangeAspect="1"/>
          </p:cNvPicPr>
          <p:nvPr/>
        </p:nvPicPr>
        <p:blipFill>
          <a:blip r:embed="rId2"/>
          <a:srcRect r="15627" b="-1"/>
          <a:stretch>
            <a:fillRect/>
          </a:stretch>
        </p:blipFill>
        <p:spPr>
          <a:xfrm>
            <a:off x="7133551" y="10"/>
            <a:ext cx="7733331" cy="6857990"/>
          </a:xfrm>
          <a:prstGeom prst="rect">
            <a:avLst/>
          </a:prstGeom>
        </p:spPr>
      </p:pic>
      <p:sp>
        <p:nvSpPr>
          <p:cNvPr id="27" name="Rectangle 26">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FC814FB2-2CDA-1252-EC0E-5A2D8190D60E}"/>
              </a:ext>
            </a:extLst>
          </p:cNvPr>
          <p:cNvSpPr txBox="1"/>
          <p:nvPr/>
        </p:nvSpPr>
        <p:spPr>
          <a:xfrm>
            <a:off x="477979" y="771988"/>
            <a:ext cx="10348065" cy="166889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i="0" dirty="0">
                <a:solidFill>
                  <a:schemeClr val="bg1"/>
                </a:solidFill>
                <a:effectLst/>
                <a:latin typeface="+mj-lt"/>
                <a:ea typeface="+mj-ea"/>
                <a:cs typeface="+mj-cs"/>
              </a:rPr>
              <a:t>Table of Contents</a:t>
            </a:r>
            <a:endParaRPr lang="en-US" sz="4800" dirty="0">
              <a:solidFill>
                <a:schemeClr val="bg1"/>
              </a:solidFill>
              <a:latin typeface="+mj-lt"/>
              <a:ea typeface="+mj-ea"/>
              <a:cs typeface="+mj-cs"/>
            </a:endParaRPr>
          </a:p>
          <a:p>
            <a:pPr>
              <a:lnSpc>
                <a:spcPct val="90000"/>
              </a:lnSpc>
              <a:spcBef>
                <a:spcPct val="0"/>
              </a:spcBef>
              <a:spcAft>
                <a:spcPts val="600"/>
              </a:spcAft>
            </a:pPr>
            <a:endParaRPr lang="en-US" sz="4800" b="1" dirty="0">
              <a:solidFill>
                <a:schemeClr val="bg1"/>
              </a:solidFill>
              <a:latin typeface="+mj-lt"/>
              <a:ea typeface="+mj-ea"/>
              <a:cs typeface="+mj-cs"/>
            </a:endParaRPr>
          </a:p>
        </p:txBody>
      </p:sp>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390525" y="1998134"/>
            <a:ext cx="10435519" cy="4516966"/>
          </a:xfrm>
        </p:spPr>
        <p:txBody>
          <a:bodyPr vert="horz" lIns="91440" tIns="45720" rIns="91440" bIns="45720" rtlCol="0">
            <a:normAutofit lnSpcReduction="10000"/>
          </a:bodyPr>
          <a:lstStyle/>
          <a:p>
            <a:pPr marL="457200" indent="-457200">
              <a:buAutoNum type="arabicPeriod"/>
            </a:pPr>
            <a:r>
              <a:rPr lang="en-US" sz="2000" dirty="0">
                <a:solidFill>
                  <a:schemeClr val="bg1"/>
                </a:solidFill>
              </a:rPr>
              <a:t>Introduction</a:t>
            </a:r>
          </a:p>
          <a:p>
            <a:pPr marL="457200" indent="-457200">
              <a:buAutoNum type="arabicPeriod"/>
            </a:pPr>
            <a:r>
              <a:rPr lang="en-US" sz="2000" dirty="0">
                <a:solidFill>
                  <a:schemeClr val="bg1"/>
                </a:solidFill>
              </a:rPr>
              <a:t>Business Overview </a:t>
            </a:r>
          </a:p>
          <a:p>
            <a:pPr marL="457200" indent="-457200">
              <a:buAutoNum type="arabicPeriod"/>
            </a:pPr>
            <a:r>
              <a:rPr lang="en-US" sz="2000" dirty="0">
                <a:solidFill>
                  <a:schemeClr val="bg1"/>
                </a:solidFill>
              </a:rPr>
              <a:t>Legal Plan and Management</a:t>
            </a:r>
          </a:p>
          <a:p>
            <a:pPr marL="457200" indent="-457200">
              <a:buAutoNum type="arabicPeriod"/>
            </a:pPr>
            <a:r>
              <a:rPr lang="en-US" sz="2000" dirty="0">
                <a:solidFill>
                  <a:schemeClr val="bg1"/>
                </a:solidFill>
              </a:rPr>
              <a:t>Management Structure </a:t>
            </a:r>
          </a:p>
          <a:p>
            <a:pPr marL="457200" indent="-457200">
              <a:buAutoNum type="arabicPeriod"/>
            </a:pPr>
            <a:r>
              <a:rPr lang="en-US" sz="2000" dirty="0">
                <a:solidFill>
                  <a:schemeClr val="bg1"/>
                </a:solidFill>
              </a:rPr>
              <a:t>PESTEL Analysis</a:t>
            </a:r>
          </a:p>
          <a:p>
            <a:pPr marL="457200" indent="-457200">
              <a:buAutoNum type="arabicPeriod"/>
            </a:pPr>
            <a:r>
              <a:rPr lang="en-US" sz="2000" dirty="0">
                <a:solidFill>
                  <a:schemeClr val="bg1"/>
                </a:solidFill>
              </a:rPr>
              <a:t>Marketing Strategies</a:t>
            </a:r>
          </a:p>
          <a:p>
            <a:pPr marL="457200" indent="-457200">
              <a:buAutoNum type="arabicPeriod"/>
            </a:pPr>
            <a:r>
              <a:rPr lang="en-US" sz="2000" dirty="0">
                <a:solidFill>
                  <a:schemeClr val="bg1"/>
                </a:solidFill>
              </a:rPr>
              <a:t>Funding Requirements and Allocation</a:t>
            </a:r>
          </a:p>
          <a:p>
            <a:pPr marL="457200" indent="-457200">
              <a:buAutoNum type="arabicPeriod"/>
            </a:pPr>
            <a:r>
              <a:rPr lang="en-US" sz="2000" dirty="0">
                <a:solidFill>
                  <a:schemeClr val="bg1"/>
                </a:solidFill>
              </a:rPr>
              <a:t>Table 1 Start-up Costs</a:t>
            </a:r>
          </a:p>
          <a:p>
            <a:pPr marL="457200" indent="-457200">
              <a:buAutoNum type="arabicPeriod"/>
            </a:pPr>
            <a:r>
              <a:rPr lang="en-US" sz="2000" dirty="0">
                <a:solidFill>
                  <a:schemeClr val="bg1"/>
                </a:solidFill>
              </a:rPr>
              <a:t>Table 2 Production Costs</a:t>
            </a:r>
          </a:p>
          <a:p>
            <a:pPr marL="457200" indent="-457200">
              <a:buAutoNum type="arabicPeriod"/>
            </a:pPr>
            <a:r>
              <a:rPr lang="en-US" sz="2000" dirty="0">
                <a:solidFill>
                  <a:schemeClr val="bg1"/>
                </a:solidFill>
              </a:rPr>
              <a:t>Table 3 Investment </a:t>
            </a:r>
          </a:p>
          <a:p>
            <a:pPr marL="457200" indent="-457200">
              <a:buAutoNum type="arabicPeriod"/>
            </a:pPr>
            <a:r>
              <a:rPr lang="en-US" sz="2000" dirty="0">
                <a:solidFill>
                  <a:schemeClr val="bg1"/>
                </a:solidFill>
              </a:rPr>
              <a:t>Conclusion</a:t>
            </a:r>
          </a:p>
          <a:p>
            <a:pPr marL="457200" indent="-457200">
              <a:buAutoNum type="arabicPeriod"/>
            </a:pPr>
            <a:r>
              <a:rPr lang="en-US" sz="2000" dirty="0">
                <a:solidFill>
                  <a:schemeClr val="bg1"/>
                </a:solidFill>
              </a:rPr>
              <a:t>References</a:t>
            </a:r>
          </a:p>
          <a:p>
            <a:pPr marL="457200" indent="-457200">
              <a:buAutoNum type="arabicPeriod"/>
            </a:pPr>
            <a:endParaRPr lang="en-US" sz="2000" dirty="0">
              <a:solidFill>
                <a:schemeClr val="bg1"/>
              </a:solidFill>
            </a:endParaRPr>
          </a:p>
          <a:p>
            <a:pPr marL="457200" indent="-457200">
              <a:buAutoNum type="arabicPeriod"/>
            </a:pPr>
            <a:endParaRPr lang="en-US" sz="2000" dirty="0">
              <a:solidFill>
                <a:schemeClr val="bg1"/>
              </a:solidFill>
            </a:endParaRPr>
          </a:p>
          <a:p>
            <a:pPr marL="457200" indent="-457200">
              <a:buAutoNum type="arabicPeriod"/>
            </a:pPr>
            <a:endParaRPr lang="en-US" sz="2000" dirty="0">
              <a:solidFill>
                <a:schemeClr val="bg1"/>
              </a:solidFill>
            </a:endParaRPr>
          </a:p>
          <a:p>
            <a:pPr marL="457200" indent="-457200">
              <a:buAutoNum type="arabicPeriod"/>
            </a:pPr>
            <a:endParaRPr lang="en-US" sz="2000" dirty="0">
              <a:solidFill>
                <a:schemeClr val="bg1"/>
              </a:solidFill>
            </a:endParaRPr>
          </a:p>
          <a:p>
            <a:pPr marL="457200" indent="-457200">
              <a:buAutoNum type="arabicPeriod"/>
            </a:pPr>
            <a:endParaRPr lang="en-US" sz="2000" dirty="0">
              <a:solidFill>
                <a:schemeClr val="bg1"/>
              </a:solidFill>
            </a:endParaRPr>
          </a:p>
          <a:p>
            <a:pPr marL="0" indent="0">
              <a:buNone/>
            </a:pPr>
            <a:endParaRPr lang="en-US" sz="2000" dirty="0">
              <a:solidFill>
                <a:schemeClr val="bg1"/>
              </a:solidFill>
            </a:endParaRP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a:extLst>
              <a:ext uri="{FF2B5EF4-FFF2-40B4-BE49-F238E27FC236}">
                <a16:creationId xmlns:a16="http://schemas.microsoft.com/office/drawing/2014/main" id="{EE19139D-8B6B-681C-97C2-58685D0E6900}"/>
              </a:ext>
            </a:extLst>
          </p:cNvPr>
          <p:cNvPicPr>
            <a:picLocks noChangeAspect="1"/>
          </p:cNvPicPr>
          <p:nvPr/>
        </p:nvPicPr>
        <p:blipFill>
          <a:blip r:embed="rId3"/>
          <a:srcRect l="32261" r="28975"/>
          <a:stretch>
            <a:fillRect/>
          </a:stretch>
        </p:blipFill>
        <p:spPr>
          <a:xfrm>
            <a:off x="0" y="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3"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7957E82-7305-647C-4919-676C7AE35DAB}"/>
              </a:ext>
            </a:extLst>
          </p:cNvPr>
          <p:cNvSpPr txBox="1"/>
          <p:nvPr/>
        </p:nvSpPr>
        <p:spPr>
          <a:xfrm>
            <a:off x="5827048" y="388041"/>
            <a:ext cx="5721484"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i="0" dirty="0">
                <a:effectLst/>
                <a:latin typeface="+mj-lt"/>
                <a:ea typeface="+mj-ea"/>
                <a:cs typeface="+mj-cs"/>
              </a:rPr>
              <a:t>Introduction</a:t>
            </a:r>
            <a:endParaRPr lang="en-US" sz="4400" dirty="0">
              <a:latin typeface="+mj-lt"/>
              <a:ea typeface="+mj-ea"/>
              <a:cs typeface="+mj-cs"/>
            </a:endParaRPr>
          </a:p>
          <a:p>
            <a:pPr>
              <a:lnSpc>
                <a:spcPct val="90000"/>
              </a:lnSpc>
              <a:spcBef>
                <a:spcPct val="0"/>
              </a:spcBef>
              <a:spcAft>
                <a:spcPts val="600"/>
              </a:spcAft>
            </a:pPr>
            <a:endParaRPr lang="en-US" sz="4400" b="1" dirty="0">
              <a:latin typeface="+mj-lt"/>
              <a:ea typeface="+mj-ea"/>
              <a:cs typeface="+mj-cs"/>
            </a:endParaRPr>
          </a:p>
        </p:txBody>
      </p:sp>
      <p:graphicFrame>
        <p:nvGraphicFramePr>
          <p:cNvPr id="6" name="Content Placeholder 2">
            <a:extLst>
              <a:ext uri="{FF2B5EF4-FFF2-40B4-BE49-F238E27FC236}">
                <a16:creationId xmlns:a16="http://schemas.microsoft.com/office/drawing/2014/main" id="{71E8E6B9-7D31-E501-DB08-5CE29853E905}"/>
              </a:ext>
            </a:extLst>
          </p:cNvPr>
          <p:cNvGraphicFramePr>
            <a:graphicFrameLocks noGrp="1"/>
          </p:cNvGraphicFramePr>
          <p:nvPr>
            <p:ph idx="1"/>
            <p:extLst>
              <p:ext uri="{D42A27DB-BD31-4B8C-83A1-F6EECF244321}">
                <p14:modId xmlns:p14="http://schemas.microsoft.com/office/powerpoint/2010/main" val="3021645872"/>
              </p:ext>
            </p:extLst>
          </p:nvPr>
        </p:nvGraphicFramePr>
        <p:xfrm>
          <a:off x="1947133" y="1839558"/>
          <a:ext cx="9714297" cy="44321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Person watching empty phone">
            <a:extLst>
              <a:ext uri="{FF2B5EF4-FFF2-40B4-BE49-F238E27FC236}">
                <a16:creationId xmlns:a16="http://schemas.microsoft.com/office/drawing/2014/main" id="{BB70490F-2D30-350D-E543-6AA2FEA00A05}"/>
              </a:ext>
            </a:extLst>
          </p:cNvPr>
          <p:cNvPicPr>
            <a:picLocks noChangeAspect="1"/>
          </p:cNvPicPr>
          <p:nvPr/>
        </p:nvPicPr>
        <p:blipFill>
          <a:blip r:embed="rId3"/>
          <a:srcRect l="10811" r="4805" b="-1"/>
          <a:stretch>
            <a:fillRect/>
          </a:stretch>
        </p:blipFill>
        <p:spPr>
          <a:xfrm>
            <a:off x="3522468" y="-9134"/>
            <a:ext cx="8669532" cy="6857990"/>
          </a:xfrm>
          <a:prstGeom prst="rect">
            <a:avLst/>
          </a:prstGeom>
        </p:spPr>
      </p:pic>
      <p:sp>
        <p:nvSpPr>
          <p:cNvPr id="12" name="Rectangle 11">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0A16EA78-2872-4151-ACDE-85DE92917660}"/>
              </a:ext>
            </a:extLst>
          </p:cNvPr>
          <p:cNvSpPr txBox="1"/>
          <p:nvPr/>
        </p:nvSpPr>
        <p:spPr>
          <a:xfrm>
            <a:off x="1057777" y="97028"/>
            <a:ext cx="3438144" cy="112471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1600" b="1" i="0" dirty="0">
                <a:solidFill>
                  <a:schemeClr val="bg1"/>
                </a:solidFill>
                <a:effectLst/>
                <a:latin typeface="Times New Roman" panose="02020603050405020304" pitchFamily="18" charset="0"/>
                <a:ea typeface="+mj-ea"/>
                <a:cs typeface="Times New Roman" panose="02020603050405020304" pitchFamily="18" charset="0"/>
              </a:rPr>
              <a:t>Overview of the Business Idea</a:t>
            </a:r>
            <a:endParaRPr lang="en-US" sz="1600" b="1" dirty="0">
              <a:solidFill>
                <a:schemeClr val="bg1"/>
              </a:solidFill>
              <a:latin typeface="Times New Roman" panose="02020603050405020304" pitchFamily="18" charset="0"/>
              <a:ea typeface="+mj-ea"/>
              <a:cs typeface="Times New Roman" panose="02020603050405020304" pitchFamily="18" charset="0"/>
            </a:endParaRP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258185" y="1936376"/>
            <a:ext cx="7896112" cy="4518212"/>
          </a:xfrm>
        </p:spPr>
        <p:txBody>
          <a:bodyPr vert="horz" lIns="91440" tIns="45720" rIns="91440" bIns="45720" rtlCol="0" anchor="t">
            <a:normAutofit/>
          </a:bodyPr>
          <a:lstStyle/>
          <a:p>
            <a:r>
              <a:rPr lang="en-GB" sz="1600" dirty="0">
                <a:solidFill>
                  <a:schemeClr val="bg1"/>
                </a:solidFill>
                <a:latin typeface="Times New Roman" panose="02020603050405020304" pitchFamily="18" charset="0"/>
                <a:cs typeface="Times New Roman" panose="02020603050405020304" pitchFamily="18" charset="0"/>
              </a:rPr>
              <a:t>Spaceless Construction Ltd.</a:t>
            </a:r>
            <a:r>
              <a:rPr lang="en-GB" sz="1600" b="1" dirty="0">
                <a:solidFill>
                  <a:schemeClr val="bg1"/>
                </a:solidFill>
                <a:latin typeface="Times New Roman" panose="02020603050405020304" pitchFamily="18" charset="0"/>
                <a:cs typeface="Times New Roman" panose="02020603050405020304" pitchFamily="18" charset="0"/>
              </a:rPr>
              <a:t> </a:t>
            </a:r>
          </a:p>
          <a:p>
            <a:endParaRPr lang="en-GB" dirty="0">
              <a:solidFill>
                <a:schemeClr val="bg1"/>
              </a:solidFill>
            </a:endParaRPr>
          </a:p>
          <a:p>
            <a:r>
              <a:rPr lang="en-GB" sz="1600" dirty="0">
                <a:solidFill>
                  <a:schemeClr val="bg1"/>
                </a:solidFill>
                <a:latin typeface="Times New Roman" panose="02020603050405020304" pitchFamily="18" charset="0"/>
                <a:cs typeface="Times New Roman" panose="02020603050405020304" pitchFamily="18" charset="0"/>
              </a:rPr>
              <a:t>will establish a mobile asphalt-concrete production business serving contractors in the Midlands. The company will operate a high-capacity mobile asphalt mixing plant, with an intended output capacity of approximately 200 tonnes per hour and sell products on an ex-works basis. Customers will collect asphalt directly from the production site, reducing the company’s initial need for a haulage fleet and allowing contractors to manage delivery to their own projects.</a:t>
            </a:r>
          </a:p>
          <a:p>
            <a:endParaRPr lang="en-GB" sz="1400" dirty="0">
              <a:solidFill>
                <a:schemeClr val="bg1"/>
              </a:solidFill>
              <a:latin typeface="Times New Roman" panose="02020603050405020304" pitchFamily="18" charset="0"/>
              <a:cs typeface="Times New Roman" panose="02020603050405020304" pitchFamily="18" charset="0"/>
            </a:endParaRPr>
          </a:p>
          <a:p>
            <a:r>
              <a:rPr lang="en-GB" sz="1700" dirty="0">
                <a:solidFill>
                  <a:schemeClr val="bg1"/>
                </a:solidFill>
                <a:latin typeface="Times New Roman" panose="02020603050405020304" pitchFamily="18" charset="0"/>
                <a:cs typeface="Times New Roman" panose="02020603050405020304" pitchFamily="18" charset="0"/>
              </a:rPr>
              <a:t>The business will initially focus on reliable production of standard asphalt mixtures and approved recycled asphalt mixtures containing up to 20% reclaimed asphalt pavement (RAP). In later phases, the company intends to develop polymer-modified asphalt, bio-based asphalt and polymer-modified bitumen. A separate concrete-batching operation may be considered once the asphalt business is established and profitable.</a:t>
            </a:r>
          </a:p>
          <a:p>
            <a:endParaRPr lang="en-GB" sz="14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1413D89E-D5C2-47DA-C978-16B8326FCC54}"/>
              </a:ext>
            </a:extLst>
          </p:cNvPr>
          <p:cNvPicPr>
            <a:picLocks noChangeAspect="1"/>
          </p:cNvPicPr>
          <p:nvPr/>
        </p:nvPicPr>
        <p:blipFill>
          <a:blip r:embed="rId3">
            <a:alphaModFix amt="35000"/>
          </a:blip>
          <a:srcRect t="654" b="15077"/>
          <a:stretch>
            <a:fillRect/>
          </a:stretch>
        </p:blipFill>
        <p:spPr>
          <a:xfrm>
            <a:off x="20" y="10"/>
            <a:ext cx="12191980" cy="6857990"/>
          </a:xfrm>
          <a:prstGeom prst="rect">
            <a:avLst/>
          </a:prstGeom>
        </p:spPr>
      </p:pic>
      <p:sp>
        <p:nvSpPr>
          <p:cNvPr id="4" name="TextBox 3">
            <a:extLst>
              <a:ext uri="{FF2B5EF4-FFF2-40B4-BE49-F238E27FC236}">
                <a16:creationId xmlns:a16="http://schemas.microsoft.com/office/drawing/2014/main" id="{B64F5224-38DF-9A0E-ED62-37C8785B3FBD}"/>
              </a:ext>
            </a:extLst>
          </p:cNvPr>
          <p:cNvSpPr txBox="1"/>
          <p:nvPr/>
        </p:nvSpPr>
        <p:spPr>
          <a:xfrm>
            <a:off x="694268" y="681037"/>
            <a:ext cx="10719596" cy="79276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100" b="1" dirty="0">
                <a:solidFill>
                  <a:srgbClr val="FFFFFF"/>
                </a:solidFill>
                <a:latin typeface="+mj-lt"/>
                <a:ea typeface="+mj-ea"/>
                <a:cs typeface="+mj-cs"/>
              </a:rPr>
              <a:t> </a:t>
            </a:r>
            <a:r>
              <a:rPr lang="en-US" sz="1600" dirty="0">
                <a:solidFill>
                  <a:srgbClr val="FFFFFF"/>
                </a:solidFill>
                <a:latin typeface="Times New Roman" panose="02020603050405020304" pitchFamily="18" charset="0"/>
                <a:ea typeface="+mj-ea"/>
                <a:cs typeface="Times New Roman" panose="02020603050405020304" pitchFamily="18" charset="0"/>
              </a:rPr>
              <a:t>Legal Format and Management Structure</a:t>
            </a:r>
          </a:p>
          <a:p>
            <a:pPr>
              <a:lnSpc>
                <a:spcPct val="90000"/>
              </a:lnSpc>
              <a:spcBef>
                <a:spcPct val="0"/>
              </a:spcBef>
              <a:spcAft>
                <a:spcPts val="600"/>
              </a:spcAft>
            </a:pPr>
            <a:endParaRPr lang="en-US" sz="4100" b="1" dirty="0">
              <a:solidFill>
                <a:srgbClr val="FFFFFF"/>
              </a:solidFill>
              <a:latin typeface="+mj-lt"/>
              <a:ea typeface="+mj-ea"/>
              <a:cs typeface="+mj-cs"/>
            </a:endParaRPr>
          </a:p>
        </p:txBody>
      </p:sp>
      <p:sp>
        <p:nvSpPr>
          <p:cNvPr id="2" name="Content Placeholder 1">
            <a:extLst>
              <a:ext uri="{FF2B5EF4-FFF2-40B4-BE49-F238E27FC236}">
                <a16:creationId xmlns:a16="http://schemas.microsoft.com/office/drawing/2014/main" id="{9B3204AA-72F5-755C-97AC-2FE95C1FA85F}"/>
              </a:ext>
            </a:extLst>
          </p:cNvPr>
          <p:cNvSpPr>
            <a:spLocks noGrp="1"/>
          </p:cNvSpPr>
          <p:nvPr>
            <p:ph idx="1"/>
          </p:nvPr>
        </p:nvSpPr>
        <p:spPr/>
        <p:txBody>
          <a:bodyPr>
            <a:normAutofit/>
          </a:bodyPr>
          <a:lstStyle/>
          <a:p>
            <a:pPr marL="0" indent="0">
              <a:buNone/>
            </a:pPr>
            <a:r>
              <a:rPr lang="en-GB" sz="1400" dirty="0">
                <a:latin typeface="Times New Roman" panose="02020603050405020304" pitchFamily="18" charset="0"/>
                <a:cs typeface="Times New Roman" panose="02020603050405020304" pitchFamily="18" charset="0"/>
              </a:rPr>
              <a:t>The Founder and Technical Operations Director will lead the business. This role will include plant implementation, equipment integration, production efficiency, supplier relationships, workforce training and technical product development. The founder’s practical experience will reduce reliance on external operational support during commissioning and early production.</a:t>
            </a:r>
          </a:p>
          <a:p>
            <a:pPr marL="0" indent="0">
              <a:buNone/>
            </a:pPr>
            <a:r>
              <a:rPr lang="en-GB" sz="1400" dirty="0">
                <a:latin typeface="Times New Roman" panose="02020603050405020304" pitchFamily="18" charset="0"/>
                <a:cs typeface="Times New Roman" panose="02020603050405020304" pitchFamily="18" charset="0"/>
              </a:rPr>
              <a:t>The Plant Manager will coordinate daily production, safety, shift planning, staff supervision and reporting. The Asphalt Plant Operator will control mix recipes, temperatures, material dosing and production output. A Quality Control Technician will test incoming aggregates, RAP, bitumen and finished products, maintain records and support mix-design compliance.</a:t>
            </a:r>
          </a:p>
          <a:p>
            <a:pPr marL="0" indent="0">
              <a:buNone/>
            </a:pPr>
            <a:r>
              <a:rPr lang="en-GB" sz="1400" dirty="0">
                <a:latin typeface="Times New Roman" panose="02020603050405020304" pitchFamily="18" charset="0"/>
                <a:cs typeface="Times New Roman" panose="02020603050405020304" pitchFamily="18" charset="0"/>
              </a:rPr>
              <a:t>A Bitumen Tank-Farm and Handling Operative will receive and unload bitumen deliveries, monitor tank levels and temperatures, and maintain safe transfer procedures.</a:t>
            </a:r>
          </a:p>
          <a:p>
            <a:pPr marL="0" indent="0">
              <a:buNone/>
            </a:pPr>
            <a:r>
              <a:rPr lang="en-GB" sz="1400" dirty="0">
                <a:latin typeface="Times New Roman" panose="02020603050405020304" pitchFamily="18" charset="0"/>
                <a:cs typeface="Times New Roman" panose="02020603050405020304" pitchFamily="18" charset="0"/>
              </a:rPr>
              <a:t>A Maintenance Engineer will conduct planned maintenance, inspections and repairs. Loading Shovel Drivers will manage aggregate and RAP stockpiles and feed materials into the plant.</a:t>
            </a:r>
          </a:p>
          <a:p>
            <a:pPr marL="0" indent="0">
              <a:buNone/>
            </a:pPr>
            <a:r>
              <a:rPr lang="en-GB" sz="1400" dirty="0">
                <a:latin typeface="Times New Roman" panose="02020603050405020304" pitchFamily="18" charset="0"/>
                <a:cs typeface="Times New Roman" panose="02020603050405020304" pitchFamily="18" charset="0"/>
              </a:rPr>
              <a:t>A Yard and General Plant Operative will assist with housekeeping, inspections, spill prevention, traffic safety and minor support tasks. A Weighbridge and Dispatch Operative will manage customer collections, weights, tickets and order records.</a:t>
            </a:r>
          </a:p>
          <a:p>
            <a:pPr marL="0" indent="0">
              <a:buNone/>
            </a:pPr>
            <a:r>
              <a:rPr lang="en-GB" sz="1500" dirty="0">
                <a:latin typeface="Times New Roman" panose="02020603050405020304" pitchFamily="18" charset="0"/>
                <a:cs typeface="Times New Roman" panose="02020603050405020304" pitchFamily="18" charset="0"/>
              </a:rPr>
              <a:t>Recruitment will be based on competence, safety awareness and willingness to learn. The company will recruit trainable entry-level employees and trainees where appropriate, while ensuring that recruitment is inclusive and based on role requirements rather than age. Staff will receive induction, task-specific safety training, mentoring and ongoing technical development</a:t>
            </a:r>
          </a:p>
        </p:txBody>
      </p:sp>
    </p:spTree>
    <p:extLst>
      <p:ext uri="{BB962C8B-B14F-4D97-AF65-F5344CB8AC3E}">
        <p14:creationId xmlns:p14="http://schemas.microsoft.com/office/powerpoint/2010/main" val="41669405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4" name="Rectangle 93">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Rectangle 94">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6" name="Group 95">
            <a:extLst>
              <a:ext uri="{FF2B5EF4-FFF2-40B4-BE49-F238E27FC236}">
                <a16:creationId xmlns:a16="http://schemas.microsoft.com/office/drawing/2014/main" id="{913B067F-3154-4968-A886-DF93A787EC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97" name="Oval 96">
              <a:extLst>
                <a:ext uri="{FF2B5EF4-FFF2-40B4-BE49-F238E27FC236}">
                  <a16:creationId xmlns:a16="http://schemas.microsoft.com/office/drawing/2014/main" id="{97583D6C-C05B-47AB-8540-B2700B82A4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Oval 97">
              <a:extLst>
                <a:ext uri="{FF2B5EF4-FFF2-40B4-BE49-F238E27FC236}">
                  <a16:creationId xmlns:a16="http://schemas.microsoft.com/office/drawing/2014/main" id="{6501AD91-D973-4968-95E4-4C26CFDF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Oval 98">
              <a:extLst>
                <a:ext uri="{FF2B5EF4-FFF2-40B4-BE49-F238E27FC236}">
                  <a16:creationId xmlns:a16="http://schemas.microsoft.com/office/drawing/2014/main" id="{5C165989-F5FE-4BB6-9817-E7828CB1D6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Oval 99">
              <a:extLst>
                <a:ext uri="{FF2B5EF4-FFF2-40B4-BE49-F238E27FC236}">
                  <a16:creationId xmlns:a16="http://schemas.microsoft.com/office/drawing/2014/main" id="{6B0649CC-B912-4E82-BEA0-DA75ECB19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1" name="Oval 100">
              <a:extLst>
                <a:ext uri="{FF2B5EF4-FFF2-40B4-BE49-F238E27FC236}">
                  <a16:creationId xmlns:a16="http://schemas.microsoft.com/office/drawing/2014/main" id="{6BA08C17-C9A5-4FA8-ABC4-44FB3B869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Oval 101">
              <a:extLst>
                <a:ext uri="{FF2B5EF4-FFF2-40B4-BE49-F238E27FC236}">
                  <a16:creationId xmlns:a16="http://schemas.microsoft.com/office/drawing/2014/main" id="{70DEAC6C-553C-437E-BC17-D4495233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 name="Rectangle 102">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4" name="Group 103">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69" name="Straight Connector 68">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105" name="Rectangle 104">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6" name="Group 75">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77" name="Straight Connector 76">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10" name="Content Placeholder 9">
            <a:extLst>
              <a:ext uri="{FF2B5EF4-FFF2-40B4-BE49-F238E27FC236}">
                <a16:creationId xmlns:a16="http://schemas.microsoft.com/office/drawing/2014/main" id="{7405701F-6ED6-621D-05BA-77F07CCF94BA}"/>
              </a:ext>
            </a:extLst>
          </p:cNvPr>
          <p:cNvPicPr preferRelativeResize="0">
            <a:picLocks/>
          </p:cNvPicPr>
          <p:nvPr/>
        </p:nvPicPr>
        <p:blipFill>
          <a:blip r:embed="rId3"/>
          <a:srcRect t="10807" r="1" b="1"/>
          <a:stretch>
            <a:fillRect/>
          </a:stretch>
        </p:blipFill>
        <p:spPr>
          <a:xfrm>
            <a:off x="705109" y="2361455"/>
            <a:ext cx="10848604" cy="3564130"/>
          </a:xfrm>
          <a:prstGeom prst="rect">
            <a:avLst/>
          </a:prstGeom>
        </p:spPr>
      </p:pic>
      <p:grpSp>
        <p:nvGrpSpPr>
          <p:cNvPr id="107" name="Group 106">
            <a:extLst>
              <a:ext uri="{FF2B5EF4-FFF2-40B4-BE49-F238E27FC236}">
                <a16:creationId xmlns:a16="http://schemas.microsoft.com/office/drawing/2014/main" id="{1F4E1649-4D1F-4A91-AF97-A254BFDD52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776904"/>
            <a:ext cx="304800" cy="429768"/>
            <a:chOff x="215328" y="-46937"/>
            <a:chExt cx="304800" cy="2773841"/>
          </a:xfrm>
        </p:grpSpPr>
        <p:cxnSp>
          <p:nvCxnSpPr>
            <p:cNvPr id="83" name="Straight Connector 82">
              <a:extLst>
                <a:ext uri="{FF2B5EF4-FFF2-40B4-BE49-F238E27FC236}">
                  <a16:creationId xmlns:a16="http://schemas.microsoft.com/office/drawing/2014/main" id="{FE483602-62F9-474D-9C9B-5EE4CD7671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DD7D1AC0-A6C7-40E3-9841-F34AC831A4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F951C4DD-7427-497D-9DE3-9D731D3F456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0EE18298-0BF5-4D7A-921A-2F4186E8D9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a:xfrm>
            <a:off x="0" y="6309360"/>
            <a:ext cx="640080" cy="548640"/>
          </a:xfrm>
        </p:spPr>
        <p:txBody>
          <a:bodyPr>
            <a:normAutofit/>
          </a:bodyPr>
          <a:lstStyle/>
          <a:p>
            <a:pPr algn="ctr">
              <a:spcAft>
                <a:spcPts val="600"/>
              </a:spcAft>
            </a:pPr>
            <a:fld id="{C3F65BB1-9206-4D7F-97F9-47DCC7DC6334}" type="slidenum">
              <a:rPr lang="en-GB" smtClean="0">
                <a:solidFill>
                  <a:schemeClr val="bg1"/>
                </a:solidFill>
              </a:rPr>
              <a:pPr algn="ctr">
                <a:spcAft>
                  <a:spcPts val="600"/>
                </a:spcAft>
              </a:pPr>
              <a:t>7</a:t>
            </a:fld>
            <a:endParaRPr lang="en-GB">
              <a:solidFill>
                <a:schemeClr val="bg1"/>
              </a:solidFill>
            </a:endParaRPr>
          </a:p>
        </p:txBody>
      </p:sp>
      <p:sp>
        <p:nvSpPr>
          <p:cNvPr id="108" name="Oval 107">
            <a:extLst>
              <a:ext uri="{FF2B5EF4-FFF2-40B4-BE49-F238E27FC236}">
                <a16:creationId xmlns:a16="http://schemas.microsoft.com/office/drawing/2014/main" id="{773AEA78-C03B-40B7-9D11-DC022119D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60000"/>
                  <a:lumOff val="4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Content Placeholder 13">
            <a:extLst>
              <a:ext uri="{FF2B5EF4-FFF2-40B4-BE49-F238E27FC236}">
                <a16:creationId xmlns:a16="http://schemas.microsoft.com/office/drawing/2014/main" id="{B553AE91-E6B6-6AE4-C817-C22987CD7F98}"/>
              </a:ext>
            </a:extLst>
          </p:cNvPr>
          <p:cNvSpPr>
            <a:spLocks noGrp="1"/>
          </p:cNvSpPr>
          <p:nvPr>
            <p:ph idx="1"/>
          </p:nvPr>
        </p:nvSpPr>
        <p:spPr>
          <a:xfrm>
            <a:off x="841476" y="479448"/>
            <a:ext cx="10636215" cy="458500"/>
          </a:xfrm>
          <a:noFill/>
        </p:spPr>
        <p:txBody>
          <a:bodyPr anchor="t">
            <a:normAutofit/>
          </a:bodyPr>
          <a:lstStyle/>
          <a:p>
            <a:r>
              <a:rPr lang="en-US" sz="1800" dirty="0">
                <a:solidFill>
                  <a:schemeClr val="bg1"/>
                </a:solidFill>
              </a:rPr>
              <a:t>Management Structure</a:t>
            </a:r>
          </a:p>
        </p:txBody>
      </p:sp>
    </p:spTree>
    <p:extLst>
      <p:ext uri="{BB962C8B-B14F-4D97-AF65-F5344CB8AC3E}">
        <p14:creationId xmlns:p14="http://schemas.microsoft.com/office/powerpoint/2010/main" val="3648504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descr="Pipette filling tray with sample">
            <a:extLst>
              <a:ext uri="{FF2B5EF4-FFF2-40B4-BE49-F238E27FC236}">
                <a16:creationId xmlns:a16="http://schemas.microsoft.com/office/drawing/2014/main" id="{68D30DDC-5A54-C7C8-1E11-187023CF98CB}"/>
              </a:ext>
            </a:extLst>
          </p:cNvPr>
          <p:cNvPicPr>
            <a:picLocks noChangeAspect="1"/>
          </p:cNvPicPr>
          <p:nvPr/>
        </p:nvPicPr>
        <p:blipFill>
          <a:blip r:embed="rId3">
            <a:alphaModFix amt="55000"/>
          </a:blip>
          <a:srcRect t="13024" b="2706"/>
          <a:stretch>
            <a:fillRect/>
          </a:stretch>
        </p:blipFill>
        <p:spPr>
          <a:xfrm>
            <a:off x="20" y="-9107"/>
            <a:ext cx="12191980" cy="6858000"/>
          </a:xfrm>
          <a:prstGeom prst="rect">
            <a:avLst/>
          </a:prstGeom>
        </p:spPr>
      </p:pic>
      <p:sp>
        <p:nvSpPr>
          <p:cNvPr id="5" name="Title 4">
            <a:extLst>
              <a:ext uri="{FF2B5EF4-FFF2-40B4-BE49-F238E27FC236}">
                <a16:creationId xmlns:a16="http://schemas.microsoft.com/office/drawing/2014/main" id="{002655C4-4E0B-3544-2151-19DEC94A34A3}"/>
              </a:ext>
            </a:extLst>
          </p:cNvPr>
          <p:cNvSpPr>
            <a:spLocks noGrp="1"/>
          </p:cNvSpPr>
          <p:nvPr>
            <p:ph type="title"/>
          </p:nvPr>
        </p:nvSpPr>
        <p:spPr>
          <a:xfrm>
            <a:off x="9696893" y="288255"/>
            <a:ext cx="4667250" cy="585232"/>
          </a:xfrm>
        </p:spPr>
        <p:txBody>
          <a:bodyPr vert="horz" lIns="91440" tIns="45720" rIns="91440" bIns="45720" rtlCol="0">
            <a:normAutofit/>
          </a:bodyPr>
          <a:lstStyle/>
          <a:p>
            <a:pPr>
              <a:spcAft>
                <a:spcPts val="600"/>
              </a:spcAft>
            </a:pPr>
            <a:r>
              <a:rPr lang="en-US" sz="1600" dirty="0">
                <a:solidFill>
                  <a:srgbClr val="FFFFFF"/>
                </a:solidFill>
                <a:latin typeface="Times New Roman" panose="02020603050405020304" pitchFamily="18" charset="0"/>
                <a:cs typeface="Times New Roman" panose="02020603050405020304" pitchFamily="18" charset="0"/>
              </a:rPr>
              <a:t>PESTEL Analysis</a:t>
            </a:r>
            <a:endParaRPr lang="en-US" sz="1600" b="1" dirty="0">
              <a:solidFill>
                <a:srgbClr val="FFFFFF"/>
              </a:solidFill>
              <a:latin typeface="Times New Roman" panose="02020603050405020304" pitchFamily="18" charset="0"/>
              <a:cs typeface="Times New Roman" panose="02020603050405020304" pitchFamily="18" charset="0"/>
            </a:endParaRP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Content Placeholder 5">
            <a:extLst>
              <a:ext uri="{FF2B5EF4-FFF2-40B4-BE49-F238E27FC236}">
                <a16:creationId xmlns:a16="http://schemas.microsoft.com/office/drawing/2014/main" id="{9EF26951-3CFE-124D-4152-7AE45E0CD164}"/>
              </a:ext>
            </a:extLst>
          </p:cNvPr>
          <p:cNvSpPr>
            <a:spLocks noGrp="1"/>
          </p:cNvSpPr>
          <p:nvPr>
            <p:ph idx="1"/>
          </p:nvPr>
        </p:nvSpPr>
        <p:spPr>
          <a:xfrm>
            <a:off x="96645" y="973766"/>
            <a:ext cx="11304779" cy="6293809"/>
          </a:xfrm>
        </p:spPr>
        <p:txBody>
          <a:bodyPr vert="horz" lIns="91440" tIns="45720" rIns="91440" bIns="45720" rtlCol="0" anchor="ctr">
            <a:normAutofit fontScale="25000" lnSpcReduction="20000"/>
          </a:bodyPr>
          <a:lstStyle/>
          <a:p>
            <a:pPr marL="0" lvl="0" indent="0">
              <a:buNone/>
            </a:pPr>
            <a:r>
              <a:rPr lang="en-GB" sz="4800" b="1" dirty="0">
                <a:solidFill>
                  <a:srgbClr val="FFFFFF"/>
                </a:solidFill>
                <a:latin typeface="Times New Roman" panose="02020603050405020304" pitchFamily="18" charset="0"/>
                <a:cs typeface="Times New Roman" panose="02020603050405020304" pitchFamily="18" charset="0"/>
              </a:rPr>
              <a:t>Political Factors: </a:t>
            </a:r>
          </a:p>
          <a:p>
            <a:pPr marL="0" lvl="0" indent="0">
              <a:buNone/>
            </a:pPr>
            <a:r>
              <a:rPr lang="en-GB" sz="4800" dirty="0">
                <a:solidFill>
                  <a:srgbClr val="FFFFFF"/>
                </a:solidFill>
                <a:latin typeface="Times New Roman" panose="02020603050405020304" pitchFamily="18" charset="0"/>
                <a:cs typeface="Times New Roman" panose="02020603050405020304" pitchFamily="18" charset="0"/>
              </a:rPr>
              <a:t>Infrastructure Spending: Business growth depends heavily on government budgets for road construction, highways, and urbanization projects.</a:t>
            </a:r>
          </a:p>
          <a:p>
            <a:pPr marL="0" lvl="0" indent="0">
              <a:buNone/>
            </a:pPr>
            <a:r>
              <a:rPr lang="en-GB" sz="4800" dirty="0">
                <a:solidFill>
                  <a:srgbClr val="FFFFFF"/>
                </a:solidFill>
                <a:latin typeface="Times New Roman" panose="02020603050405020304" pitchFamily="18" charset="0"/>
                <a:cs typeface="Times New Roman" panose="02020603050405020304" pitchFamily="18" charset="0"/>
              </a:rPr>
              <a:t>Public-Private Partnerships (PPPs): Government willingness to collaborate with private entities opens lucrative, long-term supply contracts.</a:t>
            </a:r>
          </a:p>
          <a:p>
            <a:pPr marL="0" lvl="0" indent="0">
              <a:buNone/>
            </a:pPr>
            <a:r>
              <a:rPr lang="en-GB" sz="4800" dirty="0">
                <a:solidFill>
                  <a:srgbClr val="FFFFFF"/>
                </a:solidFill>
                <a:latin typeface="Times New Roman" panose="02020603050405020304" pitchFamily="18" charset="0"/>
                <a:cs typeface="Times New Roman" panose="02020603050405020304" pitchFamily="18" charset="0"/>
              </a:rPr>
              <a:t>Trade Policies: Tariffs on imported heavy machinery or raw materials (like bitumen) directly impact setup and operational costs.</a:t>
            </a:r>
          </a:p>
          <a:p>
            <a:pPr marL="0" lvl="0" indent="0">
              <a:buNone/>
            </a:pPr>
            <a:r>
              <a:rPr lang="en-GB" sz="4800" dirty="0">
                <a:solidFill>
                  <a:srgbClr val="FFFFFF"/>
                </a:solidFill>
                <a:latin typeface="Times New Roman" panose="02020603050405020304" pitchFamily="18" charset="0"/>
                <a:cs typeface="Times New Roman" panose="02020603050405020304" pitchFamily="18" charset="0"/>
              </a:rPr>
              <a:t>Zoning Laws: Strict municipal regulations determine where you can legally build and operate a heavy industrial plant.</a:t>
            </a:r>
          </a:p>
          <a:p>
            <a:pPr marL="0" indent="0">
              <a:buNone/>
            </a:pPr>
            <a:r>
              <a:rPr lang="en-GB" sz="4800" b="1" dirty="0">
                <a:solidFill>
                  <a:srgbClr val="FFFFFF"/>
                </a:solidFill>
                <a:latin typeface="Times New Roman" panose="02020603050405020304" pitchFamily="18" charset="0"/>
                <a:cs typeface="Times New Roman" panose="02020603050405020304" pitchFamily="18" charset="0"/>
              </a:rPr>
              <a:t>Economic Factors: </a:t>
            </a:r>
          </a:p>
          <a:p>
            <a:pPr marL="0" lvl="0" indent="0">
              <a:buNone/>
            </a:pPr>
            <a:r>
              <a:rPr lang="en-GB" sz="4800" dirty="0">
                <a:solidFill>
                  <a:srgbClr val="FFFFFF"/>
                </a:solidFill>
                <a:latin typeface="Times New Roman" panose="02020603050405020304" pitchFamily="18" charset="0"/>
                <a:cs typeface="Times New Roman" panose="02020603050405020304" pitchFamily="18" charset="0"/>
              </a:rPr>
              <a:t>Interest Rates: High interest rates increase the cost of financing expensive plant machinery and fleet acquisition.</a:t>
            </a:r>
          </a:p>
          <a:p>
            <a:pPr marL="0" lvl="0" indent="0">
              <a:buNone/>
            </a:pPr>
            <a:r>
              <a:rPr lang="en-GB" sz="4800" dirty="0">
                <a:solidFill>
                  <a:srgbClr val="FFFFFF"/>
                </a:solidFill>
                <a:latin typeface="Times New Roman" panose="02020603050405020304" pitchFamily="18" charset="0"/>
                <a:cs typeface="Times New Roman" panose="02020603050405020304" pitchFamily="18" charset="0"/>
              </a:rPr>
              <a:t>Raw Material Inflation: Fluctuations in global oil prices directly volatile the cost of bitumen, a core asphalt ingredient.</a:t>
            </a:r>
          </a:p>
          <a:p>
            <a:pPr marL="0" lvl="0" indent="0">
              <a:buNone/>
            </a:pPr>
            <a:r>
              <a:rPr lang="en-GB" sz="4800" dirty="0">
                <a:solidFill>
                  <a:srgbClr val="FFFFFF"/>
                </a:solidFill>
                <a:latin typeface="Times New Roman" panose="02020603050405020304" pitchFamily="18" charset="0"/>
                <a:cs typeface="Times New Roman" panose="02020603050405020304" pitchFamily="18" charset="0"/>
              </a:rPr>
              <a:t>Economic Cycles: During recessions, public and private construction projects are often delayed, reducing market demand.</a:t>
            </a:r>
          </a:p>
          <a:p>
            <a:pPr marL="0" lvl="0" indent="0">
              <a:buNone/>
            </a:pPr>
            <a:r>
              <a:rPr lang="en-GB" sz="4800" dirty="0">
                <a:solidFill>
                  <a:srgbClr val="FFFFFF"/>
                </a:solidFill>
                <a:latin typeface="Times New Roman" panose="02020603050405020304" pitchFamily="18" charset="0"/>
                <a:cs typeface="Times New Roman" panose="02020603050405020304" pitchFamily="18" charset="0"/>
              </a:rPr>
              <a:t>Labor Costs: Shortages of skilled plant operators and heavy truck drivers can drive up wages and lower profit margins</a:t>
            </a:r>
          </a:p>
          <a:p>
            <a:pPr marL="0" lvl="0" indent="0">
              <a:buNone/>
            </a:pPr>
            <a:r>
              <a:rPr lang="en-GB" sz="4800" b="1" dirty="0">
                <a:solidFill>
                  <a:srgbClr val="FFFFFF"/>
                </a:solidFill>
                <a:latin typeface="Times New Roman" panose="02020603050405020304" pitchFamily="18" charset="0"/>
                <a:cs typeface="Times New Roman" panose="02020603050405020304" pitchFamily="18" charset="0"/>
              </a:rPr>
              <a:t>Social Factors: </a:t>
            </a:r>
          </a:p>
          <a:p>
            <a:pPr marL="0" lvl="0" indent="0">
              <a:buNone/>
            </a:pPr>
            <a:r>
              <a:rPr lang="en-GB" sz="4800" dirty="0">
                <a:solidFill>
                  <a:srgbClr val="FFFFFF"/>
                </a:solidFill>
                <a:latin typeface="Times New Roman" panose="02020603050405020304" pitchFamily="18" charset="0"/>
                <a:cs typeface="Times New Roman" panose="02020603050405020304" pitchFamily="18" charset="0"/>
              </a:rPr>
              <a:t>Urbanization Trends: Rapid population shifts to cities increase the demand for new roads, residential paving, and commercial zones.</a:t>
            </a:r>
          </a:p>
          <a:p>
            <a:pPr marL="0" lvl="0" indent="0">
              <a:buNone/>
            </a:pPr>
            <a:r>
              <a:rPr lang="en-GB" sz="4800" dirty="0">
                <a:solidFill>
                  <a:srgbClr val="FFFFFF"/>
                </a:solidFill>
                <a:latin typeface="Times New Roman" panose="02020603050405020304" pitchFamily="18" charset="0"/>
                <a:cs typeface="Times New Roman" panose="02020603050405020304" pitchFamily="18" charset="0"/>
              </a:rPr>
              <a:t>Public Perception: Local communities often resist industrial plants due to concerns over dust, noise, traffic, and health.</a:t>
            </a:r>
          </a:p>
          <a:p>
            <a:pPr marL="0" lvl="0" indent="0">
              <a:buNone/>
            </a:pPr>
            <a:r>
              <a:rPr lang="en-GB" sz="4800" dirty="0">
                <a:solidFill>
                  <a:srgbClr val="FFFFFF"/>
                </a:solidFill>
                <a:latin typeface="Times New Roman" panose="02020603050405020304" pitchFamily="18" charset="0"/>
                <a:cs typeface="Times New Roman" panose="02020603050405020304" pitchFamily="18" charset="0"/>
              </a:rPr>
              <a:t>Workplace Safety Culture: High societal and legal expectations for worker safety require strict, costly training and protective protocols.</a:t>
            </a:r>
          </a:p>
          <a:p>
            <a:pPr marL="0" indent="0">
              <a:buNone/>
            </a:pPr>
            <a:r>
              <a:rPr lang="en-GB" sz="4800" b="1" dirty="0">
                <a:solidFill>
                  <a:srgbClr val="FFFFFF"/>
                </a:solidFill>
                <a:latin typeface="Times New Roman" panose="02020603050405020304" pitchFamily="18" charset="0"/>
                <a:cs typeface="Times New Roman" panose="02020603050405020304" pitchFamily="18" charset="0"/>
              </a:rPr>
              <a:t>Technological Factors:</a:t>
            </a:r>
          </a:p>
          <a:p>
            <a:pPr marL="0" lvl="0" indent="0">
              <a:buNone/>
            </a:pPr>
            <a:r>
              <a:rPr lang="en-GB" sz="4800" dirty="0">
                <a:solidFill>
                  <a:srgbClr val="FFFFFF"/>
                </a:solidFill>
                <a:latin typeface="Times New Roman" panose="02020603050405020304" pitchFamily="18" charset="0"/>
                <a:cs typeface="Times New Roman" panose="02020603050405020304" pitchFamily="18" charset="0"/>
              </a:rPr>
              <a:t>Green Asphalt Innovations: Emerging demands for Warm Mix Asphalt (WMA) and Recycled Asphalt Pavement (RAP) require advanced plant technology.</a:t>
            </a:r>
          </a:p>
          <a:p>
            <a:pPr marL="0" lvl="0" indent="0">
              <a:buNone/>
            </a:pPr>
            <a:r>
              <a:rPr lang="en-GB" sz="4800" dirty="0">
                <a:solidFill>
                  <a:srgbClr val="FFFFFF"/>
                </a:solidFill>
                <a:latin typeface="Times New Roman" panose="02020603050405020304" pitchFamily="18" charset="0"/>
                <a:cs typeface="Times New Roman" panose="02020603050405020304" pitchFamily="18" charset="0"/>
              </a:rPr>
              <a:t>Automation &amp; Efficiency: Modern batching plants use software automation to optimize mix precision, reducing waste and labour hours.</a:t>
            </a:r>
          </a:p>
          <a:p>
            <a:pPr marL="0" lvl="0" indent="0">
              <a:buNone/>
            </a:pPr>
            <a:r>
              <a:rPr lang="en-GB" sz="4800" dirty="0">
                <a:solidFill>
                  <a:srgbClr val="FFFFFF"/>
                </a:solidFill>
                <a:latin typeface="Times New Roman" panose="02020603050405020304" pitchFamily="18" charset="0"/>
                <a:cs typeface="Times New Roman" panose="02020603050405020304" pitchFamily="18" charset="0"/>
              </a:rPr>
              <a:t>Fleet Telematics: GPS and IoT tracking in delivery trucks optimize transit times, ensuring the asphalt arrives at the job site at the correct temperature.</a:t>
            </a:r>
          </a:p>
          <a:p>
            <a:pPr marL="0" indent="0">
              <a:buNone/>
            </a:pPr>
            <a:r>
              <a:rPr lang="en-GB" sz="4800" dirty="0">
                <a:solidFill>
                  <a:srgbClr val="FFFFFF"/>
                </a:solidFill>
                <a:latin typeface="Times New Roman" panose="02020603050405020304" pitchFamily="18" charset="0"/>
                <a:cs typeface="Times New Roman" panose="02020603050405020304" pitchFamily="18" charset="0"/>
              </a:rPr>
              <a:t>Environmental Factors:</a:t>
            </a:r>
          </a:p>
          <a:p>
            <a:pPr marL="0" lvl="0" indent="0">
              <a:buNone/>
            </a:pPr>
            <a:r>
              <a:rPr lang="en-GB" sz="4800" dirty="0">
                <a:solidFill>
                  <a:schemeClr val="bg1"/>
                </a:solidFill>
                <a:latin typeface="Times New Roman" panose="02020603050405020304" pitchFamily="18" charset="0"/>
                <a:cs typeface="Times New Roman" panose="02020603050405020304" pitchFamily="18" charset="0"/>
              </a:rPr>
              <a:t>Carbon Emission Limits: Stringent environmental agency regulations require costly air scrubbers and filtration systems to minimize plant emissions.</a:t>
            </a:r>
          </a:p>
          <a:p>
            <a:pPr marL="0" lvl="0" indent="0">
              <a:buNone/>
            </a:pPr>
            <a:r>
              <a:rPr lang="en-GB" sz="4800" dirty="0">
                <a:solidFill>
                  <a:schemeClr val="bg1"/>
                </a:solidFill>
                <a:latin typeface="Times New Roman" panose="02020603050405020304" pitchFamily="18" charset="0"/>
                <a:cs typeface="Times New Roman" panose="02020603050405020304" pitchFamily="18" charset="0"/>
              </a:rPr>
              <a:t>Waste Management: Increasing pressure to recycle old road scrapings demands specialized processing capabilities within your plant.</a:t>
            </a:r>
          </a:p>
          <a:p>
            <a:pPr marL="0" lvl="0" indent="0">
              <a:buNone/>
            </a:pPr>
            <a:r>
              <a:rPr lang="en-GB" sz="4800" dirty="0">
                <a:solidFill>
                  <a:schemeClr val="bg1"/>
                </a:solidFill>
                <a:latin typeface="Times New Roman" panose="02020603050405020304" pitchFamily="18" charset="0"/>
                <a:cs typeface="Times New Roman" panose="02020603050405020304" pitchFamily="18" charset="0"/>
              </a:rPr>
              <a:t>Climate &amp; Weather Dependence: Asphalt production and paving are highly seasonal; severe winters or heavy rain seasons can halt operations entirely.</a:t>
            </a:r>
          </a:p>
          <a:p>
            <a:pPr marL="0" indent="0">
              <a:buNone/>
            </a:pPr>
            <a:r>
              <a:rPr lang="en-GB" sz="4800" dirty="0">
                <a:solidFill>
                  <a:srgbClr val="FFFFFF"/>
                </a:solidFill>
                <a:latin typeface="Times New Roman" panose="02020603050405020304" pitchFamily="18" charset="0"/>
                <a:cs typeface="Times New Roman" panose="02020603050405020304" pitchFamily="18" charset="0"/>
              </a:rPr>
              <a:t>Legal Factors:</a:t>
            </a:r>
          </a:p>
          <a:p>
            <a:pPr marL="0" lvl="0" indent="0">
              <a:buNone/>
            </a:pPr>
            <a:r>
              <a:rPr lang="en-GB" sz="4800" dirty="0">
                <a:solidFill>
                  <a:schemeClr val="bg1"/>
                </a:solidFill>
                <a:latin typeface="Times New Roman" panose="02020603050405020304" pitchFamily="18" charset="0"/>
                <a:cs typeface="Times New Roman" panose="02020603050405020304" pitchFamily="18" charset="0"/>
              </a:rPr>
              <a:t>Environmental Permits: Securing air quality, water discharge, and operating permits is a lengthy, legally complex prerequisite.</a:t>
            </a:r>
          </a:p>
          <a:p>
            <a:pPr marL="0" lvl="0" indent="0">
              <a:buNone/>
            </a:pPr>
            <a:r>
              <a:rPr lang="en-GB" sz="4800" dirty="0">
                <a:solidFill>
                  <a:schemeClr val="bg1"/>
                </a:solidFill>
                <a:latin typeface="Times New Roman" panose="02020603050405020304" pitchFamily="18" charset="0"/>
                <a:cs typeface="Times New Roman" panose="02020603050405020304" pitchFamily="18" charset="0"/>
              </a:rPr>
              <a:t>Labor Laws: Strict adherence to working hours, hazardous material exposure limits, and union regulations is mandatory.</a:t>
            </a:r>
          </a:p>
          <a:p>
            <a:pPr marL="0" lvl="0" indent="0">
              <a:buNone/>
            </a:pPr>
            <a:r>
              <a:rPr lang="en-GB" sz="4800" dirty="0">
                <a:solidFill>
                  <a:schemeClr val="bg1"/>
                </a:solidFill>
                <a:latin typeface="Times New Roman" panose="02020603050405020304" pitchFamily="18" charset="0"/>
                <a:cs typeface="Times New Roman" panose="02020603050405020304" pitchFamily="18" charset="0"/>
              </a:rPr>
              <a:t>Product Standards: Asphalt mixes must strictly comply with national or state transportation department specifications to qualify for bidding.</a:t>
            </a:r>
          </a:p>
          <a:p>
            <a:pPr marL="0" indent="0">
              <a:buNone/>
            </a:pPr>
            <a:endParaRPr lang="en-GB" sz="1300" dirty="0">
              <a:solidFill>
                <a:srgbClr val="FFFFFF"/>
              </a:solidFill>
              <a:latin typeface="Times New Roman" panose="02020603050405020304" pitchFamily="18" charset="0"/>
              <a:cs typeface="Times New Roman" panose="02020603050405020304" pitchFamily="18" charset="0"/>
            </a:endParaRPr>
          </a:p>
          <a:p>
            <a:pPr marL="0" indent="0">
              <a:buNone/>
            </a:pPr>
            <a:endParaRPr lang="en-GB" sz="900" b="1" dirty="0">
              <a:solidFill>
                <a:srgbClr val="FFFFFF"/>
              </a:solidFill>
              <a:latin typeface="Times New Roman" panose="02020603050405020304" pitchFamily="18" charset="0"/>
              <a:cs typeface="Times New Roman" panose="02020603050405020304" pitchFamily="18" charset="0"/>
            </a:endParaRPr>
          </a:p>
          <a:p>
            <a:endParaRPr lang="en-GB" sz="900" b="1" dirty="0">
              <a:solidFill>
                <a:srgbClr val="FFFFFF"/>
              </a:solidFill>
              <a:latin typeface="Times New Roman" panose="02020603050405020304" pitchFamily="18" charset="0"/>
              <a:cs typeface="Times New Roman" panose="02020603050405020304" pitchFamily="18" charset="0"/>
            </a:endParaRPr>
          </a:p>
          <a:p>
            <a:endParaRPr lang="en-GB" sz="900" b="1" dirty="0">
              <a:solidFill>
                <a:srgbClr val="FFFFFF"/>
              </a:solidFill>
              <a:latin typeface="Times New Roman" panose="02020603050405020304" pitchFamily="18" charset="0"/>
              <a:cs typeface="Times New Roman" panose="02020603050405020304" pitchFamily="18" charset="0"/>
            </a:endParaRPr>
          </a:p>
          <a:p>
            <a:endParaRPr lang="en-GB" sz="900" b="1" dirty="0">
              <a:solidFill>
                <a:srgbClr val="FFFFFF"/>
              </a:solidFill>
              <a:latin typeface="Times New Roman" panose="02020603050405020304" pitchFamily="18" charset="0"/>
              <a:cs typeface="Times New Roman" panose="02020603050405020304" pitchFamily="18" charset="0"/>
            </a:endParaRPr>
          </a:p>
          <a:p>
            <a:endParaRPr lang="en-GB" sz="900" b="1" dirty="0">
              <a:solidFill>
                <a:srgbClr val="FFFFFF"/>
              </a:solidFill>
              <a:latin typeface="Times New Roman" panose="02020603050405020304" pitchFamily="18" charset="0"/>
              <a:cs typeface="Times New Roman" panose="02020603050405020304" pitchFamily="18" charset="0"/>
            </a:endParaRPr>
          </a:p>
          <a:p>
            <a:endParaRPr lang="en-GB" sz="900" b="1" dirty="0">
              <a:solidFill>
                <a:srgbClr val="FFFFFF"/>
              </a:solidFill>
              <a:latin typeface="Times New Roman" panose="02020603050405020304" pitchFamily="18" charset="0"/>
              <a:cs typeface="Times New Roman" panose="02020603050405020304" pitchFamily="18" charset="0"/>
            </a:endParaRPr>
          </a:p>
          <a:p>
            <a:endParaRPr lang="en-GB" sz="900" b="1" dirty="0">
              <a:solidFill>
                <a:srgbClr val="FFFFFF"/>
              </a:solidFill>
              <a:latin typeface="Times New Roman" panose="02020603050405020304" pitchFamily="18" charset="0"/>
              <a:cs typeface="Times New Roman" panose="02020603050405020304" pitchFamily="18" charset="0"/>
            </a:endParaRPr>
          </a:p>
          <a:p>
            <a:endParaRPr lang="en-US" sz="900" dirty="0">
              <a:solidFill>
                <a:srgbClr val="FFFFFF"/>
              </a:solidFill>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C677397E-55E1-B945-CC09-5C03C56212EC}"/>
              </a:ext>
            </a:extLst>
          </p:cNvPr>
          <p:cNvSpPr/>
          <p:nvPr/>
        </p:nvSpPr>
        <p:spPr>
          <a:xfrm>
            <a:off x="574963" y="1555778"/>
            <a:ext cx="11042073" cy="4913913"/>
          </a:xfrm>
          <a:prstGeom prst="rect">
            <a:avLst/>
          </a:prstGeom>
        </p:spPr>
        <p:txBody>
          <a:bodyPr/>
          <a:lstStyle/>
          <a:p>
            <a:endParaRPr lang="en-GB" dirty="0"/>
          </a:p>
        </p:txBody>
      </p:sp>
    </p:spTree>
    <p:extLst>
      <p:ext uri="{BB962C8B-B14F-4D97-AF65-F5344CB8AC3E}">
        <p14:creationId xmlns:p14="http://schemas.microsoft.com/office/powerpoint/2010/main" val="152424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 name="TextBox 3">
            <a:extLst>
              <a:ext uri="{FF2B5EF4-FFF2-40B4-BE49-F238E27FC236}">
                <a16:creationId xmlns:a16="http://schemas.microsoft.com/office/drawing/2014/main" id="{7CA7CFC1-D7AD-1D38-BE48-0537EF316731}"/>
              </a:ext>
            </a:extLst>
          </p:cNvPr>
          <p:cNvSpPr txBox="1"/>
          <p:nvPr/>
        </p:nvSpPr>
        <p:spPr>
          <a:xfrm>
            <a:off x="838200" y="0"/>
            <a:ext cx="7188989" cy="102142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1600" kern="1200" dirty="0">
                <a:solidFill>
                  <a:schemeClr val="bg1"/>
                </a:solidFill>
                <a:latin typeface="Times New Roman" panose="02020603050405020304" pitchFamily="18" charset="0"/>
                <a:ea typeface="+mj-ea"/>
                <a:cs typeface="Times New Roman" panose="02020603050405020304" pitchFamily="18" charset="0"/>
              </a:rPr>
              <a:t>Marketing Strategies</a:t>
            </a:r>
          </a:p>
        </p:txBody>
      </p:sp>
      <p:cxnSp>
        <p:nvCxnSpPr>
          <p:cNvPr id="12" name="Straight Connector 11">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1440584"/>
            <a:ext cx="802718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7C2F6CE-0CF2-4DDD-85F5-96799A328F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164811" y="6267491"/>
            <a:ext cx="802718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91E03BF0-F439-F1AA-F0D4-A9A5D4421B24}"/>
              </a:ext>
            </a:extLst>
          </p:cNvPr>
          <p:cNvSpPr>
            <a:spLocks noGrp="1"/>
          </p:cNvSpPr>
          <p:nvPr>
            <p:ph idx="1"/>
          </p:nvPr>
        </p:nvSpPr>
        <p:spPr/>
        <p:txBody>
          <a:bodyPr>
            <a:normAutofit/>
          </a:bodyPr>
          <a:lstStyle/>
          <a:p>
            <a:r>
              <a:rPr lang="en-GB" sz="1200" dirty="0">
                <a:solidFill>
                  <a:schemeClr val="bg1"/>
                </a:solidFill>
                <a:latin typeface="Times New Roman" panose="02020603050405020304" pitchFamily="18" charset="0"/>
                <a:cs typeface="Times New Roman" panose="02020603050405020304" pitchFamily="18" charset="0"/>
              </a:rPr>
              <a:t>The primary customers will be contractors that require dependable local collection of asphalt. These include road-surfacing firms, civil-engineering contractors, utility-reinstatement companies, developers and local-authority supply chains. Ex-works sales will be attractive to customers that already operate their own tippers and need material at specific collection times.</a:t>
            </a:r>
          </a:p>
          <a:p>
            <a:r>
              <a:rPr lang="en-GB" sz="1200" dirty="0">
                <a:solidFill>
                  <a:schemeClr val="bg1"/>
                </a:solidFill>
                <a:latin typeface="Times New Roman" panose="02020603050405020304" pitchFamily="18" charset="0"/>
                <a:cs typeface="Times New Roman" panose="02020603050405020304" pitchFamily="18" charset="0"/>
              </a:rPr>
              <a:t>The Midlands market contains established suppliers, so the business cannot compete only on price. It must build a reputation for availability, rapid loading, accurate weighbridge records, consistent quality, practical technical support and professional customer relationships. The company will initially target smaller and medium-sized regional contractors while also seeking supply opportunities with larger contractors.</a:t>
            </a:r>
          </a:p>
          <a:p>
            <a:r>
              <a:rPr lang="en-GB" sz="1200" dirty="0">
                <a:solidFill>
                  <a:schemeClr val="bg1"/>
                </a:solidFill>
                <a:latin typeface="Times New Roman" panose="02020603050405020304" pitchFamily="18" charset="0"/>
                <a:cs typeface="Times New Roman" panose="02020603050405020304" pitchFamily="18" charset="0"/>
              </a:rPr>
              <a:t>Marketing will rely on direct sales visits, professional relationships, contractor networking, a clear website, technical product information and evidence of quality control. The business will invite potential customers to visit the plant during commissioning and will seek letters of intent before full commercial operation. These letters will help demonstrate demand to potential lenders.</a:t>
            </a:r>
          </a:p>
          <a:p>
            <a:r>
              <a:rPr lang="en-GB" sz="1200" dirty="0">
                <a:solidFill>
                  <a:schemeClr val="bg1"/>
                </a:solidFill>
                <a:latin typeface="Times New Roman" panose="02020603050405020304" pitchFamily="18" charset="0"/>
                <a:cs typeface="Times New Roman" panose="02020603050405020304" pitchFamily="18" charset="0"/>
              </a:rPr>
              <a:t>The company will offer standard asphalt first because it is the most commercially straightforward product. Recycled and polymer-modified products will be introduced gradually. This avoids relying on specialist-product revenue before the relevant testing, approvals and customer demand have been achieved.</a:t>
            </a:r>
          </a:p>
          <a:p>
            <a:pPr lvl="0"/>
            <a:endParaRPr lang="en-US" dirty="0"/>
          </a:p>
        </p:txBody>
      </p:sp>
    </p:spTree>
    <p:extLst>
      <p:ext uri="{BB962C8B-B14F-4D97-AF65-F5344CB8AC3E}">
        <p14:creationId xmlns:p14="http://schemas.microsoft.com/office/powerpoint/2010/main" val="1481281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BD088BB7-3F9E-6D74-6077-0A34CDDDE233}"/>
              </a:ext>
            </a:extLst>
          </p:cNvPr>
          <p:cNvSpPr txBox="1"/>
          <p:nvPr/>
        </p:nvSpPr>
        <p:spPr>
          <a:xfrm>
            <a:off x="94552" y="332217"/>
            <a:ext cx="4421332" cy="1083061"/>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1600" b="1" i="0" kern="1200" dirty="0">
                <a:solidFill>
                  <a:schemeClr val="bg1"/>
                </a:solidFill>
                <a:effectLst/>
                <a:latin typeface="Times New Roman" panose="02020603050405020304" pitchFamily="18" charset="0"/>
                <a:ea typeface="+mj-ea"/>
                <a:cs typeface="Times New Roman" panose="02020603050405020304" pitchFamily="18" charset="0"/>
              </a:rPr>
              <a:t>Funding Requirements and Allocation</a:t>
            </a:r>
            <a:endParaRPr lang="en-US" sz="1600" b="1" kern="1200" dirty="0">
              <a:solidFill>
                <a:schemeClr val="bg1"/>
              </a:solidFill>
              <a:latin typeface="Times New Roman" panose="02020603050405020304" pitchFamily="18" charset="0"/>
              <a:ea typeface="+mj-ea"/>
              <a:cs typeface="Times New Roman" panose="02020603050405020304" pitchFamily="18" charset="0"/>
            </a:endParaRPr>
          </a:p>
        </p:txBody>
      </p:sp>
      <p:sp>
        <p:nvSpPr>
          <p:cNvPr id="8" name="Content Placeholder 2">
            <a:extLst>
              <a:ext uri="{FF2B5EF4-FFF2-40B4-BE49-F238E27FC236}">
                <a16:creationId xmlns:a16="http://schemas.microsoft.com/office/drawing/2014/main" id="{0C02D8C8-03B0-FF56-CFE5-5F25280332B8}"/>
              </a:ext>
            </a:extLst>
          </p:cNvPr>
          <p:cNvSpPr>
            <a:spLocks noGrp="1"/>
          </p:cNvSpPr>
          <p:nvPr>
            <p:ph idx="1"/>
          </p:nvPr>
        </p:nvSpPr>
        <p:spPr>
          <a:xfrm>
            <a:off x="971550" y="1412488"/>
            <a:ext cx="10620375" cy="4969261"/>
          </a:xfrm>
        </p:spPr>
        <p:txBody>
          <a:bodyPr vert="horz" lIns="91440" tIns="45720" rIns="91440" bIns="45720" rtlCol="0">
            <a:normAutofit/>
          </a:bodyPr>
          <a:lstStyle/>
          <a:p>
            <a:r>
              <a:rPr lang="en-GB" sz="1200" dirty="0">
                <a:solidFill>
                  <a:schemeClr val="bg1"/>
                </a:solidFill>
                <a:latin typeface="Times New Roman" panose="02020603050405020304" pitchFamily="18" charset="0"/>
                <a:cs typeface="Times New Roman" panose="02020603050405020304" pitchFamily="18" charset="0"/>
              </a:rPr>
              <a:t>The total first-phase funding requirement is estimated at £3,000,000. This figure is a funding request, not capital already available. It will be used for the mobile plant, site preparation, storage systems, installation, commissioning, professional fees and initial working capital.</a:t>
            </a:r>
          </a:p>
          <a:p>
            <a:r>
              <a:rPr lang="en-GB" sz="1200" dirty="0">
                <a:solidFill>
                  <a:schemeClr val="bg1"/>
                </a:solidFill>
                <a:latin typeface="Times New Roman" panose="02020603050405020304" pitchFamily="18" charset="0"/>
                <a:cs typeface="Times New Roman" panose="02020603050405020304" pitchFamily="18" charset="0"/>
              </a:rPr>
              <a:t>The financial forecast assumes Year 1 sales of 55,000 tonnes. This is deliberately cautious compared with the plant’s theoretical maximum capacity and reflects the time required to win customers and build operational stability. The forecast uses an illustrative average selling price of £95 per tonne for standard asphalt, £85 per tonne for recycled asphalt and £115 per tonne for polymer-modified asphalt. These figures must be replaced by supplier quotes, competitor checks and customer discussions before any real investment decision.</a:t>
            </a:r>
          </a:p>
          <a:p>
            <a:r>
              <a:rPr lang="en-GB" sz="1200" dirty="0">
                <a:solidFill>
                  <a:schemeClr val="bg1"/>
                </a:solidFill>
                <a:latin typeface="Times New Roman" panose="02020603050405020304" pitchFamily="18" charset="0"/>
                <a:cs typeface="Times New Roman" panose="02020603050405020304" pitchFamily="18" charset="0"/>
              </a:rPr>
              <a:t>Year 1 forecast revenue is £5,165,000, with estimated production costs of £3,667,290. This produces an illustrative operating contribution of £1,497,710 before finance costs, depreciation, corporation tax and unforeseen repairs.</a:t>
            </a:r>
          </a:p>
          <a:p>
            <a:r>
              <a:rPr lang="en-GB" sz="1300" dirty="0">
                <a:solidFill>
                  <a:schemeClr val="bg1"/>
                </a:solidFill>
                <a:latin typeface="Times New Roman" panose="02020603050405020304" pitchFamily="18" charset="0"/>
                <a:cs typeface="Times New Roman" panose="02020603050405020304" pitchFamily="18" charset="0"/>
              </a:rPr>
              <a:t>Virgin bitumen is expected to be one of the most important and volatile cost items. The use of RAP can reduce virgin-material demand, but only where the reclaimed material is properly tested and suitable for the final mix.</a:t>
            </a:r>
          </a:p>
          <a:p>
            <a:r>
              <a:rPr lang="en-GB" sz="1300" dirty="0">
                <a:solidFill>
                  <a:schemeClr val="bg1"/>
                </a:solidFill>
                <a:latin typeface="Times New Roman" panose="02020603050405020304" pitchFamily="18" charset="0"/>
                <a:cs typeface="Times New Roman" panose="02020603050405020304" pitchFamily="18" charset="0"/>
              </a:rPr>
              <a:t>The business will investigate bank lending, asset finance and government-backed finance. Government grants will not be included in the core forecast until formally approved. After the business has completed its first profitable year, met its loan repayments, tax obligations and working-capital needs, 25% of annual net profit after tax will be reinvested in innovation, testing and workforce development.</a:t>
            </a:r>
          </a:p>
          <a:p>
            <a:endParaRPr lang="en-US" sz="12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78303392"/>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31" name="Freeform: Shape 3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graphicFrame>
        <p:nvGraphicFramePr>
          <p:cNvPr id="5" name="Table 4">
            <a:extLst>
              <a:ext uri="{FF2B5EF4-FFF2-40B4-BE49-F238E27FC236}">
                <a16:creationId xmlns:a16="http://schemas.microsoft.com/office/drawing/2014/main" id="{84AB0C6C-1B62-BD5B-4E39-AC5A0700187D}"/>
              </a:ext>
            </a:extLst>
          </p:cNvPr>
          <p:cNvGraphicFramePr>
            <a:graphicFrameLocks noGrp="1"/>
          </p:cNvGraphicFramePr>
          <p:nvPr>
            <p:extLst>
              <p:ext uri="{D42A27DB-BD31-4B8C-83A1-F6EECF244321}">
                <p14:modId xmlns:p14="http://schemas.microsoft.com/office/powerpoint/2010/main" val="1769394984"/>
              </p:ext>
            </p:extLst>
          </p:nvPr>
        </p:nvGraphicFramePr>
        <p:xfrm>
          <a:off x="7065908" y="448985"/>
          <a:ext cx="4859392" cy="5494613"/>
        </p:xfrm>
        <a:graphic>
          <a:graphicData uri="http://schemas.openxmlformats.org/drawingml/2006/table">
            <a:tbl>
              <a:tblPr bandRow="1">
                <a:tableStyleId>{5C22544A-7EE6-4342-B048-85BDC9FD1C3A}</a:tableStyleId>
              </a:tblPr>
              <a:tblGrid>
                <a:gridCol w="2916292">
                  <a:extLst>
                    <a:ext uri="{9D8B030D-6E8A-4147-A177-3AD203B41FA5}">
                      <a16:colId xmlns:a16="http://schemas.microsoft.com/office/drawing/2014/main" val="4078324115"/>
                    </a:ext>
                  </a:extLst>
                </a:gridCol>
                <a:gridCol w="1943100">
                  <a:extLst>
                    <a:ext uri="{9D8B030D-6E8A-4147-A177-3AD203B41FA5}">
                      <a16:colId xmlns:a16="http://schemas.microsoft.com/office/drawing/2014/main" val="3261734122"/>
                    </a:ext>
                  </a:extLst>
                </a:gridCol>
              </a:tblGrid>
              <a:tr h="1390108">
                <a:tc>
                  <a:txBody>
                    <a:bodyPr/>
                    <a:lstStyle/>
                    <a:p>
                      <a:pPr algn="l" rtl="0" fontAlgn="ctr"/>
                      <a:r>
                        <a:rPr lang="en-GB" sz="3300" b="1" u="none" strike="noStrike" dirty="0">
                          <a:effectLst/>
                        </a:rPr>
                        <a:t>Fixed Costs</a:t>
                      </a:r>
                      <a:endParaRPr lang="en-GB" sz="3300" b="1" i="0" u="none" strike="noStrike" dirty="0">
                        <a:solidFill>
                          <a:srgbClr val="000000"/>
                        </a:solidFill>
                        <a:effectLst/>
                        <a:latin typeface="Calibri" panose="020F0502020204030204" pitchFamily="34" charset="0"/>
                      </a:endParaRPr>
                    </a:p>
                  </a:txBody>
                  <a:tcPr marL="15716" marR="15716" marT="15716" marB="0" anchor="ctr">
                    <a:solidFill>
                      <a:schemeClr val="accent6">
                        <a:lumMod val="60000"/>
                        <a:lumOff val="40000"/>
                      </a:schemeClr>
                    </a:solidFill>
                  </a:tcPr>
                </a:tc>
                <a:tc>
                  <a:txBody>
                    <a:bodyPr/>
                    <a:lstStyle/>
                    <a:p>
                      <a:pPr algn="l" rtl="0" fontAlgn="ctr"/>
                      <a:r>
                        <a:rPr lang="en-GB" sz="3300" b="1" u="none" strike="noStrike" dirty="0">
                          <a:effectLst/>
                        </a:rPr>
                        <a:t>per month</a:t>
                      </a:r>
                      <a:endParaRPr lang="en-GB" sz="3300" b="1" i="0" u="none" strike="noStrike" dirty="0">
                        <a:solidFill>
                          <a:srgbClr val="000000"/>
                        </a:solidFill>
                        <a:effectLst/>
                        <a:latin typeface="Calibri" panose="020F0502020204030204" pitchFamily="34" charset="0"/>
                      </a:endParaRPr>
                    </a:p>
                  </a:txBody>
                  <a:tcPr marL="15716" marR="15716" marT="15716" marB="0" anchor="ctr">
                    <a:solidFill>
                      <a:schemeClr val="accent6">
                        <a:lumMod val="60000"/>
                        <a:lumOff val="40000"/>
                      </a:schemeClr>
                    </a:solidFill>
                  </a:tcPr>
                </a:tc>
                <a:extLst>
                  <a:ext uri="{0D108BD9-81ED-4DB2-BD59-A6C34878D82A}">
                    <a16:rowId xmlns:a16="http://schemas.microsoft.com/office/drawing/2014/main" val="1773919177"/>
                  </a:ext>
                </a:extLst>
              </a:tr>
              <a:tr h="705747">
                <a:tc>
                  <a:txBody>
                    <a:bodyPr/>
                    <a:lstStyle/>
                    <a:p>
                      <a:pPr algn="l" rtl="0" fontAlgn="ctr"/>
                      <a:r>
                        <a:rPr lang="en-GB" sz="1800" dirty="0">
                          <a:latin typeface="Times New Roman" panose="02020603050405020304" pitchFamily="18" charset="0"/>
                          <a:cs typeface="Times New Roman" panose="02020603050405020304" pitchFamily="18" charset="0"/>
                        </a:rPr>
                        <a:t>Plant Labor &amp; Supervision</a:t>
                      </a:r>
                      <a:endParaRPr lang="en-GB" sz="18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15716" marR="15716" marT="15716" marB="0" anchor="ctr"/>
                </a:tc>
                <a:tc>
                  <a:txBody>
                    <a:bodyPr/>
                    <a:lstStyle/>
                    <a:p>
                      <a:pPr algn="r" rtl="0" fontAlgn="ctr"/>
                      <a:r>
                        <a:rPr lang="en-GB" sz="3300" b="0" i="0" u="none" strike="noStrike" dirty="0">
                          <a:solidFill>
                            <a:srgbClr val="000000"/>
                          </a:solidFill>
                          <a:effectLst/>
                          <a:latin typeface="Calibri" panose="020F0502020204030204" pitchFamily="34" charset="0"/>
                        </a:rPr>
                        <a:t>£29 150</a:t>
                      </a:r>
                    </a:p>
                  </a:txBody>
                  <a:tcPr marL="15716" marR="15716" marT="15716" marB="0" anchor="ctr"/>
                </a:tc>
                <a:extLst>
                  <a:ext uri="{0D108BD9-81ED-4DB2-BD59-A6C34878D82A}">
                    <a16:rowId xmlns:a16="http://schemas.microsoft.com/office/drawing/2014/main" val="3366274579"/>
                  </a:ext>
                </a:extLst>
              </a:tr>
              <a:tr h="610471">
                <a:tc>
                  <a:txBody>
                    <a:bodyPr/>
                    <a:lstStyle/>
                    <a:p>
                      <a:pPr algn="l" rtl="0" fontAlgn="ctr"/>
                      <a:r>
                        <a:rPr lang="en-GB" sz="1800" dirty="0">
                          <a:latin typeface="Times New Roman" panose="02020603050405020304" pitchFamily="18" charset="0"/>
                          <a:cs typeface="Times New Roman" panose="02020603050405020304" pitchFamily="18" charset="0"/>
                        </a:rPr>
                        <a:t>Site Lease &amp; Business Rates</a:t>
                      </a:r>
                      <a:endParaRPr lang="en-GB" sz="18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15716" marR="15716" marT="15716" marB="0" anchor="ctr"/>
                </a:tc>
                <a:tc>
                  <a:txBody>
                    <a:bodyPr/>
                    <a:lstStyle/>
                    <a:p>
                      <a:pPr algn="r" rtl="0" fontAlgn="ctr"/>
                      <a:r>
                        <a:rPr lang="en-GB" sz="3300" b="0" i="0" u="none" strike="noStrike" dirty="0">
                          <a:solidFill>
                            <a:srgbClr val="000000"/>
                          </a:solidFill>
                          <a:effectLst/>
                          <a:latin typeface="Calibri" panose="020F0502020204030204" pitchFamily="34" charset="0"/>
                        </a:rPr>
                        <a:t>£10 000</a:t>
                      </a:r>
                    </a:p>
                  </a:txBody>
                  <a:tcPr marL="15716" marR="15716" marT="15716" marB="0" anchor="ctr"/>
                </a:tc>
                <a:extLst>
                  <a:ext uri="{0D108BD9-81ED-4DB2-BD59-A6C34878D82A}">
                    <a16:rowId xmlns:a16="http://schemas.microsoft.com/office/drawing/2014/main" val="1957750995"/>
                  </a:ext>
                </a:extLst>
              </a:tr>
              <a:tr h="783617">
                <a:tc>
                  <a:txBody>
                    <a:bodyPr/>
                    <a:lstStyle/>
                    <a:p>
                      <a:pPr algn="l" rtl="0" fontAlgn="ctr"/>
                      <a:r>
                        <a:rPr lang="en-GB" sz="1800" dirty="0">
                          <a:latin typeface="Times New Roman" panose="02020603050405020304" pitchFamily="18" charset="0"/>
                          <a:cs typeface="Times New Roman" panose="02020603050405020304" pitchFamily="18" charset="0"/>
                        </a:rPr>
                        <a:t>Mechanical Maintenance</a:t>
                      </a:r>
                      <a:endParaRPr lang="en-GB" sz="18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15716" marR="15716" marT="15716" marB="0" anchor="ctr"/>
                </a:tc>
                <a:tc>
                  <a:txBody>
                    <a:bodyPr/>
                    <a:lstStyle/>
                    <a:p>
                      <a:pPr algn="r" rtl="0" fontAlgn="ctr"/>
                      <a:r>
                        <a:rPr lang="en-GB" sz="3300" b="0" i="0" u="none" strike="noStrike" dirty="0">
                          <a:solidFill>
                            <a:srgbClr val="000000"/>
                          </a:solidFill>
                          <a:effectLst/>
                          <a:latin typeface="Calibri" panose="020F0502020204030204" pitchFamily="34" charset="0"/>
                        </a:rPr>
                        <a:t>£7 500</a:t>
                      </a:r>
                    </a:p>
                  </a:txBody>
                  <a:tcPr marL="15716" marR="15716" marT="15716" marB="0" anchor="ctr"/>
                </a:tc>
                <a:extLst>
                  <a:ext uri="{0D108BD9-81ED-4DB2-BD59-A6C34878D82A}">
                    <a16:rowId xmlns:a16="http://schemas.microsoft.com/office/drawing/2014/main" val="3343916940"/>
                  </a:ext>
                </a:extLst>
              </a:tr>
              <a:tr h="705747">
                <a:tc>
                  <a:txBody>
                    <a:bodyPr/>
                    <a:lstStyle/>
                    <a:p>
                      <a:pPr algn="l" rtl="0" fontAlgn="ctr"/>
                      <a:r>
                        <a:rPr lang="en-GB" sz="1800" dirty="0">
                          <a:latin typeface="Times New Roman" panose="02020603050405020304" pitchFamily="18" charset="0"/>
                          <a:cs typeface="Times New Roman" panose="02020603050405020304" pitchFamily="18" charset="0"/>
                        </a:rPr>
                        <a:t>Insurance &amp; Compliance</a:t>
                      </a:r>
                      <a:endParaRPr lang="en-GB" sz="18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15716" marR="15716" marT="15716" marB="0" anchor="ctr"/>
                </a:tc>
                <a:tc>
                  <a:txBody>
                    <a:bodyPr/>
                    <a:lstStyle/>
                    <a:p>
                      <a:pPr algn="r" rtl="0" fontAlgn="ctr"/>
                      <a:r>
                        <a:rPr lang="en-GB" sz="3300" b="0" i="0" u="none" strike="noStrike" dirty="0">
                          <a:solidFill>
                            <a:srgbClr val="000000"/>
                          </a:solidFill>
                          <a:effectLst/>
                          <a:latin typeface="Calibri" panose="020F0502020204030204" pitchFamily="34" charset="0"/>
                        </a:rPr>
                        <a:t>£3 350</a:t>
                      </a:r>
                    </a:p>
                  </a:txBody>
                  <a:tcPr marL="15716" marR="15716" marT="15716" marB="0" anchor="ctr"/>
                </a:tc>
                <a:extLst>
                  <a:ext uri="{0D108BD9-81ED-4DB2-BD59-A6C34878D82A}">
                    <a16:rowId xmlns:a16="http://schemas.microsoft.com/office/drawing/2014/main" val="1042499348"/>
                  </a:ext>
                </a:extLst>
              </a:tr>
              <a:tr h="1298923">
                <a:tc>
                  <a:txBody>
                    <a:bodyPr/>
                    <a:lstStyle/>
                    <a:p>
                      <a:pPr algn="l" rtl="0" fontAlgn="ctr"/>
                      <a:r>
                        <a:rPr lang="en-GB" sz="3300" b="1" u="none" strike="noStrike" dirty="0">
                          <a:effectLst/>
                          <a:latin typeface="+mn-lt"/>
                          <a:cs typeface="Times New Roman" panose="02020603050405020304" pitchFamily="18" charset="0"/>
                        </a:rPr>
                        <a:t>Total cost</a:t>
                      </a:r>
                      <a:endParaRPr lang="en-GB" sz="3300" b="1" i="0" u="none" strike="noStrike" dirty="0">
                        <a:solidFill>
                          <a:srgbClr val="000000"/>
                        </a:solidFill>
                        <a:effectLst/>
                        <a:latin typeface="+mn-lt"/>
                        <a:cs typeface="Times New Roman" panose="02020603050405020304" pitchFamily="18" charset="0"/>
                      </a:endParaRPr>
                    </a:p>
                  </a:txBody>
                  <a:tcPr marL="15716" marR="15716" marT="15716" marB="0" anchor="ctr">
                    <a:solidFill>
                      <a:schemeClr val="accent4">
                        <a:lumMod val="20000"/>
                        <a:lumOff val="80000"/>
                      </a:schemeClr>
                    </a:solidFill>
                  </a:tcPr>
                </a:tc>
                <a:tc>
                  <a:txBody>
                    <a:bodyPr/>
                    <a:lstStyle/>
                    <a:p>
                      <a:pPr algn="r" rtl="0" fontAlgn="ctr"/>
                      <a:r>
                        <a:rPr lang="en-GB" sz="3300" b="0" i="0" u="none" strike="noStrike" dirty="0">
                          <a:solidFill>
                            <a:srgbClr val="000000"/>
                          </a:solidFill>
                          <a:effectLst/>
                          <a:latin typeface="Calibri" panose="020F0502020204030204" pitchFamily="34" charset="0"/>
                        </a:rPr>
                        <a:t>£50 000</a:t>
                      </a:r>
                    </a:p>
                  </a:txBody>
                  <a:tcPr marL="15716" marR="15716" marT="15716" marB="0" anchor="ctr"/>
                </a:tc>
                <a:extLst>
                  <a:ext uri="{0D108BD9-81ED-4DB2-BD59-A6C34878D82A}">
                    <a16:rowId xmlns:a16="http://schemas.microsoft.com/office/drawing/2014/main" val="246753763"/>
                  </a:ext>
                </a:extLst>
              </a:tr>
            </a:tbl>
          </a:graphicData>
        </a:graphic>
      </p:graphicFrame>
      <p:graphicFrame>
        <p:nvGraphicFramePr>
          <p:cNvPr id="4" name="Content Placeholder 3">
            <a:extLst>
              <a:ext uri="{FF2B5EF4-FFF2-40B4-BE49-F238E27FC236}">
                <a16:creationId xmlns:a16="http://schemas.microsoft.com/office/drawing/2014/main" id="{3BF6B87C-753B-0606-B7C1-F526C69EB0B1}"/>
              </a:ext>
            </a:extLst>
          </p:cNvPr>
          <p:cNvGraphicFramePr>
            <a:graphicFrameLocks noGrp="1"/>
          </p:cNvGraphicFramePr>
          <p:nvPr>
            <p:ph idx="1"/>
            <p:extLst>
              <p:ext uri="{D42A27DB-BD31-4B8C-83A1-F6EECF244321}">
                <p14:modId xmlns:p14="http://schemas.microsoft.com/office/powerpoint/2010/main" val="1451899507"/>
              </p:ext>
            </p:extLst>
          </p:nvPr>
        </p:nvGraphicFramePr>
        <p:xfrm>
          <a:off x="388883" y="525516"/>
          <a:ext cx="6288142" cy="5418083"/>
        </p:xfrm>
        <a:graphic>
          <a:graphicData uri="http://schemas.openxmlformats.org/drawingml/2006/table">
            <a:tbl>
              <a:tblPr firstRow="1"/>
              <a:tblGrid>
                <a:gridCol w="3627092">
                  <a:extLst>
                    <a:ext uri="{9D8B030D-6E8A-4147-A177-3AD203B41FA5}">
                      <a16:colId xmlns:a16="http://schemas.microsoft.com/office/drawing/2014/main" val="3173173661"/>
                    </a:ext>
                  </a:extLst>
                </a:gridCol>
                <a:gridCol w="2661050">
                  <a:extLst>
                    <a:ext uri="{9D8B030D-6E8A-4147-A177-3AD203B41FA5}">
                      <a16:colId xmlns:a16="http://schemas.microsoft.com/office/drawing/2014/main" val="896379705"/>
                    </a:ext>
                  </a:extLst>
                </a:gridCol>
              </a:tblGrid>
              <a:tr h="943515">
                <a:tc>
                  <a:txBody>
                    <a:bodyPr/>
                    <a:lstStyle/>
                    <a:p>
                      <a:pPr algn="l" rtl="0" fontAlgn="ctr">
                        <a:spcBef>
                          <a:spcPts val="0"/>
                        </a:spcBef>
                        <a:spcAft>
                          <a:spcPts val="0"/>
                        </a:spcAft>
                      </a:pPr>
                      <a:r>
                        <a:rPr lang="en-GB" sz="3300" b="1" i="0" u="none" strike="noStrike" dirty="0">
                          <a:solidFill>
                            <a:srgbClr val="000000"/>
                          </a:solidFill>
                          <a:effectLst/>
                          <a:highlight>
                            <a:srgbClr val="83CCEB"/>
                          </a:highlight>
                          <a:latin typeface="Calibri" panose="020F0502020204030204" pitchFamily="34" charset="0"/>
                        </a:rPr>
                        <a:t>Startup</a:t>
                      </a:r>
                      <a:r>
                        <a:rPr lang="en-GB" sz="3300" b="0" i="0" u="none" strike="noStrike" dirty="0">
                          <a:solidFill>
                            <a:srgbClr val="000000"/>
                          </a:solidFill>
                          <a:effectLst/>
                          <a:highlight>
                            <a:srgbClr val="83CCEB"/>
                          </a:highlight>
                          <a:latin typeface="Calibri" panose="020F0502020204030204" pitchFamily="34" charset="0"/>
                        </a:rPr>
                        <a:t> </a:t>
                      </a:r>
                      <a:r>
                        <a:rPr lang="en-GB" sz="3300" b="1" i="0" u="none" strike="noStrike" dirty="0">
                          <a:solidFill>
                            <a:srgbClr val="000000"/>
                          </a:solidFill>
                          <a:effectLst/>
                          <a:highlight>
                            <a:srgbClr val="83CCEB"/>
                          </a:highlight>
                          <a:latin typeface="Calibri" panose="020F0502020204030204" pitchFamily="34" charset="0"/>
                        </a:rPr>
                        <a:t>Cost</a:t>
                      </a:r>
                      <a:endParaRPr lang="en-GB" sz="2500" b="0" i="0" u="none" strike="noStrike" dirty="0">
                        <a:effectLst/>
                        <a:highlight>
                          <a:srgbClr val="83CCE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83CCEB"/>
                          </a:highlight>
                          <a:latin typeface="Calibri" panose="020F0502020204030204" pitchFamily="34" charset="0"/>
                        </a:rPr>
                        <a:t> £3 000 000</a:t>
                      </a:r>
                      <a:endParaRPr lang="en-GB" sz="2500" b="0" i="0" u="none" strike="noStrike" dirty="0">
                        <a:effectLst/>
                        <a:highlight>
                          <a:srgbClr val="83CCE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extLst>
                  <a:ext uri="{0D108BD9-81ED-4DB2-BD59-A6C34878D82A}">
                    <a16:rowId xmlns:a16="http://schemas.microsoft.com/office/drawing/2014/main" val="1695073799"/>
                  </a:ext>
                </a:extLst>
              </a:tr>
              <a:tr h="665317">
                <a:tc>
                  <a:txBody>
                    <a:bodyPr/>
                    <a:lstStyle/>
                    <a:p>
                      <a:pPr algn="l" rtl="0" fontAlgn="ctr">
                        <a:spcBef>
                          <a:spcPts val="0"/>
                        </a:spcBef>
                        <a:spcAft>
                          <a:spcPts val="0"/>
                        </a:spcAft>
                      </a:pPr>
                      <a:r>
                        <a:rPr lang="en-GB" sz="1800" dirty="0">
                          <a:highlight>
                            <a:srgbClr val="CAEDFB"/>
                          </a:highlight>
                          <a:latin typeface="Times New Roman" panose="02020603050405020304" pitchFamily="18" charset="0"/>
                          <a:cs typeface="Times New Roman" panose="02020603050405020304" pitchFamily="18" charset="0"/>
                        </a:rPr>
                        <a:t>Civil Works &amp; Foundations</a:t>
                      </a:r>
                      <a:endParaRPr lang="en-GB" sz="1800" b="0" i="0" u="none" strike="noStrike" dirty="0">
                        <a:effectLst/>
                        <a:highlight>
                          <a:srgbClr val="CAEDFB"/>
                        </a:highlight>
                        <a:latin typeface="Times New Roman" panose="02020603050405020304" pitchFamily="18" charset="0"/>
                        <a:cs typeface="Times New Roman" panose="02020603050405020304" pitchFamily="18"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500" b="0" i="0" u="none" strike="noStrike" dirty="0">
                          <a:effectLst/>
                          <a:highlight>
                            <a:srgbClr val="E9EBF5"/>
                          </a:highlight>
                          <a:latin typeface="Arial" panose="020B0604020202020204" pitchFamily="34" charset="0"/>
                        </a:rPr>
                        <a:t>£150 000</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238123093"/>
                  </a:ext>
                </a:extLst>
              </a:tr>
              <a:tr h="697863">
                <a:tc>
                  <a:txBody>
                    <a:bodyPr/>
                    <a:lstStyle/>
                    <a:p>
                      <a:pPr algn="l" rtl="0" fontAlgn="ctr">
                        <a:spcBef>
                          <a:spcPts val="0"/>
                        </a:spcBef>
                        <a:spcAft>
                          <a:spcPts val="0"/>
                        </a:spcAft>
                      </a:pPr>
                      <a:r>
                        <a:rPr lang="en-GB" sz="1800" dirty="0">
                          <a:highlight>
                            <a:srgbClr val="CAEDFB"/>
                          </a:highlight>
                          <a:latin typeface="Times New Roman" panose="02020603050405020304" pitchFamily="18" charset="0"/>
                          <a:cs typeface="Times New Roman" panose="02020603050405020304" pitchFamily="18" charset="0"/>
                        </a:rPr>
                        <a:t>Grid &amp; Gas Infrastructure</a:t>
                      </a:r>
                      <a:endParaRPr lang="en-GB" sz="1800" b="0" i="0" u="none" strike="noStrike" dirty="0">
                        <a:effectLst/>
                        <a:highlight>
                          <a:srgbClr val="CAEDFB"/>
                        </a:highlight>
                        <a:latin typeface="Times New Roman" panose="02020603050405020304" pitchFamily="18" charset="0"/>
                        <a:cs typeface="Times New Roman" panose="02020603050405020304" pitchFamily="18"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500" b="0" i="0" u="none" strike="noStrike" dirty="0">
                          <a:effectLst/>
                          <a:highlight>
                            <a:srgbClr val="E9EBF5"/>
                          </a:highlight>
                          <a:latin typeface="Arial" panose="020B0604020202020204" pitchFamily="34" charset="0"/>
                        </a:rPr>
                        <a:t>£45 000</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1377427567"/>
                  </a:ext>
                </a:extLst>
              </a:tr>
              <a:tr h="665317">
                <a:tc>
                  <a:txBody>
                    <a:bodyPr/>
                    <a:lstStyle/>
                    <a:p>
                      <a:pPr algn="l" rtl="0" fontAlgn="ctr">
                        <a:spcBef>
                          <a:spcPts val="0"/>
                        </a:spcBef>
                        <a:spcAft>
                          <a:spcPts val="0"/>
                        </a:spcAft>
                      </a:pPr>
                      <a:r>
                        <a:rPr lang="en-GB" sz="1800" dirty="0">
                          <a:highlight>
                            <a:srgbClr val="CAEDFB"/>
                          </a:highlight>
                          <a:latin typeface="Times New Roman" panose="02020603050405020304" pitchFamily="18" charset="0"/>
                          <a:cs typeface="Times New Roman" panose="02020603050405020304" pitchFamily="18" charset="0"/>
                        </a:rPr>
                        <a:t>Storage Silos &amp; RAP Systems</a:t>
                      </a:r>
                      <a:endParaRPr lang="en-GB" sz="1800" b="0" i="0" u="none" strike="noStrike" dirty="0">
                        <a:effectLst/>
                        <a:highlight>
                          <a:srgbClr val="CAEDFB"/>
                        </a:highlight>
                        <a:latin typeface="Times New Roman" panose="02020603050405020304" pitchFamily="18" charset="0"/>
                        <a:cs typeface="Times New Roman" panose="02020603050405020304" pitchFamily="18"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500" b="0" i="0" u="none" strike="noStrike" dirty="0">
                          <a:effectLst/>
                          <a:highlight>
                            <a:srgbClr val="E9EBF5"/>
                          </a:highlight>
                          <a:latin typeface="Arial" panose="020B0604020202020204" pitchFamily="34" charset="0"/>
                        </a:rPr>
                        <a:t>£80 000</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025424853"/>
                  </a:ext>
                </a:extLst>
              </a:tr>
              <a:tr h="611896">
                <a:tc>
                  <a:txBody>
                    <a:bodyPr/>
                    <a:lstStyle/>
                    <a:p>
                      <a:pPr algn="l" rtl="0" fontAlgn="ctr">
                        <a:spcBef>
                          <a:spcPts val="0"/>
                        </a:spcBef>
                        <a:spcAft>
                          <a:spcPts val="0"/>
                        </a:spcAft>
                      </a:pPr>
                      <a:r>
                        <a:rPr lang="en-GB" sz="1800" dirty="0">
                          <a:highlight>
                            <a:srgbClr val="CAEDFB"/>
                          </a:highlight>
                          <a:latin typeface="Times New Roman" panose="02020603050405020304" pitchFamily="18" charset="0"/>
                          <a:cs typeface="Times New Roman" panose="02020603050405020304" pitchFamily="18" charset="0"/>
                        </a:rPr>
                        <a:t>Environmental &amp; HSE Permits</a:t>
                      </a:r>
                      <a:endParaRPr lang="en-GB" sz="1800" b="0" i="0" u="none" strike="noStrike" dirty="0">
                        <a:effectLst/>
                        <a:highlight>
                          <a:srgbClr val="CAEDFB"/>
                        </a:highlight>
                        <a:latin typeface="Times New Roman" panose="02020603050405020304" pitchFamily="18" charset="0"/>
                        <a:cs typeface="Times New Roman" panose="02020603050405020304" pitchFamily="18"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500" b="0" i="0" u="none" strike="noStrike" dirty="0">
                          <a:effectLst/>
                          <a:highlight>
                            <a:srgbClr val="E9EBF5"/>
                          </a:highlight>
                          <a:latin typeface="Arial" panose="020B0604020202020204" pitchFamily="34" charset="0"/>
                        </a:rPr>
                        <a:t>£20 000</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442149734"/>
                  </a:ext>
                </a:extLst>
              </a:tr>
              <a:tr h="611896">
                <a:tc>
                  <a:txBody>
                    <a:bodyPr/>
                    <a:lstStyle/>
                    <a:p>
                      <a:pPr algn="l" rtl="0" fontAlgn="ctr">
                        <a:spcBef>
                          <a:spcPts val="0"/>
                        </a:spcBef>
                        <a:spcAft>
                          <a:spcPts val="0"/>
                        </a:spcAft>
                      </a:pPr>
                      <a:r>
                        <a:rPr lang="en-GB" sz="1800" dirty="0">
                          <a:highlight>
                            <a:srgbClr val="CAEDFB"/>
                          </a:highlight>
                          <a:latin typeface="Times New Roman" panose="02020603050405020304" pitchFamily="18" charset="0"/>
                          <a:cs typeface="Times New Roman" panose="02020603050405020304" pitchFamily="18" charset="0"/>
                        </a:rPr>
                        <a:t>Mobile Yard Equipment</a:t>
                      </a:r>
                      <a:endParaRPr lang="en-GB" sz="1800" b="0" i="0" u="none" strike="noStrike" dirty="0">
                        <a:effectLst/>
                        <a:highlight>
                          <a:srgbClr val="CAEDFB"/>
                        </a:highlight>
                        <a:latin typeface="Times New Roman" panose="02020603050405020304" pitchFamily="18" charset="0"/>
                        <a:cs typeface="Times New Roman" panose="02020603050405020304" pitchFamily="18"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500" b="0" i="0" u="none" strike="noStrike" dirty="0">
                          <a:effectLst/>
                          <a:highlight>
                            <a:srgbClr val="E9EBF5"/>
                          </a:highlight>
                          <a:latin typeface="Arial" panose="020B0604020202020204" pitchFamily="34" charset="0"/>
                        </a:rPr>
                        <a:t>£75 000</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1014804701"/>
                  </a:ext>
                </a:extLst>
              </a:tr>
              <a:tr h="1222279">
                <a:tc>
                  <a:txBody>
                    <a:bodyPr/>
                    <a:lstStyle/>
                    <a:p>
                      <a:pPr algn="l" rtl="0" fontAlgn="ctr">
                        <a:spcBef>
                          <a:spcPts val="0"/>
                        </a:spcBef>
                        <a:spcAft>
                          <a:spcPts val="0"/>
                        </a:spcAft>
                      </a:pPr>
                      <a:r>
                        <a:rPr lang="en-GB" sz="3300" b="1" i="0" u="none" strike="noStrike" dirty="0">
                          <a:solidFill>
                            <a:srgbClr val="000000"/>
                          </a:solidFill>
                          <a:effectLst/>
                          <a:highlight>
                            <a:srgbClr val="FFFF00"/>
                          </a:highlight>
                          <a:latin typeface="Calibri" panose="020F0502020204030204" pitchFamily="34" charset="0"/>
                        </a:rPr>
                        <a:t>Total</a:t>
                      </a:r>
                      <a:endParaRPr lang="en-GB" sz="2500" b="0" i="0" u="none" strike="noStrike" dirty="0">
                        <a:effectLst/>
                        <a:highlight>
                          <a:srgbClr val="FFFF00"/>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spcBef>
                          <a:spcPts val="0"/>
                        </a:spcBef>
                        <a:spcAft>
                          <a:spcPts val="0"/>
                        </a:spcAft>
                      </a:pPr>
                      <a:r>
                        <a:rPr lang="en-GB" sz="2500" b="1" i="0" u="none" strike="noStrike" dirty="0">
                          <a:effectLst/>
                          <a:highlight>
                            <a:srgbClr val="E9EBF5"/>
                          </a:highlight>
                          <a:latin typeface="Arial" panose="020B0604020202020204" pitchFamily="34" charset="0"/>
                        </a:rPr>
                        <a:t>£3 370 000</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860891384"/>
                  </a:ext>
                </a:extLst>
              </a:tr>
            </a:tbl>
          </a:graphicData>
        </a:graphic>
      </p:graphicFrame>
    </p:spTree>
    <p:extLst>
      <p:ext uri="{BB962C8B-B14F-4D97-AF65-F5344CB8AC3E}">
        <p14:creationId xmlns:p14="http://schemas.microsoft.com/office/powerpoint/2010/main" val="3723872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pattFill prst="sphere">
          <a:fgClr>
            <a:schemeClr val="accent1"/>
          </a:fgClr>
          <a:bgClr>
            <a:schemeClr val="bg1"/>
          </a:bgClr>
        </a:patt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25" name="Group 24">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26" name="Freeform: Shape 25">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graphicFrame>
        <p:nvGraphicFramePr>
          <p:cNvPr id="4" name="Table 3">
            <a:extLst>
              <a:ext uri="{FF2B5EF4-FFF2-40B4-BE49-F238E27FC236}">
                <a16:creationId xmlns:a16="http://schemas.microsoft.com/office/drawing/2014/main" id="{2F6F19B2-8C3F-D75A-7C23-E7E461F14C7E}"/>
              </a:ext>
            </a:extLst>
          </p:cNvPr>
          <p:cNvGraphicFramePr>
            <a:graphicFrameLocks noGrp="1"/>
          </p:cNvGraphicFramePr>
          <p:nvPr>
            <p:extLst>
              <p:ext uri="{D42A27DB-BD31-4B8C-83A1-F6EECF244321}">
                <p14:modId xmlns:p14="http://schemas.microsoft.com/office/powerpoint/2010/main" val="3715779752"/>
              </p:ext>
            </p:extLst>
          </p:nvPr>
        </p:nvGraphicFramePr>
        <p:xfrm>
          <a:off x="314326" y="451648"/>
          <a:ext cx="11330053" cy="5155027"/>
        </p:xfrm>
        <a:graphic>
          <a:graphicData uri="http://schemas.openxmlformats.org/drawingml/2006/table">
            <a:tbl>
              <a:tblPr firstRow="1" bandRow="1"/>
              <a:tblGrid>
                <a:gridCol w="1904999">
                  <a:extLst>
                    <a:ext uri="{9D8B030D-6E8A-4147-A177-3AD203B41FA5}">
                      <a16:colId xmlns:a16="http://schemas.microsoft.com/office/drawing/2014/main" val="2167734324"/>
                    </a:ext>
                  </a:extLst>
                </a:gridCol>
                <a:gridCol w="1660324">
                  <a:extLst>
                    <a:ext uri="{9D8B030D-6E8A-4147-A177-3AD203B41FA5}">
                      <a16:colId xmlns:a16="http://schemas.microsoft.com/office/drawing/2014/main" val="2955019756"/>
                    </a:ext>
                  </a:extLst>
                </a:gridCol>
                <a:gridCol w="1552946">
                  <a:extLst>
                    <a:ext uri="{9D8B030D-6E8A-4147-A177-3AD203B41FA5}">
                      <a16:colId xmlns:a16="http://schemas.microsoft.com/office/drawing/2014/main" val="4290968929"/>
                    </a:ext>
                  </a:extLst>
                </a:gridCol>
                <a:gridCol w="1552946">
                  <a:extLst>
                    <a:ext uri="{9D8B030D-6E8A-4147-A177-3AD203B41FA5}">
                      <a16:colId xmlns:a16="http://schemas.microsoft.com/office/drawing/2014/main" val="1994572689"/>
                    </a:ext>
                  </a:extLst>
                </a:gridCol>
                <a:gridCol w="1552946">
                  <a:extLst>
                    <a:ext uri="{9D8B030D-6E8A-4147-A177-3AD203B41FA5}">
                      <a16:colId xmlns:a16="http://schemas.microsoft.com/office/drawing/2014/main" val="2634358367"/>
                    </a:ext>
                  </a:extLst>
                </a:gridCol>
                <a:gridCol w="1552946">
                  <a:extLst>
                    <a:ext uri="{9D8B030D-6E8A-4147-A177-3AD203B41FA5}">
                      <a16:colId xmlns:a16="http://schemas.microsoft.com/office/drawing/2014/main" val="1333549612"/>
                    </a:ext>
                  </a:extLst>
                </a:gridCol>
                <a:gridCol w="1552946">
                  <a:extLst>
                    <a:ext uri="{9D8B030D-6E8A-4147-A177-3AD203B41FA5}">
                      <a16:colId xmlns:a16="http://schemas.microsoft.com/office/drawing/2014/main" val="2091956516"/>
                    </a:ext>
                  </a:extLst>
                </a:gridCol>
              </a:tblGrid>
              <a:tr h="846178">
                <a:tc>
                  <a:txBody>
                    <a:bodyPr/>
                    <a:lstStyle/>
                    <a:p>
                      <a:pPr algn="l" rtl="0" fontAlgn="ctr">
                        <a:spcBef>
                          <a:spcPts val="0"/>
                        </a:spcBef>
                        <a:spcAft>
                          <a:spcPts val="0"/>
                        </a:spcAft>
                      </a:pPr>
                      <a:r>
                        <a:rPr lang="en-GB" sz="2400" b="1" i="0" u="none" strike="noStrike" dirty="0">
                          <a:solidFill>
                            <a:srgbClr val="000000"/>
                          </a:solidFill>
                          <a:effectLst/>
                          <a:highlight>
                            <a:srgbClr val="A6C9EC"/>
                          </a:highlight>
                          <a:latin typeface="Calibri" panose="020F0502020204030204" pitchFamily="34" charset="0"/>
                        </a:rPr>
                        <a:t>Variable Costs</a:t>
                      </a:r>
                      <a:endParaRPr lang="en-GB" sz="2200" b="0" i="0" u="none" strike="noStrike" dirty="0">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Jan</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dirty="0">
                          <a:solidFill>
                            <a:srgbClr val="000000"/>
                          </a:solidFill>
                          <a:effectLst/>
                          <a:highlight>
                            <a:srgbClr val="A6C9EC"/>
                          </a:highlight>
                          <a:latin typeface="Calibri" panose="020F0502020204030204" pitchFamily="34" charset="0"/>
                        </a:rPr>
                        <a:t>Feb</a:t>
                      </a:r>
                      <a:endParaRPr lang="en-GB" sz="2200" b="0" i="0" u="none" strike="noStrike" dirty="0">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Mar</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Apr</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May</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dirty="0">
                          <a:solidFill>
                            <a:srgbClr val="000000"/>
                          </a:solidFill>
                          <a:effectLst/>
                          <a:highlight>
                            <a:srgbClr val="A6C9EC"/>
                          </a:highlight>
                          <a:latin typeface="Calibri" panose="020F0502020204030204" pitchFamily="34" charset="0"/>
                        </a:rPr>
                        <a:t>June</a:t>
                      </a:r>
                      <a:endParaRPr lang="en-GB" sz="2200" b="0" i="0" u="none" strike="noStrike" dirty="0">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extLst>
                  <a:ext uri="{0D108BD9-81ED-4DB2-BD59-A6C34878D82A}">
                    <a16:rowId xmlns:a16="http://schemas.microsoft.com/office/drawing/2014/main" val="1363295777"/>
                  </a:ext>
                </a:extLst>
              </a:tr>
              <a:tr h="391949">
                <a:tc>
                  <a:txBody>
                    <a:bodyPr/>
                    <a:lstStyle/>
                    <a:p>
                      <a:pPr algn="l" rtl="0" fontAlgn="ctr">
                        <a:spcBef>
                          <a:spcPts val="0"/>
                        </a:spcBef>
                        <a:spcAft>
                          <a:spcPts val="0"/>
                        </a:spcAft>
                      </a:pPr>
                      <a:endParaRPr lang="en-GB" sz="2200" b="0" i="0" u="none" strike="noStrike" dirty="0">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endParaRPr lang="en-GB" sz="2200" b="0" i="0" u="none" strike="noStrike" dirty="0">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endParaRPr lang="en-GB" sz="2200" b="0" i="0" u="none" strike="noStrike" dirty="0">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extLst>
                  <a:ext uri="{0D108BD9-81ED-4DB2-BD59-A6C34878D82A}">
                    <a16:rowId xmlns:a16="http://schemas.microsoft.com/office/drawing/2014/main" val="3455228195"/>
                  </a:ext>
                </a:extLst>
              </a:tr>
              <a:tr h="932510">
                <a:tc>
                  <a:txBody>
                    <a:bodyPr/>
                    <a:lstStyle/>
                    <a:p>
                      <a:pPr algn="l" rtl="0" fontAlgn="ctr">
                        <a:spcBef>
                          <a:spcPts val="0"/>
                        </a:spcBef>
                        <a:spcAft>
                          <a:spcPts val="0"/>
                        </a:spcAft>
                      </a:pPr>
                      <a:r>
                        <a:rPr lang="en-GB" sz="2400" b="0" i="0" u="none" strike="noStrike" dirty="0">
                          <a:solidFill>
                            <a:srgbClr val="000000"/>
                          </a:solidFill>
                          <a:effectLst/>
                          <a:highlight>
                            <a:srgbClr val="CAEDFB"/>
                          </a:highlight>
                          <a:latin typeface="Calibri" panose="020F0502020204030204" pitchFamily="34" charset="0"/>
                        </a:rPr>
                        <a:t>Electricity</a:t>
                      </a:r>
                      <a:endParaRPr lang="en-GB" sz="2200" b="0" i="0" u="none" strike="noStrike" dirty="0">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200" b="0" i="0" u="none" strike="noStrike" dirty="0">
                          <a:effectLst/>
                          <a:highlight>
                            <a:srgbClr val="E9EBF5"/>
                          </a:highlight>
                          <a:latin typeface="Arial" panose="020B0604020202020204" pitchFamily="34" charset="0"/>
                        </a:rPr>
                        <a:t>£56 250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200" b="0" i="0" u="none" strike="noStrike" dirty="0">
                          <a:effectLst/>
                          <a:highlight>
                            <a:srgbClr val="E9EBF5"/>
                          </a:highlight>
                          <a:latin typeface="Arial" panose="020B0604020202020204" pitchFamily="34" charset="0"/>
                        </a:rPr>
                        <a:t>£56 250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200" b="0" i="0" u="none" strike="noStrike" dirty="0">
                          <a:effectLst/>
                          <a:highlight>
                            <a:srgbClr val="E9EBF5"/>
                          </a:highlight>
                          <a:latin typeface="Arial" panose="020B0604020202020204" pitchFamily="34" charset="0"/>
                        </a:rPr>
                        <a:t>£56 250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200" b="0" i="0" u="none" strike="noStrike" dirty="0">
                          <a:effectLst/>
                          <a:highlight>
                            <a:srgbClr val="E9EBF5"/>
                          </a:highlight>
                          <a:latin typeface="Arial" panose="020B0604020202020204" pitchFamily="34" charset="0"/>
                        </a:rPr>
                        <a:t>£56 250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200" b="0" i="0" u="none" strike="noStrike" dirty="0">
                          <a:effectLst/>
                          <a:highlight>
                            <a:srgbClr val="E9EBF5"/>
                          </a:highlight>
                          <a:latin typeface="Arial" panose="020B0604020202020204" pitchFamily="34" charset="0"/>
                        </a:rPr>
                        <a:t>£56 250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200" b="0" i="0" u="none" strike="noStrike" dirty="0">
                          <a:effectLst/>
                          <a:highlight>
                            <a:srgbClr val="E9EBF5"/>
                          </a:highlight>
                          <a:latin typeface="Arial" panose="020B0604020202020204" pitchFamily="34" charset="0"/>
                        </a:rPr>
                        <a:t>£56 250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115191722"/>
                  </a:ext>
                </a:extLst>
              </a:tr>
              <a:tr h="930540">
                <a:tc>
                  <a:txBody>
                    <a:bodyPr/>
                    <a:lstStyle/>
                    <a:p>
                      <a:pPr algn="l" rtl="0" fontAlgn="ctr">
                        <a:spcBef>
                          <a:spcPts val="0"/>
                        </a:spcBef>
                        <a:spcAft>
                          <a:spcPts val="0"/>
                        </a:spcAft>
                      </a:pPr>
                      <a:r>
                        <a:rPr lang="en-GB" sz="2400" b="0" i="0" u="none" strike="noStrike" dirty="0">
                          <a:solidFill>
                            <a:srgbClr val="000000"/>
                          </a:solidFill>
                          <a:effectLst/>
                          <a:highlight>
                            <a:srgbClr val="CAEDFB"/>
                          </a:highlight>
                          <a:latin typeface="Calibri" panose="020F0502020204030204" pitchFamily="34" charset="0"/>
                        </a:rPr>
                        <a:t>Raw materials</a:t>
                      </a:r>
                      <a:endParaRPr lang="en-GB" sz="2200" b="0" i="0" u="none" strike="noStrike" dirty="0">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lang="en-GB" sz="2200" b="0" i="0" u="none" strike="noStrike" dirty="0">
                          <a:effectLst/>
                          <a:highlight>
                            <a:srgbClr val="E9EBF5"/>
                          </a:highlight>
                          <a:latin typeface="Arial" panose="020B0604020202020204" pitchFamily="34" charset="0"/>
                        </a:rPr>
                        <a:t>£470 875</a:t>
                      </a:r>
                    </a:p>
                    <a:p>
                      <a:pPr algn="r" rtl="0" fontAlgn="ctr">
                        <a:spcBef>
                          <a:spcPts val="0"/>
                        </a:spcBef>
                        <a:spcAft>
                          <a:spcPts val="0"/>
                        </a:spcAft>
                      </a:pP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lang="en-GB" sz="2200" b="0" i="0" u="none" strike="noStrike" dirty="0">
                          <a:effectLst/>
                          <a:highlight>
                            <a:srgbClr val="E9EBF5"/>
                          </a:highlight>
                          <a:latin typeface="Arial" panose="020B0604020202020204" pitchFamily="34" charset="0"/>
                        </a:rPr>
                        <a:t>£470 875</a:t>
                      </a:r>
                    </a:p>
                    <a:p>
                      <a:pPr algn="r" rtl="0" fontAlgn="ctr">
                        <a:spcBef>
                          <a:spcPts val="0"/>
                        </a:spcBef>
                        <a:spcAft>
                          <a:spcPts val="0"/>
                        </a:spcAft>
                      </a:pP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lang="en-GB" sz="2200" b="0" i="0" u="none" strike="noStrike" dirty="0">
                          <a:effectLst/>
                          <a:highlight>
                            <a:srgbClr val="E9EBF5"/>
                          </a:highlight>
                          <a:latin typeface="Arial" panose="020B0604020202020204" pitchFamily="34" charset="0"/>
                        </a:rPr>
                        <a:t>£470 875</a:t>
                      </a:r>
                    </a:p>
                    <a:p>
                      <a:pPr algn="r" rtl="0" fontAlgn="ctr">
                        <a:spcBef>
                          <a:spcPts val="0"/>
                        </a:spcBef>
                        <a:spcAft>
                          <a:spcPts val="0"/>
                        </a:spcAft>
                      </a:pP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lang="en-GB" sz="2200" b="0" i="0" u="none" strike="noStrike" dirty="0">
                          <a:effectLst/>
                          <a:highlight>
                            <a:srgbClr val="E9EBF5"/>
                          </a:highlight>
                          <a:latin typeface="Arial" panose="020B0604020202020204" pitchFamily="34" charset="0"/>
                        </a:rPr>
                        <a:t>£470 875</a:t>
                      </a:r>
                    </a:p>
                    <a:p>
                      <a:pPr algn="r" rtl="0" fontAlgn="ctr">
                        <a:spcBef>
                          <a:spcPts val="0"/>
                        </a:spcBef>
                        <a:spcAft>
                          <a:spcPts val="0"/>
                        </a:spcAft>
                      </a:pP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lang="en-GB" sz="2200" b="0" i="0" u="none" strike="noStrike" dirty="0">
                          <a:effectLst/>
                          <a:highlight>
                            <a:srgbClr val="E9EBF5"/>
                          </a:highlight>
                          <a:latin typeface="Arial" panose="020B0604020202020204" pitchFamily="34" charset="0"/>
                        </a:rPr>
                        <a:t>£470 875</a:t>
                      </a:r>
                    </a:p>
                    <a:p>
                      <a:pPr algn="r" rtl="0" fontAlgn="ctr">
                        <a:spcBef>
                          <a:spcPts val="0"/>
                        </a:spcBef>
                        <a:spcAft>
                          <a:spcPts val="0"/>
                        </a:spcAft>
                      </a:pP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lang="en-GB" sz="2200" b="0" i="0" u="none" strike="noStrike" dirty="0">
                          <a:effectLst/>
                          <a:highlight>
                            <a:srgbClr val="E9EBF5"/>
                          </a:highlight>
                          <a:latin typeface="Arial" panose="020B0604020202020204" pitchFamily="34" charset="0"/>
                        </a:rPr>
                        <a:t>£470 875</a:t>
                      </a:r>
                    </a:p>
                    <a:p>
                      <a:pPr algn="r" rtl="0" fontAlgn="ctr">
                        <a:spcBef>
                          <a:spcPts val="0"/>
                        </a:spcBef>
                        <a:spcAft>
                          <a:spcPts val="0"/>
                        </a:spcAft>
                      </a:pP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929915193"/>
                  </a:ext>
                </a:extLst>
              </a:tr>
              <a:tr h="921558">
                <a:tc>
                  <a:txBody>
                    <a:bodyPr/>
                    <a:lstStyle/>
                    <a:p>
                      <a:pPr algn="l" rtl="0" fontAlgn="ctr">
                        <a:spcBef>
                          <a:spcPts val="0"/>
                        </a:spcBef>
                        <a:spcAft>
                          <a:spcPts val="0"/>
                        </a:spcAft>
                      </a:pPr>
                      <a:r>
                        <a:rPr lang="en-GB" sz="2400" b="0" i="0" u="none" strike="noStrike" dirty="0">
                          <a:solidFill>
                            <a:srgbClr val="000000"/>
                          </a:solidFill>
                          <a:effectLst/>
                          <a:highlight>
                            <a:srgbClr val="CAEDFB"/>
                          </a:highlight>
                          <a:latin typeface="Calibri" panose="020F0502020204030204" pitchFamily="34" charset="0"/>
                        </a:rPr>
                        <a:t>hourly paid Emp</a:t>
                      </a:r>
                      <a:endParaRPr lang="en-GB" sz="2200" b="0" i="0" u="none" strike="noStrike" dirty="0">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lang="en-GB" sz="2200" b="0" i="0" u="none" strike="noStrike" dirty="0">
                          <a:effectLst/>
                          <a:highlight>
                            <a:srgbClr val="E9EBF5"/>
                          </a:highlight>
                          <a:latin typeface="Arial" panose="020B0604020202020204" pitchFamily="34" charset="0"/>
                        </a:rPr>
                        <a:t>£25 000</a:t>
                      </a:r>
                    </a:p>
                    <a:p>
                      <a:pPr algn="r" rtl="0" fontAlgn="ctr">
                        <a:spcBef>
                          <a:spcPts val="0"/>
                        </a:spcBef>
                        <a:spcAft>
                          <a:spcPts val="0"/>
                        </a:spcAft>
                      </a:pP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lang="en-GB" sz="2200" b="0" i="0" u="none" strike="noStrike" dirty="0">
                          <a:effectLst/>
                          <a:highlight>
                            <a:srgbClr val="E9EBF5"/>
                          </a:highlight>
                          <a:latin typeface="Arial" panose="020B0604020202020204" pitchFamily="34" charset="0"/>
                        </a:rPr>
                        <a:t>£25 000</a:t>
                      </a:r>
                    </a:p>
                    <a:p>
                      <a:pPr algn="r" rtl="0" fontAlgn="ctr">
                        <a:spcBef>
                          <a:spcPts val="0"/>
                        </a:spcBef>
                        <a:spcAft>
                          <a:spcPts val="0"/>
                        </a:spcAft>
                      </a:pP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lang="en-GB" sz="2200" b="0" i="0" u="none" strike="noStrike" dirty="0">
                          <a:effectLst/>
                          <a:highlight>
                            <a:srgbClr val="E9EBF5"/>
                          </a:highlight>
                          <a:latin typeface="Arial" panose="020B0604020202020204" pitchFamily="34" charset="0"/>
                        </a:rPr>
                        <a:t>£25 000</a:t>
                      </a:r>
                    </a:p>
                    <a:p>
                      <a:pPr algn="r" rtl="0" fontAlgn="ctr">
                        <a:spcBef>
                          <a:spcPts val="0"/>
                        </a:spcBef>
                        <a:spcAft>
                          <a:spcPts val="0"/>
                        </a:spcAft>
                      </a:pP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lang="en-GB" sz="2200" b="0" i="0" u="none" strike="noStrike" dirty="0">
                          <a:effectLst/>
                          <a:highlight>
                            <a:srgbClr val="E9EBF5"/>
                          </a:highlight>
                          <a:latin typeface="Arial" panose="020B0604020202020204" pitchFamily="34" charset="0"/>
                        </a:rPr>
                        <a:t>£25 000</a:t>
                      </a:r>
                    </a:p>
                    <a:p>
                      <a:pPr algn="r" rtl="0" fontAlgn="ctr">
                        <a:spcBef>
                          <a:spcPts val="0"/>
                        </a:spcBef>
                        <a:spcAft>
                          <a:spcPts val="0"/>
                        </a:spcAft>
                      </a:pP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lang="en-GB" sz="2200" b="0" i="0" u="none" strike="noStrike" dirty="0">
                          <a:effectLst/>
                          <a:highlight>
                            <a:srgbClr val="E9EBF5"/>
                          </a:highlight>
                          <a:latin typeface="Arial" panose="020B0604020202020204" pitchFamily="34" charset="0"/>
                        </a:rPr>
                        <a:t>£25 000</a:t>
                      </a:r>
                    </a:p>
                    <a:p>
                      <a:pPr algn="r" rtl="0" fontAlgn="ctr">
                        <a:spcBef>
                          <a:spcPts val="0"/>
                        </a:spcBef>
                        <a:spcAft>
                          <a:spcPts val="0"/>
                        </a:spcAft>
                      </a:pP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lang="en-GB" sz="2200" b="0" i="0" u="none" strike="noStrike" dirty="0">
                          <a:effectLst/>
                          <a:highlight>
                            <a:srgbClr val="E9EBF5"/>
                          </a:highlight>
                          <a:latin typeface="Arial" panose="020B0604020202020204" pitchFamily="34" charset="0"/>
                        </a:rPr>
                        <a:t>£25 000</a:t>
                      </a:r>
                    </a:p>
                    <a:p>
                      <a:pPr algn="r" rtl="0" fontAlgn="ctr">
                        <a:spcBef>
                          <a:spcPts val="0"/>
                        </a:spcBef>
                        <a:spcAft>
                          <a:spcPts val="0"/>
                        </a:spcAft>
                      </a:pP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682338931"/>
                  </a:ext>
                </a:extLst>
              </a:tr>
              <a:tr h="1132292">
                <a:tc>
                  <a:txBody>
                    <a:bodyPr/>
                    <a:lstStyle/>
                    <a:p>
                      <a:pPr algn="l" rtl="0" fontAlgn="ctr">
                        <a:spcBef>
                          <a:spcPts val="0"/>
                        </a:spcBef>
                        <a:spcAft>
                          <a:spcPts val="0"/>
                        </a:spcAft>
                      </a:pPr>
                      <a:r>
                        <a:rPr lang="en-GB" sz="2400" b="0" i="0" u="none" strike="noStrike" dirty="0">
                          <a:solidFill>
                            <a:srgbClr val="000000"/>
                          </a:solidFill>
                          <a:effectLst/>
                          <a:highlight>
                            <a:srgbClr val="FFFF00"/>
                          </a:highlight>
                          <a:latin typeface="Calibri" panose="020F0502020204030204" pitchFamily="34" charset="0"/>
                        </a:rPr>
                        <a:t>Total Var cost</a:t>
                      </a:r>
                      <a:endParaRPr lang="en-GB" sz="2200" b="0" i="0" u="none" strike="noStrike" dirty="0">
                        <a:effectLst/>
                        <a:highlight>
                          <a:srgbClr val="FFFF00"/>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lang="en-GB" sz="2200" b="0" i="0" u="none" strike="noStrike" dirty="0">
                          <a:effectLst/>
                          <a:highlight>
                            <a:srgbClr val="E9EBF5"/>
                          </a:highlight>
                          <a:latin typeface="Arial" panose="020B0604020202020204" pitchFamily="34" charset="0"/>
                        </a:rPr>
                        <a:t>£552 125</a:t>
                      </a:r>
                    </a:p>
                    <a:p>
                      <a:pPr algn="r" rtl="0" fontAlgn="ctr">
                        <a:spcBef>
                          <a:spcPts val="0"/>
                        </a:spcBef>
                        <a:spcAft>
                          <a:spcPts val="0"/>
                        </a:spcAft>
                      </a:pP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lang="en-GB" sz="2200" b="0" i="0" u="none" strike="noStrike" dirty="0">
                          <a:effectLst/>
                          <a:highlight>
                            <a:srgbClr val="E9EBF5"/>
                          </a:highlight>
                          <a:latin typeface="Arial" panose="020B0604020202020204" pitchFamily="34" charset="0"/>
                        </a:rPr>
                        <a:t>£552 125</a:t>
                      </a:r>
                    </a:p>
                    <a:p>
                      <a:pPr algn="r" rtl="0" fontAlgn="ctr">
                        <a:spcBef>
                          <a:spcPts val="0"/>
                        </a:spcBef>
                        <a:spcAft>
                          <a:spcPts val="0"/>
                        </a:spcAft>
                      </a:pP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lang="en-GB" sz="2200" b="0" i="0" u="none" strike="noStrike" dirty="0">
                          <a:effectLst/>
                          <a:highlight>
                            <a:srgbClr val="E9EBF5"/>
                          </a:highlight>
                          <a:latin typeface="Arial" panose="020B0604020202020204" pitchFamily="34" charset="0"/>
                        </a:rPr>
                        <a:t>£552 125</a:t>
                      </a:r>
                    </a:p>
                    <a:p>
                      <a:pPr algn="r" rtl="0" fontAlgn="ctr">
                        <a:spcBef>
                          <a:spcPts val="0"/>
                        </a:spcBef>
                        <a:spcAft>
                          <a:spcPts val="0"/>
                        </a:spcAft>
                      </a:pP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lang="en-GB" sz="2200" b="0" i="0" u="none" strike="noStrike" dirty="0">
                          <a:effectLst/>
                          <a:highlight>
                            <a:srgbClr val="E9EBF5"/>
                          </a:highlight>
                          <a:latin typeface="Arial" panose="020B0604020202020204" pitchFamily="34" charset="0"/>
                        </a:rPr>
                        <a:t>£552 125</a:t>
                      </a:r>
                    </a:p>
                    <a:p>
                      <a:pPr algn="r" rtl="0" fontAlgn="ctr">
                        <a:spcBef>
                          <a:spcPts val="0"/>
                        </a:spcBef>
                        <a:spcAft>
                          <a:spcPts val="0"/>
                        </a:spcAft>
                      </a:pP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lang="en-GB" sz="2200" b="0" i="0" u="none" strike="noStrike" dirty="0">
                          <a:effectLst/>
                          <a:highlight>
                            <a:srgbClr val="E9EBF5"/>
                          </a:highlight>
                          <a:latin typeface="Arial" panose="020B0604020202020204" pitchFamily="34" charset="0"/>
                        </a:rPr>
                        <a:t>£552 125</a:t>
                      </a:r>
                    </a:p>
                    <a:p>
                      <a:pPr algn="r" rtl="0" fontAlgn="ctr">
                        <a:spcBef>
                          <a:spcPts val="0"/>
                        </a:spcBef>
                        <a:spcAft>
                          <a:spcPts val="0"/>
                        </a:spcAft>
                      </a:pP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lang="en-GB" sz="2200" b="0" i="0" u="none" strike="noStrike" dirty="0">
                          <a:effectLst/>
                          <a:highlight>
                            <a:srgbClr val="E9EBF5"/>
                          </a:highlight>
                          <a:latin typeface="Arial" panose="020B0604020202020204" pitchFamily="34" charset="0"/>
                        </a:rPr>
                        <a:t>£552 125</a:t>
                      </a:r>
                    </a:p>
                    <a:p>
                      <a:pPr algn="r" rtl="0" fontAlgn="ctr">
                        <a:spcBef>
                          <a:spcPts val="0"/>
                        </a:spcBef>
                        <a:spcAft>
                          <a:spcPts val="0"/>
                        </a:spcAft>
                      </a:pP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153831962"/>
                  </a:ext>
                </a:extLst>
              </a:tr>
            </a:tbl>
          </a:graphicData>
        </a:graphic>
      </p:graphicFrame>
    </p:spTree>
    <p:extLst>
      <p:ext uri="{BB962C8B-B14F-4D97-AF65-F5344CB8AC3E}">
        <p14:creationId xmlns:p14="http://schemas.microsoft.com/office/powerpoint/2010/main" val="3832727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BED89189-FB6E-F6A5-FE8F-2CDDE5D6F9C0}"/>
              </a:ext>
            </a:extLst>
          </p:cNvPr>
          <p:cNvGraphicFramePr>
            <a:graphicFrameLocks noGrp="1"/>
          </p:cNvGraphicFramePr>
          <p:nvPr>
            <p:extLst>
              <p:ext uri="{D42A27DB-BD31-4B8C-83A1-F6EECF244321}">
                <p14:modId xmlns:p14="http://schemas.microsoft.com/office/powerpoint/2010/main" val="1060624725"/>
              </p:ext>
            </p:extLst>
          </p:nvPr>
        </p:nvGraphicFramePr>
        <p:xfrm>
          <a:off x="750302" y="572036"/>
          <a:ext cx="10593973" cy="4500520"/>
        </p:xfrm>
        <a:graphic>
          <a:graphicData uri="http://schemas.openxmlformats.org/drawingml/2006/table">
            <a:tbl>
              <a:tblPr/>
              <a:tblGrid>
                <a:gridCol w="2079305">
                  <a:extLst>
                    <a:ext uri="{9D8B030D-6E8A-4147-A177-3AD203B41FA5}">
                      <a16:colId xmlns:a16="http://schemas.microsoft.com/office/drawing/2014/main" val="2231490072"/>
                    </a:ext>
                  </a:extLst>
                </a:gridCol>
                <a:gridCol w="1419794">
                  <a:extLst>
                    <a:ext uri="{9D8B030D-6E8A-4147-A177-3AD203B41FA5}">
                      <a16:colId xmlns:a16="http://schemas.microsoft.com/office/drawing/2014/main" val="188148330"/>
                    </a:ext>
                  </a:extLst>
                </a:gridCol>
                <a:gridCol w="1419794">
                  <a:extLst>
                    <a:ext uri="{9D8B030D-6E8A-4147-A177-3AD203B41FA5}">
                      <a16:colId xmlns:a16="http://schemas.microsoft.com/office/drawing/2014/main" val="2562362153"/>
                    </a:ext>
                  </a:extLst>
                </a:gridCol>
                <a:gridCol w="1419794">
                  <a:extLst>
                    <a:ext uri="{9D8B030D-6E8A-4147-A177-3AD203B41FA5}">
                      <a16:colId xmlns:a16="http://schemas.microsoft.com/office/drawing/2014/main" val="2352855495"/>
                    </a:ext>
                  </a:extLst>
                </a:gridCol>
                <a:gridCol w="1417746">
                  <a:extLst>
                    <a:ext uri="{9D8B030D-6E8A-4147-A177-3AD203B41FA5}">
                      <a16:colId xmlns:a16="http://schemas.microsoft.com/office/drawing/2014/main" val="1421131222"/>
                    </a:ext>
                  </a:extLst>
                </a:gridCol>
                <a:gridCol w="1417746">
                  <a:extLst>
                    <a:ext uri="{9D8B030D-6E8A-4147-A177-3AD203B41FA5}">
                      <a16:colId xmlns:a16="http://schemas.microsoft.com/office/drawing/2014/main" val="1789028460"/>
                    </a:ext>
                  </a:extLst>
                </a:gridCol>
                <a:gridCol w="1419794">
                  <a:extLst>
                    <a:ext uri="{9D8B030D-6E8A-4147-A177-3AD203B41FA5}">
                      <a16:colId xmlns:a16="http://schemas.microsoft.com/office/drawing/2014/main" val="2007591605"/>
                    </a:ext>
                  </a:extLst>
                </a:gridCol>
              </a:tblGrid>
              <a:tr h="570788">
                <a:tc>
                  <a:txBody>
                    <a:bodyPr/>
                    <a:lstStyle/>
                    <a:p>
                      <a:pPr algn="l" fontAlgn="b">
                        <a:spcBef>
                          <a:spcPts val="0"/>
                        </a:spcBef>
                        <a:spcAft>
                          <a:spcPts val="0"/>
                        </a:spcAft>
                      </a:pPr>
                      <a:endParaRPr lang="en-GB" sz="2300" b="0" i="0" u="none" strike="noStrike">
                        <a:effectLst/>
                        <a:latin typeface="Arial" panose="020B0604020202020204" pitchFamily="34" charset="0"/>
                      </a:endParaRPr>
                    </a:p>
                  </a:txBody>
                  <a:tcPr marL="12089" marR="12089" marT="12089"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Jan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Feb</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Mar</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Apr</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May</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Jun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extLst>
                  <a:ext uri="{0D108BD9-81ED-4DB2-BD59-A6C34878D82A}">
                    <a16:rowId xmlns:a16="http://schemas.microsoft.com/office/drawing/2014/main" val="2295798917"/>
                  </a:ext>
                </a:extLst>
              </a:tr>
              <a:tr h="570788">
                <a:tc>
                  <a:txBody>
                    <a:bodyPr/>
                    <a:lstStyle/>
                    <a:p>
                      <a:pPr algn="l" fontAlgn="b">
                        <a:spcBef>
                          <a:spcPts val="0"/>
                        </a:spcBef>
                        <a:spcAft>
                          <a:spcPts val="0"/>
                        </a:spcAft>
                      </a:pPr>
                      <a:r>
                        <a:rPr lang="en-GB" sz="3300" b="1" i="0" u="none" strike="noStrike">
                          <a:solidFill>
                            <a:srgbClr val="000000"/>
                          </a:solidFill>
                          <a:effectLst/>
                          <a:highlight>
                            <a:srgbClr val="CAEDFB"/>
                          </a:highlight>
                          <a:latin typeface="Aptos Narrow" panose="020B0004020202020204" pitchFamily="34" charset="0"/>
                        </a:rPr>
                        <a:t>Fixed</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lang="en-GB" sz="2300" b="0" i="0" u="none" strike="noStrike" dirty="0">
                          <a:effectLst/>
                          <a:highlight>
                            <a:srgbClr val="CAEDFB"/>
                          </a:highlight>
                          <a:latin typeface="Arial" panose="020B0604020202020204" pitchFamily="34" charset="0"/>
                        </a:rPr>
                        <a:t>£50000</a:t>
                      </a:r>
                    </a:p>
                    <a:p>
                      <a:pPr algn="r" fontAlgn="b">
                        <a:spcBef>
                          <a:spcPts val="0"/>
                        </a:spcBef>
                        <a:spcAft>
                          <a:spcPts val="0"/>
                        </a:spcAft>
                      </a:pP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lang="en-GB" sz="2300" b="0" i="0" u="none" strike="noStrike" dirty="0">
                          <a:effectLst/>
                          <a:highlight>
                            <a:srgbClr val="CAEDFB"/>
                          </a:highlight>
                          <a:latin typeface="Arial" panose="020B0604020202020204" pitchFamily="34" charset="0"/>
                        </a:rPr>
                        <a:t>£50000</a:t>
                      </a:r>
                    </a:p>
                    <a:p>
                      <a:pPr algn="r" fontAlgn="b">
                        <a:spcBef>
                          <a:spcPts val="0"/>
                        </a:spcBef>
                        <a:spcAft>
                          <a:spcPts val="0"/>
                        </a:spcAft>
                      </a:pP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lang="en-GB" sz="2300" b="0" i="0" u="none" strike="noStrike" dirty="0">
                          <a:effectLst/>
                          <a:highlight>
                            <a:srgbClr val="CAEDFB"/>
                          </a:highlight>
                          <a:latin typeface="Arial" panose="020B0604020202020204" pitchFamily="34" charset="0"/>
                        </a:rPr>
                        <a:t>£50000</a:t>
                      </a:r>
                    </a:p>
                    <a:p>
                      <a:pPr algn="r" fontAlgn="b">
                        <a:spcBef>
                          <a:spcPts val="0"/>
                        </a:spcBef>
                        <a:spcAft>
                          <a:spcPts val="0"/>
                        </a:spcAft>
                      </a:pP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lang="en-GB" sz="2300" b="0" i="0" u="none" strike="noStrike" dirty="0">
                          <a:effectLst/>
                          <a:highlight>
                            <a:srgbClr val="CAEDFB"/>
                          </a:highlight>
                          <a:latin typeface="Arial" panose="020B0604020202020204" pitchFamily="34" charset="0"/>
                        </a:rPr>
                        <a:t>£50000</a:t>
                      </a:r>
                    </a:p>
                    <a:p>
                      <a:pPr algn="r" fontAlgn="b">
                        <a:spcBef>
                          <a:spcPts val="0"/>
                        </a:spcBef>
                        <a:spcAft>
                          <a:spcPts val="0"/>
                        </a:spcAft>
                      </a:pP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lang="en-GB" sz="2300" b="0" i="0" u="none" strike="noStrike" dirty="0">
                          <a:effectLst/>
                          <a:highlight>
                            <a:srgbClr val="CAEDFB"/>
                          </a:highlight>
                          <a:latin typeface="Arial" panose="020B0604020202020204" pitchFamily="34" charset="0"/>
                        </a:rPr>
                        <a:t>£50000</a:t>
                      </a:r>
                    </a:p>
                    <a:p>
                      <a:pPr algn="r" fontAlgn="b">
                        <a:spcBef>
                          <a:spcPts val="0"/>
                        </a:spcBef>
                        <a:spcAft>
                          <a:spcPts val="0"/>
                        </a:spcAft>
                      </a:pP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lang="en-GB" sz="2300" b="0" i="0" u="none" strike="noStrike" dirty="0">
                          <a:effectLst/>
                          <a:highlight>
                            <a:srgbClr val="CAEDFB"/>
                          </a:highlight>
                          <a:latin typeface="Arial" panose="020B0604020202020204" pitchFamily="34" charset="0"/>
                        </a:rPr>
                        <a:t>£50000</a:t>
                      </a:r>
                    </a:p>
                    <a:p>
                      <a:pPr algn="r" fontAlgn="b">
                        <a:spcBef>
                          <a:spcPts val="0"/>
                        </a:spcBef>
                        <a:spcAft>
                          <a:spcPts val="0"/>
                        </a:spcAft>
                      </a:pP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extLst>
                  <a:ext uri="{0D108BD9-81ED-4DB2-BD59-A6C34878D82A}">
                    <a16:rowId xmlns:a16="http://schemas.microsoft.com/office/drawing/2014/main" val="413318362"/>
                  </a:ext>
                </a:extLst>
              </a:tr>
              <a:tr h="1077216">
                <a:tc>
                  <a:txBody>
                    <a:bodyPr/>
                    <a:lstStyle/>
                    <a:p>
                      <a:pPr algn="l" fontAlgn="b">
                        <a:spcBef>
                          <a:spcPts val="0"/>
                        </a:spcBef>
                        <a:spcAft>
                          <a:spcPts val="0"/>
                        </a:spcAft>
                      </a:pPr>
                      <a:r>
                        <a:rPr lang="en-GB" sz="3300" b="1" i="0" u="none" strike="noStrike">
                          <a:solidFill>
                            <a:srgbClr val="000000"/>
                          </a:solidFill>
                          <a:effectLst/>
                          <a:highlight>
                            <a:srgbClr val="FBE2D5"/>
                          </a:highlight>
                          <a:latin typeface="Aptos Narrow" panose="020B0004020202020204" pitchFamily="34" charset="0"/>
                        </a:rPr>
                        <a:t>Variable cost</a:t>
                      </a:r>
                      <a:endParaRPr lang="en-GB" sz="2300" b="0" i="0" u="none" strike="noStrike">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lang="en-GB" sz="2300" b="0" i="0" u="none" strike="noStrike" dirty="0">
                          <a:effectLst/>
                          <a:highlight>
                            <a:srgbClr val="FBE2D5"/>
                          </a:highlight>
                          <a:latin typeface="Arial" panose="020B0604020202020204" pitchFamily="34" charset="0"/>
                        </a:rPr>
                        <a:t>£552125</a:t>
                      </a:r>
                    </a:p>
                    <a:p>
                      <a:pPr algn="r" fontAlgn="b">
                        <a:spcBef>
                          <a:spcPts val="0"/>
                        </a:spcBef>
                        <a:spcAft>
                          <a:spcPts val="0"/>
                        </a:spcAft>
                      </a:pP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lang="en-GB" sz="2300" b="0" i="0" u="none" strike="noStrike" dirty="0">
                          <a:effectLst/>
                          <a:highlight>
                            <a:srgbClr val="FBE2D5"/>
                          </a:highlight>
                          <a:latin typeface="Arial" panose="020B0604020202020204" pitchFamily="34" charset="0"/>
                        </a:rPr>
                        <a:t>£552125</a:t>
                      </a:r>
                    </a:p>
                    <a:p>
                      <a:pPr algn="r" fontAlgn="b">
                        <a:spcBef>
                          <a:spcPts val="0"/>
                        </a:spcBef>
                        <a:spcAft>
                          <a:spcPts val="0"/>
                        </a:spcAft>
                      </a:pP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lang="en-GB" sz="2300" b="0" i="0" u="none" strike="noStrike" dirty="0">
                          <a:effectLst/>
                          <a:highlight>
                            <a:srgbClr val="FBE2D5"/>
                          </a:highlight>
                          <a:latin typeface="Arial" panose="020B0604020202020204" pitchFamily="34" charset="0"/>
                        </a:rPr>
                        <a:t>£552125</a:t>
                      </a:r>
                    </a:p>
                    <a:p>
                      <a:pPr algn="r" fontAlgn="b">
                        <a:spcBef>
                          <a:spcPts val="0"/>
                        </a:spcBef>
                        <a:spcAft>
                          <a:spcPts val="0"/>
                        </a:spcAft>
                      </a:pP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lang="en-GB" sz="2300" b="0" i="0" u="none" strike="noStrike" dirty="0">
                          <a:effectLst/>
                          <a:highlight>
                            <a:srgbClr val="FBE2D5"/>
                          </a:highlight>
                          <a:latin typeface="Arial" panose="020B0604020202020204" pitchFamily="34" charset="0"/>
                        </a:rPr>
                        <a:t>£552125</a:t>
                      </a:r>
                    </a:p>
                    <a:p>
                      <a:pPr algn="r" fontAlgn="b">
                        <a:spcBef>
                          <a:spcPts val="0"/>
                        </a:spcBef>
                        <a:spcAft>
                          <a:spcPts val="0"/>
                        </a:spcAft>
                      </a:pP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lang="en-GB" sz="2300" b="0" i="0" u="none" strike="noStrike" dirty="0">
                          <a:effectLst/>
                          <a:highlight>
                            <a:srgbClr val="FBE2D5"/>
                          </a:highlight>
                          <a:latin typeface="Arial" panose="020B0604020202020204" pitchFamily="34" charset="0"/>
                        </a:rPr>
                        <a:t>£552125</a:t>
                      </a:r>
                    </a:p>
                    <a:p>
                      <a:pPr algn="r" fontAlgn="b">
                        <a:spcBef>
                          <a:spcPts val="0"/>
                        </a:spcBef>
                        <a:spcAft>
                          <a:spcPts val="0"/>
                        </a:spcAft>
                      </a:pP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lang="en-GB" sz="2300" b="0" i="0" u="none" strike="noStrike" dirty="0">
                          <a:effectLst/>
                          <a:highlight>
                            <a:srgbClr val="FBE2D5"/>
                          </a:highlight>
                          <a:latin typeface="Arial" panose="020B0604020202020204" pitchFamily="34" charset="0"/>
                        </a:rPr>
                        <a:t>£552125</a:t>
                      </a:r>
                    </a:p>
                    <a:p>
                      <a:pPr algn="r" fontAlgn="b">
                        <a:spcBef>
                          <a:spcPts val="0"/>
                        </a:spcBef>
                        <a:spcAft>
                          <a:spcPts val="0"/>
                        </a:spcAft>
                      </a:pP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extLst>
                  <a:ext uri="{0D108BD9-81ED-4DB2-BD59-A6C34878D82A}">
                    <a16:rowId xmlns:a16="http://schemas.microsoft.com/office/drawing/2014/main" val="1569448225"/>
                  </a:ext>
                </a:extLst>
              </a:tr>
              <a:tr h="570788">
                <a:tc>
                  <a:txBody>
                    <a:bodyPr/>
                    <a:lstStyle/>
                    <a:p>
                      <a:pPr algn="l" fontAlgn="b">
                        <a:spcBef>
                          <a:spcPts val="0"/>
                        </a:spcBef>
                        <a:spcAft>
                          <a:spcPts val="0"/>
                        </a:spcAft>
                      </a:pPr>
                      <a:r>
                        <a:rPr lang="en-GB" sz="3300" b="0" i="0" u="none" strike="noStrike">
                          <a:solidFill>
                            <a:srgbClr val="FF0000"/>
                          </a:solidFill>
                          <a:effectLst/>
                          <a:highlight>
                            <a:srgbClr val="F2CEEF"/>
                          </a:highlight>
                          <a:latin typeface="Aptos Narrow" panose="020B0004020202020204" pitchFamily="34" charset="0"/>
                        </a:rPr>
                        <a:t>Total cost</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lang="en-GB" sz="2300" b="0" i="0" u="none" strike="noStrike" dirty="0">
                          <a:effectLst/>
                          <a:highlight>
                            <a:srgbClr val="F2CEEF"/>
                          </a:highlight>
                          <a:latin typeface="Arial" panose="020B0604020202020204" pitchFamily="34" charset="0"/>
                        </a:rPr>
                        <a:t>£602125</a:t>
                      </a:r>
                    </a:p>
                    <a:p>
                      <a:pPr algn="r" fontAlgn="b">
                        <a:spcBef>
                          <a:spcPts val="0"/>
                        </a:spcBef>
                        <a:spcAft>
                          <a:spcPts val="0"/>
                        </a:spcAft>
                      </a:pP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lang="en-GB" sz="2300" b="0" i="0" u="none" strike="noStrike" dirty="0">
                          <a:effectLst/>
                          <a:highlight>
                            <a:srgbClr val="F2CEEF"/>
                          </a:highlight>
                          <a:latin typeface="Arial" panose="020B0604020202020204" pitchFamily="34" charset="0"/>
                        </a:rPr>
                        <a:t>£602125</a:t>
                      </a:r>
                    </a:p>
                    <a:p>
                      <a:pPr algn="r" fontAlgn="b">
                        <a:spcBef>
                          <a:spcPts val="0"/>
                        </a:spcBef>
                        <a:spcAft>
                          <a:spcPts val="0"/>
                        </a:spcAft>
                      </a:pP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lang="en-GB" sz="2300" b="0" i="0" u="none" strike="noStrike" dirty="0">
                          <a:effectLst/>
                          <a:highlight>
                            <a:srgbClr val="F2CEEF"/>
                          </a:highlight>
                          <a:latin typeface="Arial" panose="020B0604020202020204" pitchFamily="34" charset="0"/>
                        </a:rPr>
                        <a:t>£602125</a:t>
                      </a:r>
                    </a:p>
                    <a:p>
                      <a:pPr algn="r" fontAlgn="b">
                        <a:spcBef>
                          <a:spcPts val="0"/>
                        </a:spcBef>
                        <a:spcAft>
                          <a:spcPts val="0"/>
                        </a:spcAft>
                      </a:pP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lang="en-GB" sz="2300" b="0" i="0" u="none" strike="noStrike" dirty="0">
                          <a:effectLst/>
                          <a:highlight>
                            <a:srgbClr val="F2CEEF"/>
                          </a:highlight>
                          <a:latin typeface="Arial" panose="020B0604020202020204" pitchFamily="34" charset="0"/>
                        </a:rPr>
                        <a:t>£602125</a:t>
                      </a:r>
                    </a:p>
                    <a:p>
                      <a:pPr algn="r" fontAlgn="b">
                        <a:spcBef>
                          <a:spcPts val="0"/>
                        </a:spcBef>
                        <a:spcAft>
                          <a:spcPts val="0"/>
                        </a:spcAft>
                      </a:pP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lang="en-GB" sz="2300" b="0" i="0" u="none" strike="noStrike" dirty="0">
                          <a:effectLst/>
                          <a:highlight>
                            <a:srgbClr val="F2CEEF"/>
                          </a:highlight>
                          <a:latin typeface="Arial" panose="020B0604020202020204" pitchFamily="34" charset="0"/>
                        </a:rPr>
                        <a:t>£602125</a:t>
                      </a:r>
                    </a:p>
                    <a:p>
                      <a:pPr algn="r" fontAlgn="b">
                        <a:spcBef>
                          <a:spcPts val="0"/>
                        </a:spcBef>
                        <a:spcAft>
                          <a:spcPts val="0"/>
                        </a:spcAft>
                      </a:pP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lang="en-GB" sz="2300" b="0" i="0" u="none" strike="noStrike" dirty="0">
                          <a:effectLst/>
                          <a:highlight>
                            <a:srgbClr val="F2CEEF"/>
                          </a:highlight>
                          <a:latin typeface="Arial" panose="020B0604020202020204" pitchFamily="34" charset="0"/>
                        </a:rPr>
                        <a:t>£602125</a:t>
                      </a:r>
                    </a:p>
                    <a:p>
                      <a:pPr algn="r" fontAlgn="b">
                        <a:spcBef>
                          <a:spcPts val="0"/>
                        </a:spcBef>
                        <a:spcAft>
                          <a:spcPts val="0"/>
                        </a:spcAft>
                      </a:pP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extLst>
                  <a:ext uri="{0D108BD9-81ED-4DB2-BD59-A6C34878D82A}">
                    <a16:rowId xmlns:a16="http://schemas.microsoft.com/office/drawing/2014/main" val="1915319405"/>
                  </a:ext>
                </a:extLst>
              </a:tr>
              <a:tr h="570788">
                <a:tc>
                  <a:txBody>
                    <a:bodyPr/>
                    <a:lstStyle/>
                    <a:p>
                      <a:pPr algn="l" fontAlgn="b">
                        <a:spcBef>
                          <a:spcPts val="0"/>
                        </a:spcBef>
                        <a:spcAft>
                          <a:spcPts val="0"/>
                        </a:spcAft>
                      </a:pPr>
                      <a:r>
                        <a:rPr lang="en-GB" sz="3300" b="0" i="0" u="none" strike="noStrike">
                          <a:solidFill>
                            <a:srgbClr val="000000"/>
                          </a:solidFill>
                          <a:effectLst/>
                          <a:latin typeface="Aptos Narrow" panose="020B0004020202020204" pitchFamily="34" charset="0"/>
                        </a:rPr>
                        <a:t>Revenue</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lang="en-GB" sz="2300" b="0" i="0" u="none" strike="noStrike" dirty="0">
                          <a:effectLst/>
                          <a:latin typeface="Arial" panose="020B0604020202020204" pitchFamily="34" charset="0"/>
                        </a:rPr>
                        <a:t>£850000</a:t>
                      </a:r>
                    </a:p>
                    <a:p>
                      <a:pPr algn="r" fontAlgn="b">
                        <a:spcBef>
                          <a:spcPts val="0"/>
                        </a:spcBef>
                        <a:spcAft>
                          <a:spcPts val="0"/>
                        </a:spcAft>
                      </a:pP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lang="en-GB" sz="2300" b="0" i="0" u="none" strike="noStrike" dirty="0">
                          <a:effectLst/>
                          <a:latin typeface="Arial" panose="020B0604020202020204" pitchFamily="34" charset="0"/>
                        </a:rPr>
                        <a:t>£850000</a:t>
                      </a:r>
                    </a:p>
                    <a:p>
                      <a:pPr algn="r" fontAlgn="b">
                        <a:spcBef>
                          <a:spcPts val="0"/>
                        </a:spcBef>
                        <a:spcAft>
                          <a:spcPts val="0"/>
                        </a:spcAft>
                      </a:pP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lang="en-GB" sz="2300" b="0" i="0" u="none" strike="noStrike" dirty="0">
                          <a:effectLst/>
                          <a:latin typeface="Arial" panose="020B0604020202020204" pitchFamily="34" charset="0"/>
                        </a:rPr>
                        <a:t>£850000</a:t>
                      </a:r>
                    </a:p>
                    <a:p>
                      <a:pPr algn="r" fontAlgn="b">
                        <a:spcBef>
                          <a:spcPts val="0"/>
                        </a:spcBef>
                        <a:spcAft>
                          <a:spcPts val="0"/>
                        </a:spcAft>
                      </a:pP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lang="en-GB" sz="2300" b="0" i="0" u="none" strike="noStrike" dirty="0">
                          <a:effectLst/>
                          <a:latin typeface="Arial" panose="020B0604020202020204" pitchFamily="34" charset="0"/>
                        </a:rPr>
                        <a:t>£850000</a:t>
                      </a:r>
                    </a:p>
                    <a:p>
                      <a:pPr algn="r" fontAlgn="b">
                        <a:spcBef>
                          <a:spcPts val="0"/>
                        </a:spcBef>
                        <a:spcAft>
                          <a:spcPts val="0"/>
                        </a:spcAft>
                      </a:pP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lang="en-GB" sz="2300" b="0" i="0" u="none" strike="noStrike" dirty="0">
                          <a:effectLst/>
                          <a:latin typeface="Arial" panose="020B0604020202020204" pitchFamily="34" charset="0"/>
                        </a:rPr>
                        <a:t>£850000</a:t>
                      </a:r>
                    </a:p>
                    <a:p>
                      <a:pPr algn="r" fontAlgn="b">
                        <a:spcBef>
                          <a:spcPts val="0"/>
                        </a:spcBef>
                        <a:spcAft>
                          <a:spcPts val="0"/>
                        </a:spcAft>
                      </a:pP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lang="en-GB" sz="2300" b="0" i="0" u="none" strike="noStrike" dirty="0">
                          <a:effectLst/>
                          <a:latin typeface="Arial" panose="020B0604020202020204" pitchFamily="34" charset="0"/>
                        </a:rPr>
                        <a:t>£850000</a:t>
                      </a:r>
                    </a:p>
                    <a:p>
                      <a:pPr algn="r" fontAlgn="b">
                        <a:spcBef>
                          <a:spcPts val="0"/>
                        </a:spcBef>
                        <a:spcAft>
                          <a:spcPts val="0"/>
                        </a:spcAft>
                      </a:pP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54665380"/>
                  </a:ext>
                </a:extLst>
              </a:tr>
              <a:tr h="570788">
                <a:tc>
                  <a:txBody>
                    <a:bodyPr/>
                    <a:lstStyle/>
                    <a:p>
                      <a:pPr algn="l" fontAlgn="b">
                        <a:spcBef>
                          <a:spcPts val="0"/>
                        </a:spcBef>
                        <a:spcAft>
                          <a:spcPts val="0"/>
                        </a:spcAft>
                      </a:pPr>
                      <a:r>
                        <a:rPr lang="en-GB" sz="3300" b="1" i="0" u="none" strike="noStrike" dirty="0">
                          <a:solidFill>
                            <a:srgbClr val="000000"/>
                          </a:solidFill>
                          <a:effectLst/>
                          <a:highlight>
                            <a:srgbClr val="FFFF00"/>
                          </a:highlight>
                          <a:latin typeface="Aptos Narrow" panose="020B0004020202020204" pitchFamily="34" charset="0"/>
                        </a:rPr>
                        <a:t>Profit/loss</a:t>
                      </a:r>
                      <a:endParaRPr lang="en-GB" sz="2300" b="0" i="0" u="none" strike="noStrike" dirty="0">
                        <a:effectLst/>
                        <a:highlight>
                          <a:srgbClr val="FFFF00"/>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lang="en-GB" sz="2300" b="0" i="0" u="none" strike="noStrike" dirty="0">
                          <a:effectLst/>
                          <a:highlight>
                            <a:srgbClr val="B5E6A2"/>
                          </a:highlight>
                          <a:latin typeface="Arial" panose="020B0604020202020204" pitchFamily="34" charset="0"/>
                        </a:rPr>
                        <a:t>+£247875</a:t>
                      </a:r>
                    </a:p>
                    <a:p>
                      <a:pPr algn="r" fontAlgn="b">
                        <a:spcBef>
                          <a:spcPts val="0"/>
                        </a:spcBef>
                        <a:spcAft>
                          <a:spcPts val="0"/>
                        </a:spcAft>
                      </a:pP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lang="en-GB" sz="2300" b="0" i="0" u="none" strike="noStrike" dirty="0">
                          <a:effectLst/>
                          <a:highlight>
                            <a:srgbClr val="B5E6A2"/>
                          </a:highlight>
                          <a:latin typeface="Arial" panose="020B0604020202020204" pitchFamily="34" charset="0"/>
                        </a:rPr>
                        <a:t>+£247875</a:t>
                      </a:r>
                    </a:p>
                    <a:p>
                      <a:pPr algn="r" fontAlgn="b">
                        <a:spcBef>
                          <a:spcPts val="0"/>
                        </a:spcBef>
                        <a:spcAft>
                          <a:spcPts val="0"/>
                        </a:spcAft>
                      </a:pP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lang="en-GB" sz="2300" b="0" i="0" u="none" strike="noStrike" dirty="0">
                          <a:effectLst/>
                          <a:highlight>
                            <a:srgbClr val="B5E6A2"/>
                          </a:highlight>
                          <a:latin typeface="Arial" panose="020B0604020202020204" pitchFamily="34" charset="0"/>
                        </a:rPr>
                        <a:t>+£247875</a:t>
                      </a:r>
                    </a:p>
                    <a:p>
                      <a:pPr algn="r" fontAlgn="b">
                        <a:spcBef>
                          <a:spcPts val="0"/>
                        </a:spcBef>
                        <a:spcAft>
                          <a:spcPts val="0"/>
                        </a:spcAft>
                      </a:pP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lang="en-GB" sz="2300" b="0" i="0" u="none" strike="noStrike" dirty="0">
                          <a:effectLst/>
                          <a:highlight>
                            <a:srgbClr val="B5E6A2"/>
                          </a:highlight>
                          <a:latin typeface="Arial" panose="020B0604020202020204" pitchFamily="34" charset="0"/>
                        </a:rPr>
                        <a:t>+£247875</a:t>
                      </a:r>
                    </a:p>
                    <a:p>
                      <a:pPr algn="r" fontAlgn="b">
                        <a:spcBef>
                          <a:spcPts val="0"/>
                        </a:spcBef>
                        <a:spcAft>
                          <a:spcPts val="0"/>
                        </a:spcAft>
                      </a:pP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lang="en-GB" sz="2300" b="0" i="0" u="none" strike="noStrike" dirty="0">
                          <a:effectLst/>
                          <a:highlight>
                            <a:srgbClr val="B5E6A2"/>
                          </a:highlight>
                          <a:latin typeface="Arial" panose="020B0604020202020204" pitchFamily="34" charset="0"/>
                        </a:rPr>
                        <a:t>+£247875</a:t>
                      </a:r>
                    </a:p>
                    <a:p>
                      <a:pPr algn="r" fontAlgn="b">
                        <a:spcBef>
                          <a:spcPts val="0"/>
                        </a:spcBef>
                        <a:spcAft>
                          <a:spcPts val="0"/>
                        </a:spcAft>
                      </a:pP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marL="0" marR="0" lvl="0" indent="0" algn="r" defTabSz="914400" rtl="0" eaLnBrk="1" fontAlgn="b" latinLnBrk="0" hangingPunct="1">
                        <a:lnSpc>
                          <a:spcPct val="100000"/>
                        </a:lnSpc>
                        <a:spcBef>
                          <a:spcPts val="0"/>
                        </a:spcBef>
                        <a:spcAft>
                          <a:spcPts val="0"/>
                        </a:spcAft>
                        <a:buClrTx/>
                        <a:buSzTx/>
                        <a:buFontTx/>
                        <a:buNone/>
                        <a:tabLst/>
                        <a:defRPr/>
                      </a:pPr>
                      <a:r>
                        <a:rPr lang="en-GB" sz="2300" b="0" i="0" u="none" strike="noStrike" dirty="0">
                          <a:effectLst/>
                          <a:highlight>
                            <a:srgbClr val="B5E6A2"/>
                          </a:highlight>
                          <a:latin typeface="Arial" panose="020B0604020202020204" pitchFamily="34" charset="0"/>
                        </a:rPr>
                        <a:t>+£247875</a:t>
                      </a:r>
                    </a:p>
                    <a:p>
                      <a:pPr algn="r" fontAlgn="b">
                        <a:spcBef>
                          <a:spcPts val="0"/>
                        </a:spcBef>
                        <a:spcAft>
                          <a:spcPts val="0"/>
                        </a:spcAft>
                      </a:pP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extLst>
                  <a:ext uri="{0D108BD9-81ED-4DB2-BD59-A6C34878D82A}">
                    <a16:rowId xmlns:a16="http://schemas.microsoft.com/office/drawing/2014/main" val="1439213082"/>
                  </a:ext>
                </a:extLst>
              </a:tr>
            </a:tbl>
          </a:graphicData>
        </a:graphic>
      </p:graphicFrame>
      <p:sp>
        <p:nvSpPr>
          <p:cNvPr id="7" name="TextBox 6">
            <a:extLst>
              <a:ext uri="{FF2B5EF4-FFF2-40B4-BE49-F238E27FC236}">
                <a16:creationId xmlns:a16="http://schemas.microsoft.com/office/drawing/2014/main" id="{B48ED22E-60CB-C575-C560-F579BE600A27}"/>
              </a:ext>
            </a:extLst>
          </p:cNvPr>
          <p:cNvSpPr txBox="1"/>
          <p:nvPr/>
        </p:nvSpPr>
        <p:spPr>
          <a:xfrm>
            <a:off x="750302" y="5013949"/>
            <a:ext cx="10096500" cy="1323439"/>
          </a:xfrm>
          <a:prstGeom prst="rect">
            <a:avLst/>
          </a:prstGeom>
          <a:noFill/>
        </p:spPr>
        <p:txBody>
          <a:bodyPr wrap="square" rtlCol="0">
            <a:spAutoFit/>
          </a:bodyPr>
          <a:lstStyle/>
          <a:p>
            <a:r>
              <a:rPr lang="en-GB" sz="4000" b="1" i="0" u="none" strike="noStrike" dirty="0">
                <a:solidFill>
                  <a:srgbClr val="000000"/>
                </a:solidFill>
                <a:effectLst/>
                <a:latin typeface="Aptos Narrow" panose="020B0004020202020204" pitchFamily="34" charset="0"/>
              </a:rPr>
              <a:t>Investment capital needed = £</a:t>
            </a:r>
            <a:r>
              <a:rPr lang="en-GB" sz="4000" b="1" dirty="0">
                <a:solidFill>
                  <a:srgbClr val="000000"/>
                </a:solidFill>
                <a:latin typeface="Aptos Narrow" panose="020B0004020202020204" pitchFamily="34" charset="0"/>
              </a:rPr>
              <a:t>3 370 000</a:t>
            </a:r>
          </a:p>
          <a:p>
            <a:r>
              <a:rPr lang="en-GB" sz="4000" dirty="0"/>
              <a:t>                  </a:t>
            </a:r>
            <a:endParaRPr lang="en-GB" dirty="0"/>
          </a:p>
        </p:txBody>
      </p:sp>
    </p:spTree>
    <p:extLst>
      <p:ext uri="{BB962C8B-B14F-4D97-AF65-F5344CB8AC3E}">
        <p14:creationId xmlns:p14="http://schemas.microsoft.com/office/powerpoint/2010/main" val="330153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pattFill prst="pct80">
          <a:fgClr>
            <a:srgbClr val="00B0F0"/>
          </a:fgClr>
          <a:bgClr>
            <a:srgbClr val="00B0F0"/>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FEE18-079F-B298-5B10-922AB5195611}"/>
              </a:ext>
            </a:extLst>
          </p:cNvPr>
          <p:cNvSpPr>
            <a:spLocks noGrp="1"/>
          </p:cNvSpPr>
          <p:nvPr>
            <p:ph type="title"/>
          </p:nvPr>
        </p:nvSpPr>
        <p:spPr>
          <a:xfrm>
            <a:off x="932583" y="869085"/>
            <a:ext cx="10601325" cy="635000"/>
          </a:xfrm>
        </p:spPr>
        <p:txBody>
          <a:bodyPr>
            <a:normAutofit/>
          </a:bodyPr>
          <a:lstStyle/>
          <a:p>
            <a:r>
              <a:rPr lang="en-GB" sz="1600" b="1" u="sng"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EC699D04-F3F1-5039-213B-1E0E694451C6}"/>
              </a:ext>
            </a:extLst>
          </p:cNvPr>
          <p:cNvSpPr>
            <a:spLocks noGrp="1"/>
          </p:cNvSpPr>
          <p:nvPr>
            <p:ph idx="1"/>
          </p:nvPr>
        </p:nvSpPr>
        <p:spPr>
          <a:xfrm>
            <a:off x="932583" y="1851892"/>
            <a:ext cx="10203008" cy="2653434"/>
          </a:xfrm>
          <a:pattFill prst="pct20">
            <a:fgClr>
              <a:srgbClr val="00B0F0"/>
            </a:fgClr>
            <a:bgClr>
              <a:srgbClr val="00B0F0"/>
            </a:bgClr>
          </a:pattFill>
        </p:spPr>
        <p:txBody>
          <a:bodyPr>
            <a:normAutofit/>
          </a:bodyPr>
          <a:lstStyle/>
          <a:p>
            <a:r>
              <a:rPr lang="en-GB" sz="1400" dirty="0">
                <a:latin typeface="Times New Roman" panose="02020603050405020304" pitchFamily="18" charset="0"/>
                <a:cs typeface="Times New Roman" panose="02020603050405020304" pitchFamily="18" charset="0"/>
              </a:rPr>
              <a:t>The principal risks are funding refusal, planning or permit delays, raw-material price increases, insufficient customer demand, plant breakdown, customer payment delays and competition from established suppliers. The business will reduce these risks by using cautious sales forecasts, seeking letters of intent, building supplier relationships, maintaining a contingency fund, applying preventative maintenance and introducing specialist products only after the core operation is stable.</a:t>
            </a:r>
          </a:p>
          <a:p>
            <a:r>
              <a:rPr lang="en-GB" sz="1400" dirty="0">
                <a:latin typeface="Times New Roman" panose="02020603050405020304" pitchFamily="18" charset="0"/>
                <a:cs typeface="Times New Roman" panose="02020603050405020304" pitchFamily="18" charset="0"/>
              </a:rPr>
              <a:t>The business will also manage environmental and reputational risk through strict controls for RAP, bitumen, dust, drainage, noise, vehicle movements and quality assurance. A strong training programme will help employees follow procedures consistently and operate safely.</a:t>
            </a:r>
          </a:p>
          <a:p>
            <a:r>
              <a:rPr lang="en-GB" sz="1400" dirty="0">
                <a:latin typeface="Times New Roman" panose="02020603050405020304" pitchFamily="18" charset="0"/>
                <a:cs typeface="Times New Roman" panose="02020603050405020304" pitchFamily="18" charset="0"/>
              </a:rPr>
              <a:t>In conclusion, Spaceless Construction Ltd.</a:t>
            </a:r>
            <a:r>
              <a:rPr lang="en-GB" sz="1400" b="1" dirty="0">
                <a:latin typeface="Times New Roman" panose="02020603050405020304" pitchFamily="18" charset="0"/>
                <a:cs typeface="Times New Roman" panose="02020603050405020304" pitchFamily="18" charset="0"/>
              </a:rPr>
              <a:t> </a:t>
            </a:r>
            <a:r>
              <a:rPr lang="en-GB" sz="1400" dirty="0">
                <a:latin typeface="Times New Roman" panose="02020603050405020304" pitchFamily="18" charset="0"/>
                <a:cs typeface="Times New Roman" panose="02020603050405020304" pitchFamily="18" charset="0"/>
              </a:rPr>
              <a:t>is a technically led Midland’s asphalt-production proposal with a realistic, phased strategy. Its priority is to establish a reliable mobile, ex-works asphalt operation. Its longer-term strength will come from efficient plant management, workforce development, recycled materials and innovation in lower-carbon products.</a:t>
            </a:r>
          </a:p>
        </p:txBody>
      </p:sp>
    </p:spTree>
    <p:extLst>
      <p:ext uri="{BB962C8B-B14F-4D97-AF65-F5344CB8AC3E}">
        <p14:creationId xmlns:p14="http://schemas.microsoft.com/office/powerpoint/2010/main" val="3571021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B79CA-1CB8-A133-67D7-E2B7AC1F94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78E333A7-3200-57EE-31B5-38FC29555ED7}"/>
              </a:ext>
            </a:extLst>
          </p:cNvPr>
          <p:cNvSpPr>
            <a:spLocks noGrp="1"/>
          </p:cNvSpPr>
          <p:nvPr>
            <p:ph type="title"/>
          </p:nvPr>
        </p:nvSpPr>
        <p:spPr>
          <a:xfrm>
            <a:off x="777551" y="929221"/>
            <a:ext cx="10080950" cy="594112"/>
          </a:xfrm>
        </p:spPr>
        <p:txBody>
          <a:bodyPr anchor="t">
            <a:normAutofit/>
          </a:bodyPr>
          <a:lstStyle/>
          <a:p>
            <a:r>
              <a:rPr lang="en-GB" sz="1600" b="1" u="sng"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5486F517-2001-1EEE-CA4E-B634E3507232}"/>
              </a:ext>
            </a:extLst>
          </p:cNvPr>
          <p:cNvSpPr>
            <a:spLocks noGrp="1"/>
          </p:cNvSpPr>
          <p:nvPr>
            <p:ph idx="1"/>
            <p:extLst>
              <p:ext uri="{E7BDC344-281C-4309-B0C6-D0EE65EED2A8}">
                <p202:designPr xmlns:p202="http://schemas.microsoft.com/office/powerpoint/2020/02/main">
                  <p202:designTagLst>
                    <p202:designTag name="ARCH:1:VSVAR" val="TitledTextBox"/>
                    <p202:designTag name="ARCH:1:CLS" val="InformationBlock"/>
                  </p202:designTagLst>
                </p202:designPr>
              </p:ext>
            </p:extLst>
          </p:nvPr>
        </p:nvSpPr>
        <p:spPr>
          <a:xfrm>
            <a:off x="777551" y="1572491"/>
            <a:ext cx="10080950" cy="4599709"/>
          </a:xfrm>
        </p:spPr>
        <p:txBody>
          <a:bodyPr>
            <a:normAutofit/>
          </a:bodyPr>
          <a:lstStyle/>
          <a:p>
            <a:pPr marL="0" lvl="0" indent="0">
              <a:spcBef>
                <a:spcPts val="2500"/>
              </a:spcBef>
              <a:buNone/>
            </a:pPr>
            <a:endParaRPr lang="en-GB" sz="1400" dirty="0"/>
          </a:p>
          <a:p>
            <a:r>
              <a:rPr lang="en-GB" sz="1700" dirty="0">
                <a:latin typeface="Times New Roman" panose="02020603050405020304" pitchFamily="18" charset="0"/>
                <a:cs typeface="Times New Roman" panose="02020603050405020304" pitchFamily="18" charset="0"/>
              </a:rPr>
              <a:t>Environment Agency (2025) </a:t>
            </a:r>
            <a:r>
              <a:rPr lang="en-GB" sz="1700" i="1" dirty="0">
                <a:latin typeface="Times New Roman" panose="02020603050405020304" pitchFamily="18" charset="0"/>
                <a:cs typeface="Times New Roman" panose="02020603050405020304" pitchFamily="18" charset="0"/>
              </a:rPr>
              <a:t>Storing, treating and using asphalt waste: RPS 157</a:t>
            </a:r>
            <a:r>
              <a:rPr lang="en-GB" sz="1700" dirty="0">
                <a:latin typeface="Times New Roman" panose="02020603050405020304" pitchFamily="18" charset="0"/>
                <a:cs typeface="Times New Roman" panose="02020603050405020304" pitchFamily="18" charset="0"/>
              </a:rPr>
              <a:t>. Available at: </a:t>
            </a:r>
            <a:r>
              <a:rPr lang="en-GB" sz="1700" u="sng" dirty="0">
                <a:latin typeface="Times New Roman" panose="02020603050405020304" pitchFamily="18" charset="0"/>
                <a:cs typeface="Times New Roman" panose="02020603050405020304" pitchFamily="18" charset="0"/>
                <a:hlinkClick r:id="rId2"/>
              </a:rPr>
              <a:t>https://www.gov.uk/government/publications/storing-and-treating-asphalt-waste-rps-157</a:t>
            </a:r>
            <a:endParaRPr lang="en-GB" sz="1700" dirty="0">
              <a:latin typeface="Times New Roman" panose="02020603050405020304" pitchFamily="18" charset="0"/>
              <a:cs typeface="Times New Roman" panose="02020603050405020304" pitchFamily="18" charset="0"/>
            </a:endParaRPr>
          </a:p>
          <a:p>
            <a:r>
              <a:rPr lang="en-GB" sz="1700" dirty="0">
                <a:latin typeface="Times New Roman" panose="02020603050405020304" pitchFamily="18" charset="0"/>
                <a:cs typeface="Times New Roman" panose="02020603050405020304" pitchFamily="18" charset="0"/>
              </a:rPr>
              <a:t>GOV.UK (2026) </a:t>
            </a:r>
            <a:r>
              <a:rPr lang="en-GB" sz="1700" i="1" dirty="0">
                <a:latin typeface="Times New Roman" panose="02020603050405020304" pitchFamily="18" charset="0"/>
                <a:cs typeface="Times New Roman" panose="02020603050405020304" pitchFamily="18" charset="0"/>
              </a:rPr>
              <a:t>Check if you need an environmental permit</a:t>
            </a:r>
            <a:r>
              <a:rPr lang="en-GB" sz="1700" dirty="0">
                <a:latin typeface="Times New Roman" panose="02020603050405020304" pitchFamily="18" charset="0"/>
                <a:cs typeface="Times New Roman" panose="02020603050405020304" pitchFamily="18" charset="0"/>
              </a:rPr>
              <a:t>. Available at: </a:t>
            </a:r>
            <a:r>
              <a:rPr lang="en-GB" sz="1700" u="sng" dirty="0">
                <a:latin typeface="Times New Roman" panose="02020603050405020304" pitchFamily="18" charset="0"/>
                <a:cs typeface="Times New Roman" panose="02020603050405020304" pitchFamily="18" charset="0"/>
                <a:hlinkClick r:id="rId3"/>
              </a:rPr>
              <a:t>https://www.gov.uk/guidance/check-if-you-need-an-environmental-permit</a:t>
            </a:r>
            <a:endParaRPr lang="en-GB" sz="1700" dirty="0">
              <a:latin typeface="Times New Roman" panose="02020603050405020304" pitchFamily="18" charset="0"/>
              <a:cs typeface="Times New Roman" panose="02020603050405020304" pitchFamily="18" charset="0"/>
            </a:endParaRPr>
          </a:p>
          <a:p>
            <a:r>
              <a:rPr lang="en-GB" sz="1700" dirty="0">
                <a:latin typeface="Times New Roman" panose="02020603050405020304" pitchFamily="18" charset="0"/>
                <a:cs typeface="Times New Roman" panose="02020603050405020304" pitchFamily="18" charset="0"/>
              </a:rPr>
              <a:t>GOV.UK (2026) </a:t>
            </a:r>
            <a:r>
              <a:rPr lang="en-GB" sz="1700" i="1" dirty="0">
                <a:latin typeface="Times New Roman" panose="02020603050405020304" pitchFamily="18" charset="0"/>
                <a:cs typeface="Times New Roman" panose="02020603050405020304" pitchFamily="18" charset="0"/>
              </a:rPr>
              <a:t>Growth Guarantee Scheme</a:t>
            </a:r>
            <a:r>
              <a:rPr lang="en-GB" sz="1700" dirty="0">
                <a:latin typeface="Times New Roman" panose="02020603050405020304" pitchFamily="18" charset="0"/>
                <a:cs typeface="Times New Roman" panose="02020603050405020304" pitchFamily="18" charset="0"/>
              </a:rPr>
              <a:t>. Available at: </a:t>
            </a:r>
            <a:r>
              <a:rPr lang="en-GB" sz="1700" u="sng" dirty="0">
                <a:latin typeface="Times New Roman" panose="02020603050405020304" pitchFamily="18" charset="0"/>
                <a:cs typeface="Times New Roman" panose="02020603050405020304" pitchFamily="18" charset="0"/>
                <a:hlinkClick r:id="rId4"/>
              </a:rPr>
              <a:t>https://www.gov.uk/business-finance-support/growth-guarantee-scheme</a:t>
            </a:r>
            <a:endParaRPr lang="en-GB" sz="1700" dirty="0">
              <a:latin typeface="Times New Roman" panose="02020603050405020304" pitchFamily="18" charset="0"/>
              <a:cs typeface="Times New Roman" panose="02020603050405020304" pitchFamily="18" charset="0"/>
            </a:endParaRPr>
          </a:p>
          <a:p>
            <a:r>
              <a:rPr lang="en-GB" sz="1700" dirty="0">
                <a:latin typeface="Times New Roman" panose="02020603050405020304" pitchFamily="18" charset="0"/>
                <a:cs typeface="Times New Roman" panose="02020603050405020304" pitchFamily="18" charset="0"/>
              </a:rPr>
              <a:t>GOV.UK (2026) </a:t>
            </a:r>
            <a:r>
              <a:rPr lang="en-GB" sz="1700" i="1" dirty="0">
                <a:latin typeface="Times New Roman" panose="02020603050405020304" pitchFamily="18" charset="0"/>
                <a:cs typeface="Times New Roman" panose="02020603050405020304" pitchFamily="18" charset="0"/>
              </a:rPr>
              <a:t>Employers: preventing discrimination in recruitment</a:t>
            </a:r>
            <a:r>
              <a:rPr lang="en-GB" sz="1700" dirty="0">
                <a:latin typeface="Times New Roman" panose="02020603050405020304" pitchFamily="18" charset="0"/>
                <a:cs typeface="Times New Roman" panose="02020603050405020304" pitchFamily="18" charset="0"/>
              </a:rPr>
              <a:t>. Available at: </a:t>
            </a:r>
            <a:r>
              <a:rPr lang="en-GB" sz="1700" u="sng" dirty="0">
                <a:latin typeface="Times New Roman" panose="02020603050405020304" pitchFamily="18" charset="0"/>
                <a:cs typeface="Times New Roman" panose="02020603050405020304" pitchFamily="18" charset="0"/>
                <a:hlinkClick r:id="rId5"/>
              </a:rPr>
              <a:t>https://www.gov.uk/employer-preventing-discrimination/recruitment</a:t>
            </a:r>
            <a:endParaRPr lang="en-GB" sz="1700" dirty="0">
              <a:latin typeface="Times New Roman" panose="02020603050405020304" pitchFamily="18" charset="0"/>
              <a:cs typeface="Times New Roman" panose="02020603050405020304" pitchFamily="18" charset="0"/>
            </a:endParaRPr>
          </a:p>
          <a:p>
            <a:r>
              <a:rPr lang="en-GB" sz="1700" dirty="0">
                <a:latin typeface="Times New Roman" panose="02020603050405020304" pitchFamily="18" charset="0"/>
                <a:cs typeface="Times New Roman" panose="02020603050405020304" pitchFamily="18" charset="0"/>
              </a:rPr>
              <a:t>Standards for Highways (2018) </a:t>
            </a:r>
            <a:r>
              <a:rPr lang="en-GB" sz="1700" i="1" dirty="0">
                <a:latin typeface="Times New Roman" panose="02020603050405020304" pitchFamily="18" charset="0"/>
                <a:cs typeface="Times New Roman" panose="02020603050405020304" pitchFamily="18" charset="0"/>
              </a:rPr>
              <a:t>Specification for Highway Works: Series 900 – Road Pavements: Bituminous Bound Materials</a:t>
            </a:r>
            <a:r>
              <a:rPr lang="en-GB" sz="1700" dirty="0">
                <a:latin typeface="Times New Roman" panose="02020603050405020304" pitchFamily="18" charset="0"/>
                <a:cs typeface="Times New Roman" panose="02020603050405020304" pitchFamily="18" charset="0"/>
              </a:rPr>
              <a:t>. Available at: </a:t>
            </a:r>
            <a:r>
              <a:rPr lang="en-GB" sz="1700" u="sng" dirty="0">
                <a:latin typeface="Times New Roman" panose="02020603050405020304" pitchFamily="18" charset="0"/>
                <a:cs typeface="Times New Roman" panose="02020603050405020304" pitchFamily="18" charset="0"/>
                <a:hlinkClick r:id="rId6"/>
              </a:rPr>
              <a:t>https://www.standardsforhighways.co.uk/</a:t>
            </a:r>
            <a:endParaRPr lang="en-GB" sz="1700" dirty="0">
              <a:latin typeface="Times New Roman" panose="02020603050405020304" pitchFamily="18" charset="0"/>
              <a:cs typeface="Times New Roman" panose="02020603050405020304" pitchFamily="18" charset="0"/>
            </a:endParaRPr>
          </a:p>
          <a:p>
            <a:pPr lvl="0">
              <a:spcBef>
                <a:spcPts val="2500"/>
              </a:spcBef>
            </a:pPr>
            <a:endParaRPr lang="en-GB" sz="1400" dirty="0"/>
          </a:p>
        </p:txBody>
      </p:sp>
    </p:spTree>
    <p:extLst>
      <p:ext uri="{BB962C8B-B14F-4D97-AF65-F5344CB8AC3E}">
        <p14:creationId xmlns:p14="http://schemas.microsoft.com/office/powerpoint/2010/main" val="15403607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dirty="0"/>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939</TotalTime>
  <Words>2917</Words>
  <Application>Microsoft Office PowerPoint</Application>
  <PresentationFormat>Widescreen</PresentationFormat>
  <Paragraphs>270</Paragraphs>
  <Slides>15</Slides>
  <Notes>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15</vt:i4>
      </vt:variant>
    </vt:vector>
  </HeadingPairs>
  <TitlesOfParts>
    <vt:vector size="25" baseType="lpstr">
      <vt:lpstr>Meiryo</vt:lpstr>
      <vt:lpstr>Aptos</vt:lpstr>
      <vt:lpstr>Aptos Narrow</vt:lpstr>
      <vt:lpstr>Arial</vt:lpstr>
      <vt:lpstr>Calibri</vt:lpstr>
      <vt:lpstr>Calibri Light</vt:lpstr>
      <vt:lpstr>Neue Haas Grotesk Text Pro</vt:lpstr>
      <vt:lpstr>Söhne</vt:lpstr>
      <vt:lpstr>Times New Roman</vt:lpstr>
      <vt:lpstr>Office Theme</vt:lpstr>
      <vt:lpstr>PowerPoint Presentation</vt:lpstr>
      <vt:lpstr>Business Plan</vt:lpstr>
      <vt:lpstr>PowerPoint Presentation</vt:lpstr>
      <vt:lpstr>PowerPoint Presentation</vt:lpstr>
      <vt:lpstr>PowerPoint Presentation</vt:lpstr>
      <vt:lpstr>PowerPoint Presentation</vt:lpstr>
      <vt:lpstr>PowerPoint Presentation</vt:lpstr>
      <vt:lpstr>PESTEL Analysis</vt:lpstr>
      <vt:lpstr>PowerPoint Presentation</vt:lpstr>
      <vt:lpstr>PowerPoint Presentation</vt:lpstr>
      <vt:lpstr>PowerPoint Presentation</vt:lpstr>
      <vt:lpstr>PowerPoint Presentation</vt:lpstr>
      <vt:lpstr>PowerPoint Presentation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Aleksandar Ivanov</cp:lastModifiedBy>
  <cp:revision>121</cp:revision>
  <dcterms:created xsi:type="dcterms:W3CDTF">2023-07-31T07:37:43Z</dcterms:created>
  <dcterms:modified xsi:type="dcterms:W3CDTF">2026-08-09T23:50:53Z</dcterms:modified>
</cp:coreProperties>
</file>