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60" r:id="rId5"/>
    <p:sldId id="259" r:id="rId6"/>
    <p:sldId id="266" r:id="rId7"/>
    <p:sldId id="261" r:id="rId8"/>
    <p:sldId id="262" r:id="rId9"/>
    <p:sldId id="267" r:id="rId10"/>
    <p:sldId id="263" r:id="rId11"/>
    <p:sldId id="264" r:id="rId12"/>
    <p:sldId id="265"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6" d="100"/>
          <a:sy n="86" d="100"/>
        </p:scale>
        <p:origin x="562"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标题幻灯片">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zh-CN" altLang="en-US"/>
              <a:t>单击此处编辑母版标题样式</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CN" altLang="en-US"/>
              <a:t>单击此处编辑母版副标题样式</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11/6/2018</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dirty="0"/>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11/6/2018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节标题">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zh-CN" altLang="en-US"/>
              <a:t>单击此处编辑母版标题样式</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编辑母版文本样式</a:t>
            </a:r>
          </a:p>
        </p:txBody>
      </p:sp>
      <p:sp>
        <p:nvSpPr>
          <p:cNvPr id="4" name="Date Placeholder 3"/>
          <p:cNvSpPr>
            <a:spLocks noGrp="1"/>
          </p:cNvSpPr>
          <p:nvPr>
            <p:ph type="dt" sz="half" idx="10"/>
          </p:nvPr>
        </p:nvSpPr>
        <p:spPr/>
        <p:txBody>
          <a:bodyPr/>
          <a:lstStyle/>
          <a:p>
            <a:fld id="{F34E6425-0181-43F2-84FC-787E803FD2F8}" type="datetimeFigureOut">
              <a:rPr lang="en-US" dirty="0"/>
              <a:t>11/6/2018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11/6/2018</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zh-CN" altLang="en-US"/>
              <a:t>单击此处编辑母版标题样式</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11/6/2018</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zh-CN" altLang="en-US"/>
              <a:t>单击此处编辑母版标题样式</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11/6/2018</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空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11/6/2018</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内容与标题">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zh-CN" altLang="en-US"/>
              <a:t>单击此处编辑母版标题样式</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编辑母版文本样式</a:t>
            </a:r>
          </a:p>
        </p:txBody>
      </p:sp>
      <p:sp>
        <p:nvSpPr>
          <p:cNvPr id="5" name="Date Placeholder 4"/>
          <p:cNvSpPr>
            <a:spLocks noGrp="1"/>
          </p:cNvSpPr>
          <p:nvPr>
            <p:ph type="dt" sz="half" idx="10"/>
          </p:nvPr>
        </p:nvSpPr>
        <p:spPr/>
        <p:txBody>
          <a:bodyPr/>
          <a:lstStyle/>
          <a:p>
            <a:fld id="{76E86A4C-8E40-4F87-A4F0-01A0687C5742}" type="datetimeFigureOut">
              <a:rPr lang="en-US" dirty="0"/>
              <a:t>11/6/2018</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图片与标题">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zh-CN" altLang="en-US"/>
              <a:t>单击此处编辑母版标题样式</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zh-CN" altLang="en-US"/>
              <a:t>单击图标添加图片</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编辑母版文本样式</a:t>
            </a:r>
          </a:p>
        </p:txBody>
      </p:sp>
      <p:sp>
        <p:nvSpPr>
          <p:cNvPr id="5" name="Date Placeholder 4"/>
          <p:cNvSpPr>
            <a:spLocks noGrp="1"/>
          </p:cNvSpPr>
          <p:nvPr>
            <p:ph type="dt" sz="half" idx="10"/>
          </p:nvPr>
        </p:nvSpPr>
        <p:spPr/>
        <p:txBody>
          <a:bodyPr/>
          <a:lstStyle/>
          <a:p>
            <a:fld id="{35E72C73-2D91-4E12-BA25-F0AA0C03599B}" type="datetimeFigureOut">
              <a:rPr lang="en-US" dirty="0"/>
              <a:t>11/6/2018</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带描述的全景图片">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zh-CN" altLang="en-US"/>
              <a:t>单击此处编辑母版标题样式</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zh-CN" altLang="en-US"/>
              <a:t>单击图标添加图片</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编辑母版文本样式</a:t>
            </a:r>
          </a:p>
        </p:txBody>
      </p:sp>
      <p:sp>
        <p:nvSpPr>
          <p:cNvPr id="5" name="Date Placeholder 4"/>
          <p:cNvSpPr>
            <a:spLocks noGrp="1"/>
          </p:cNvSpPr>
          <p:nvPr>
            <p:ph type="dt" sz="half" idx="10"/>
          </p:nvPr>
        </p:nvSpPr>
        <p:spPr/>
        <p:txBody>
          <a:bodyPr/>
          <a:lstStyle/>
          <a:p>
            <a:fld id="{923A1CC3-2375-41D4-9E03-427CAF2A4C1A}" type="datetimeFigureOut">
              <a:rPr lang="en-US" dirty="0"/>
              <a:t>11/6/2018</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标题和描述">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zh-CN" altLang="en-US"/>
              <a:t>单击此处编辑母版标题样式</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编辑母版文本样式</a:t>
            </a:r>
          </a:p>
        </p:txBody>
      </p:sp>
      <p:sp>
        <p:nvSpPr>
          <p:cNvPr id="4" name="Date Placeholder 3"/>
          <p:cNvSpPr>
            <a:spLocks noGrp="1"/>
          </p:cNvSpPr>
          <p:nvPr>
            <p:ph type="dt" sz="half" idx="10"/>
          </p:nvPr>
        </p:nvSpPr>
        <p:spPr/>
        <p:txBody>
          <a:bodyPr/>
          <a:lstStyle/>
          <a:p>
            <a:fld id="{AFF16868-8199-4C2C-A5B1-63AEE139F88E}" type="datetimeFigureOut">
              <a:rPr lang="en-US" dirty="0"/>
              <a:t>11/6/2018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带描述的引言">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zh-CN" altLang="en-US"/>
              <a:t>单击此处编辑母版标题样式</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编辑母版文本样式</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编辑母版文本样式</a:t>
            </a:r>
          </a:p>
        </p:txBody>
      </p:sp>
      <p:sp>
        <p:nvSpPr>
          <p:cNvPr id="4" name="Date Placeholder 3"/>
          <p:cNvSpPr>
            <a:spLocks noGrp="1"/>
          </p:cNvSpPr>
          <p:nvPr>
            <p:ph type="dt" sz="half" idx="10"/>
          </p:nvPr>
        </p:nvSpPr>
        <p:spPr/>
        <p:txBody>
          <a:bodyPr/>
          <a:lstStyle/>
          <a:p>
            <a:fld id="{AAD9FF7F-6988-44CC-821B-644E70CD2F73}" type="datetimeFigureOut">
              <a:rPr lang="en-US" dirty="0"/>
              <a:t>11/6/2018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名片">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zh-CN" altLang="en-US"/>
              <a:t>单击此处编辑母版标题样式</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编辑母版文本样式</a:t>
            </a:r>
          </a:p>
        </p:txBody>
      </p:sp>
      <p:sp>
        <p:nvSpPr>
          <p:cNvPr id="4" name="Date Placeholder 3"/>
          <p:cNvSpPr>
            <a:spLocks noGrp="1"/>
          </p:cNvSpPr>
          <p:nvPr>
            <p:ph type="dt" sz="half" idx="10"/>
          </p:nvPr>
        </p:nvSpPr>
        <p:spPr/>
        <p:txBody>
          <a:bodyPr/>
          <a:lstStyle/>
          <a:p>
            <a:fld id="{5C12C299-16B2-4475-990D-751901EACC14}" type="datetimeFigureOut">
              <a:rPr lang="en-US" dirty="0"/>
              <a:t>11/6/2018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栏">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zh-CN" altLang="en-US"/>
              <a:t>单击此处编辑母版标题样式</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编辑母版文本样式</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编辑母版文本样式</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编辑母版文本样式</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11/6/2018</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图片栏">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zh-CN" altLang="en-US"/>
              <a:t>单击此处编辑母版标题样式</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zh-CN" altLang="en-US"/>
              <a:t>单击图标添加图片</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编辑母版文本样式</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zh-CN" altLang="en-US"/>
              <a:t>单击图标添加图片</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编辑母版文本样式</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zh-CN" altLang="en-US"/>
              <a:t>单击图标添加图片</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编辑母版文本样式</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11/6/2018</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zh-CN" altLang="en-US"/>
              <a:t>单击此处编辑母版标题样式</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11/6/2018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竖排标题与文本">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zh-CN" altLang="en-US"/>
              <a:t>单击此处编辑母版标题样式</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11/6/2018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zh-CN" altLang="en-US"/>
              <a:t>单击此处编辑母版标题样式</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11/6/2018</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dirty="0"/>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2B42D18E-640A-48B5-AB1D-77520D04308F}"/>
              </a:ext>
            </a:extLst>
          </p:cNvPr>
          <p:cNvSpPr>
            <a:spLocks noGrp="1"/>
          </p:cNvSpPr>
          <p:nvPr>
            <p:ph type="ctrTitle"/>
          </p:nvPr>
        </p:nvSpPr>
        <p:spPr/>
        <p:txBody>
          <a:bodyPr/>
          <a:lstStyle/>
          <a:p>
            <a:r>
              <a:rPr lang="en-US" altLang="zh-CN" b="1" dirty="0"/>
              <a:t>Optimization Research </a:t>
            </a:r>
            <a:r>
              <a:rPr lang="en-US" altLang="zh-CN" b="1"/>
              <a:t>of   Three-dimension  character </a:t>
            </a:r>
            <a:r>
              <a:rPr lang="en-US" altLang="zh-CN" b="1" dirty="0"/>
              <a:t>Modeling</a:t>
            </a:r>
            <a:br>
              <a:rPr lang="zh-CN" altLang="zh-CN" dirty="0"/>
            </a:br>
            <a:endParaRPr lang="zh-CN" altLang="en-US" dirty="0"/>
          </a:p>
        </p:txBody>
      </p:sp>
      <p:sp>
        <p:nvSpPr>
          <p:cNvPr id="3" name="副标题 2">
            <a:extLst>
              <a:ext uri="{FF2B5EF4-FFF2-40B4-BE49-F238E27FC236}">
                <a16:creationId xmlns:a16="http://schemas.microsoft.com/office/drawing/2014/main" id="{585C43A4-6549-484D-870C-C8BE88CE0858}"/>
              </a:ext>
            </a:extLst>
          </p:cNvPr>
          <p:cNvSpPr>
            <a:spLocks noGrp="1"/>
          </p:cNvSpPr>
          <p:nvPr>
            <p:ph type="subTitle" idx="1"/>
          </p:nvPr>
        </p:nvSpPr>
        <p:spPr/>
        <p:txBody>
          <a:bodyPr/>
          <a:lstStyle/>
          <a:p>
            <a:r>
              <a:rPr lang="en-US" altLang="zh-CN" dirty="0">
                <a:solidFill>
                  <a:schemeClr val="bg1"/>
                </a:solidFill>
              </a:rPr>
              <a:t>                                       </a:t>
            </a:r>
            <a:r>
              <a:rPr lang="en-US" altLang="zh-CN" sz="2400" dirty="0">
                <a:solidFill>
                  <a:schemeClr val="bg1"/>
                </a:solidFill>
              </a:rPr>
              <a:t>HONGJING YU   SAM</a:t>
            </a:r>
            <a:endParaRPr lang="zh-CN" altLang="en-US" sz="2400" dirty="0">
              <a:solidFill>
                <a:schemeClr val="bg1"/>
              </a:solidFill>
            </a:endParaRPr>
          </a:p>
        </p:txBody>
      </p:sp>
    </p:spTree>
    <p:extLst>
      <p:ext uri="{BB962C8B-B14F-4D97-AF65-F5344CB8AC3E}">
        <p14:creationId xmlns:p14="http://schemas.microsoft.com/office/powerpoint/2010/main" val="18987247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图片 4">
            <a:extLst>
              <a:ext uri="{FF2B5EF4-FFF2-40B4-BE49-F238E27FC236}">
                <a16:creationId xmlns:a16="http://schemas.microsoft.com/office/drawing/2014/main" id="{18C7DF32-F939-4487-BC4C-C9862C27EC11}"/>
              </a:ext>
            </a:extLst>
          </p:cNvPr>
          <p:cNvPicPr>
            <a:picLocks noChangeAspect="1"/>
          </p:cNvPicPr>
          <p:nvPr/>
        </p:nvPicPr>
        <p:blipFill>
          <a:blip r:embed="rId2"/>
          <a:stretch>
            <a:fillRect/>
          </a:stretch>
        </p:blipFill>
        <p:spPr>
          <a:xfrm>
            <a:off x="1536694" y="4365136"/>
            <a:ext cx="3840470" cy="2161615"/>
          </a:xfrm>
          <a:prstGeom prst="rect">
            <a:avLst/>
          </a:prstGeom>
        </p:spPr>
      </p:pic>
      <p:pic>
        <p:nvPicPr>
          <p:cNvPr id="7" name="图片 6">
            <a:extLst>
              <a:ext uri="{FF2B5EF4-FFF2-40B4-BE49-F238E27FC236}">
                <a16:creationId xmlns:a16="http://schemas.microsoft.com/office/drawing/2014/main" id="{0E7EAC1B-0DE2-4B31-89E0-7E5155C309B6}"/>
              </a:ext>
            </a:extLst>
          </p:cNvPr>
          <p:cNvPicPr>
            <a:picLocks noChangeAspect="1"/>
          </p:cNvPicPr>
          <p:nvPr/>
        </p:nvPicPr>
        <p:blipFill>
          <a:blip r:embed="rId3"/>
          <a:stretch>
            <a:fillRect/>
          </a:stretch>
        </p:blipFill>
        <p:spPr>
          <a:xfrm>
            <a:off x="5294098" y="4348381"/>
            <a:ext cx="3840470" cy="2177960"/>
          </a:xfrm>
          <a:prstGeom prst="rect">
            <a:avLst/>
          </a:prstGeom>
        </p:spPr>
      </p:pic>
      <p:sp>
        <p:nvSpPr>
          <p:cNvPr id="2" name="标题 1">
            <a:extLst>
              <a:ext uri="{FF2B5EF4-FFF2-40B4-BE49-F238E27FC236}">
                <a16:creationId xmlns:a16="http://schemas.microsoft.com/office/drawing/2014/main" id="{47DDB3EA-78B5-4B07-8FD3-269C66DE28A1}"/>
              </a:ext>
            </a:extLst>
          </p:cNvPr>
          <p:cNvSpPr>
            <a:spLocks noGrp="1"/>
          </p:cNvSpPr>
          <p:nvPr>
            <p:ph type="title"/>
          </p:nvPr>
        </p:nvSpPr>
        <p:spPr/>
        <p:txBody>
          <a:bodyPr/>
          <a:lstStyle/>
          <a:p>
            <a:r>
              <a:rPr lang="en-US" altLang="zh-CN" b="1" dirty="0"/>
              <a:t>Research background</a:t>
            </a:r>
            <a:br>
              <a:rPr lang="zh-CN" altLang="zh-CN" dirty="0"/>
            </a:br>
            <a:endParaRPr lang="zh-CN" altLang="en-US" dirty="0"/>
          </a:p>
        </p:txBody>
      </p:sp>
      <p:sp>
        <p:nvSpPr>
          <p:cNvPr id="3" name="内容占位符 2">
            <a:extLst>
              <a:ext uri="{FF2B5EF4-FFF2-40B4-BE49-F238E27FC236}">
                <a16:creationId xmlns:a16="http://schemas.microsoft.com/office/drawing/2014/main" id="{F3F5741D-0175-4B08-8985-1272D89FEFC8}"/>
              </a:ext>
            </a:extLst>
          </p:cNvPr>
          <p:cNvSpPr>
            <a:spLocks noGrp="1"/>
          </p:cNvSpPr>
          <p:nvPr>
            <p:ph idx="1"/>
          </p:nvPr>
        </p:nvSpPr>
        <p:spPr>
          <a:xfrm>
            <a:off x="1154954" y="2354925"/>
            <a:ext cx="9018856" cy="2474527"/>
          </a:xfrm>
        </p:spPr>
        <p:txBody>
          <a:bodyPr/>
          <a:lstStyle/>
          <a:p>
            <a:r>
              <a:rPr lang="en-US" altLang="zh-CN" sz="1450" dirty="0"/>
              <a:t>The computer hardware facilities have a rocket develop since the popularity of personal computers in 1980s. this led to a great improvement in the precision of the 3D role models directly. Character can make all kinds of personification movements in animation and games at present. However, many too sophisticated 3D models can greatly slow down the computer’s speed and consume the computer’s hardware life in animation animate step and rendering steps for most of computers. Meanwhile, a complex character model is more difficult to be moved and previewed in the process of animated. In light of this, it is necessary to use some techniques and methods to optimize the three-dimension character model. </a:t>
            </a:r>
            <a:endParaRPr lang="zh-CN" altLang="zh-CN" sz="1450" dirty="0"/>
          </a:p>
          <a:p>
            <a:endParaRPr lang="zh-CN" altLang="en-US" dirty="0"/>
          </a:p>
        </p:txBody>
      </p:sp>
    </p:spTree>
    <p:extLst>
      <p:ext uri="{BB962C8B-B14F-4D97-AF65-F5344CB8AC3E}">
        <p14:creationId xmlns:p14="http://schemas.microsoft.com/office/powerpoint/2010/main" val="28284437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CD92287C-E2FC-47BB-A74D-AB343B77FE22}"/>
              </a:ext>
            </a:extLst>
          </p:cNvPr>
          <p:cNvSpPr>
            <a:spLocks noGrp="1"/>
          </p:cNvSpPr>
          <p:nvPr>
            <p:ph type="title"/>
          </p:nvPr>
        </p:nvSpPr>
        <p:spPr/>
        <p:txBody>
          <a:bodyPr/>
          <a:lstStyle/>
          <a:p>
            <a:r>
              <a:rPr lang="en-US" altLang="zh-CN" b="1" dirty="0"/>
              <a:t>Research objective</a:t>
            </a:r>
            <a:br>
              <a:rPr lang="zh-CN" altLang="zh-CN" dirty="0"/>
            </a:br>
            <a:endParaRPr lang="zh-CN" altLang="en-US" dirty="0"/>
          </a:p>
        </p:txBody>
      </p:sp>
      <p:sp>
        <p:nvSpPr>
          <p:cNvPr id="3" name="内容占位符 2">
            <a:extLst>
              <a:ext uri="{FF2B5EF4-FFF2-40B4-BE49-F238E27FC236}">
                <a16:creationId xmlns:a16="http://schemas.microsoft.com/office/drawing/2014/main" id="{9C9EA239-B01B-4A7B-BE6F-C32912913153}"/>
              </a:ext>
            </a:extLst>
          </p:cNvPr>
          <p:cNvSpPr>
            <a:spLocks noGrp="1"/>
          </p:cNvSpPr>
          <p:nvPr>
            <p:ph idx="1"/>
          </p:nvPr>
        </p:nvSpPr>
        <p:spPr/>
        <p:txBody>
          <a:bodyPr/>
          <a:lstStyle/>
          <a:p>
            <a:r>
              <a:rPr lang="en-US" altLang="zh-CN" dirty="0"/>
              <a:t>The research objective of this article is to solve the contradiction between the display quality of character model and the preview rendering speed of role model.</a:t>
            </a:r>
          </a:p>
          <a:p>
            <a:endParaRPr lang="en-US" altLang="zh-CN" dirty="0"/>
          </a:p>
          <a:p>
            <a:r>
              <a:rPr lang="en-US" altLang="zh-CN" dirty="0"/>
              <a:t>This presentation will demonstrate the three-dimension character model optimize for three aspect</a:t>
            </a:r>
            <a:endParaRPr lang="zh-CN" altLang="zh-CN" dirty="0"/>
          </a:p>
          <a:p>
            <a:r>
              <a:rPr lang="en-US" altLang="zh-CN" dirty="0"/>
              <a:t>1.Surface</a:t>
            </a:r>
          </a:p>
          <a:p>
            <a:r>
              <a:rPr lang="en-US" altLang="zh-CN" dirty="0"/>
              <a:t>2.Skeleton system</a:t>
            </a:r>
          </a:p>
          <a:p>
            <a:r>
              <a:rPr lang="en-US" altLang="zh-CN" dirty="0"/>
              <a:t>3.wiring</a:t>
            </a:r>
            <a:endParaRPr lang="zh-CN" altLang="zh-CN" dirty="0"/>
          </a:p>
          <a:p>
            <a:endParaRPr lang="zh-CN" altLang="en-US" dirty="0"/>
          </a:p>
        </p:txBody>
      </p:sp>
    </p:spTree>
    <p:extLst>
      <p:ext uri="{BB962C8B-B14F-4D97-AF65-F5344CB8AC3E}">
        <p14:creationId xmlns:p14="http://schemas.microsoft.com/office/powerpoint/2010/main" val="17931261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CA5BBB68-ADC8-4E6C-8F8A-E773686C2F73}"/>
              </a:ext>
            </a:extLst>
          </p:cNvPr>
          <p:cNvSpPr>
            <a:spLocks noGrp="1"/>
          </p:cNvSpPr>
          <p:nvPr>
            <p:ph type="title"/>
          </p:nvPr>
        </p:nvSpPr>
        <p:spPr/>
        <p:txBody>
          <a:bodyPr/>
          <a:lstStyle/>
          <a:p>
            <a:r>
              <a:rPr lang="en-US" altLang="zh-CN" b="1" dirty="0"/>
              <a:t>surface and character module optimized</a:t>
            </a:r>
            <a:br>
              <a:rPr lang="zh-CN" altLang="zh-CN" dirty="0"/>
            </a:br>
            <a:endParaRPr lang="zh-CN" altLang="en-US" dirty="0"/>
          </a:p>
        </p:txBody>
      </p:sp>
      <p:sp>
        <p:nvSpPr>
          <p:cNvPr id="3" name="内容占位符 2">
            <a:extLst>
              <a:ext uri="{FF2B5EF4-FFF2-40B4-BE49-F238E27FC236}">
                <a16:creationId xmlns:a16="http://schemas.microsoft.com/office/drawing/2014/main" id="{C0617FC1-37A0-4B92-B240-54AAE1468D34}"/>
              </a:ext>
            </a:extLst>
          </p:cNvPr>
          <p:cNvSpPr>
            <a:spLocks noGrp="1"/>
          </p:cNvSpPr>
          <p:nvPr>
            <p:ph idx="1"/>
          </p:nvPr>
        </p:nvSpPr>
        <p:spPr>
          <a:xfrm>
            <a:off x="1359140" y="2363894"/>
            <a:ext cx="8825659" cy="3416300"/>
          </a:xfrm>
        </p:spPr>
        <p:txBody>
          <a:bodyPr/>
          <a:lstStyle/>
          <a:p>
            <a:r>
              <a:rPr lang="en-US" altLang="zh-CN" dirty="0"/>
              <a:t>In the software Maya, it has a great deal of way to product a model. But when the module was built. The figure of surface in this module was becomes an important parameter. A skilled designer can roughly control the number of surface and vertex in the modeling of rough model. Then, they will adjust the detail in the fine modeling according their demand.</a:t>
            </a:r>
            <a:endParaRPr lang="zh-CN" altLang="zh-CN" dirty="0"/>
          </a:p>
          <a:p>
            <a:endParaRPr lang="zh-CN" altLang="en-US" dirty="0"/>
          </a:p>
        </p:txBody>
      </p:sp>
      <p:pic>
        <p:nvPicPr>
          <p:cNvPr id="7" name="图片 6">
            <a:extLst>
              <a:ext uri="{FF2B5EF4-FFF2-40B4-BE49-F238E27FC236}">
                <a16:creationId xmlns:a16="http://schemas.microsoft.com/office/drawing/2014/main" id="{BFD4D7F6-4DD1-4B9E-9AD3-573A0B22D437}"/>
              </a:ext>
            </a:extLst>
          </p:cNvPr>
          <p:cNvPicPr>
            <a:picLocks noChangeAspect="1"/>
          </p:cNvPicPr>
          <p:nvPr/>
        </p:nvPicPr>
        <p:blipFill>
          <a:blip r:embed="rId2"/>
          <a:stretch>
            <a:fillRect/>
          </a:stretch>
        </p:blipFill>
        <p:spPr>
          <a:xfrm>
            <a:off x="1801068" y="3797087"/>
            <a:ext cx="3825610" cy="2534439"/>
          </a:xfrm>
          <a:prstGeom prst="rect">
            <a:avLst/>
          </a:prstGeom>
        </p:spPr>
      </p:pic>
      <p:pic>
        <p:nvPicPr>
          <p:cNvPr id="9" name="图片 8">
            <a:extLst>
              <a:ext uri="{FF2B5EF4-FFF2-40B4-BE49-F238E27FC236}">
                <a16:creationId xmlns:a16="http://schemas.microsoft.com/office/drawing/2014/main" id="{24FF46B8-1789-45E9-9BE1-B6B8EDD0EB44}"/>
              </a:ext>
            </a:extLst>
          </p:cNvPr>
          <p:cNvPicPr>
            <a:picLocks noChangeAspect="1"/>
          </p:cNvPicPr>
          <p:nvPr/>
        </p:nvPicPr>
        <p:blipFill>
          <a:blip r:embed="rId3"/>
          <a:stretch>
            <a:fillRect/>
          </a:stretch>
        </p:blipFill>
        <p:spPr>
          <a:xfrm>
            <a:off x="5626678" y="3797087"/>
            <a:ext cx="3825610" cy="2534439"/>
          </a:xfrm>
          <a:prstGeom prst="rect">
            <a:avLst/>
          </a:prstGeom>
        </p:spPr>
      </p:pic>
    </p:spTree>
    <p:extLst>
      <p:ext uri="{BB962C8B-B14F-4D97-AF65-F5344CB8AC3E}">
        <p14:creationId xmlns:p14="http://schemas.microsoft.com/office/powerpoint/2010/main" val="14467058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4865DA43-4A97-475D-A21C-13F35F806223}"/>
              </a:ext>
            </a:extLst>
          </p:cNvPr>
          <p:cNvSpPr>
            <a:spLocks noGrp="1"/>
          </p:cNvSpPr>
          <p:nvPr>
            <p:ph type="title"/>
          </p:nvPr>
        </p:nvSpPr>
        <p:spPr/>
        <p:txBody>
          <a:bodyPr/>
          <a:lstStyle/>
          <a:p>
            <a:r>
              <a:rPr lang="en-US" altLang="zh-CN" b="1" dirty="0"/>
              <a:t>surface and character module optimized</a:t>
            </a:r>
            <a:br>
              <a:rPr lang="zh-CN" altLang="zh-CN" dirty="0"/>
            </a:br>
            <a:endParaRPr lang="zh-CN" altLang="en-US" dirty="0"/>
          </a:p>
        </p:txBody>
      </p:sp>
      <p:sp>
        <p:nvSpPr>
          <p:cNvPr id="3" name="内容占位符 2">
            <a:extLst>
              <a:ext uri="{FF2B5EF4-FFF2-40B4-BE49-F238E27FC236}">
                <a16:creationId xmlns:a16="http://schemas.microsoft.com/office/drawing/2014/main" id="{62212B42-731C-420C-8C39-E00D03AD8215}"/>
              </a:ext>
            </a:extLst>
          </p:cNvPr>
          <p:cNvSpPr>
            <a:spLocks noGrp="1"/>
          </p:cNvSpPr>
          <p:nvPr>
            <p:ph idx="1"/>
          </p:nvPr>
        </p:nvSpPr>
        <p:spPr>
          <a:xfrm>
            <a:off x="1154955" y="2603500"/>
            <a:ext cx="3798786" cy="3416300"/>
          </a:xfrm>
        </p:spPr>
        <p:txBody>
          <a:bodyPr>
            <a:normAutofit/>
          </a:bodyPr>
          <a:lstStyle/>
          <a:p>
            <a:r>
              <a:rPr lang="en-US" altLang="zh-CN" dirty="0"/>
              <a:t>As the shown in those two pictures, This is a personate mouse model. There are more than 5000 surfaces in this rough model. This bring a great trouble to subsequent step and rendering. Too many unnecessary surface leads slow program operation even software crashes</a:t>
            </a:r>
            <a:endParaRPr lang="zh-CN" altLang="zh-CN" dirty="0"/>
          </a:p>
          <a:p>
            <a:endParaRPr lang="zh-CN" altLang="zh-CN" dirty="0"/>
          </a:p>
          <a:p>
            <a:endParaRPr lang="zh-CN" altLang="en-US" dirty="0"/>
          </a:p>
        </p:txBody>
      </p:sp>
      <p:pic>
        <p:nvPicPr>
          <p:cNvPr id="4" name="图片 3">
            <a:extLst>
              <a:ext uri="{FF2B5EF4-FFF2-40B4-BE49-F238E27FC236}">
                <a16:creationId xmlns:a16="http://schemas.microsoft.com/office/drawing/2014/main" id="{2002F3AE-59E5-48A4-A504-FD872DE2706D}"/>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8057879" y="2603500"/>
            <a:ext cx="2855565" cy="2819943"/>
          </a:xfrm>
          <a:prstGeom prst="rect">
            <a:avLst/>
          </a:prstGeom>
          <a:noFill/>
          <a:ln>
            <a:noFill/>
          </a:ln>
        </p:spPr>
      </p:pic>
      <p:pic>
        <p:nvPicPr>
          <p:cNvPr id="5" name="图片 4">
            <a:extLst>
              <a:ext uri="{FF2B5EF4-FFF2-40B4-BE49-F238E27FC236}">
                <a16:creationId xmlns:a16="http://schemas.microsoft.com/office/drawing/2014/main" id="{519CA43D-D51E-4F64-BCCB-51E0BB029707}"/>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202315" y="2603500"/>
            <a:ext cx="2855565" cy="2819943"/>
          </a:xfrm>
          <a:prstGeom prst="rect">
            <a:avLst/>
          </a:prstGeom>
          <a:noFill/>
          <a:ln>
            <a:noFill/>
          </a:ln>
        </p:spPr>
      </p:pic>
    </p:spTree>
    <p:extLst>
      <p:ext uri="{BB962C8B-B14F-4D97-AF65-F5344CB8AC3E}">
        <p14:creationId xmlns:p14="http://schemas.microsoft.com/office/powerpoint/2010/main" val="25583431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022D908D-D3AE-4CF7-9EBC-D0C506535990}"/>
              </a:ext>
            </a:extLst>
          </p:cNvPr>
          <p:cNvSpPr>
            <a:spLocks noGrp="1"/>
          </p:cNvSpPr>
          <p:nvPr>
            <p:ph type="title"/>
          </p:nvPr>
        </p:nvSpPr>
        <p:spPr/>
        <p:txBody>
          <a:bodyPr/>
          <a:lstStyle/>
          <a:p>
            <a:r>
              <a:rPr lang="en-US" altLang="zh-CN" b="1" dirty="0"/>
              <a:t>surface and character module optimized</a:t>
            </a:r>
            <a:endParaRPr lang="zh-CN" altLang="en-US" dirty="0"/>
          </a:p>
        </p:txBody>
      </p:sp>
      <p:sp>
        <p:nvSpPr>
          <p:cNvPr id="3" name="内容占位符 2">
            <a:extLst>
              <a:ext uri="{FF2B5EF4-FFF2-40B4-BE49-F238E27FC236}">
                <a16:creationId xmlns:a16="http://schemas.microsoft.com/office/drawing/2014/main" id="{8AED75DF-BC80-4C65-B064-3C9F61220CC5}"/>
              </a:ext>
            </a:extLst>
          </p:cNvPr>
          <p:cNvSpPr>
            <a:spLocks noGrp="1"/>
          </p:cNvSpPr>
          <p:nvPr>
            <p:ph idx="1"/>
          </p:nvPr>
        </p:nvSpPr>
        <p:spPr/>
        <p:txBody>
          <a:bodyPr/>
          <a:lstStyle/>
          <a:p>
            <a:r>
              <a:rPr lang="en-US" altLang="zh-CN" dirty="0"/>
              <a:t>To the surface optimization, designer can optimize some part of the model according animation demand. it is necessary to maintain enough vertices and surfaces to ensure the character can perform their action reliably for some parts need to do complex action such as fingers, wrists feet, knees. But for body, arm and any other part of role model that not affect overall impression. It can further optimization. This can optimize the modeling without affecting the normal operation of the character model.</a:t>
            </a:r>
            <a:endParaRPr lang="zh-CN" altLang="zh-CN" dirty="0"/>
          </a:p>
          <a:p>
            <a:endParaRPr lang="zh-CN" altLang="en-US" dirty="0"/>
          </a:p>
        </p:txBody>
      </p:sp>
    </p:spTree>
    <p:extLst>
      <p:ext uri="{BB962C8B-B14F-4D97-AF65-F5344CB8AC3E}">
        <p14:creationId xmlns:p14="http://schemas.microsoft.com/office/powerpoint/2010/main" val="4651396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2A7ADB56-13F4-40BE-AEA8-FA4162648A4C}"/>
              </a:ext>
            </a:extLst>
          </p:cNvPr>
          <p:cNvSpPr>
            <a:spLocks noGrp="1"/>
          </p:cNvSpPr>
          <p:nvPr>
            <p:ph type="title"/>
          </p:nvPr>
        </p:nvSpPr>
        <p:spPr/>
        <p:txBody>
          <a:bodyPr/>
          <a:lstStyle/>
          <a:p>
            <a:r>
              <a:rPr lang="en-US" altLang="zh-CN" b="1" dirty="0"/>
              <a:t>Skeleton and controller</a:t>
            </a:r>
            <a:endParaRPr lang="zh-CN" altLang="en-US" dirty="0"/>
          </a:p>
        </p:txBody>
      </p:sp>
      <p:sp>
        <p:nvSpPr>
          <p:cNvPr id="3" name="内容占位符 2">
            <a:extLst>
              <a:ext uri="{FF2B5EF4-FFF2-40B4-BE49-F238E27FC236}">
                <a16:creationId xmlns:a16="http://schemas.microsoft.com/office/drawing/2014/main" id="{DBB99FD2-BD70-480D-B1EE-82A3BA9AB190}"/>
              </a:ext>
            </a:extLst>
          </p:cNvPr>
          <p:cNvSpPr>
            <a:spLocks noGrp="1"/>
          </p:cNvSpPr>
          <p:nvPr>
            <p:ph idx="1"/>
          </p:nvPr>
        </p:nvSpPr>
        <p:spPr/>
        <p:txBody>
          <a:bodyPr/>
          <a:lstStyle/>
          <a:p>
            <a:r>
              <a:rPr lang="en-US" altLang="zh-CN" dirty="0"/>
              <a:t>Animation character is the core of an animation. Skeleton is a core of role modeling. The role of bones is to drive three-dimension character to do action that simulation and anthropomorphic. Skeleton is the most important step of the role modeling. It affects the performance of animation directly.</a:t>
            </a:r>
            <a:endParaRPr lang="zh-CN" altLang="zh-CN" dirty="0"/>
          </a:p>
          <a:p>
            <a:endParaRPr lang="zh-CN" altLang="en-US" dirty="0"/>
          </a:p>
        </p:txBody>
      </p:sp>
      <p:pic>
        <p:nvPicPr>
          <p:cNvPr id="4" name="图片 3">
            <a:extLst>
              <a:ext uri="{FF2B5EF4-FFF2-40B4-BE49-F238E27FC236}">
                <a16:creationId xmlns:a16="http://schemas.microsoft.com/office/drawing/2014/main" id="{1C23D324-3A79-4807-8AC5-97B0A4FCE68F}"/>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1582958" y="4107279"/>
            <a:ext cx="3855720" cy="2338705"/>
          </a:xfrm>
          <a:prstGeom prst="rect">
            <a:avLst/>
          </a:prstGeom>
          <a:noFill/>
          <a:ln>
            <a:noFill/>
          </a:ln>
        </p:spPr>
      </p:pic>
      <p:pic>
        <p:nvPicPr>
          <p:cNvPr id="6" name="图片 5">
            <a:extLst>
              <a:ext uri="{FF2B5EF4-FFF2-40B4-BE49-F238E27FC236}">
                <a16:creationId xmlns:a16="http://schemas.microsoft.com/office/drawing/2014/main" id="{630F2646-ACB7-4647-A0C8-575C01050D3D}"/>
              </a:ext>
            </a:extLst>
          </p:cNvPr>
          <p:cNvPicPr>
            <a:picLocks noChangeAspect="1"/>
          </p:cNvPicPr>
          <p:nvPr/>
        </p:nvPicPr>
        <p:blipFill>
          <a:blip r:embed="rId3"/>
          <a:stretch>
            <a:fillRect/>
          </a:stretch>
        </p:blipFill>
        <p:spPr>
          <a:xfrm>
            <a:off x="5438678" y="4107278"/>
            <a:ext cx="3855720" cy="2338705"/>
          </a:xfrm>
          <a:prstGeom prst="rect">
            <a:avLst/>
          </a:prstGeom>
        </p:spPr>
      </p:pic>
    </p:spTree>
    <p:extLst>
      <p:ext uri="{BB962C8B-B14F-4D97-AF65-F5344CB8AC3E}">
        <p14:creationId xmlns:p14="http://schemas.microsoft.com/office/powerpoint/2010/main" val="25523492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a:extLst>
              <a:ext uri="{FF2B5EF4-FFF2-40B4-BE49-F238E27FC236}">
                <a16:creationId xmlns:a16="http://schemas.microsoft.com/office/drawing/2014/main" id="{F3CD34C8-1DF0-4463-978E-9B8F3849F09E}"/>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6246921" y="2385030"/>
            <a:ext cx="4709379" cy="3179745"/>
          </a:xfrm>
          <a:prstGeom prst="rect">
            <a:avLst/>
          </a:prstGeom>
          <a:noFill/>
          <a:ln>
            <a:noFill/>
          </a:ln>
        </p:spPr>
      </p:pic>
      <p:sp>
        <p:nvSpPr>
          <p:cNvPr id="2" name="标题 1">
            <a:extLst>
              <a:ext uri="{FF2B5EF4-FFF2-40B4-BE49-F238E27FC236}">
                <a16:creationId xmlns:a16="http://schemas.microsoft.com/office/drawing/2014/main" id="{B7B6195B-682E-4955-86DF-0DCBDE608275}"/>
              </a:ext>
            </a:extLst>
          </p:cNvPr>
          <p:cNvSpPr>
            <a:spLocks noGrp="1"/>
          </p:cNvSpPr>
          <p:nvPr>
            <p:ph type="title"/>
          </p:nvPr>
        </p:nvSpPr>
        <p:spPr/>
        <p:txBody>
          <a:bodyPr/>
          <a:lstStyle/>
          <a:p>
            <a:r>
              <a:rPr lang="en-US" altLang="zh-CN" b="1" dirty="0"/>
              <a:t>Skeleton and controller</a:t>
            </a:r>
            <a:endParaRPr lang="zh-CN" altLang="en-US" dirty="0"/>
          </a:p>
        </p:txBody>
      </p:sp>
      <p:sp>
        <p:nvSpPr>
          <p:cNvPr id="3" name="内容占位符 2">
            <a:extLst>
              <a:ext uri="{FF2B5EF4-FFF2-40B4-BE49-F238E27FC236}">
                <a16:creationId xmlns:a16="http://schemas.microsoft.com/office/drawing/2014/main" id="{1F51DCCA-14A7-4CBB-A84B-D509EF3F87A5}"/>
              </a:ext>
            </a:extLst>
          </p:cNvPr>
          <p:cNvSpPr>
            <a:spLocks noGrp="1"/>
          </p:cNvSpPr>
          <p:nvPr>
            <p:ph idx="1"/>
          </p:nvPr>
        </p:nvSpPr>
        <p:spPr>
          <a:xfrm>
            <a:off x="1003177" y="2385030"/>
            <a:ext cx="4394447" cy="3416300"/>
          </a:xfrm>
        </p:spPr>
        <p:txBody>
          <a:bodyPr>
            <a:normAutofit fontScale="92500" lnSpcReduction="10000"/>
          </a:bodyPr>
          <a:lstStyle/>
          <a:p>
            <a:r>
              <a:rPr lang="en-US" altLang="zh-CN" sz="1600" dirty="0">
                <a:solidFill>
                  <a:schemeClr val="tx2">
                    <a:lumMod val="50000"/>
                  </a:schemeClr>
                </a:solidFill>
              </a:rPr>
              <a:t>As the show in picture, this is a skeleton made by a designer base on Maya. The matching object of this skeleton is a humanoid animal. We can see that there are a large number of unnecessary joints and controllers in the arms, body, and thighs of the character skeleton. Because of the weight occupied by the joints, these redundant joints will greatly affect the action of the key joints after binding the animation character model. It will lead the action of the role become very stiff. Meanwhile, a great deal of joints and controllers will consumedly delay the speed of software operation.</a:t>
            </a:r>
            <a:endParaRPr lang="zh-CN" altLang="zh-CN" sz="1600" dirty="0">
              <a:solidFill>
                <a:schemeClr val="tx2">
                  <a:lumMod val="50000"/>
                </a:schemeClr>
              </a:solidFill>
            </a:endParaRPr>
          </a:p>
          <a:p>
            <a:endParaRPr lang="zh-CN" altLang="en-US" dirty="0"/>
          </a:p>
        </p:txBody>
      </p:sp>
    </p:spTree>
    <p:extLst>
      <p:ext uri="{BB962C8B-B14F-4D97-AF65-F5344CB8AC3E}">
        <p14:creationId xmlns:p14="http://schemas.microsoft.com/office/powerpoint/2010/main" val="5187325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F7C0607E-B3D4-4F3C-84A3-7D5988FA0DEA}"/>
              </a:ext>
            </a:extLst>
          </p:cNvPr>
          <p:cNvSpPr>
            <a:spLocks noGrp="1"/>
          </p:cNvSpPr>
          <p:nvPr>
            <p:ph type="title"/>
          </p:nvPr>
        </p:nvSpPr>
        <p:spPr/>
        <p:txBody>
          <a:bodyPr/>
          <a:lstStyle/>
          <a:p>
            <a:r>
              <a:rPr lang="en-US" altLang="zh-CN" b="1" dirty="0"/>
              <a:t>Skeleton and controller</a:t>
            </a:r>
            <a:endParaRPr lang="zh-CN" altLang="en-US" dirty="0"/>
          </a:p>
        </p:txBody>
      </p:sp>
      <p:sp>
        <p:nvSpPr>
          <p:cNvPr id="3" name="内容占位符 2">
            <a:extLst>
              <a:ext uri="{FF2B5EF4-FFF2-40B4-BE49-F238E27FC236}">
                <a16:creationId xmlns:a16="http://schemas.microsoft.com/office/drawing/2014/main" id="{4EDC0521-689A-4176-9E9D-E99147EF3EA5}"/>
              </a:ext>
            </a:extLst>
          </p:cNvPr>
          <p:cNvSpPr>
            <a:spLocks noGrp="1"/>
          </p:cNvSpPr>
          <p:nvPr>
            <p:ph idx="1"/>
          </p:nvPr>
        </p:nvSpPr>
        <p:spPr/>
        <p:txBody>
          <a:bodyPr/>
          <a:lstStyle/>
          <a:p>
            <a:r>
              <a:rPr lang="en-US" altLang="zh-CN" dirty="0"/>
              <a:t>In general, the joint of the buttocks is the initial joint. The upper joints include waist joint, chest joint, neck joint, and role’s head. The downward joints are leg joint, knee joint and the foot joint. The extension of two arms take the buttock joint for the start joint. Then, extent to the shoulder joint, elbow joint, wrist joint and the finger joint.</a:t>
            </a:r>
            <a:r>
              <a:rPr lang="en-US" altLang="zh-CN" i="1" dirty="0"/>
              <a:t> </a:t>
            </a:r>
            <a:r>
              <a:rPr lang="en-US" altLang="zh-CN" dirty="0"/>
              <a:t>Those joints are necessary joint in a whole skeleton system. However, designer do not need to contrast the real human bones to optimize the role. It demands animation require to adjust character skeleton. For instance, a character demand to do a turned around action which requires more joints at the waist in the skeleton system.</a:t>
            </a:r>
            <a:endParaRPr lang="zh-CN" altLang="zh-CN" dirty="0"/>
          </a:p>
          <a:p>
            <a:endParaRPr lang="zh-CN" altLang="en-US" dirty="0"/>
          </a:p>
        </p:txBody>
      </p:sp>
    </p:spTree>
    <p:extLst>
      <p:ext uri="{BB962C8B-B14F-4D97-AF65-F5344CB8AC3E}">
        <p14:creationId xmlns:p14="http://schemas.microsoft.com/office/powerpoint/2010/main" val="24182004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64C14B70-940C-4E23-8870-EFC5531FB31C}"/>
              </a:ext>
            </a:extLst>
          </p:cNvPr>
          <p:cNvSpPr>
            <a:spLocks noGrp="1"/>
          </p:cNvSpPr>
          <p:nvPr>
            <p:ph type="title"/>
          </p:nvPr>
        </p:nvSpPr>
        <p:spPr/>
        <p:txBody>
          <a:bodyPr/>
          <a:lstStyle/>
          <a:p>
            <a:r>
              <a:rPr lang="en-US" altLang="zh-CN" b="1" dirty="0"/>
              <a:t>wiring optimized</a:t>
            </a:r>
            <a:br>
              <a:rPr lang="zh-CN" altLang="zh-CN" dirty="0"/>
            </a:br>
            <a:endParaRPr lang="zh-CN" altLang="en-US" dirty="0"/>
          </a:p>
        </p:txBody>
      </p:sp>
      <p:sp>
        <p:nvSpPr>
          <p:cNvPr id="3" name="内容占位符 2">
            <a:extLst>
              <a:ext uri="{FF2B5EF4-FFF2-40B4-BE49-F238E27FC236}">
                <a16:creationId xmlns:a16="http://schemas.microsoft.com/office/drawing/2014/main" id="{3F49CCBF-269B-40F6-9E3B-9CE90D88ECB6}"/>
              </a:ext>
            </a:extLst>
          </p:cNvPr>
          <p:cNvSpPr>
            <a:spLocks noGrp="1"/>
          </p:cNvSpPr>
          <p:nvPr>
            <p:ph idx="1"/>
          </p:nvPr>
        </p:nvSpPr>
        <p:spPr>
          <a:xfrm>
            <a:off x="1154954" y="2239515"/>
            <a:ext cx="8825659" cy="3416300"/>
          </a:xfrm>
        </p:spPr>
        <p:txBody>
          <a:bodyPr/>
          <a:lstStyle/>
          <a:p>
            <a:r>
              <a:rPr lang="en-US" altLang="zh-CN" sz="1600" dirty="0"/>
              <a:t>The wiring of animated characters is based on the wire frame representation of the modeling requirements of the model. The significance of wiring is to express the shape characteristics of the model to maximum extent and meet the action needs of the model. Unreasonable wiring will have negative effect on the movement of characters even effect entire animation. Wiring is important step but it is easy to ignore. Bad wiring in the model will be troublesome in modeling UV map.</a:t>
            </a:r>
            <a:endParaRPr lang="zh-CN" altLang="zh-CN" sz="1600" dirty="0"/>
          </a:p>
          <a:p>
            <a:endParaRPr lang="zh-CN" altLang="en-US" dirty="0"/>
          </a:p>
        </p:txBody>
      </p:sp>
      <p:pic>
        <p:nvPicPr>
          <p:cNvPr id="5" name="图片 4">
            <a:extLst>
              <a:ext uri="{FF2B5EF4-FFF2-40B4-BE49-F238E27FC236}">
                <a16:creationId xmlns:a16="http://schemas.microsoft.com/office/drawing/2014/main" id="{99E0A542-3592-4AAA-B8BC-FA791EAEF08A}"/>
              </a:ext>
            </a:extLst>
          </p:cNvPr>
          <p:cNvPicPr>
            <a:picLocks noChangeAspect="1"/>
          </p:cNvPicPr>
          <p:nvPr/>
        </p:nvPicPr>
        <p:blipFill>
          <a:blip r:embed="rId2"/>
          <a:stretch>
            <a:fillRect/>
          </a:stretch>
        </p:blipFill>
        <p:spPr>
          <a:xfrm>
            <a:off x="1624613" y="3859811"/>
            <a:ext cx="3357331" cy="2024521"/>
          </a:xfrm>
          <a:prstGeom prst="rect">
            <a:avLst/>
          </a:prstGeom>
        </p:spPr>
      </p:pic>
      <p:pic>
        <p:nvPicPr>
          <p:cNvPr id="7" name="图片 6">
            <a:extLst>
              <a:ext uri="{FF2B5EF4-FFF2-40B4-BE49-F238E27FC236}">
                <a16:creationId xmlns:a16="http://schemas.microsoft.com/office/drawing/2014/main" id="{E2C6990B-1F86-41DC-953D-7746DEEF293E}"/>
              </a:ext>
            </a:extLst>
          </p:cNvPr>
          <p:cNvPicPr>
            <a:picLocks noChangeAspect="1"/>
          </p:cNvPicPr>
          <p:nvPr/>
        </p:nvPicPr>
        <p:blipFill>
          <a:blip r:embed="rId3"/>
          <a:stretch>
            <a:fillRect/>
          </a:stretch>
        </p:blipFill>
        <p:spPr>
          <a:xfrm>
            <a:off x="4981944" y="3859810"/>
            <a:ext cx="3357331" cy="2024521"/>
          </a:xfrm>
          <a:prstGeom prst="rect">
            <a:avLst/>
          </a:prstGeom>
        </p:spPr>
      </p:pic>
    </p:spTree>
    <p:extLst>
      <p:ext uri="{BB962C8B-B14F-4D97-AF65-F5344CB8AC3E}">
        <p14:creationId xmlns:p14="http://schemas.microsoft.com/office/powerpoint/2010/main" val="22556078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6B2E12CF-9EC3-4475-8238-ABF18771CF58}"/>
              </a:ext>
            </a:extLst>
          </p:cNvPr>
          <p:cNvSpPr>
            <a:spLocks noGrp="1"/>
          </p:cNvSpPr>
          <p:nvPr>
            <p:ph type="title"/>
          </p:nvPr>
        </p:nvSpPr>
        <p:spPr/>
        <p:txBody>
          <a:bodyPr/>
          <a:lstStyle/>
          <a:p>
            <a:r>
              <a:rPr lang="en-US" altLang="zh-CN" b="1" dirty="0"/>
              <a:t>wiring optimized</a:t>
            </a:r>
            <a:endParaRPr lang="zh-CN" altLang="en-US" dirty="0"/>
          </a:p>
        </p:txBody>
      </p:sp>
      <p:sp>
        <p:nvSpPr>
          <p:cNvPr id="3" name="内容占位符 2">
            <a:extLst>
              <a:ext uri="{FF2B5EF4-FFF2-40B4-BE49-F238E27FC236}">
                <a16:creationId xmlns:a16="http://schemas.microsoft.com/office/drawing/2014/main" id="{41654AC0-84A7-4340-8F23-ADED16A886F6}"/>
              </a:ext>
            </a:extLst>
          </p:cNvPr>
          <p:cNvSpPr>
            <a:spLocks noGrp="1"/>
          </p:cNvSpPr>
          <p:nvPr>
            <p:ph idx="1"/>
          </p:nvPr>
        </p:nvSpPr>
        <p:spPr>
          <a:xfrm>
            <a:off x="929006" y="2585745"/>
            <a:ext cx="4606654" cy="3416300"/>
          </a:xfrm>
        </p:spPr>
        <p:txBody>
          <a:bodyPr>
            <a:normAutofit fontScale="92500" lnSpcReduction="10000"/>
          </a:bodyPr>
          <a:lstStyle/>
          <a:p>
            <a:r>
              <a:rPr lang="en-US" altLang="zh-CN" dirty="0"/>
              <a:t>As shown in figure 2.3-1, the wiring of this role model on the head is very unreasonable. First, the lines around the eyes are too sparse. The eye is an important medium for character countenance in animation. Therefore, there are more reasonable lines around the orbit to content the requirement of animation. This character has an exaggerated nose. However, the wiring has issue that lead the turning angle of the face area from eye to nose is too abrupt.</a:t>
            </a:r>
            <a:endParaRPr lang="zh-CN" altLang="zh-CN" dirty="0"/>
          </a:p>
          <a:p>
            <a:endParaRPr lang="zh-CN" altLang="en-US" dirty="0"/>
          </a:p>
        </p:txBody>
      </p:sp>
      <p:pic>
        <p:nvPicPr>
          <p:cNvPr id="4" name="内容占位符 3">
            <a:extLst>
              <a:ext uri="{FF2B5EF4-FFF2-40B4-BE49-F238E27FC236}">
                <a16:creationId xmlns:a16="http://schemas.microsoft.com/office/drawing/2014/main" id="{764738B6-D495-4C11-9633-B458579B02D7}"/>
              </a:ext>
            </a:extLst>
          </p:cNvPr>
          <p:cNvPicPr>
            <a:picLocks/>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656342" y="2468032"/>
            <a:ext cx="4012705" cy="3416300"/>
          </a:xfrm>
          <a:prstGeom prst="rect">
            <a:avLst/>
          </a:prstGeom>
          <a:noFill/>
          <a:ln>
            <a:noFill/>
          </a:ln>
        </p:spPr>
      </p:pic>
    </p:spTree>
    <p:extLst>
      <p:ext uri="{BB962C8B-B14F-4D97-AF65-F5344CB8AC3E}">
        <p14:creationId xmlns:p14="http://schemas.microsoft.com/office/powerpoint/2010/main" val="24365607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B6060C47-A190-4ABA-8A5F-87833E7FBE23}"/>
              </a:ext>
            </a:extLst>
          </p:cNvPr>
          <p:cNvSpPr>
            <a:spLocks noGrp="1"/>
          </p:cNvSpPr>
          <p:nvPr>
            <p:ph type="title"/>
          </p:nvPr>
        </p:nvSpPr>
        <p:spPr/>
        <p:txBody>
          <a:bodyPr/>
          <a:lstStyle/>
          <a:p>
            <a:r>
              <a:rPr lang="en-US" altLang="zh-CN" b="1" dirty="0"/>
              <a:t>wiring optimized</a:t>
            </a:r>
            <a:endParaRPr lang="zh-CN" altLang="en-US" dirty="0"/>
          </a:p>
        </p:txBody>
      </p:sp>
      <p:sp>
        <p:nvSpPr>
          <p:cNvPr id="5" name="内容占位符 4">
            <a:extLst>
              <a:ext uri="{FF2B5EF4-FFF2-40B4-BE49-F238E27FC236}">
                <a16:creationId xmlns:a16="http://schemas.microsoft.com/office/drawing/2014/main" id="{6F1AF17D-4B8E-48C5-9C1B-BB905E9B6400}"/>
              </a:ext>
            </a:extLst>
          </p:cNvPr>
          <p:cNvSpPr>
            <a:spLocks noGrp="1"/>
          </p:cNvSpPr>
          <p:nvPr>
            <p:ph idx="1"/>
          </p:nvPr>
        </p:nvSpPr>
        <p:spPr/>
        <p:txBody>
          <a:bodyPr/>
          <a:lstStyle/>
          <a:p>
            <a:r>
              <a:rPr lang="en-US" altLang="zh-CN" dirty="0"/>
              <a:t>Character wiring affects the role of map and the overall impression directly. Optimizing the wiring of animation model is essentially to check the whole wiring of the model, delete or modify the unreasonable wiring to make the model match the animation better. Designer demand to pay attention to the following point when their check and optimizing wiring. First, the line of role model should be arranged uniform relatively to ensure the material can mapping in the model smoothly. Second, “for ensure the flexible about role, the wiring in the joints of character should be not spare Third, it should be not existing five sides or even six sides in the role model. The overall impression and texturing effect of the animation character will be improved when the model wiring optimize was finished.</a:t>
            </a:r>
            <a:endParaRPr lang="zh-CN" altLang="zh-CN" dirty="0"/>
          </a:p>
          <a:p>
            <a:endParaRPr lang="zh-CN" altLang="en-US" dirty="0"/>
          </a:p>
        </p:txBody>
      </p:sp>
    </p:spTree>
    <p:extLst>
      <p:ext uri="{BB962C8B-B14F-4D97-AF65-F5344CB8AC3E}">
        <p14:creationId xmlns:p14="http://schemas.microsoft.com/office/powerpoint/2010/main" val="34391681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AB9C7C3F-F55E-460F-9A8F-92F6517059F0}"/>
              </a:ext>
            </a:extLst>
          </p:cNvPr>
          <p:cNvSpPr>
            <a:spLocks noGrp="1"/>
          </p:cNvSpPr>
          <p:nvPr>
            <p:ph type="title"/>
          </p:nvPr>
        </p:nvSpPr>
        <p:spPr/>
        <p:txBody>
          <a:bodyPr/>
          <a:lstStyle/>
          <a:p>
            <a:r>
              <a:rPr lang="en-US" altLang="zh-CN" b="1" dirty="0"/>
              <a:t>Definition of proposed outcome</a:t>
            </a:r>
            <a:br>
              <a:rPr lang="zh-CN" altLang="zh-CN" dirty="0"/>
            </a:br>
            <a:endParaRPr lang="zh-CN" altLang="en-US" dirty="0"/>
          </a:p>
        </p:txBody>
      </p:sp>
      <p:sp>
        <p:nvSpPr>
          <p:cNvPr id="3" name="内容占位符 2">
            <a:extLst>
              <a:ext uri="{FF2B5EF4-FFF2-40B4-BE49-F238E27FC236}">
                <a16:creationId xmlns:a16="http://schemas.microsoft.com/office/drawing/2014/main" id="{8BA6B5DD-0C40-4BB3-B7FD-879680A9B830}"/>
              </a:ext>
            </a:extLst>
          </p:cNvPr>
          <p:cNvSpPr>
            <a:spLocks noGrp="1"/>
          </p:cNvSpPr>
          <p:nvPr>
            <p:ph idx="1"/>
          </p:nvPr>
        </p:nvSpPr>
        <p:spPr>
          <a:xfrm>
            <a:off x="888624" y="2275026"/>
            <a:ext cx="4313691" cy="3416300"/>
          </a:xfrm>
        </p:spPr>
        <p:txBody>
          <a:bodyPr>
            <a:noAutofit/>
          </a:bodyPr>
          <a:lstStyle/>
          <a:p>
            <a:r>
              <a:rPr lang="en-US" altLang="zh-CN" sz="1200" dirty="0"/>
              <a:t>Any animation can be rendered on the computer as long as enough time is available theoretically. But complex 3D model is a burden to most computer. In view of this, it is meaningful to optimize the model to reduce the amount of calculation for computer.</a:t>
            </a:r>
          </a:p>
          <a:p>
            <a:r>
              <a:rPr lang="en-US" altLang="zh-CN" sz="1200" dirty="0"/>
              <a:t>The optimization of 3D role models has a positive promoting effect for high quality 3D animation and games. The research of 3D character model is use method and technology in software to make the 3D role model better to interact with 3D scene. So that the whole animation can be better previewed and rendered.</a:t>
            </a:r>
            <a:endParaRPr lang="zh-CN" altLang="zh-CN" sz="1200" dirty="0"/>
          </a:p>
          <a:p>
            <a:r>
              <a:rPr lang="en-US" altLang="zh-CN" sz="1200" dirty="0"/>
              <a:t>According to the foregoing chapters research, optimizing the three-dimensional character model according to the requirements of the scene can not only reduce unnecessary data operations, but also improves the overall impression of the character. Therefore, it is important and meaningful to optimize 3D role models according to requirements.</a:t>
            </a:r>
            <a:endParaRPr lang="zh-CN" altLang="en-US" sz="1200" dirty="0"/>
          </a:p>
        </p:txBody>
      </p:sp>
      <p:pic>
        <p:nvPicPr>
          <p:cNvPr id="5" name="图片 4">
            <a:extLst>
              <a:ext uri="{FF2B5EF4-FFF2-40B4-BE49-F238E27FC236}">
                <a16:creationId xmlns:a16="http://schemas.microsoft.com/office/drawing/2014/main" id="{998AB47B-5E87-470B-89D2-D6233E926D12}"/>
              </a:ext>
            </a:extLst>
          </p:cNvPr>
          <p:cNvPicPr>
            <a:picLocks noChangeAspect="1"/>
          </p:cNvPicPr>
          <p:nvPr/>
        </p:nvPicPr>
        <p:blipFill>
          <a:blip r:embed="rId2"/>
          <a:stretch>
            <a:fillRect/>
          </a:stretch>
        </p:blipFill>
        <p:spPr>
          <a:xfrm>
            <a:off x="5316808" y="2621254"/>
            <a:ext cx="3063722" cy="3416299"/>
          </a:xfrm>
          <a:prstGeom prst="rect">
            <a:avLst/>
          </a:prstGeom>
        </p:spPr>
      </p:pic>
      <p:pic>
        <p:nvPicPr>
          <p:cNvPr id="7" name="图片 6">
            <a:extLst>
              <a:ext uri="{FF2B5EF4-FFF2-40B4-BE49-F238E27FC236}">
                <a16:creationId xmlns:a16="http://schemas.microsoft.com/office/drawing/2014/main" id="{3F59A60D-8E8E-4507-8120-8F5AEC354B82}"/>
              </a:ext>
            </a:extLst>
          </p:cNvPr>
          <p:cNvPicPr>
            <a:picLocks noChangeAspect="1"/>
          </p:cNvPicPr>
          <p:nvPr/>
        </p:nvPicPr>
        <p:blipFill>
          <a:blip r:embed="rId3"/>
          <a:stretch>
            <a:fillRect/>
          </a:stretch>
        </p:blipFill>
        <p:spPr>
          <a:xfrm>
            <a:off x="8380530" y="2621255"/>
            <a:ext cx="3071673" cy="3416298"/>
          </a:xfrm>
          <a:prstGeom prst="rect">
            <a:avLst/>
          </a:prstGeom>
        </p:spPr>
      </p:pic>
    </p:spTree>
    <p:extLst>
      <p:ext uri="{BB962C8B-B14F-4D97-AF65-F5344CB8AC3E}">
        <p14:creationId xmlns:p14="http://schemas.microsoft.com/office/powerpoint/2010/main" val="11216135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205AA2C5-BB36-44E0-ABF5-FC4E34572E6B}"/>
              </a:ext>
            </a:extLst>
          </p:cNvPr>
          <p:cNvSpPr>
            <a:spLocks noGrp="1"/>
          </p:cNvSpPr>
          <p:nvPr>
            <p:ph type="title"/>
          </p:nvPr>
        </p:nvSpPr>
        <p:spPr>
          <a:xfrm>
            <a:off x="1909557" y="3429000"/>
            <a:ext cx="8761413" cy="706964"/>
          </a:xfrm>
        </p:spPr>
        <p:txBody>
          <a:bodyPr/>
          <a:lstStyle/>
          <a:p>
            <a:r>
              <a:rPr lang="en-US" altLang="zh-CN" dirty="0"/>
              <a:t>     </a:t>
            </a:r>
            <a:r>
              <a:rPr lang="en-US" altLang="zh-CN" sz="9600" dirty="0">
                <a:solidFill>
                  <a:schemeClr val="tx1"/>
                </a:solidFill>
              </a:rPr>
              <a:t>THANK YOU</a:t>
            </a:r>
            <a:endParaRPr lang="zh-CN" altLang="en-US" sz="9600" dirty="0">
              <a:solidFill>
                <a:schemeClr val="tx1"/>
              </a:solidFill>
            </a:endParaRPr>
          </a:p>
        </p:txBody>
      </p:sp>
    </p:spTree>
    <p:extLst>
      <p:ext uri="{BB962C8B-B14F-4D97-AF65-F5344CB8AC3E}">
        <p14:creationId xmlns:p14="http://schemas.microsoft.com/office/powerpoint/2010/main" val="94120314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离子会议室">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102</TotalTime>
  <Words>1211</Words>
  <Application>Microsoft Office PowerPoint</Application>
  <PresentationFormat>宽屏</PresentationFormat>
  <Paragraphs>34</Paragraphs>
  <Slides>14</Slides>
  <Notes>0</Notes>
  <HiddenSlides>0</HiddenSlides>
  <MMClips>0</MMClips>
  <ScaleCrop>false</ScaleCrop>
  <HeadingPairs>
    <vt:vector size="6" baseType="variant">
      <vt:variant>
        <vt:lpstr>已用的字体</vt:lpstr>
      </vt:variant>
      <vt:variant>
        <vt:i4>4</vt:i4>
      </vt:variant>
      <vt:variant>
        <vt:lpstr>主题</vt:lpstr>
      </vt:variant>
      <vt:variant>
        <vt:i4>1</vt:i4>
      </vt:variant>
      <vt:variant>
        <vt:lpstr>幻灯片标题</vt:lpstr>
      </vt:variant>
      <vt:variant>
        <vt:i4>14</vt:i4>
      </vt:variant>
    </vt:vector>
  </HeadingPairs>
  <TitlesOfParts>
    <vt:vector size="19" baseType="lpstr">
      <vt:lpstr>宋体</vt:lpstr>
      <vt:lpstr>Arial</vt:lpstr>
      <vt:lpstr>Century Gothic</vt:lpstr>
      <vt:lpstr>Wingdings 3</vt:lpstr>
      <vt:lpstr>离子会议室</vt:lpstr>
      <vt:lpstr>Optimization Research of   Three-dimension  character Modeling </vt:lpstr>
      <vt:lpstr>Research background </vt:lpstr>
      <vt:lpstr>Research objective </vt:lpstr>
      <vt:lpstr>surface and character module optimized </vt:lpstr>
      <vt:lpstr>surface and character module optimized </vt:lpstr>
      <vt:lpstr>surface and character module optimized</vt:lpstr>
      <vt:lpstr>Skeleton and controller</vt:lpstr>
      <vt:lpstr>Skeleton and controller</vt:lpstr>
      <vt:lpstr>Skeleton and controller</vt:lpstr>
      <vt:lpstr>wiring optimized </vt:lpstr>
      <vt:lpstr>wiring optimized</vt:lpstr>
      <vt:lpstr>wiring optimized</vt:lpstr>
      <vt:lpstr>Definition of proposed outcome </vt:lpstr>
      <vt:lpstr>     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Optimization Research of Three-dimension character Modeling </dc:title>
  <dc:creator>Yu Hongjing</dc:creator>
  <cp:lastModifiedBy>Yu Hongjing</cp:lastModifiedBy>
  <cp:revision>12</cp:revision>
  <dcterms:created xsi:type="dcterms:W3CDTF">2018-11-05T22:59:42Z</dcterms:created>
  <dcterms:modified xsi:type="dcterms:W3CDTF">2018-11-06T11:45:47Z</dcterms:modified>
</cp:coreProperties>
</file>