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7" r:id="rId2"/>
    <p:sldId id="267" r:id="rId3"/>
    <p:sldId id="259" r:id="rId4"/>
    <p:sldId id="262" r:id="rId5"/>
    <p:sldId id="261" r:id="rId6"/>
    <p:sldId id="263" r:id="rId7"/>
    <p:sldId id="264" r:id="rId8"/>
    <p:sldId id="265"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8185"/>
    <a:srgbClr val="1495A9"/>
    <a:srgbClr val="2F65AB"/>
    <a:srgbClr val="E2F5F3"/>
    <a:srgbClr val="FFFFFF"/>
    <a:srgbClr val="9BC4B6"/>
    <a:srgbClr val="D8D3C5"/>
    <a:srgbClr val="D4F1F3"/>
    <a:srgbClr val="A2E2EF"/>
    <a:srgbClr val="EDDB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091" autoAdjust="0"/>
  </p:normalViewPr>
  <p:slideViewPr>
    <p:cSldViewPr snapToGrid="0">
      <p:cViewPr varScale="1">
        <p:scale>
          <a:sx n="51" d="100"/>
          <a:sy n="51" d="100"/>
        </p:scale>
        <p:origin x="123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BC3B-870E-428B-9B3E-3306A8435FDA}" type="datetimeFigureOut">
              <a:rPr lang="en-GB" smtClean="0"/>
              <a:t>29/06/2023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FF57ED-084B-4F7C-8155-6F6EC22D6668}" type="slidenum">
              <a:rPr lang="en-GB" smtClean="0"/>
              <a:t>‹#›</a:t>
            </a:fld>
            <a:endParaRPr lang="en-GB"/>
          </a:p>
        </p:txBody>
      </p:sp>
    </p:spTree>
    <p:extLst>
      <p:ext uri="{BB962C8B-B14F-4D97-AF65-F5344CB8AC3E}">
        <p14:creationId xmlns:p14="http://schemas.microsoft.com/office/powerpoint/2010/main" val="2082338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Motivation is the process of stimulating and inspiring employees to perform their job tasks effectively and efficiently, this presentation will talk about employee motivation, different types of motivation, their pros and cons and others. also, 4 different theories of motivation will be discussed. </a:t>
            </a:r>
            <a:endParaRPr lang="en-GB" dirty="0"/>
          </a:p>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2</a:t>
            </a:fld>
            <a:endParaRPr lang="en-GB"/>
          </a:p>
        </p:txBody>
      </p:sp>
    </p:spTree>
    <p:extLst>
      <p:ext uri="{BB962C8B-B14F-4D97-AF65-F5344CB8AC3E}">
        <p14:creationId xmlns:p14="http://schemas.microsoft.com/office/powerpoint/2010/main" val="3830484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term "motivation" is used to describe the inner and outer forces that inspire employees to perform their duties with passion and determination. Proactivity, creativity, and output are all increased when employees feel inspired. They have higher levels of job satisfaction and lower rates of turnover because they are motivated by a feeling of purpose and satisfaction. </a:t>
            </a:r>
          </a:p>
          <a:p>
            <a:r>
              <a:rPr lang="en-GB" sz="1200" kern="1200" dirty="0">
                <a:solidFill>
                  <a:schemeClr val="tx1"/>
                </a:solidFill>
                <a:effectLst/>
                <a:latin typeface="+mn-lt"/>
                <a:ea typeface="+mn-ea"/>
                <a:cs typeface="+mn-cs"/>
              </a:rPr>
              <a:t>Among the many things that can affect motivation are:</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autonomy: </a:t>
            </a:r>
          </a:p>
          <a:p>
            <a:r>
              <a:rPr lang="en-GB" sz="1200" kern="1200" dirty="0">
                <a:solidFill>
                  <a:schemeClr val="tx1"/>
                </a:solidFill>
                <a:effectLst/>
                <a:latin typeface="+mn-lt"/>
                <a:ea typeface="+mn-ea"/>
                <a:cs typeface="+mn-cs"/>
              </a:rPr>
              <a:t> Motivation can be increased by granting employees some discretion and independence in their work. People are more likely to be motivated and involved if they believe they have some say in how things are run.</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work environment </a:t>
            </a:r>
          </a:p>
          <a:p>
            <a:r>
              <a:rPr lang="en-GB" sz="1200" kern="1200" dirty="0">
                <a:solidFill>
                  <a:schemeClr val="tx1"/>
                </a:solidFill>
                <a:effectLst/>
                <a:latin typeface="+mn-lt"/>
                <a:ea typeface="+mn-ea"/>
                <a:cs typeface="+mn-cs"/>
              </a:rPr>
              <a:t>Motivation in the workplace can be increased by creating an atmosphere that encourages open dialogue, teamwork and a good work-life balance. On the other hand, a demoralising or stressful workplace might have the opposite effect.</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recognition and rewards </a:t>
            </a:r>
          </a:p>
          <a:p>
            <a:r>
              <a:rPr lang="en-GB" sz="1200" kern="1200" dirty="0">
                <a:solidFill>
                  <a:schemeClr val="tx1"/>
                </a:solidFill>
                <a:effectLst/>
                <a:latin typeface="+mn-lt"/>
                <a:ea typeface="+mn-ea"/>
                <a:cs typeface="+mn-cs"/>
              </a:rPr>
              <a:t>Employee motivation and contentment can be greatly improved through formal performance reviews, bonuses, or even just simple statements of thanks for a job well done.</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Career</a:t>
            </a:r>
            <a:r>
              <a:rPr lang="en-GB" sz="1200" b="1" kern="1200" baseline="0" dirty="0">
                <a:solidFill>
                  <a:schemeClr val="tx1"/>
                </a:solidFill>
                <a:effectLst/>
                <a:latin typeface="+mn-lt"/>
                <a:ea typeface="+mn-ea"/>
                <a:cs typeface="+mn-cs"/>
              </a:rPr>
              <a:t> development opportunities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Providing employees with avenues for professional development and promotion inside the company has been shown to boost morale. When employees can perceive their own potential for growth, they are more likely to feel motivated to work hard.</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culture</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Employee morale is significantly impacted by an organization's culture and core principles. Employees are more likely to be invested in the company and its goals when the company's culture is congruent with their own.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order to cultivate high levels of productivity and job satisfaction, businesses should identify and manage the various elements that affect employee motivation. Motivated employees can be fostered and maintained by strategic leadership, communication, and employee engagement activities.</a:t>
            </a:r>
          </a:p>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3</a:t>
            </a:fld>
            <a:endParaRPr lang="en-GB"/>
          </a:p>
        </p:txBody>
      </p:sp>
    </p:spTree>
    <p:extLst>
      <p:ext uri="{BB962C8B-B14F-4D97-AF65-F5344CB8AC3E}">
        <p14:creationId xmlns:p14="http://schemas.microsoft.com/office/powerpoint/2010/main" val="24403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Both intrinsic and extrinsic drive play important roles in an individual's growth, but they are fundamentally different.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When people do things or strive for things primarily because of external incentives like rewards, recognition, or punishment, they are said to be motivated extrinsically. It entails actively seeking positive rewards or avoiding bad punishments from the outside world. Extrinsic motivation in the workplace can be shown in actions like working for a bonus, aiming for a promotion, or trying to win the approval of one's superiors or peers.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Intrinsic motivation, on the other hand, is driven by the individual's own interest, delight, and satisfaction in the task itself, rather than by external rewards. It entails searching for something that makes one happy or stimulates one’s mind in some way. Tasks that fit with one's passion, seeking out possibilities for personal growth, and feeling a sense of purpose in one's work are all examples of what is meant by "intrinsic motivation" in the workplace.</a:t>
            </a:r>
          </a:p>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4</a:t>
            </a:fld>
            <a:endParaRPr lang="en-GB"/>
          </a:p>
        </p:txBody>
      </p:sp>
    </p:spTree>
    <p:extLst>
      <p:ext uri="{BB962C8B-B14F-4D97-AF65-F5344CB8AC3E}">
        <p14:creationId xmlns:p14="http://schemas.microsoft.com/office/powerpoint/2010/main" val="1528053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Intrinsic motivation's benefits: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When I'm doing something that I find inherently rewarding, I feel a strong sense of satisfaction and pleasure. I have an emotional investment in my work and find fulfilment in accomplishing it successfully.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am able to take pride in my accomplishments and grow in my expertise thanks to the intrinsic drive that comes from inside. I'm committed to developing my abilities so that I can advance in my career and in life.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Intrinsic motivation is more likely to last than extrinsic drive. The intrinsic joy and interest I take from doing this work mean that I don't need monetary compensation to keep me going.</a:t>
            </a:r>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0" indent="0">
              <a:buFont typeface="Arial" panose="020B0604020202020204" pitchFamily="34" charset="0"/>
              <a:buNone/>
            </a:pPr>
            <a:r>
              <a:rPr lang="en-US" sz="1200" kern="1200" dirty="0">
                <a:solidFill>
                  <a:schemeClr val="tx1"/>
                </a:solidFill>
                <a:effectLst/>
                <a:latin typeface="+mn-lt"/>
                <a:ea typeface="+mn-ea"/>
                <a:cs typeface="+mn-cs"/>
              </a:rPr>
              <a:t>But </a:t>
            </a:r>
            <a:r>
              <a:rPr lang="en-GB" sz="1200" kern="1200" dirty="0">
                <a:solidFill>
                  <a:schemeClr val="tx1"/>
                </a:solidFill>
                <a:effectLst/>
                <a:latin typeface="+mn-lt"/>
                <a:ea typeface="+mn-ea"/>
                <a:cs typeface="+mn-cs"/>
              </a:rPr>
              <a:t>Internal motivation has its drawbacks.</a:t>
            </a:r>
          </a:p>
          <a:p>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Intrinsic motivation relies on internal rather than external sources of drive, hence it isn't always rewarded tangibly. This can make it hard to feel proud of one's own achievements.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People's levels of intrinsic motivation, or what drives them to succeed, vary greatly. While some people may find intrinsic reward in their profession, others may need nudges from on high to keep going.</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It's possible that intrinsic motivation won't work for all jobs or all tasks. It can be challenging to maintain motivation purely based on intrinsic causes if one's work does not provide the same amount of satisfaction or fulfilment.</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5</a:t>
            </a:fld>
            <a:endParaRPr lang="en-GB"/>
          </a:p>
        </p:txBody>
      </p:sp>
    </p:spTree>
    <p:extLst>
      <p:ext uri="{BB962C8B-B14F-4D97-AF65-F5344CB8AC3E}">
        <p14:creationId xmlns:p14="http://schemas.microsoft.com/office/powerpoint/2010/main" val="454144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Extrinsic motivation's benefits</a:t>
            </a:r>
          </a:p>
          <a:p>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Salary, bonuses, and promotions are all examples of physical benefits that can be provided by an employer as a form of extrinsic motivation. These incentives can boost motivation and make the recipient feel appreciated.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Having defined outcomes in mind is a common source of extrinsic motivation. These targets can provide people a feeling of purpose and direction, allowing them to concentrate on their efforts and evaluate their outcomes.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Extrinsic motivation has been shown to promote healthy levels of competitiveness and comparison between employees. This can motivate people to work harder and provide more results.</a:t>
            </a:r>
          </a:p>
          <a:p>
            <a:r>
              <a:rPr lang="en-GB" sz="1200" kern="1200" dirty="0">
                <a:solidFill>
                  <a:schemeClr val="tx1"/>
                </a:solidFill>
                <a:effectLst/>
                <a:latin typeface="+mn-lt"/>
                <a:ea typeface="+mn-ea"/>
                <a:cs typeface="+mn-cs"/>
              </a:rPr>
              <a:t>Disadvantages </a:t>
            </a:r>
          </a:p>
          <a:p>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Rewards, rather than long-term goals or personal fulfilment, may become the primary emphasis when extrinsic motivation is present. When incentives are taken away, motivation often declines rapidly.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Burnout is a real possibility if people depend too much on external rewards and incentives and feel constant pressure to reach or meet particular targets. Constantly looking for ways to improve your situation can be draining and unhealthy.</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Overemphasis on extrinsic incentive can have a corrosive effect on a person's inner motivation. When people are motivated exclusively by financial gain, they risk losing interest in and enjoyment from their profession.</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6</a:t>
            </a:fld>
            <a:endParaRPr lang="en-GB"/>
          </a:p>
        </p:txBody>
      </p:sp>
    </p:spTree>
    <p:extLst>
      <p:ext uri="{BB962C8B-B14F-4D97-AF65-F5344CB8AC3E}">
        <p14:creationId xmlns:p14="http://schemas.microsoft.com/office/powerpoint/2010/main" val="3283663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Maslow's Hierarchy of Needs Theory:</a:t>
            </a:r>
          </a:p>
          <a:p>
            <a:r>
              <a:rPr lang="en-GB" sz="1200" kern="1200" dirty="0">
                <a:solidFill>
                  <a:schemeClr val="tx1"/>
                </a:solidFill>
                <a:effectLst/>
                <a:latin typeface="+mn-lt"/>
                <a:ea typeface="+mn-ea"/>
                <a:cs typeface="+mn-cs"/>
              </a:rPr>
              <a:t>Abraham Maslow's hypothesis proposes that people's actions are determined by a set of increasingly basic demands. Physiological requirements (such those for food, water, and shelter) lie at the bottom of the pyramid, followed by the need for security, the need to be loved and accepted by one's community, the need for recognition and the need to realise one's full potential. This hypothesis proposes that people prioritise satisfying their basic wants before moving on to more complex ones.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Herzberg's Two-Factor Theory:</a:t>
            </a:r>
          </a:p>
          <a:p>
            <a:r>
              <a:rPr lang="en-GB" sz="1200" kern="1200" dirty="0">
                <a:solidFill>
                  <a:schemeClr val="tx1"/>
                </a:solidFill>
                <a:effectLst/>
                <a:latin typeface="+mn-lt"/>
                <a:ea typeface="+mn-ea"/>
                <a:cs typeface="+mn-cs"/>
              </a:rPr>
              <a:t>The Motivation-Hygiene Theory, or Dual-Factor Theory, was proposed by Frederick Herzberg. Specifically, it posits that "hygiene factors" and "motivators" are the two main categories of variables that affect motivation and work satisfaction. Satisfaction and motivation are driven by motivators like success, recognition, and possibilities for advancement, while discontent is avoided by hygiene aspects like working environment, compensation, and job security.</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7</a:t>
            </a:fld>
            <a:endParaRPr lang="en-GB"/>
          </a:p>
        </p:txBody>
      </p:sp>
    </p:spTree>
    <p:extLst>
      <p:ext uri="{BB962C8B-B14F-4D97-AF65-F5344CB8AC3E}">
        <p14:creationId xmlns:p14="http://schemas.microsoft.com/office/powerpoint/2010/main" val="926455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Expectancy Theory:</a:t>
            </a:r>
          </a:p>
          <a:p>
            <a:r>
              <a:rPr lang="en-GB" sz="1200" kern="1200" dirty="0">
                <a:solidFill>
                  <a:schemeClr val="tx1"/>
                </a:solidFill>
                <a:effectLst/>
                <a:latin typeface="+mn-lt"/>
                <a:ea typeface="+mn-ea"/>
                <a:cs typeface="+mn-cs"/>
              </a:rPr>
              <a:t>The Expectancy Theory was developed by Victor Vroom and postulates that people are more motivated when they believe they will succeed. It posits that people are prompted to do certain actions when they anticipate receiving positive reinforcement for their efforts. Expectancy (confidence in one's capacity to complete the job), instrumentality (confidence that completion will lead to rewards), and valence (the worth or appeal of the rewards) are the three key tenets of the theory.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Equity Theory:</a:t>
            </a:r>
          </a:p>
          <a:p>
            <a:r>
              <a:rPr lang="en-GB" sz="1200" kern="1200" dirty="0">
                <a:solidFill>
                  <a:schemeClr val="tx1"/>
                </a:solidFill>
                <a:effectLst/>
                <a:latin typeface="+mn-lt"/>
                <a:ea typeface="+mn-ea"/>
                <a:cs typeface="+mn-cs"/>
              </a:rPr>
              <a:t>J. Stacy Adams established the Equity Theory, which examines how people feel about their own treatment on the job. It implies that employees evaluate their own efforts and those of their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in terms of both inputs and outputs. They may feel dissatisfied and less motivated if they believe there is an unfair disparity in the rewards they get. According to the hypothesis, people are more motivated by rewards that they believe are fair.</a:t>
            </a:r>
          </a:p>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8</a:t>
            </a:fld>
            <a:endParaRPr lang="en-GB"/>
          </a:p>
        </p:txBody>
      </p:sp>
    </p:spTree>
    <p:extLst>
      <p:ext uri="{BB962C8B-B14F-4D97-AF65-F5344CB8AC3E}">
        <p14:creationId xmlns:p14="http://schemas.microsoft.com/office/powerpoint/2010/main" val="1675170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conclusion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 order to establish a positive work environment and nurture high levels of productivity and job satisfaction, it is essential for organisations to recognise and resolve the various factors that influence employee motivation. Additionally, companies must employ different theories based on the needs of their employees. </a:t>
            </a:r>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9</a:t>
            </a:fld>
            <a:endParaRPr lang="en-GB"/>
          </a:p>
        </p:txBody>
      </p:sp>
    </p:spTree>
    <p:extLst>
      <p:ext uri="{BB962C8B-B14F-4D97-AF65-F5344CB8AC3E}">
        <p14:creationId xmlns:p14="http://schemas.microsoft.com/office/powerpoint/2010/main" val="3518159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FF57ED-084B-4F7C-8155-6F6EC22D6668}" type="slidenum">
              <a:rPr lang="en-GB" smtClean="0"/>
              <a:t>10</a:t>
            </a:fld>
            <a:endParaRPr lang="en-GB"/>
          </a:p>
        </p:txBody>
      </p:sp>
    </p:spTree>
    <p:extLst>
      <p:ext uri="{BB962C8B-B14F-4D97-AF65-F5344CB8AC3E}">
        <p14:creationId xmlns:p14="http://schemas.microsoft.com/office/powerpoint/2010/main" val="236751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4F75FCF-3B3E-4C79-81C0-07CB4C99B7AA}"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118622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F75FCF-3B3E-4C79-81C0-07CB4C99B7AA}"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25186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75FCF-3B3E-4C79-81C0-07CB4C99B7AA}"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3108076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4F75FCF-3B3E-4C79-81C0-07CB4C99B7AA}"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900846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4F75FCF-3B3E-4C79-81C0-07CB4C99B7AA}" type="datetimeFigureOut">
              <a:rPr lang="en-GB" smtClean="0"/>
              <a:t>29/06/2023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3019998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4F75FCF-3B3E-4C79-81C0-07CB4C99B7AA}"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2719391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F75FCF-3B3E-4C79-81C0-07CB4C99B7AA}"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1014166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F75FCF-3B3E-4C79-81C0-07CB4C99B7AA}"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2374254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F75FCF-3B3E-4C79-81C0-07CB4C99B7AA}"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2282647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F75FCF-3B3E-4C79-81C0-07CB4C99B7AA}"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54189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F75FCF-3B3E-4C79-81C0-07CB4C99B7AA}"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BCDD0-F6FC-4932-A727-860CA842D1C8}" type="slidenum">
              <a:rPr lang="en-GB" smtClean="0"/>
              <a:t>‹#›</a:t>
            </a:fld>
            <a:endParaRPr lang="en-GB"/>
          </a:p>
        </p:txBody>
      </p:sp>
    </p:spTree>
    <p:extLst>
      <p:ext uri="{BB962C8B-B14F-4D97-AF65-F5344CB8AC3E}">
        <p14:creationId xmlns:p14="http://schemas.microsoft.com/office/powerpoint/2010/main" val="2549504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29C8FEFA-D413-4929-BA87-6E311E557235}"/>
              </a:ext>
            </a:extLst>
          </p:cNvPr>
          <p:cNvSpPr>
            <a:spLocks noGrp="1"/>
          </p:cNvSpPr>
          <p:nvPr>
            <p:ph type="pic" sz="quarter" idx="10"/>
          </p:nvPr>
        </p:nvSpPr>
        <p:spPr>
          <a:xfrm>
            <a:off x="3295650" y="1143000"/>
            <a:ext cx="5410200" cy="4924425"/>
          </a:xfrm>
          <a:custGeom>
            <a:avLst/>
            <a:gdLst>
              <a:gd name="connsiteX0" fmla="*/ 1743075 w 3486150"/>
              <a:gd name="connsiteY0" fmla="*/ 0 h 3467100"/>
              <a:gd name="connsiteX1" fmla="*/ 3486150 w 3486150"/>
              <a:gd name="connsiteY1" fmla="*/ 1733550 h 3467100"/>
              <a:gd name="connsiteX2" fmla="*/ 1743075 w 3486150"/>
              <a:gd name="connsiteY2" fmla="*/ 3467100 h 3467100"/>
              <a:gd name="connsiteX3" fmla="*/ 0 w 3486150"/>
              <a:gd name="connsiteY3" fmla="*/ 1733550 h 3467100"/>
            </a:gdLst>
            <a:ahLst/>
            <a:cxnLst>
              <a:cxn ang="0">
                <a:pos x="connsiteX0" y="connsiteY0"/>
              </a:cxn>
              <a:cxn ang="0">
                <a:pos x="connsiteX1" y="connsiteY1"/>
              </a:cxn>
              <a:cxn ang="0">
                <a:pos x="connsiteX2" y="connsiteY2"/>
              </a:cxn>
              <a:cxn ang="0">
                <a:pos x="connsiteX3" y="connsiteY3"/>
              </a:cxn>
            </a:cxnLst>
            <a:rect l="l" t="t" r="r" b="b"/>
            <a:pathLst>
              <a:path w="3486150" h="3467100">
                <a:moveTo>
                  <a:pt x="1743075" y="0"/>
                </a:moveTo>
                <a:lnTo>
                  <a:pt x="3486150" y="1733550"/>
                </a:lnTo>
                <a:lnTo>
                  <a:pt x="1743075" y="3467100"/>
                </a:lnTo>
                <a:lnTo>
                  <a:pt x="0" y="1733550"/>
                </a:lnTo>
                <a:close/>
              </a:path>
            </a:pathLst>
          </a:custGeom>
        </p:spPr>
        <p:txBody>
          <a:bodyPr wrap="square">
            <a:noAutofit/>
          </a:bodyPr>
          <a:lstStyle>
            <a:lvl1pPr marL="0" indent="0">
              <a:buNone/>
              <a:defRPr/>
            </a:lvl1pPr>
          </a:lstStyle>
          <a:p>
            <a:endParaRPr lang="en-US" dirty="0"/>
          </a:p>
        </p:txBody>
      </p:sp>
    </p:spTree>
    <p:extLst>
      <p:ext uri="{BB962C8B-B14F-4D97-AF65-F5344CB8AC3E}">
        <p14:creationId xmlns:p14="http://schemas.microsoft.com/office/powerpoint/2010/main" val="4093811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C7348199-A23A-4CBA-B9C9-B214B5736047}"/>
              </a:ext>
            </a:extLst>
          </p:cNvPr>
          <p:cNvSpPr>
            <a:spLocks noGrp="1"/>
          </p:cNvSpPr>
          <p:nvPr>
            <p:ph type="pic" sz="quarter" idx="10"/>
          </p:nvPr>
        </p:nvSpPr>
        <p:spPr>
          <a:xfrm>
            <a:off x="0" y="0"/>
            <a:ext cx="12192000" cy="4964113"/>
          </a:xfrm>
        </p:spPr>
        <p:txBody>
          <a:bodyPr/>
          <a:lstStyle/>
          <a:p>
            <a:endParaRPr lang="en-US"/>
          </a:p>
        </p:txBody>
      </p:sp>
    </p:spTree>
    <p:extLst>
      <p:ext uri="{BB962C8B-B14F-4D97-AF65-F5344CB8AC3E}">
        <p14:creationId xmlns:p14="http://schemas.microsoft.com/office/powerpoint/2010/main" val="1225070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F75FCF-3B3E-4C79-81C0-07CB4C99B7AA}" type="datetimeFigureOut">
              <a:rPr lang="en-GB" smtClean="0"/>
              <a:t>29/06/2023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5BCDD0-F6FC-4932-A727-860CA842D1C8}" type="slidenum">
              <a:rPr lang="en-GB" smtClean="0"/>
              <a:t>‹#›</a:t>
            </a:fld>
            <a:endParaRPr lang="en-GB"/>
          </a:p>
        </p:txBody>
      </p:sp>
    </p:spTree>
    <p:extLst>
      <p:ext uri="{BB962C8B-B14F-4D97-AF65-F5344CB8AC3E}">
        <p14:creationId xmlns:p14="http://schemas.microsoft.com/office/powerpoint/2010/main" val="41169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5054C4D-E760-4C35-8C20-D55C902514DB}"/>
              </a:ext>
            </a:extLst>
          </p:cNvPr>
          <p:cNvSpPr/>
          <p:nvPr/>
        </p:nvSpPr>
        <p:spPr>
          <a:xfrm>
            <a:off x="1411258" y="4181690"/>
            <a:ext cx="4657039" cy="738664"/>
          </a:xfrm>
          <a:prstGeom prst="rect">
            <a:avLst/>
          </a:prstGeom>
        </p:spPr>
        <p:txBody>
          <a:bodyPr wrap="square">
            <a:spAutoFit/>
          </a:bodyPr>
          <a:lstStyle/>
          <a:p>
            <a:r>
              <a:rPr lang="en-US" dirty="0">
                <a:ea typeface="Lato" panose="020F0502020204030203" pitchFamily="34" charset="0"/>
                <a:cs typeface="Lato" panose="020F0502020204030203" pitchFamily="34" charset="0"/>
              </a:rPr>
              <a:t>STUDENT ID: </a:t>
            </a:r>
            <a:r>
              <a:rPr lang="ro-RO" dirty="0">
                <a:ea typeface="Lato" panose="020F0502020204030203" pitchFamily="34" charset="0"/>
                <a:cs typeface="Lato" panose="020F0502020204030203" pitchFamily="34" charset="0"/>
              </a:rPr>
              <a:t>2133267</a:t>
            </a:r>
          </a:p>
          <a:p>
            <a:endParaRPr lang="ro-RO" sz="1200" dirty="0">
              <a:ea typeface="Lato" panose="020F0502020204030203" pitchFamily="34" charset="0"/>
              <a:cs typeface="Lato" panose="020F0502020204030203" pitchFamily="34" charset="0"/>
            </a:endParaRPr>
          </a:p>
          <a:p>
            <a:r>
              <a:rPr lang="ro-RO" sz="1200" b="1" dirty="0">
                <a:ea typeface="Lato" panose="020F0502020204030203" pitchFamily="34" charset="0"/>
                <a:cs typeface="Lato" panose="020F0502020204030203" pitchFamily="34" charset="0"/>
              </a:rPr>
              <a:t>Cosmin Daniel </a:t>
            </a:r>
            <a:r>
              <a:rPr lang="ro-RO" sz="1200" b="1" dirty="0" err="1">
                <a:ea typeface="Lato" panose="020F0502020204030203" pitchFamily="34" charset="0"/>
                <a:cs typeface="Lato" panose="020F0502020204030203" pitchFamily="34" charset="0"/>
              </a:rPr>
              <a:t>Jaleru</a:t>
            </a:r>
            <a:r>
              <a:rPr lang="ro-RO" sz="1200" b="1" dirty="0">
                <a:ea typeface="Lato" panose="020F0502020204030203" pitchFamily="34" charset="0"/>
                <a:cs typeface="Lato" panose="020F0502020204030203" pitchFamily="34" charset="0"/>
              </a:rPr>
              <a:t> </a:t>
            </a:r>
            <a:endParaRPr lang="en-US" sz="1200" b="1" dirty="0">
              <a:ea typeface="Lato" panose="020F0502020204030203" pitchFamily="34" charset="0"/>
              <a:cs typeface="Lato" panose="020F0502020204030203" pitchFamily="34" charset="0"/>
            </a:endParaRPr>
          </a:p>
        </p:txBody>
      </p:sp>
      <p:sp>
        <p:nvSpPr>
          <p:cNvPr id="14" name="Rectangle 13">
            <a:extLst>
              <a:ext uri="{FF2B5EF4-FFF2-40B4-BE49-F238E27FC236}">
                <a16:creationId xmlns:a16="http://schemas.microsoft.com/office/drawing/2014/main" id="{1D4D603C-5433-47EE-9D6A-79407FF98CCB}"/>
              </a:ext>
            </a:extLst>
          </p:cNvPr>
          <p:cNvSpPr/>
          <p:nvPr/>
        </p:nvSpPr>
        <p:spPr>
          <a:xfrm>
            <a:off x="1237808" y="1514723"/>
            <a:ext cx="5542774" cy="2554545"/>
          </a:xfrm>
          <a:prstGeom prst="rect">
            <a:avLst/>
          </a:prstGeom>
        </p:spPr>
        <p:txBody>
          <a:bodyPr wrap="square">
            <a:spAutoFit/>
          </a:bodyPr>
          <a:lstStyle/>
          <a:p>
            <a:r>
              <a:rPr lang="en-US" sz="4000" b="1" dirty="0">
                <a:ea typeface="Lato" panose="020F0502020204030203" pitchFamily="34" charset="0"/>
                <a:cs typeface="Lato" panose="020F0502020204030203" pitchFamily="34" charset="0"/>
              </a:rPr>
              <a:t>BMSW 5102</a:t>
            </a:r>
          </a:p>
          <a:p>
            <a:r>
              <a:rPr lang="en-US" sz="4000" b="1" dirty="0">
                <a:ea typeface="Lato" panose="020F0502020204030203" pitchFamily="34" charset="0"/>
                <a:cs typeface="Lato" panose="020F0502020204030203" pitchFamily="34" charset="0"/>
              </a:rPr>
              <a:t>Developing relationships and workplace achievement</a:t>
            </a:r>
          </a:p>
        </p:txBody>
      </p:sp>
      <p:sp>
        <p:nvSpPr>
          <p:cNvPr id="51" name="Diamond 50">
            <a:extLst>
              <a:ext uri="{FF2B5EF4-FFF2-40B4-BE49-F238E27FC236}">
                <a16:creationId xmlns:a16="http://schemas.microsoft.com/office/drawing/2014/main" id="{1475A786-4957-45E7-AF70-ECB8F71FB6EC}"/>
              </a:ext>
            </a:extLst>
          </p:cNvPr>
          <p:cNvSpPr/>
          <p:nvPr/>
        </p:nvSpPr>
        <p:spPr>
          <a:xfrm>
            <a:off x="-1155943" y="-440873"/>
            <a:ext cx="9626157" cy="8605157"/>
          </a:xfrm>
          <a:prstGeom prst="diamond">
            <a:avLst/>
          </a:prstGeom>
          <a:noFill/>
          <a:ln w="76200">
            <a:solidFill>
              <a:srgbClr val="8FC8C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885BFA1-6A83-4CE8-BC20-66705BE98AEF}"/>
              </a:ext>
            </a:extLst>
          </p:cNvPr>
          <p:cNvSpPr/>
          <p:nvPr/>
        </p:nvSpPr>
        <p:spPr>
          <a:xfrm rot="18964745">
            <a:off x="7265157" y="-1512582"/>
            <a:ext cx="5366657" cy="4441071"/>
          </a:xfrm>
          <a:prstGeom prst="rect">
            <a:avLst/>
          </a:prstGeom>
          <a:noFill/>
          <a:ln w="76200">
            <a:solidFill>
              <a:srgbClr val="8FC8C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2FB5F9F8-5ECB-4E85-A711-605F6987A49F}"/>
              </a:ext>
            </a:extLst>
          </p:cNvPr>
          <p:cNvSpPr/>
          <p:nvPr/>
        </p:nvSpPr>
        <p:spPr>
          <a:xfrm rot="18964745">
            <a:off x="8095011" y="6200512"/>
            <a:ext cx="2279451" cy="1743663"/>
          </a:xfrm>
          <a:prstGeom prst="rect">
            <a:avLst/>
          </a:prstGeom>
          <a:noFill/>
          <a:ln w="76200">
            <a:solidFill>
              <a:srgbClr val="8FC8C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Diamond 53">
            <a:extLst>
              <a:ext uri="{FF2B5EF4-FFF2-40B4-BE49-F238E27FC236}">
                <a16:creationId xmlns:a16="http://schemas.microsoft.com/office/drawing/2014/main" id="{1B5C809D-4A34-4EC3-833E-1151161F7598}"/>
              </a:ext>
            </a:extLst>
          </p:cNvPr>
          <p:cNvSpPr/>
          <p:nvPr/>
        </p:nvSpPr>
        <p:spPr>
          <a:xfrm>
            <a:off x="6816690" y="754667"/>
            <a:ext cx="4540488" cy="4376574"/>
          </a:xfrm>
          <a:prstGeom prst="diamond">
            <a:avLst/>
          </a:prstGeom>
          <a:solidFill>
            <a:srgbClr val="1495A9"/>
          </a:solidFill>
          <a:ln>
            <a:solidFill>
              <a:srgbClr val="01A8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Diamond 54">
            <a:extLst>
              <a:ext uri="{FF2B5EF4-FFF2-40B4-BE49-F238E27FC236}">
                <a16:creationId xmlns:a16="http://schemas.microsoft.com/office/drawing/2014/main" id="{B3DB8240-CB45-4CEF-B5A4-B2E6D10EB57D}"/>
              </a:ext>
            </a:extLst>
          </p:cNvPr>
          <p:cNvSpPr/>
          <p:nvPr/>
        </p:nvSpPr>
        <p:spPr>
          <a:xfrm>
            <a:off x="10230253" y="1748022"/>
            <a:ext cx="1888500" cy="1944093"/>
          </a:xfrm>
          <a:prstGeom prst="diamond">
            <a:avLst/>
          </a:prstGeom>
          <a:solidFill>
            <a:srgbClr val="118794"/>
          </a:solidFill>
          <a:ln>
            <a:solidFill>
              <a:srgbClr val="0078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Diamond 55">
            <a:extLst>
              <a:ext uri="{FF2B5EF4-FFF2-40B4-BE49-F238E27FC236}">
                <a16:creationId xmlns:a16="http://schemas.microsoft.com/office/drawing/2014/main" id="{CD5C28B8-09DA-448E-AD5B-724278094F44}"/>
              </a:ext>
            </a:extLst>
          </p:cNvPr>
          <p:cNvSpPr/>
          <p:nvPr/>
        </p:nvSpPr>
        <p:spPr>
          <a:xfrm>
            <a:off x="7845907" y="4495358"/>
            <a:ext cx="1888500" cy="1944093"/>
          </a:xfrm>
          <a:prstGeom prst="diamond">
            <a:avLst/>
          </a:prstGeom>
          <a:solidFill>
            <a:srgbClr val="118794"/>
          </a:solidFill>
          <a:ln>
            <a:solidFill>
              <a:srgbClr val="0078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Diamond 56">
            <a:extLst>
              <a:ext uri="{FF2B5EF4-FFF2-40B4-BE49-F238E27FC236}">
                <a16:creationId xmlns:a16="http://schemas.microsoft.com/office/drawing/2014/main" id="{835B8D31-6501-4A54-BD61-32F0458A373B}"/>
              </a:ext>
            </a:extLst>
          </p:cNvPr>
          <p:cNvSpPr/>
          <p:nvPr/>
        </p:nvSpPr>
        <p:spPr>
          <a:xfrm>
            <a:off x="6362633" y="3134281"/>
            <a:ext cx="830860" cy="800244"/>
          </a:xfrm>
          <a:prstGeom prst="diamond">
            <a:avLst/>
          </a:prstGeom>
          <a:solidFill>
            <a:srgbClr val="1495A9"/>
          </a:solidFill>
          <a:ln>
            <a:solidFill>
              <a:srgbClr val="01A8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Diamond 57">
            <a:extLst>
              <a:ext uri="{FF2B5EF4-FFF2-40B4-BE49-F238E27FC236}">
                <a16:creationId xmlns:a16="http://schemas.microsoft.com/office/drawing/2014/main" id="{56DDD939-DD08-45CA-9BA2-5464D7435CAF}"/>
              </a:ext>
            </a:extLst>
          </p:cNvPr>
          <p:cNvSpPr/>
          <p:nvPr/>
        </p:nvSpPr>
        <p:spPr>
          <a:xfrm>
            <a:off x="6555974" y="898253"/>
            <a:ext cx="4540488" cy="4376574"/>
          </a:xfrm>
          <a:prstGeom prst="diamond">
            <a:avLst/>
          </a:prstGeom>
          <a:solidFill>
            <a:schemeClr val="bg1"/>
          </a:solidFill>
          <a:ln>
            <a:solidFill>
              <a:schemeClr val="bg1"/>
            </a:solidFill>
          </a:ln>
          <a:effectLst>
            <a:outerShdw blurRad="596900" dist="38100" dir="16200000" sx="101000" sy="101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Placeholder 60">
            <a:extLst>
              <a:ext uri="{FF2B5EF4-FFF2-40B4-BE49-F238E27FC236}">
                <a16:creationId xmlns:a16="http://schemas.microsoft.com/office/drawing/2014/main" id="{87C81777-C8A9-40A9-BC8C-E51A09B3DB09}"/>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a:stretch>
            <a:fillRect/>
          </a:stretch>
        </p:blipFill>
        <p:spPr>
          <a:xfrm>
            <a:off x="6994328" y="1399730"/>
            <a:ext cx="3757260" cy="3373620"/>
          </a:xfrm>
        </p:spPr>
      </p:pic>
    </p:spTree>
    <p:extLst>
      <p:ext uri="{BB962C8B-B14F-4D97-AF65-F5344CB8AC3E}">
        <p14:creationId xmlns:p14="http://schemas.microsoft.com/office/powerpoint/2010/main" val="1192167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2FA5A51-57A6-48A2-B14C-0E0D42B69F5C}"/>
              </a:ext>
            </a:extLst>
          </p:cNvPr>
          <p:cNvSpPr/>
          <p:nvPr/>
        </p:nvSpPr>
        <p:spPr>
          <a:xfrm>
            <a:off x="0" y="1"/>
            <a:ext cx="12192000" cy="1325562"/>
          </a:xfrm>
          <a:prstGeom prst="rect">
            <a:avLst/>
          </a:prstGeom>
          <a:solidFill>
            <a:srgbClr val="1081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99A6A08-5C2B-4A5D-A4E7-D3BE08C595ED}"/>
              </a:ext>
            </a:extLst>
          </p:cNvPr>
          <p:cNvSpPr txBox="1">
            <a:spLocks/>
          </p:cNvSpPr>
          <p:nvPr/>
        </p:nvSpPr>
        <p:spPr>
          <a:xfrm>
            <a:off x="814348" y="-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dirty="0">
                <a:solidFill>
                  <a:schemeClr val="bg1"/>
                </a:solidFill>
              </a:rPr>
              <a:t>Introduction </a:t>
            </a:r>
          </a:p>
        </p:txBody>
      </p:sp>
      <p:sp>
        <p:nvSpPr>
          <p:cNvPr id="10" name="TextBox 9"/>
          <p:cNvSpPr txBox="1"/>
          <p:nvPr/>
        </p:nvSpPr>
        <p:spPr>
          <a:xfrm>
            <a:off x="814348" y="2347783"/>
            <a:ext cx="10453816" cy="2862322"/>
          </a:xfrm>
          <a:prstGeom prst="rect">
            <a:avLst/>
          </a:prstGeom>
          <a:noFill/>
        </p:spPr>
        <p:txBody>
          <a:bodyPr wrap="square" rtlCol="0">
            <a:spAutoFit/>
          </a:bodyPr>
          <a:lstStyle/>
          <a:p>
            <a:pPr algn="just"/>
            <a:r>
              <a:rPr lang="en-US" sz="3600" dirty="0"/>
              <a:t>This presentation will discuss employee motivation, including its definition, various kinds of motivation and their advantages and downsides and so on. in addition, four different theories on what drives people will be covered. </a:t>
            </a:r>
            <a:endParaRPr lang="en-GB" sz="3600" dirty="0"/>
          </a:p>
        </p:txBody>
      </p:sp>
    </p:spTree>
    <p:extLst>
      <p:ext uri="{BB962C8B-B14F-4D97-AF65-F5344CB8AC3E}">
        <p14:creationId xmlns:p14="http://schemas.microsoft.com/office/powerpoint/2010/main" val="454912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4A5148BC-2EEA-4BD0-BC0A-4A4095704BE9}"/>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a:stretch>
            <a:fillRect/>
          </a:stretch>
        </p:blipFill>
        <p:spPr>
          <a:xfrm>
            <a:off x="0" y="0"/>
            <a:ext cx="12192000" cy="4572000"/>
          </a:xfrm>
        </p:spPr>
      </p:pic>
      <p:sp>
        <p:nvSpPr>
          <p:cNvPr id="6" name="Rectangle 5">
            <a:extLst>
              <a:ext uri="{FF2B5EF4-FFF2-40B4-BE49-F238E27FC236}">
                <a16:creationId xmlns:a16="http://schemas.microsoft.com/office/drawing/2014/main" id="{C2FA5A51-57A6-48A2-B14C-0E0D42B69F5C}"/>
              </a:ext>
            </a:extLst>
          </p:cNvPr>
          <p:cNvSpPr/>
          <p:nvPr/>
        </p:nvSpPr>
        <p:spPr>
          <a:xfrm>
            <a:off x="0" y="0"/>
            <a:ext cx="12192000" cy="4571999"/>
          </a:xfrm>
          <a:prstGeom prst="rect">
            <a:avLst/>
          </a:prstGeom>
          <a:solidFill>
            <a:srgbClr val="1495A9">
              <a:alpha val="81000"/>
            </a:srgbClr>
          </a:solidFill>
          <a:ln>
            <a:solidFill>
              <a:srgbClr val="0195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99A6A08-5C2B-4A5D-A4E7-D3BE08C595ED}"/>
              </a:ext>
            </a:extLst>
          </p:cNvPr>
          <p:cNvSpPr txBox="1">
            <a:spLocks/>
          </p:cNvSpPr>
          <p:nvPr/>
        </p:nvSpPr>
        <p:spPr>
          <a:xfrm>
            <a:off x="641350" y="-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bg1"/>
                </a:solidFill>
              </a:rPr>
              <a:t>Employee motivation</a:t>
            </a:r>
          </a:p>
        </p:txBody>
      </p:sp>
      <p:sp>
        <p:nvSpPr>
          <p:cNvPr id="2" name="TextBox 1"/>
          <p:cNvSpPr txBox="1"/>
          <p:nvPr/>
        </p:nvSpPr>
        <p:spPr>
          <a:xfrm>
            <a:off x="641350" y="1284491"/>
            <a:ext cx="10922000" cy="2400657"/>
          </a:xfrm>
          <a:prstGeom prst="rect">
            <a:avLst/>
          </a:prstGeom>
          <a:noFill/>
        </p:spPr>
        <p:txBody>
          <a:bodyPr wrap="square" rtlCol="0">
            <a:spAutoFit/>
          </a:bodyPr>
          <a:lstStyle/>
          <a:p>
            <a:pPr algn="ctr">
              <a:spcBef>
                <a:spcPts val="600"/>
              </a:spcBef>
              <a:spcAft>
                <a:spcPts val="600"/>
              </a:spcAft>
            </a:pPr>
            <a:r>
              <a:rPr lang="en-US" sz="2800" b="1" dirty="0">
                <a:solidFill>
                  <a:schemeClr val="bg1"/>
                </a:solidFill>
              </a:rPr>
              <a:t>Motivation is the act of </a:t>
            </a:r>
            <a:r>
              <a:rPr lang="en-US" sz="2800" b="1" dirty="0" err="1">
                <a:solidFill>
                  <a:schemeClr val="bg1"/>
                </a:solidFill>
              </a:rPr>
              <a:t>energising</a:t>
            </a:r>
            <a:r>
              <a:rPr lang="en-US" sz="2800" b="1" dirty="0">
                <a:solidFill>
                  <a:schemeClr val="bg1"/>
                </a:solidFill>
              </a:rPr>
              <a:t> and motivating employees so that they do their jobs well and help the company achieve its goals.</a:t>
            </a:r>
          </a:p>
          <a:p>
            <a:pPr algn="ctr">
              <a:spcBef>
                <a:spcPts val="600"/>
              </a:spcBef>
              <a:spcAft>
                <a:spcPts val="600"/>
              </a:spcAft>
            </a:pPr>
            <a:r>
              <a:rPr lang="en-US" sz="2800" b="1" dirty="0">
                <a:solidFill>
                  <a:schemeClr val="bg1"/>
                </a:solidFill>
              </a:rPr>
              <a:t>Motivated employees go the extra mile, take the lead, and show greater enthusiasm and innovation in their job (</a:t>
            </a:r>
            <a:r>
              <a:rPr lang="nb-NO" sz="2800" b="1" dirty="0">
                <a:solidFill>
                  <a:schemeClr val="bg1"/>
                </a:solidFill>
              </a:rPr>
              <a:t>Kanfer, Frese and Johnson, 2017</a:t>
            </a:r>
            <a:r>
              <a:rPr lang="en-US" sz="2800" b="1" dirty="0">
                <a:solidFill>
                  <a:schemeClr val="bg1"/>
                </a:solidFill>
              </a:rPr>
              <a:t>).</a:t>
            </a:r>
            <a:endParaRPr lang="en-GB" sz="2800" b="1" dirty="0">
              <a:solidFill>
                <a:schemeClr val="bg1"/>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3350" y="4678614"/>
            <a:ext cx="2241202" cy="2245588"/>
          </a:xfrm>
          <a:prstGeom prst="rect">
            <a:avLst/>
          </a:prstGeom>
        </p:spPr>
      </p:pic>
      <p:sp>
        <p:nvSpPr>
          <p:cNvPr id="7" name="TextBox 6"/>
          <p:cNvSpPr txBox="1"/>
          <p:nvPr/>
        </p:nvSpPr>
        <p:spPr>
          <a:xfrm>
            <a:off x="2628900" y="4719087"/>
            <a:ext cx="8261350" cy="461665"/>
          </a:xfrm>
          <a:prstGeom prst="rect">
            <a:avLst/>
          </a:prstGeom>
          <a:noFill/>
        </p:spPr>
        <p:txBody>
          <a:bodyPr wrap="square" rtlCol="0">
            <a:spAutoFit/>
          </a:bodyPr>
          <a:lstStyle/>
          <a:p>
            <a:r>
              <a:rPr lang="en-US" sz="2400" dirty="0"/>
              <a:t>Motivation can be influenced by various factors like-</a:t>
            </a:r>
          </a:p>
        </p:txBody>
      </p:sp>
      <p:sp>
        <p:nvSpPr>
          <p:cNvPr id="9" name="TextBox 8"/>
          <p:cNvSpPr txBox="1"/>
          <p:nvPr/>
        </p:nvSpPr>
        <p:spPr>
          <a:xfrm>
            <a:off x="6537679" y="5198954"/>
            <a:ext cx="5025671" cy="1569660"/>
          </a:xfrm>
          <a:prstGeom prst="rect">
            <a:avLst/>
          </a:prstGeom>
          <a:noFill/>
        </p:spPr>
        <p:txBody>
          <a:bodyPr wrap="none" rtlCol="0">
            <a:spAutoFit/>
          </a:bodyPr>
          <a:lstStyle/>
          <a:p>
            <a:pPr marL="342900" indent="-342900">
              <a:buFont typeface="Arial" panose="020B0604020202020204" pitchFamily="34" charset="0"/>
              <a:buChar char="•"/>
            </a:pPr>
            <a:r>
              <a:rPr lang="en-US" sz="2400" dirty="0"/>
              <a:t>Recognition and Rewards</a:t>
            </a:r>
          </a:p>
          <a:p>
            <a:pPr marL="342900" indent="-342900">
              <a:buFont typeface="Arial" panose="020B0604020202020204" pitchFamily="34" charset="0"/>
              <a:buChar char="•"/>
            </a:pPr>
            <a:r>
              <a:rPr lang="en-US" sz="2400" dirty="0"/>
              <a:t>Career Development Opportunities</a:t>
            </a:r>
          </a:p>
          <a:p>
            <a:pPr marL="342900" indent="-342900">
              <a:buFont typeface="Arial" panose="020B0604020202020204" pitchFamily="34" charset="0"/>
              <a:buChar char="•"/>
            </a:pPr>
            <a:r>
              <a:rPr lang="en-US" sz="2400" dirty="0"/>
              <a:t>Organisational Culture</a:t>
            </a:r>
          </a:p>
          <a:p>
            <a:pPr marL="342900" indent="-342900">
              <a:buFont typeface="Arial" panose="020B0604020202020204" pitchFamily="34" charset="0"/>
              <a:buChar char="•"/>
            </a:pPr>
            <a:endParaRPr lang="en-GB" sz="2400" dirty="0"/>
          </a:p>
        </p:txBody>
      </p:sp>
      <p:sp>
        <p:nvSpPr>
          <p:cNvPr id="11" name="TextBox 10"/>
          <p:cNvSpPr txBox="1"/>
          <p:nvPr/>
        </p:nvSpPr>
        <p:spPr>
          <a:xfrm>
            <a:off x="2718446" y="5256325"/>
            <a:ext cx="3475338" cy="1200329"/>
          </a:xfrm>
          <a:prstGeom prst="rect">
            <a:avLst/>
          </a:prstGeom>
          <a:noFill/>
        </p:spPr>
        <p:txBody>
          <a:bodyPr wrap="square" rtlCol="0">
            <a:spAutoFit/>
          </a:bodyPr>
          <a:lstStyle/>
          <a:p>
            <a:pPr marL="342900" indent="-342900">
              <a:buFont typeface="Arial" panose="020B0604020202020204" pitchFamily="34" charset="0"/>
              <a:buChar char="•"/>
            </a:pPr>
            <a:r>
              <a:rPr lang="en-US" sz="2400" dirty="0"/>
              <a:t>Autonomy</a:t>
            </a:r>
          </a:p>
          <a:p>
            <a:pPr marL="342900" indent="-342900">
              <a:buFont typeface="Arial" panose="020B0604020202020204" pitchFamily="34" charset="0"/>
              <a:buChar char="•"/>
            </a:pPr>
            <a:r>
              <a:rPr lang="en-US" sz="2400" dirty="0"/>
              <a:t>Work Environment (</a:t>
            </a:r>
            <a:r>
              <a:rPr lang="en-US" sz="2400" dirty="0" err="1"/>
              <a:t>Gopalan</a:t>
            </a:r>
            <a:r>
              <a:rPr lang="en-US" sz="2400" dirty="0"/>
              <a:t> et al., 2017)</a:t>
            </a:r>
          </a:p>
        </p:txBody>
      </p:sp>
    </p:spTree>
    <p:extLst>
      <p:ext uri="{BB962C8B-B14F-4D97-AF65-F5344CB8AC3E}">
        <p14:creationId xmlns:p14="http://schemas.microsoft.com/office/powerpoint/2010/main" val="889229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p:cNvSpPr/>
          <p:nvPr/>
        </p:nvSpPr>
        <p:spPr>
          <a:xfrm>
            <a:off x="0" y="2838450"/>
            <a:ext cx="12192000" cy="4019550"/>
          </a:xfrm>
          <a:prstGeom prst="rect">
            <a:avLst/>
          </a:prstGeom>
          <a:solidFill>
            <a:srgbClr val="118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2FA5A51-57A6-48A2-B14C-0E0D42B69F5C}"/>
              </a:ext>
            </a:extLst>
          </p:cNvPr>
          <p:cNvSpPr/>
          <p:nvPr/>
        </p:nvSpPr>
        <p:spPr>
          <a:xfrm>
            <a:off x="0" y="0"/>
            <a:ext cx="12192000" cy="2838450"/>
          </a:xfrm>
          <a:prstGeom prst="rect">
            <a:avLst/>
          </a:prstGeom>
          <a:solidFill>
            <a:srgbClr val="1495A9"/>
          </a:solidFill>
          <a:ln>
            <a:solidFill>
              <a:srgbClr val="0195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p:cNvGrpSpPr/>
          <p:nvPr/>
        </p:nvGrpSpPr>
        <p:grpSpPr>
          <a:xfrm>
            <a:off x="0" y="161925"/>
            <a:ext cx="7658100" cy="4219575"/>
            <a:chOff x="0" y="657225"/>
            <a:chExt cx="7658100" cy="4219575"/>
          </a:xfrm>
        </p:grpSpPr>
        <p:pic>
          <p:nvPicPr>
            <p:cNvPr id="10" name="Picture 9"/>
            <p:cNvPicPr>
              <a:picLocks noChangeAspect="1"/>
            </p:cNvPicPr>
            <p:nvPr/>
          </p:nvPicPr>
          <p:blipFill>
            <a:blip r:embed="rId3"/>
            <a:stretch>
              <a:fillRect/>
            </a:stretch>
          </p:blipFill>
          <p:spPr>
            <a:xfrm>
              <a:off x="0" y="657225"/>
              <a:ext cx="7658100" cy="4210050"/>
            </a:xfrm>
            <a:prstGeom prst="rect">
              <a:avLst/>
            </a:prstGeom>
          </p:spPr>
        </p:pic>
        <p:sp>
          <p:nvSpPr>
            <p:cNvPr id="12" name="Rectangle 11"/>
            <p:cNvSpPr/>
            <p:nvPr/>
          </p:nvSpPr>
          <p:spPr>
            <a:xfrm>
              <a:off x="0" y="4419600"/>
              <a:ext cx="641350" cy="457200"/>
            </a:xfrm>
            <a:prstGeom prst="rect">
              <a:avLst/>
            </a:prstGeom>
            <a:solidFill>
              <a:srgbClr val="1187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5" name="Title 1">
            <a:extLst>
              <a:ext uri="{FF2B5EF4-FFF2-40B4-BE49-F238E27FC236}">
                <a16:creationId xmlns:a16="http://schemas.microsoft.com/office/drawing/2014/main" id="{299A6A08-5C2B-4A5D-A4E7-D3BE08C595ED}"/>
              </a:ext>
            </a:extLst>
          </p:cNvPr>
          <p:cNvSpPr txBox="1">
            <a:spLocks/>
          </p:cNvSpPr>
          <p:nvPr/>
        </p:nvSpPr>
        <p:spPr>
          <a:xfrm>
            <a:off x="6715125" y="1616868"/>
            <a:ext cx="516255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dirty="0">
                <a:solidFill>
                  <a:schemeClr val="bg1"/>
                </a:solidFill>
              </a:rPr>
              <a:t>Key difference between extrinsic and intrinsic motivation </a:t>
            </a:r>
          </a:p>
        </p:txBody>
      </p:sp>
      <p:sp>
        <p:nvSpPr>
          <p:cNvPr id="15" name="Rectangle 14"/>
          <p:cNvSpPr/>
          <p:nvPr/>
        </p:nvSpPr>
        <p:spPr>
          <a:xfrm>
            <a:off x="641350" y="4905751"/>
            <a:ext cx="4384675" cy="1569660"/>
          </a:xfrm>
          <a:prstGeom prst="rect">
            <a:avLst/>
          </a:prstGeom>
        </p:spPr>
        <p:txBody>
          <a:bodyPr wrap="square">
            <a:spAutoFit/>
          </a:bodyPr>
          <a:lstStyle/>
          <a:p>
            <a:r>
              <a:rPr lang="en-US" sz="2400" b="1" dirty="0">
                <a:solidFill>
                  <a:schemeClr val="bg1"/>
                </a:solidFill>
              </a:rPr>
              <a:t>Intrinsic Motivation</a:t>
            </a:r>
          </a:p>
          <a:p>
            <a:r>
              <a:rPr lang="en-US" dirty="0">
                <a:solidFill>
                  <a:schemeClr val="bg1"/>
                </a:solidFill>
              </a:rPr>
              <a:t>Internal factors such as personal fulfillment, a sense of accomplishment, and the enjoyment derived from the work itself is named intrinsic motivation </a:t>
            </a:r>
            <a:endParaRPr lang="en-GB" dirty="0">
              <a:solidFill>
                <a:schemeClr val="bg1"/>
              </a:solidFill>
            </a:endParaRPr>
          </a:p>
        </p:txBody>
      </p:sp>
      <p:sp>
        <p:nvSpPr>
          <p:cNvPr id="16" name="Rectangle 15"/>
          <p:cNvSpPr/>
          <p:nvPr/>
        </p:nvSpPr>
        <p:spPr>
          <a:xfrm>
            <a:off x="7129462" y="4906991"/>
            <a:ext cx="4333875" cy="1569660"/>
          </a:xfrm>
          <a:prstGeom prst="rect">
            <a:avLst/>
          </a:prstGeom>
        </p:spPr>
        <p:txBody>
          <a:bodyPr wrap="square">
            <a:spAutoFit/>
          </a:bodyPr>
          <a:lstStyle/>
          <a:p>
            <a:r>
              <a:rPr lang="en-US" sz="2400" b="1" dirty="0">
                <a:solidFill>
                  <a:schemeClr val="bg1"/>
                </a:solidFill>
              </a:rPr>
              <a:t>Extrinsic Motivation</a:t>
            </a:r>
          </a:p>
          <a:p>
            <a:r>
              <a:rPr lang="en-US" dirty="0">
                <a:solidFill>
                  <a:schemeClr val="bg1"/>
                </a:solidFill>
              </a:rPr>
              <a:t>External factors such as monetary rewards, recognition, promotions, and other tangible benefits is named extrinsic motivation (Archer, 2019).</a:t>
            </a:r>
            <a:endParaRPr lang="en-GB" dirty="0">
              <a:solidFill>
                <a:schemeClr val="bg1"/>
              </a:solidFill>
            </a:endParaRPr>
          </a:p>
        </p:txBody>
      </p:sp>
    </p:spTree>
    <p:extLst>
      <p:ext uri="{BB962C8B-B14F-4D97-AF65-F5344CB8AC3E}">
        <p14:creationId xmlns:p14="http://schemas.microsoft.com/office/powerpoint/2010/main" val="2999055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DBC3"/>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2505007"/>
            <a:ext cx="5638800" cy="4352993"/>
          </a:xfrm>
          <a:prstGeom prst="rect">
            <a:avLst/>
          </a:prstGeom>
        </p:spPr>
      </p:pic>
      <p:sp>
        <p:nvSpPr>
          <p:cNvPr id="3" name="TextBox 2"/>
          <p:cNvSpPr txBox="1"/>
          <p:nvPr/>
        </p:nvSpPr>
        <p:spPr>
          <a:xfrm>
            <a:off x="571500" y="723900"/>
            <a:ext cx="5067300" cy="1569660"/>
          </a:xfrm>
          <a:prstGeom prst="rect">
            <a:avLst/>
          </a:prstGeom>
          <a:noFill/>
        </p:spPr>
        <p:txBody>
          <a:bodyPr wrap="square" rtlCol="0">
            <a:spAutoFit/>
          </a:bodyPr>
          <a:lstStyle/>
          <a:p>
            <a:r>
              <a:rPr lang="en-US" sz="3200" dirty="0"/>
              <a:t>One motivation type that motivates me mostly at work is </a:t>
            </a:r>
            <a:r>
              <a:rPr lang="en-US" sz="3200" b="1" dirty="0"/>
              <a:t>intrinsic motivation</a:t>
            </a:r>
            <a:endParaRPr lang="en-GB" sz="3200" b="1" dirty="0"/>
          </a:p>
        </p:txBody>
      </p:sp>
      <p:sp>
        <p:nvSpPr>
          <p:cNvPr id="4" name="TextBox 3"/>
          <p:cNvSpPr txBox="1"/>
          <p:nvPr/>
        </p:nvSpPr>
        <p:spPr>
          <a:xfrm>
            <a:off x="6362700" y="723900"/>
            <a:ext cx="5410200" cy="523220"/>
          </a:xfrm>
          <a:prstGeom prst="rect">
            <a:avLst/>
          </a:prstGeom>
          <a:noFill/>
        </p:spPr>
        <p:txBody>
          <a:bodyPr wrap="square" rtlCol="0">
            <a:spAutoFit/>
          </a:bodyPr>
          <a:lstStyle/>
          <a:p>
            <a:r>
              <a:rPr lang="en-US" sz="2800" dirty="0"/>
              <a:t>Advantage of intrinsic motivation </a:t>
            </a:r>
            <a:endParaRPr lang="en-GB" sz="2800" dirty="0"/>
          </a:p>
        </p:txBody>
      </p:sp>
      <p:sp>
        <p:nvSpPr>
          <p:cNvPr id="5" name="TextBox 4"/>
          <p:cNvSpPr txBox="1"/>
          <p:nvPr/>
        </p:nvSpPr>
        <p:spPr>
          <a:xfrm>
            <a:off x="6362700" y="3657600"/>
            <a:ext cx="5638800" cy="523220"/>
          </a:xfrm>
          <a:prstGeom prst="rect">
            <a:avLst/>
          </a:prstGeom>
          <a:noFill/>
        </p:spPr>
        <p:txBody>
          <a:bodyPr wrap="square" rtlCol="0">
            <a:spAutoFit/>
          </a:bodyPr>
          <a:lstStyle/>
          <a:p>
            <a:r>
              <a:rPr lang="en-US" sz="2800" dirty="0"/>
              <a:t>Disadvantage of intrinsic motivation </a:t>
            </a:r>
            <a:endParaRPr lang="en-GB" sz="2800" dirty="0"/>
          </a:p>
        </p:txBody>
      </p:sp>
      <p:sp>
        <p:nvSpPr>
          <p:cNvPr id="6" name="TextBox 5"/>
          <p:cNvSpPr txBox="1"/>
          <p:nvPr/>
        </p:nvSpPr>
        <p:spPr>
          <a:xfrm>
            <a:off x="6362700" y="1508730"/>
            <a:ext cx="5410200" cy="175432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dirty="0"/>
              <a:t>Sense of Fulfillment (</a:t>
            </a:r>
            <a:r>
              <a:rPr lang="en-US" sz="2400" dirty="0" err="1"/>
              <a:t>Bawa</a:t>
            </a:r>
            <a:r>
              <a:rPr lang="en-US" sz="2400" dirty="0"/>
              <a:t>, 2017)</a:t>
            </a:r>
          </a:p>
          <a:p>
            <a:pPr marL="342900" indent="-342900">
              <a:lnSpc>
                <a:spcPct val="150000"/>
              </a:lnSpc>
              <a:buFont typeface="Arial" panose="020B0604020202020204" pitchFamily="34" charset="0"/>
              <a:buChar char="•"/>
            </a:pPr>
            <a:r>
              <a:rPr lang="en-US" sz="2400" dirty="0"/>
              <a:t>Autonomy and Mastery</a:t>
            </a:r>
          </a:p>
          <a:p>
            <a:pPr marL="342900" indent="-342900">
              <a:lnSpc>
                <a:spcPct val="150000"/>
              </a:lnSpc>
              <a:buFont typeface="Arial" panose="020B0604020202020204" pitchFamily="34" charset="0"/>
              <a:buChar char="•"/>
            </a:pPr>
            <a:r>
              <a:rPr lang="en-US" sz="2400" dirty="0"/>
              <a:t>Sustainable Motivation</a:t>
            </a:r>
          </a:p>
        </p:txBody>
      </p:sp>
      <p:sp>
        <p:nvSpPr>
          <p:cNvPr id="7" name="TextBox 6"/>
          <p:cNvSpPr txBox="1"/>
          <p:nvPr/>
        </p:nvSpPr>
        <p:spPr>
          <a:xfrm>
            <a:off x="6362700" y="4518594"/>
            <a:ext cx="5829300" cy="175432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dirty="0"/>
              <a:t>Lack of External Recognition</a:t>
            </a:r>
          </a:p>
          <a:p>
            <a:pPr marL="342900" indent="-342900">
              <a:lnSpc>
                <a:spcPct val="150000"/>
              </a:lnSpc>
              <a:buFont typeface="Arial" panose="020B0604020202020204" pitchFamily="34" charset="0"/>
              <a:buChar char="•"/>
            </a:pPr>
            <a:r>
              <a:rPr lang="en-US" sz="2400" dirty="0"/>
              <a:t>Varied Motivational Levels</a:t>
            </a:r>
          </a:p>
          <a:p>
            <a:pPr marL="342900" indent="-342900">
              <a:lnSpc>
                <a:spcPct val="150000"/>
              </a:lnSpc>
              <a:buFont typeface="Arial" panose="020B0604020202020204" pitchFamily="34" charset="0"/>
              <a:buChar char="•"/>
            </a:pPr>
            <a:r>
              <a:rPr lang="en-US" sz="2400" dirty="0"/>
              <a:t>Task Dependence (</a:t>
            </a:r>
            <a:r>
              <a:rPr lang="en-US" sz="2400" dirty="0" err="1"/>
              <a:t>Kuswati</a:t>
            </a:r>
            <a:r>
              <a:rPr lang="en-US" sz="2400" dirty="0"/>
              <a:t>, 2020)</a:t>
            </a:r>
          </a:p>
        </p:txBody>
      </p:sp>
    </p:spTree>
    <p:extLst>
      <p:ext uri="{BB962C8B-B14F-4D97-AF65-F5344CB8AC3E}">
        <p14:creationId xmlns:p14="http://schemas.microsoft.com/office/powerpoint/2010/main" val="2835925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DBC3"/>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77872"/>
            <a:ext cx="5695950" cy="5680128"/>
          </a:xfrm>
          <a:prstGeom prst="rect">
            <a:avLst/>
          </a:prstGeom>
        </p:spPr>
      </p:pic>
      <p:sp>
        <p:nvSpPr>
          <p:cNvPr id="3" name="TextBox 2"/>
          <p:cNvSpPr txBox="1"/>
          <p:nvPr/>
        </p:nvSpPr>
        <p:spPr>
          <a:xfrm>
            <a:off x="5934847" y="694266"/>
            <a:ext cx="5410200" cy="523220"/>
          </a:xfrm>
          <a:prstGeom prst="rect">
            <a:avLst/>
          </a:prstGeom>
          <a:noFill/>
        </p:spPr>
        <p:txBody>
          <a:bodyPr wrap="square" rtlCol="0">
            <a:spAutoFit/>
          </a:bodyPr>
          <a:lstStyle/>
          <a:p>
            <a:r>
              <a:rPr lang="en-US" sz="2800" dirty="0"/>
              <a:t>Advantage of extrinsic motivation </a:t>
            </a:r>
            <a:endParaRPr lang="en-GB" sz="2800" dirty="0"/>
          </a:p>
        </p:txBody>
      </p:sp>
      <p:sp>
        <p:nvSpPr>
          <p:cNvPr id="4" name="TextBox 3"/>
          <p:cNvSpPr txBox="1"/>
          <p:nvPr/>
        </p:nvSpPr>
        <p:spPr>
          <a:xfrm>
            <a:off x="5943600" y="3618033"/>
            <a:ext cx="5829300" cy="523220"/>
          </a:xfrm>
          <a:prstGeom prst="rect">
            <a:avLst/>
          </a:prstGeom>
          <a:noFill/>
        </p:spPr>
        <p:txBody>
          <a:bodyPr wrap="square" rtlCol="0">
            <a:spAutoFit/>
          </a:bodyPr>
          <a:lstStyle/>
          <a:p>
            <a:r>
              <a:rPr lang="en-US" sz="2800" dirty="0"/>
              <a:t>Disadvantage of extrinsic motivation </a:t>
            </a:r>
            <a:endParaRPr lang="en-GB" sz="2800" dirty="0"/>
          </a:p>
        </p:txBody>
      </p:sp>
      <p:sp>
        <p:nvSpPr>
          <p:cNvPr id="5" name="TextBox 4"/>
          <p:cNvSpPr txBox="1"/>
          <p:nvPr/>
        </p:nvSpPr>
        <p:spPr>
          <a:xfrm>
            <a:off x="5934847" y="1493754"/>
            <a:ext cx="5410200" cy="175432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t>Tangible Rewards</a:t>
            </a:r>
          </a:p>
          <a:p>
            <a:pPr marL="285750" indent="-285750">
              <a:lnSpc>
                <a:spcPct val="150000"/>
              </a:lnSpc>
              <a:buFont typeface="Arial" panose="020B0604020202020204" pitchFamily="34" charset="0"/>
              <a:buChar char="•"/>
            </a:pPr>
            <a:r>
              <a:rPr lang="en-US" sz="2400" dirty="0"/>
              <a:t>Clear Goals and Expectations</a:t>
            </a:r>
          </a:p>
          <a:p>
            <a:pPr marL="285750" indent="-285750">
              <a:lnSpc>
                <a:spcPct val="150000"/>
              </a:lnSpc>
              <a:buFont typeface="Arial" panose="020B0604020202020204" pitchFamily="34" charset="0"/>
              <a:buChar char="•"/>
            </a:pPr>
            <a:r>
              <a:rPr lang="en-US" sz="2400" dirty="0"/>
              <a:t>Competition and Comparison</a:t>
            </a:r>
          </a:p>
        </p:txBody>
      </p:sp>
      <p:sp>
        <p:nvSpPr>
          <p:cNvPr id="6" name="TextBox 5"/>
          <p:cNvSpPr txBox="1"/>
          <p:nvPr/>
        </p:nvSpPr>
        <p:spPr>
          <a:xfrm>
            <a:off x="5934847" y="4511206"/>
            <a:ext cx="6265905" cy="175432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t>Short-Term Focus</a:t>
            </a:r>
          </a:p>
          <a:p>
            <a:pPr marL="285750" indent="-285750">
              <a:lnSpc>
                <a:spcPct val="150000"/>
              </a:lnSpc>
              <a:buFont typeface="Arial" panose="020B0604020202020204" pitchFamily="34" charset="0"/>
              <a:buChar char="•"/>
            </a:pPr>
            <a:r>
              <a:rPr lang="en-US" sz="2400" dirty="0"/>
              <a:t>Potential for Burnout (Sandhu et al., 2017)</a:t>
            </a:r>
          </a:p>
          <a:p>
            <a:pPr marL="285750" indent="-285750">
              <a:lnSpc>
                <a:spcPct val="150000"/>
              </a:lnSpc>
              <a:buFont typeface="Arial" panose="020B0604020202020204" pitchFamily="34" charset="0"/>
              <a:buChar char="•"/>
            </a:pPr>
            <a:r>
              <a:rPr lang="en-US" sz="2400" dirty="0"/>
              <a:t>Reduced Intrinsic Motivation</a:t>
            </a:r>
          </a:p>
        </p:txBody>
      </p:sp>
      <p:sp>
        <p:nvSpPr>
          <p:cNvPr id="7" name="Rectangle 6"/>
          <p:cNvSpPr/>
          <p:nvPr/>
        </p:nvSpPr>
        <p:spPr>
          <a:xfrm>
            <a:off x="530993" y="400735"/>
            <a:ext cx="3665555" cy="584775"/>
          </a:xfrm>
          <a:prstGeom prst="rect">
            <a:avLst/>
          </a:prstGeom>
        </p:spPr>
        <p:txBody>
          <a:bodyPr wrap="none">
            <a:spAutoFit/>
          </a:bodyPr>
          <a:lstStyle/>
          <a:p>
            <a:r>
              <a:rPr lang="en-US" sz="3200" b="1" dirty="0"/>
              <a:t>Extrinsic Motivation </a:t>
            </a:r>
            <a:endParaRPr lang="en-GB" sz="3200" b="1" dirty="0"/>
          </a:p>
        </p:txBody>
      </p:sp>
    </p:spTree>
    <p:extLst>
      <p:ext uri="{BB962C8B-B14F-4D97-AF65-F5344CB8AC3E}">
        <p14:creationId xmlns:p14="http://schemas.microsoft.com/office/powerpoint/2010/main" val="4196277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2805545"/>
            <a:ext cx="9705109" cy="4052455"/>
          </a:xfrm>
          <a:prstGeom prst="rect">
            <a:avLst/>
          </a:prstGeom>
          <a:solidFill>
            <a:srgbClr val="9BC4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62745" y="0"/>
            <a:ext cx="8929255" cy="3352360"/>
          </a:xfrm>
          <a:prstGeom prst="rect">
            <a:avLst/>
          </a:prstGeom>
          <a:solidFill>
            <a:srgbClr val="9BC4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0" y="-1"/>
            <a:ext cx="4301836" cy="3368633"/>
          </a:xfrm>
          <a:prstGeom prst="rect">
            <a:avLst/>
          </a:prstGeom>
        </p:spPr>
      </p:pic>
      <p:pic>
        <p:nvPicPr>
          <p:cNvPr id="1026" name="Picture 2" descr="https://i.pinimg.com/564x/53/b2/50/53b25087299513c241aeaa54f453381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0035" y="3352360"/>
            <a:ext cx="6762747" cy="350564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6057900" y="96919"/>
            <a:ext cx="7294418" cy="584775"/>
          </a:xfrm>
          <a:prstGeom prst="rect">
            <a:avLst/>
          </a:prstGeom>
          <a:noFill/>
        </p:spPr>
        <p:txBody>
          <a:bodyPr wrap="square" rtlCol="0">
            <a:spAutoFit/>
          </a:bodyPr>
          <a:lstStyle/>
          <a:p>
            <a:r>
              <a:rPr lang="en-US" sz="3200" dirty="0">
                <a:solidFill>
                  <a:schemeClr val="accent5">
                    <a:lumMod val="50000"/>
                  </a:schemeClr>
                </a:solidFill>
                <a:latin typeface="+mj-lt"/>
              </a:rPr>
              <a:t>Key motivation theories </a:t>
            </a:r>
            <a:endParaRPr lang="en-GB" sz="3200" dirty="0">
              <a:solidFill>
                <a:schemeClr val="accent5">
                  <a:lumMod val="50000"/>
                </a:schemeClr>
              </a:solidFill>
              <a:latin typeface="+mj-lt"/>
            </a:endParaRPr>
          </a:p>
        </p:txBody>
      </p:sp>
      <p:sp>
        <p:nvSpPr>
          <p:cNvPr id="10" name="TextBox 9"/>
          <p:cNvSpPr txBox="1"/>
          <p:nvPr/>
        </p:nvSpPr>
        <p:spPr>
          <a:xfrm>
            <a:off x="4734790" y="749259"/>
            <a:ext cx="7024256" cy="2400657"/>
          </a:xfrm>
          <a:prstGeom prst="rect">
            <a:avLst/>
          </a:prstGeom>
          <a:noFill/>
        </p:spPr>
        <p:txBody>
          <a:bodyPr wrap="square" rtlCol="0">
            <a:spAutoFit/>
          </a:bodyPr>
          <a:lstStyle/>
          <a:p>
            <a:pPr algn="ctr">
              <a:spcBef>
                <a:spcPts val="600"/>
              </a:spcBef>
              <a:spcAft>
                <a:spcPts val="600"/>
              </a:spcAft>
            </a:pPr>
            <a:r>
              <a:rPr lang="en-GB" sz="2800" dirty="0">
                <a:latin typeface="+mj-lt"/>
              </a:rPr>
              <a:t>Maslow's Hierarchy of Needs Theory</a:t>
            </a:r>
          </a:p>
          <a:p>
            <a:pPr algn="just">
              <a:spcBef>
                <a:spcPts val="600"/>
              </a:spcBef>
              <a:spcAft>
                <a:spcPts val="600"/>
              </a:spcAft>
            </a:pPr>
            <a:r>
              <a:rPr lang="en-US" sz="2800" dirty="0"/>
              <a:t>Proposed by Abraham Maslow, this theory suggests that individuals have a hierarchy of needs that drive their behavior (</a:t>
            </a:r>
            <a:r>
              <a:rPr lang="sv-SE" sz="2800" dirty="0"/>
              <a:t>Jain, Gupta and Bindal, 2019</a:t>
            </a:r>
            <a:r>
              <a:rPr lang="en-US" sz="2800" dirty="0"/>
              <a:t>).</a:t>
            </a:r>
            <a:endParaRPr lang="en-GB" sz="2800" dirty="0"/>
          </a:p>
        </p:txBody>
      </p:sp>
      <p:sp>
        <p:nvSpPr>
          <p:cNvPr id="12" name="TextBox 11"/>
          <p:cNvSpPr txBox="1"/>
          <p:nvPr/>
        </p:nvSpPr>
        <p:spPr>
          <a:xfrm>
            <a:off x="192235" y="4069528"/>
            <a:ext cx="5257800" cy="2400657"/>
          </a:xfrm>
          <a:prstGeom prst="rect">
            <a:avLst/>
          </a:prstGeom>
          <a:noFill/>
        </p:spPr>
        <p:txBody>
          <a:bodyPr wrap="square" rtlCol="0">
            <a:spAutoFit/>
          </a:bodyPr>
          <a:lstStyle/>
          <a:p>
            <a:pPr algn="ctr">
              <a:spcBef>
                <a:spcPts val="600"/>
              </a:spcBef>
              <a:spcAft>
                <a:spcPts val="600"/>
              </a:spcAft>
            </a:pPr>
            <a:r>
              <a:rPr lang="en-GB" sz="2800" dirty="0">
                <a:latin typeface="+mj-lt"/>
              </a:rPr>
              <a:t>Herzberg's Two-Factor Theory</a:t>
            </a:r>
          </a:p>
          <a:p>
            <a:pPr algn="just">
              <a:spcBef>
                <a:spcPts val="600"/>
              </a:spcBef>
              <a:spcAft>
                <a:spcPts val="600"/>
              </a:spcAft>
            </a:pPr>
            <a:r>
              <a:rPr lang="en-US" sz="2800" dirty="0"/>
              <a:t>It suggests that there are two sets of factors that influence motivation and job satisfaction (Obiekwe, 2016).</a:t>
            </a:r>
            <a:endParaRPr lang="en-GB" sz="2800" dirty="0"/>
          </a:p>
        </p:txBody>
      </p:sp>
    </p:spTree>
    <p:extLst>
      <p:ext uri="{BB962C8B-B14F-4D97-AF65-F5344CB8AC3E}">
        <p14:creationId xmlns:p14="http://schemas.microsoft.com/office/powerpoint/2010/main" val="2507334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0" y="3407920"/>
            <a:ext cx="6754091" cy="3450079"/>
          </a:xfrm>
          <a:prstGeom prst="rect">
            <a:avLst/>
          </a:prstGeom>
          <a:solidFill>
            <a:srgbClr val="E2F5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stretch>
            <a:fillRect/>
          </a:stretch>
        </p:blipFill>
        <p:spPr>
          <a:xfrm>
            <a:off x="0" y="0"/>
            <a:ext cx="5980143" cy="3071235"/>
          </a:xfrm>
          <a:prstGeom prst="rect">
            <a:avLst/>
          </a:prstGeom>
        </p:spPr>
      </p:pic>
      <p:pic>
        <p:nvPicPr>
          <p:cNvPr id="11" name="Picture 10"/>
          <p:cNvPicPr>
            <a:picLocks noChangeAspect="1"/>
          </p:cNvPicPr>
          <p:nvPr/>
        </p:nvPicPr>
        <p:blipFill>
          <a:blip r:embed="rId4"/>
          <a:stretch>
            <a:fillRect/>
          </a:stretch>
        </p:blipFill>
        <p:spPr>
          <a:xfrm>
            <a:off x="6192982" y="3407920"/>
            <a:ext cx="5999018" cy="3450079"/>
          </a:xfrm>
          <a:prstGeom prst="rect">
            <a:avLst/>
          </a:prstGeom>
        </p:spPr>
      </p:pic>
      <p:sp>
        <p:nvSpPr>
          <p:cNvPr id="15" name="TextBox 14"/>
          <p:cNvSpPr txBox="1"/>
          <p:nvPr/>
        </p:nvSpPr>
        <p:spPr>
          <a:xfrm>
            <a:off x="5684606" y="408034"/>
            <a:ext cx="6276735" cy="2831544"/>
          </a:xfrm>
          <a:prstGeom prst="rect">
            <a:avLst/>
          </a:prstGeom>
          <a:noFill/>
        </p:spPr>
        <p:txBody>
          <a:bodyPr wrap="square" rtlCol="0">
            <a:spAutoFit/>
          </a:bodyPr>
          <a:lstStyle/>
          <a:p>
            <a:pPr algn="ctr">
              <a:spcBef>
                <a:spcPts val="600"/>
              </a:spcBef>
              <a:spcAft>
                <a:spcPts val="600"/>
              </a:spcAft>
            </a:pPr>
            <a:r>
              <a:rPr lang="en-GB" sz="2800" dirty="0">
                <a:latin typeface="+mj-lt"/>
              </a:rPr>
              <a:t>Expectancy Theory</a:t>
            </a:r>
          </a:p>
          <a:p>
            <a:pPr algn="just">
              <a:spcBef>
                <a:spcPts val="600"/>
              </a:spcBef>
              <a:spcAft>
                <a:spcPts val="600"/>
              </a:spcAft>
            </a:pPr>
            <a:r>
              <a:rPr lang="en-US" sz="2800" dirty="0"/>
              <a:t>The Expectancy Theory proposes that motivation is influenced by the expectation of achieving a desired outcome (</a:t>
            </a:r>
            <a:r>
              <a:rPr lang="en-US" sz="2800" dirty="0" err="1"/>
              <a:t>Kuranchie</a:t>
            </a:r>
            <a:r>
              <a:rPr lang="en-US" sz="2800" dirty="0"/>
              <a:t> and </a:t>
            </a:r>
            <a:r>
              <a:rPr lang="en-US" sz="2800" dirty="0" err="1"/>
              <a:t>Amponsah</a:t>
            </a:r>
            <a:r>
              <a:rPr lang="en-US" sz="2800" dirty="0"/>
              <a:t>, 2016).</a:t>
            </a:r>
            <a:endParaRPr lang="en-GB" sz="2800" dirty="0"/>
          </a:p>
        </p:txBody>
      </p:sp>
      <p:sp>
        <p:nvSpPr>
          <p:cNvPr id="16" name="TextBox 15"/>
          <p:cNvSpPr txBox="1"/>
          <p:nvPr/>
        </p:nvSpPr>
        <p:spPr>
          <a:xfrm>
            <a:off x="508376" y="3932630"/>
            <a:ext cx="5176230" cy="2400657"/>
          </a:xfrm>
          <a:prstGeom prst="rect">
            <a:avLst/>
          </a:prstGeom>
          <a:noFill/>
        </p:spPr>
        <p:txBody>
          <a:bodyPr wrap="square" rtlCol="0">
            <a:spAutoFit/>
          </a:bodyPr>
          <a:lstStyle/>
          <a:p>
            <a:pPr algn="ctr">
              <a:spcBef>
                <a:spcPts val="600"/>
              </a:spcBef>
              <a:spcAft>
                <a:spcPts val="600"/>
              </a:spcAft>
            </a:pPr>
            <a:r>
              <a:rPr lang="en-GB" sz="2800" dirty="0">
                <a:latin typeface="+mj-lt"/>
              </a:rPr>
              <a:t>Equity Theory</a:t>
            </a:r>
          </a:p>
          <a:p>
            <a:pPr algn="just">
              <a:spcBef>
                <a:spcPts val="600"/>
              </a:spcBef>
              <a:spcAft>
                <a:spcPts val="600"/>
              </a:spcAft>
            </a:pPr>
            <a:r>
              <a:rPr lang="en-US" sz="2800" dirty="0"/>
              <a:t>This theory, proposed by J. Stacy Adams, focuses on individuals' perceptions of fairness in the workplace.</a:t>
            </a:r>
            <a:endParaRPr lang="en-GB" sz="2800" dirty="0"/>
          </a:p>
        </p:txBody>
      </p:sp>
    </p:spTree>
    <p:extLst>
      <p:ext uri="{BB962C8B-B14F-4D97-AF65-F5344CB8AC3E}">
        <p14:creationId xmlns:p14="http://schemas.microsoft.com/office/powerpoint/2010/main" val="1562837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2FA5A51-57A6-48A2-B14C-0E0D42B69F5C}"/>
              </a:ext>
            </a:extLst>
          </p:cNvPr>
          <p:cNvSpPr/>
          <p:nvPr/>
        </p:nvSpPr>
        <p:spPr>
          <a:xfrm>
            <a:off x="0" y="1"/>
            <a:ext cx="12192000" cy="1325562"/>
          </a:xfrm>
          <a:prstGeom prst="rect">
            <a:avLst/>
          </a:prstGeom>
          <a:solidFill>
            <a:srgbClr val="1081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99A6A08-5C2B-4A5D-A4E7-D3BE08C595ED}"/>
              </a:ext>
            </a:extLst>
          </p:cNvPr>
          <p:cNvSpPr txBox="1">
            <a:spLocks/>
          </p:cNvSpPr>
          <p:nvPr/>
        </p:nvSpPr>
        <p:spPr>
          <a:xfrm>
            <a:off x="814348" y="-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dirty="0">
                <a:solidFill>
                  <a:schemeClr val="bg1"/>
                </a:solidFill>
              </a:rPr>
              <a:t>Conclusion  </a:t>
            </a:r>
          </a:p>
        </p:txBody>
      </p:sp>
      <p:sp>
        <p:nvSpPr>
          <p:cNvPr id="10" name="TextBox 9"/>
          <p:cNvSpPr txBox="1"/>
          <p:nvPr/>
        </p:nvSpPr>
        <p:spPr>
          <a:xfrm>
            <a:off x="814348" y="1927653"/>
            <a:ext cx="10453816" cy="3970318"/>
          </a:xfrm>
          <a:prstGeom prst="rect">
            <a:avLst/>
          </a:prstGeom>
          <a:noFill/>
        </p:spPr>
        <p:txBody>
          <a:bodyPr wrap="square" rtlCol="0">
            <a:spAutoFit/>
          </a:bodyPr>
          <a:lstStyle/>
          <a:p>
            <a:pPr algn="just"/>
            <a:r>
              <a:rPr lang="en-US" sz="3600" dirty="0"/>
              <a:t>It is important for organisations to understand and address the different factors that impact employee motivation in order to create a positive work environment and foster high levels of productivity and job satisfaction. Also, the companies need to employ different theories according to the need of the employees. </a:t>
            </a:r>
            <a:endParaRPr lang="en-GB" sz="3600" dirty="0"/>
          </a:p>
        </p:txBody>
      </p:sp>
    </p:spTree>
    <p:extLst>
      <p:ext uri="{BB962C8B-B14F-4D97-AF65-F5344CB8AC3E}">
        <p14:creationId xmlns:p14="http://schemas.microsoft.com/office/powerpoint/2010/main" val="47079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2FA5A51-57A6-48A2-B14C-0E0D42B69F5C}"/>
              </a:ext>
            </a:extLst>
          </p:cNvPr>
          <p:cNvSpPr/>
          <p:nvPr/>
        </p:nvSpPr>
        <p:spPr>
          <a:xfrm>
            <a:off x="0" y="1"/>
            <a:ext cx="12192000" cy="1325562"/>
          </a:xfrm>
          <a:prstGeom prst="rect">
            <a:avLst/>
          </a:prstGeom>
          <a:solidFill>
            <a:srgbClr val="1081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99A6A08-5C2B-4A5D-A4E7-D3BE08C595ED}"/>
              </a:ext>
            </a:extLst>
          </p:cNvPr>
          <p:cNvSpPr txBox="1">
            <a:spLocks/>
          </p:cNvSpPr>
          <p:nvPr/>
        </p:nvSpPr>
        <p:spPr>
          <a:xfrm>
            <a:off x="814348" y="-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dirty="0">
                <a:solidFill>
                  <a:schemeClr val="bg1"/>
                </a:solidFill>
              </a:rPr>
              <a:t>References</a:t>
            </a:r>
          </a:p>
        </p:txBody>
      </p:sp>
      <p:sp>
        <p:nvSpPr>
          <p:cNvPr id="10" name="TextBox 9"/>
          <p:cNvSpPr txBox="1"/>
          <p:nvPr/>
        </p:nvSpPr>
        <p:spPr>
          <a:xfrm>
            <a:off x="814348" y="1606377"/>
            <a:ext cx="10453816" cy="4801314"/>
          </a:xfrm>
          <a:prstGeom prst="rect">
            <a:avLst/>
          </a:prstGeom>
          <a:noFill/>
        </p:spPr>
        <p:txBody>
          <a:bodyPr wrap="square" rtlCol="0">
            <a:spAutoFit/>
          </a:bodyPr>
          <a:lstStyle/>
          <a:p>
            <a:pPr algn="just"/>
            <a:r>
              <a:rPr lang="en-US" dirty="0"/>
              <a:t>Archer, A. (2019). Admiration and motivation. Emotion Review, 11(2), 140-150.</a:t>
            </a:r>
          </a:p>
          <a:p>
            <a:pPr algn="just"/>
            <a:r>
              <a:rPr lang="en-US" dirty="0" err="1"/>
              <a:t>Bawa</a:t>
            </a:r>
            <a:r>
              <a:rPr lang="en-US" dirty="0"/>
              <a:t>, M. A. (2017). Employee motivation and productivity: a review of literature and implications for management practice. International Journal of Economics, Commerce and Management, 12, 662-673.</a:t>
            </a:r>
          </a:p>
          <a:p>
            <a:pPr algn="just"/>
            <a:r>
              <a:rPr lang="en-US" dirty="0" err="1"/>
              <a:t>Gopalan</a:t>
            </a:r>
            <a:r>
              <a:rPr lang="en-US" dirty="0"/>
              <a:t>, V., Bakar, J. A. A., </a:t>
            </a:r>
            <a:r>
              <a:rPr lang="en-US" dirty="0" err="1"/>
              <a:t>Zulkifli</a:t>
            </a:r>
            <a:r>
              <a:rPr lang="en-US" dirty="0"/>
              <a:t>, A. N., </a:t>
            </a:r>
            <a:r>
              <a:rPr lang="en-US" dirty="0" err="1"/>
              <a:t>Alwi</a:t>
            </a:r>
            <a:r>
              <a:rPr lang="en-US" dirty="0"/>
              <a:t>, A., &amp; Mat, R. C. (2017, October). A review of the motivation theories in learning. In </a:t>
            </a:r>
            <a:r>
              <a:rPr lang="en-US" dirty="0" err="1"/>
              <a:t>Aip</a:t>
            </a:r>
            <a:r>
              <a:rPr lang="en-US" dirty="0"/>
              <a:t> conference proceedings (Vol. 1891, No. 1, p. 020043). AIP Publishing LLC.</a:t>
            </a:r>
          </a:p>
          <a:p>
            <a:pPr algn="just"/>
            <a:r>
              <a:rPr lang="en-US" dirty="0"/>
              <a:t>Jain, A., Gupta, B., &amp; </a:t>
            </a:r>
            <a:r>
              <a:rPr lang="en-US" dirty="0" err="1"/>
              <a:t>Bindal</a:t>
            </a:r>
            <a:r>
              <a:rPr lang="en-US" dirty="0"/>
              <a:t>, M. (2019). A study of employee motivation in organization. International Journal of Engineering and Management Research (IJEMR), 9(6), 65-68.</a:t>
            </a:r>
          </a:p>
          <a:p>
            <a:pPr algn="just"/>
            <a:r>
              <a:rPr lang="en-US" dirty="0" err="1"/>
              <a:t>Kanfer</a:t>
            </a:r>
            <a:r>
              <a:rPr lang="en-US" dirty="0"/>
              <a:t>, R., </a:t>
            </a:r>
            <a:r>
              <a:rPr lang="en-US" dirty="0" err="1"/>
              <a:t>Frese</a:t>
            </a:r>
            <a:r>
              <a:rPr lang="en-US" dirty="0"/>
              <a:t>, M., &amp; Johnson, R. E. (2017). Motivation related to work: A century of progress. Journal of Applied Psychology, 102(3), 338.</a:t>
            </a:r>
          </a:p>
          <a:p>
            <a:pPr algn="just"/>
            <a:r>
              <a:rPr lang="en-US" dirty="0" err="1"/>
              <a:t>Kuranchie</a:t>
            </a:r>
            <a:r>
              <a:rPr lang="en-US" dirty="0"/>
              <a:t>-Mensah, E. B., &amp; </a:t>
            </a:r>
            <a:r>
              <a:rPr lang="en-US" dirty="0" err="1"/>
              <a:t>Amponsah-Tawiah</a:t>
            </a:r>
            <a:r>
              <a:rPr lang="en-US" dirty="0"/>
              <a:t>, K. (2016). Employee motivation and work performance: A comparative study of mining companies in Ghana. Journal of Industrial Engineering and Management (JIEM), 9(2), 255-309.</a:t>
            </a:r>
          </a:p>
          <a:p>
            <a:pPr algn="just"/>
            <a:r>
              <a:rPr lang="en-US" dirty="0" err="1"/>
              <a:t>Kuswati</a:t>
            </a:r>
            <a:r>
              <a:rPr lang="en-US" dirty="0"/>
              <a:t>, Y. (2020). The effect of motivation on employee performance. Budapest International Research and Critics Institute-Journal (BIRCI-Journal), 3(2), 995-1002.</a:t>
            </a:r>
          </a:p>
          <a:p>
            <a:pPr algn="just"/>
            <a:r>
              <a:rPr lang="en-US" dirty="0"/>
              <a:t>Obiekwe, N. (2016). Employee motivation and performance.</a:t>
            </a:r>
          </a:p>
          <a:p>
            <a:pPr algn="just"/>
            <a:r>
              <a:rPr lang="en-US" dirty="0"/>
              <a:t>Sandhu, M. A., Iqbal, J., Ali, W., &amp; </a:t>
            </a:r>
            <a:r>
              <a:rPr lang="en-US" dirty="0" err="1"/>
              <a:t>Tufail</a:t>
            </a:r>
            <a:r>
              <a:rPr lang="en-US" dirty="0"/>
              <a:t>, M. S. (2017). Effect of employee motivation on employee performance. Journal of Business and Social Review in Emerging Economies, 3(1), 85-100.</a:t>
            </a:r>
          </a:p>
        </p:txBody>
      </p:sp>
    </p:spTree>
    <p:extLst>
      <p:ext uri="{BB962C8B-B14F-4D97-AF65-F5344CB8AC3E}">
        <p14:creationId xmlns:p14="http://schemas.microsoft.com/office/powerpoint/2010/main" val="1989976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2160</Words>
  <Application>Microsoft Office PowerPoint</Application>
  <PresentationFormat>Ecran lat</PresentationFormat>
  <Paragraphs>122</Paragraphs>
  <Slides>10</Slides>
  <Notes>9</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Cosmin Jaleru (2133267)</cp:lastModifiedBy>
  <cp:revision>3</cp:revision>
  <dcterms:created xsi:type="dcterms:W3CDTF">2023-06-29T17:34:49Z</dcterms:created>
  <dcterms:modified xsi:type="dcterms:W3CDTF">2023-06-29T19:45:30Z</dcterms:modified>
</cp:coreProperties>
</file>