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82" r:id="rId4"/>
    <p:sldId id="273" r:id="rId5"/>
    <p:sldId id="285" r:id="rId6"/>
    <p:sldId id="286" r:id="rId7"/>
    <p:sldId id="300" r:id="rId8"/>
    <p:sldId id="287" r:id="rId9"/>
    <p:sldId id="302" r:id="rId10"/>
    <p:sldId id="305" r:id="rId11"/>
    <p:sldId id="313" r:id="rId12"/>
    <p:sldId id="306" r:id="rId13"/>
    <p:sldId id="31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52273" autoAdjust="0"/>
  </p:normalViewPr>
  <p:slideViewPr>
    <p:cSldViewPr snapToGrid="0">
      <p:cViewPr varScale="1">
        <p:scale>
          <a:sx n="69" d="100"/>
          <a:sy n="69" d="100"/>
        </p:scale>
        <p:origin x="780"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48C27F-1D0E-4B81-ADF2-32FDCBCFD683}" type="datetimeFigureOut">
              <a:rPr lang="en-GB" smtClean="0"/>
              <a:t>26/03/2024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77A2F-9977-4BC9-B01A-AD538582160F}" type="slidenum">
              <a:rPr lang="en-GB" smtClean="0"/>
              <a:t>‹#›</a:t>
            </a:fld>
            <a:endParaRPr lang="en-GB"/>
          </a:p>
        </p:txBody>
      </p:sp>
    </p:spTree>
    <p:extLst>
      <p:ext uri="{BB962C8B-B14F-4D97-AF65-F5344CB8AC3E}">
        <p14:creationId xmlns:p14="http://schemas.microsoft.com/office/powerpoint/2010/main" val="235216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r>
              <a:rPr lang="en-AU" sz="1200" kern="1200" dirty="0">
                <a:solidFill>
                  <a:schemeClr val="tx1"/>
                </a:solidFill>
                <a:effectLst/>
                <a:latin typeface="Times New Roman" panose="02020603050405020304" pitchFamily="18" charset="0"/>
                <a:ea typeface="+mn-ea"/>
                <a:cs typeface="Times New Roman" panose="02020603050405020304" pitchFamily="18" charset="0"/>
              </a:rPr>
              <a:t>The hospitality giant Delta by Marriott investigates the course of a worker's career. Customer service and training are two areas where Delta by Marriott really shines. Workers' journeys from learning about the company as an employer to finally departing are better understood with the aid of the employee lifecycle.</a:t>
            </a:r>
            <a:r>
              <a:rPr lang="en-AU" sz="1200" kern="1200" baseline="0" dirty="0">
                <a:solidFill>
                  <a:schemeClr val="tx1"/>
                </a:solidFill>
                <a:effectLst/>
                <a:latin typeface="Times New Roman" panose="02020603050405020304" pitchFamily="18" charset="0"/>
                <a:ea typeface="+mn-ea"/>
                <a:cs typeface="Times New Roman" panose="02020603050405020304" pitchFamily="18" charset="0"/>
              </a:rPr>
              <a:t> </a:t>
            </a:r>
            <a:r>
              <a:rPr lang="en-AU" sz="1200" kern="1200" dirty="0">
                <a:solidFill>
                  <a:schemeClr val="tx1"/>
                </a:solidFill>
                <a:effectLst/>
                <a:latin typeface="Times New Roman" panose="02020603050405020304" pitchFamily="18" charset="0"/>
                <a:ea typeface="+mn-ea"/>
                <a:cs typeface="Times New Roman" panose="02020603050405020304" pitchFamily="18" charset="0"/>
              </a:rPr>
              <a:t>Proper management of this lifetime is essential. Staff are recruited, engaged, trained, and kept on board. This approach increases the success and longevity of businesses. In order to create a welcoming and stimulating work environment that increases productivity, loyalty, and satisfaction, Delta by Marriott considers the whole lifecycle. Delta by Marriott is a leading employer in the hospitality industry, and we'll take a look at what makes them tick today.</a:t>
            </a:r>
          </a:p>
          <a:p>
            <a:endParaRPr lang="en-AU"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AU"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AU"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AU"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4C77A2F-9977-4BC9-B01A-AD538582160F}" type="slidenum">
              <a:rPr lang="en-GB" smtClean="0"/>
              <a:t>2</a:t>
            </a:fld>
            <a:endParaRPr lang="en-GB"/>
          </a:p>
        </p:txBody>
      </p:sp>
    </p:spTree>
    <p:extLst>
      <p:ext uri="{BB962C8B-B14F-4D97-AF65-F5344CB8AC3E}">
        <p14:creationId xmlns:p14="http://schemas.microsoft.com/office/powerpoint/2010/main" val="1599153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200000"/>
              </a:lnSpc>
              <a:spcBef>
                <a:spcPts val="0"/>
              </a:spcBef>
              <a:spcAft>
                <a:spcPts val="0"/>
              </a:spcAft>
              <a:buClrTx/>
              <a:buSzTx/>
              <a:buFontTx/>
              <a:buNone/>
              <a:tabLst/>
              <a:defRPr/>
            </a:pPr>
            <a:r>
              <a:rPr lang="en-AU" dirty="0">
                <a:latin typeface="Times New Roman" panose="02020603050405020304" pitchFamily="18" charset="0"/>
                <a:cs typeface="Times New Roman" panose="02020603050405020304" pitchFamily="18" charset="0"/>
              </a:rPr>
              <a:t>	A prestigious brand like Delta by Marriott needs the "Attraction" stage of the employment lifecycle.  Delta by Marriott's employer brand combines distinction, excellence, and employee happiness. This reputation stems from the company's culture of respect, diversity, inclusivity, and progress, not merely its appearance.</a:t>
            </a:r>
            <a:r>
              <a:rPr lang="en-AU" baseline="0" dirty="0">
                <a:latin typeface="Times New Roman" panose="02020603050405020304" pitchFamily="18" charset="0"/>
                <a:cs typeface="Times New Roman" panose="02020603050405020304" pitchFamily="18" charset="0"/>
              </a:rPr>
              <a:t> </a:t>
            </a:r>
            <a:r>
              <a:rPr lang="en-AU" dirty="0">
                <a:latin typeface="Times New Roman" panose="02020603050405020304" pitchFamily="18" charset="0"/>
                <a:cs typeface="Times New Roman" panose="02020603050405020304" pitchFamily="18" charset="0"/>
              </a:rPr>
              <a:t>When assessing business culture, consider how it matches potential workers' beliefs and expectations. Delta by Marriott promotes its culture on social media, recruitment sites, and employee testimonials, making it a desirable employer before the application process.</a:t>
            </a:r>
            <a:r>
              <a:rPr lang="en-AU" baseline="0" dirty="0">
                <a:latin typeface="Times New Roman" panose="02020603050405020304" pitchFamily="18" charset="0"/>
                <a:cs typeface="Times New Roman" panose="02020603050405020304" pitchFamily="18" charset="0"/>
              </a:rPr>
              <a:t> </a:t>
            </a:r>
            <a:r>
              <a:rPr lang="en-AU" dirty="0">
                <a:latin typeface="Times New Roman" panose="02020603050405020304" pitchFamily="18" charset="0"/>
                <a:cs typeface="Times New Roman" panose="02020603050405020304" pitchFamily="18" charset="0"/>
              </a:rPr>
              <a:t>Strategies for attracting personnel include smart marketing, promoting business values, and showcasing career prospects and rewards (</a:t>
            </a:r>
            <a:r>
              <a:rPr lang="en-AU" dirty="0" err="1">
                <a:latin typeface="Times New Roman" panose="02020603050405020304" pitchFamily="18" charset="0"/>
                <a:cs typeface="Times New Roman" panose="02020603050405020304" pitchFamily="18" charset="0"/>
              </a:rPr>
              <a:t>Miethlich</a:t>
            </a:r>
            <a:r>
              <a:rPr lang="en-AU" dirty="0">
                <a:latin typeface="Times New Roman" panose="02020603050405020304" pitchFamily="18" charset="0"/>
                <a:cs typeface="Times New Roman" panose="02020603050405020304" pitchFamily="18" charset="0"/>
              </a:rPr>
              <a:t>, 2022). This proactive strategy engages and motivates prospects to choose Delta by Marriott, ensuring a successful recruiting process.</a:t>
            </a:r>
          </a:p>
          <a:p>
            <a:pPr marL="0" marR="0" indent="0" algn="l" defTabSz="914400" rtl="0" eaLnBrk="1" fontAlgn="auto" latinLnBrk="0" hangingPunct="1">
              <a:lnSpc>
                <a:spcPct val="200000"/>
              </a:lnSpc>
              <a:spcBef>
                <a:spcPts val="0"/>
              </a:spcBef>
              <a:spcAft>
                <a:spcPts val="0"/>
              </a:spcAft>
              <a:buClrTx/>
              <a:buSzTx/>
              <a:buFontTx/>
              <a:buNone/>
              <a:tabLst/>
              <a:defRPr/>
            </a:pPr>
            <a:endParaRPr lang="en-AU"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4C77A2F-9977-4BC9-B01A-AD538582160F}" type="slidenum">
              <a:rPr lang="en-GB" smtClean="0"/>
              <a:t>3</a:t>
            </a:fld>
            <a:endParaRPr lang="en-GB"/>
          </a:p>
        </p:txBody>
      </p:sp>
    </p:spTree>
    <p:extLst>
      <p:ext uri="{BB962C8B-B14F-4D97-AF65-F5344CB8AC3E}">
        <p14:creationId xmlns:p14="http://schemas.microsoft.com/office/powerpoint/2010/main" val="26328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a:t>
            </a:r>
            <a:r>
              <a:rPr lang="en-AU" dirty="0">
                <a:latin typeface="Times New Roman" panose="02020603050405020304" pitchFamily="18" charset="0"/>
                <a:cs typeface="Times New Roman" panose="02020603050405020304" pitchFamily="18" charset="0"/>
              </a:rPr>
              <a:t>This section delves into how Delta by Marriott uses both old and new methods to entice superstars, finding the perfect match for the ever-changing demands of the business.</a:t>
            </a:r>
            <a:r>
              <a:rPr lang="en-AU" baseline="0" dirty="0">
                <a:latin typeface="Times New Roman" panose="02020603050405020304" pitchFamily="18" charset="0"/>
                <a:cs typeface="Times New Roman" panose="02020603050405020304" pitchFamily="18" charset="0"/>
              </a:rPr>
              <a:t> </a:t>
            </a:r>
            <a:r>
              <a:rPr lang="en-AU" dirty="0">
                <a:latin typeface="Times New Roman" panose="02020603050405020304" pitchFamily="18" charset="0"/>
                <a:cs typeface="Times New Roman" panose="02020603050405020304" pitchFamily="18" charset="0"/>
              </a:rPr>
              <a:t>Delta by Marriott has always relied on human encounters to determine whether a candidate is a good match for the company's culture, using tactics including job fairs, university recruiting, and employee recommendations. The ability to get a more in-depth and intuitive knowledge of possible employees is a result of these time-tested procedures.</a:t>
            </a:r>
            <a:r>
              <a:rPr lang="en-AU" baseline="0" dirty="0">
                <a:latin typeface="Times New Roman" panose="02020603050405020304" pitchFamily="18" charset="0"/>
                <a:cs typeface="Times New Roman" panose="02020603050405020304" pitchFamily="18" charset="0"/>
              </a:rPr>
              <a:t> </a:t>
            </a:r>
            <a:r>
              <a:rPr lang="en-AU" dirty="0">
                <a:latin typeface="Times New Roman" panose="02020603050405020304" pitchFamily="18" charset="0"/>
                <a:cs typeface="Times New Roman" panose="02020603050405020304" pitchFamily="18" charset="0"/>
              </a:rPr>
              <a:t>Using their own employment website in addition to digital sites such as LinkedIn and Indeed, Delta by Marriott has recently adopted new recruiting methods. These techniques broaden the scope, drawing in a varied group of applicants from all over the world. In addition, the business uses ATSs to quickly scan resumes and AI-powered tests to forecast which candidates would be most successful in certain positions (</a:t>
            </a:r>
            <a:r>
              <a:rPr lang="en-AU" dirty="0" err="1">
                <a:latin typeface="Times New Roman" panose="02020603050405020304" pitchFamily="18" charset="0"/>
                <a:cs typeface="Times New Roman" panose="02020603050405020304" pitchFamily="18" charset="0"/>
              </a:rPr>
              <a:t>Roxo</a:t>
            </a:r>
            <a:r>
              <a:rPr lang="en-AU" dirty="0">
                <a:latin typeface="Times New Roman" panose="02020603050405020304" pitchFamily="18" charset="0"/>
                <a:cs typeface="Times New Roman" panose="02020603050405020304" pitchFamily="18" charset="0"/>
              </a:rPr>
              <a:t>, 2020).</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4C77A2F-9977-4BC9-B01A-AD538582160F}" type="slidenum">
              <a:rPr lang="en-GB" smtClean="0"/>
              <a:t>4</a:t>
            </a:fld>
            <a:endParaRPr lang="en-GB"/>
          </a:p>
        </p:txBody>
      </p:sp>
    </p:spTree>
    <p:extLst>
      <p:ext uri="{BB962C8B-B14F-4D97-AF65-F5344CB8AC3E}">
        <p14:creationId xmlns:p14="http://schemas.microsoft.com/office/powerpoint/2010/main" val="2371710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dirty="0"/>
              <a:t>	New recruits are immersed in the Delta by Marriott culture and given the resources they need to succeed throughout the onboarding process, which is an important part of the employee lifecycle. To set the tone and communicate expectations from the start, the procedure starts with a kind greeting. Afterwards, new hires are led through in-depth orientation programs. In an effort to bring the staff's aspirations in line with Delta by Marriott's, these meetings go over everything from routine tasks to the company's purpose.</a:t>
            </a:r>
            <a:r>
              <a:rPr lang="en-AU" baseline="0" dirty="0"/>
              <a:t> </a:t>
            </a:r>
            <a:r>
              <a:rPr lang="en-AU" dirty="0"/>
              <a:t>In addition, we make sure they have everything they need to start their jobs smoothly by providing them with all the tools and access they need on day one (</a:t>
            </a:r>
            <a:r>
              <a:rPr lang="en-AU" dirty="0" err="1"/>
              <a:t>Bhatta</a:t>
            </a:r>
            <a:r>
              <a:rPr lang="en-AU" dirty="0"/>
              <a:t>, </a:t>
            </a:r>
            <a:r>
              <a:rPr lang="en-AU" dirty="0" err="1"/>
              <a:t>Ohe</a:t>
            </a:r>
            <a:r>
              <a:rPr lang="en-AU" dirty="0"/>
              <a:t> and </a:t>
            </a:r>
            <a:r>
              <a:rPr lang="en-AU" dirty="0" err="1"/>
              <a:t>Ciani</a:t>
            </a:r>
            <a:r>
              <a:rPr lang="en-AU" dirty="0"/>
              <a:t>, 2020). Everything from computers to the passwords to our internal networks falls under this category. The required role-specific training are another pillar of our onboarding procedure. If you want to be successful at Delta by Marriott, these classes will give you a leg up. Additionally, they provide new employees a chance to meet other employees and build relationships inside the organization (</a:t>
            </a:r>
            <a:r>
              <a:rPr lang="en-AU" dirty="0" err="1"/>
              <a:t>Monteiro</a:t>
            </a:r>
            <a:r>
              <a:rPr lang="en-AU" dirty="0"/>
              <a:t> et al., 2020).</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4C77A2F-9977-4BC9-B01A-AD538582160F}" type="slidenum">
              <a:rPr lang="en-GB" smtClean="0"/>
              <a:t>5</a:t>
            </a:fld>
            <a:endParaRPr lang="en-GB"/>
          </a:p>
        </p:txBody>
      </p:sp>
    </p:spTree>
    <p:extLst>
      <p:ext uri="{BB962C8B-B14F-4D97-AF65-F5344CB8AC3E}">
        <p14:creationId xmlns:p14="http://schemas.microsoft.com/office/powerpoint/2010/main" val="1972840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dirty="0"/>
              <a:t>	 Delta by Marriott values its employees highly since they are the reason for the company's success. As a result, it puts money into extensive training programs that are specific to different positions so that workers may succeed.</a:t>
            </a:r>
            <a:r>
              <a:rPr lang="en-AU" baseline="0" dirty="0"/>
              <a:t> </a:t>
            </a:r>
            <a:r>
              <a:rPr lang="en-AU" dirty="0"/>
              <a:t>Mentorship and mentoring are also highly valued at this organization, with more seasoned workers often paired with less experienced colleagues. All employees, regardless of rank, may benefit from this method's emphasis on learning and sharing information.</a:t>
            </a:r>
            <a:r>
              <a:rPr lang="en-AU" baseline="0" dirty="0"/>
              <a:t> </a:t>
            </a:r>
            <a:r>
              <a:rPr lang="en-AU" dirty="0"/>
              <a:t>Crucial to this process are performance evaluations and comments (</a:t>
            </a:r>
            <a:r>
              <a:rPr lang="en-AU" dirty="0" err="1"/>
              <a:t>Dachner</a:t>
            </a:r>
            <a:r>
              <a:rPr lang="en-AU" dirty="0"/>
              <a:t> et al., 2019). Delta by Marriott helps its workers recognize their strengths and areas for progress by frequently reviewing their performance and offering constructive comments. This helps them match their career ambitions with the organization's objectives. </a:t>
            </a:r>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4C77A2F-9977-4BC9-B01A-AD538582160F}" type="slidenum">
              <a:rPr lang="en-GB" smtClean="0"/>
              <a:t>6</a:t>
            </a:fld>
            <a:endParaRPr lang="en-GB"/>
          </a:p>
        </p:txBody>
      </p:sp>
    </p:spTree>
    <p:extLst>
      <p:ext uri="{BB962C8B-B14F-4D97-AF65-F5344CB8AC3E}">
        <p14:creationId xmlns:p14="http://schemas.microsoft.com/office/powerpoint/2010/main" val="3365811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dirty="0"/>
              <a:t>	This part covers Delta by Marriott's crucial retention issue. Retention is about creating an atmosphere where people want to remain, succeed, and contribute to our success. Delta by Marriott knows that its operations depend on its long-term workers, particularly those that succeed and are irreplaceable.</a:t>
            </a:r>
            <a:r>
              <a:rPr lang="en-AU" baseline="0" dirty="0"/>
              <a:t> </a:t>
            </a:r>
            <a:r>
              <a:rPr lang="en-AU" dirty="0"/>
              <a:t>Several tactics have been used to keep them engaged and satisfied. These include competitive salaries, customized benefits, and flexible work arrangements to facilitate work-life balance. We promote recognition programs that </a:t>
            </a:r>
            <a:r>
              <a:rPr lang="en-AU" dirty="0" err="1"/>
              <a:t>honor</a:t>
            </a:r>
            <a:r>
              <a:rPr lang="en-AU" dirty="0"/>
              <a:t> large and little successes to make our staff feel valued and appreciated (Bell, 2021).</a:t>
            </a:r>
            <a:r>
              <a:rPr lang="en-AU" baseline="0" dirty="0"/>
              <a:t> </a:t>
            </a:r>
            <a:r>
              <a:rPr lang="en-AU" dirty="0"/>
              <a:t>We also fund career development. We provide our employees professional choices via individualized training, coaching, and internal mobility. This technique improves their skills and strengthens their feeling of belonging and mission dedication (</a:t>
            </a:r>
            <a:r>
              <a:rPr lang="en-AU" dirty="0" err="1"/>
              <a:t>Jehanzeb</a:t>
            </a:r>
            <a:r>
              <a:rPr lang="en-AU" dirty="0"/>
              <a:t>, 2020).</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4C77A2F-9977-4BC9-B01A-AD538582160F}" type="slidenum">
              <a:rPr lang="en-GB" smtClean="0"/>
              <a:t>7</a:t>
            </a:fld>
            <a:endParaRPr lang="en-GB"/>
          </a:p>
        </p:txBody>
      </p:sp>
    </p:spTree>
    <p:extLst>
      <p:ext uri="{BB962C8B-B14F-4D97-AF65-F5344CB8AC3E}">
        <p14:creationId xmlns:p14="http://schemas.microsoft.com/office/powerpoint/2010/main" val="1303586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dirty="0"/>
              <a:t>	We will be concentrating on Delta by Marriott's organized method of </a:t>
            </a:r>
            <a:r>
              <a:rPr lang="en-AU" dirty="0" err="1"/>
              <a:t>offboarding</a:t>
            </a:r>
            <a:r>
              <a:rPr lang="en-AU" dirty="0"/>
              <a:t> workers as we go through the separation stage. Not only is this a necessary step in maintaining a strong business culture and collecting valuable feedback, but it also marks the end of an employee's journey with the organization.</a:t>
            </a:r>
            <a:r>
              <a:rPr lang="en-AU" baseline="0" dirty="0"/>
              <a:t> </a:t>
            </a:r>
            <a:r>
              <a:rPr lang="en-AU" dirty="0"/>
              <a:t>To make sure everything goes well for everyone involved, Delta by Marriott has set up transparent separation protocols. This may include arranging departure interviews, finishing documentation, and managing the return of firm assets. It is important to end on a good note, recognizing the employee's efforts and allowing room for future partnerships.</a:t>
            </a:r>
            <a:r>
              <a:rPr lang="en-AU" baseline="0" dirty="0"/>
              <a:t> </a:t>
            </a:r>
            <a:r>
              <a:rPr lang="en-AU" dirty="0"/>
              <a:t>It is very important to do exit interviews (Kaur, </a:t>
            </a:r>
            <a:r>
              <a:rPr lang="en-AU" dirty="0" err="1"/>
              <a:t>Pingle</a:t>
            </a:r>
            <a:r>
              <a:rPr lang="en-AU" dirty="0"/>
              <a:t> and </a:t>
            </a:r>
            <a:r>
              <a:rPr lang="en-AU" dirty="0" err="1"/>
              <a:t>Jaiswal</a:t>
            </a:r>
            <a:r>
              <a:rPr lang="en-AU" dirty="0"/>
              <a:t>, 2024). Not only are they necessary, but they also serve as a means of enhancement. In order to improve its work environment, culture, and operational efficiency, Delta by Marriott asks for honest input from its employees. In order to find things to work upon and strengths to build upon, this feedback loop is vital.</a:t>
            </a:r>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4C77A2F-9977-4BC9-B01A-AD538582160F}" type="slidenum">
              <a:rPr lang="en-GB" smtClean="0"/>
              <a:t>8</a:t>
            </a:fld>
            <a:endParaRPr lang="en-GB"/>
          </a:p>
        </p:txBody>
      </p:sp>
    </p:spTree>
    <p:extLst>
      <p:ext uri="{BB962C8B-B14F-4D97-AF65-F5344CB8AC3E}">
        <p14:creationId xmlns:p14="http://schemas.microsoft.com/office/powerpoint/2010/main" val="547149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dirty="0"/>
              <a:t>	We start our Delta by Marriott SWOT analysis with the hotel's strong brand recognition, large global network, and customer service quality. These advantages set Delta apart in the competitive hospitality business, boosting client loyalty and income. However, limitations like relying on foreign passengers and maintaining service standards across several sites cannot be ignored (</a:t>
            </a:r>
            <a:r>
              <a:rPr lang="en-AU" dirty="0" err="1"/>
              <a:t>Nanjundeswaraswamy</a:t>
            </a:r>
            <a:r>
              <a:rPr lang="en-AU" dirty="0"/>
              <a:t>, </a:t>
            </a:r>
            <a:r>
              <a:rPr lang="en-AU" dirty="0" err="1"/>
              <a:t>Bharath</a:t>
            </a:r>
            <a:r>
              <a:rPr lang="en-AU" dirty="0"/>
              <a:t> and </a:t>
            </a:r>
            <a:r>
              <a:rPr lang="en-AU" dirty="0" err="1"/>
              <a:t>Nagesh</a:t>
            </a:r>
            <a:r>
              <a:rPr lang="en-AU" dirty="0"/>
              <a:t>, 2022). If ignored, these internal flaws might hurt profitability and consumer happiness.</a:t>
            </a:r>
            <a:r>
              <a:rPr lang="en-AU" baseline="0" dirty="0"/>
              <a:t> </a:t>
            </a:r>
            <a:r>
              <a:rPr lang="en-AU" dirty="0"/>
              <a:t>Delta by Marriott can innovate and attract new customers with the rise of eco-tourism and digital integration. Sustainable practices and improved digital experiences may match visitors' changing demands. However, economic downturns and competition from </a:t>
            </a:r>
            <a:r>
              <a:rPr lang="en-AU" dirty="0" err="1"/>
              <a:t>Airbnb</a:t>
            </a:r>
            <a:r>
              <a:rPr lang="en-AU" dirty="0"/>
              <a:t> threaten the hotel business. Long-term sustainability and expansion need strategic planning to address these external risks. Delta by Marriott can flourish in a changing market by harnessing strengths and minimizing weaknesses and dangers.</a:t>
            </a:r>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4C77A2F-9977-4BC9-B01A-AD538582160F}" type="slidenum">
              <a:rPr lang="en-GB" smtClean="0"/>
              <a:t>9</a:t>
            </a:fld>
            <a:endParaRPr lang="en-GB"/>
          </a:p>
        </p:txBody>
      </p:sp>
    </p:spTree>
    <p:extLst>
      <p:ext uri="{BB962C8B-B14F-4D97-AF65-F5344CB8AC3E}">
        <p14:creationId xmlns:p14="http://schemas.microsoft.com/office/powerpoint/2010/main" val="1348683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dirty="0"/>
              <a:t>	Delta by Marriott must manage government legislation and regulations influencing the hospitality business, therefore we start our PESTLE study with politics. Current economic conditions affect travel and hospitality expenditure. Social factors including customer preferences for eco-friendly and sustainable travel affect Delta by Marriott's services and operations.</a:t>
            </a:r>
            <a:r>
              <a:rPr lang="en-AU" baseline="0" dirty="0"/>
              <a:t> </a:t>
            </a:r>
            <a:r>
              <a:rPr lang="en-AU" dirty="0"/>
              <a:t>Technological reasons include how Delta by Marriott must improve its digital booking systems and use AI for individualized guest experiences to be competitive. Employment and foreign travel rules must be followed to reduce dangers (Jamil, 2021). Finally, Delta by Marriott adopts green practices and conserves resources due to environmental considerations including sustainability and climate change.</a:t>
            </a:r>
            <a:r>
              <a:rPr lang="en-AU" baseline="0" dirty="0"/>
              <a:t> </a:t>
            </a:r>
            <a:r>
              <a:rPr lang="en-AU" dirty="0"/>
              <a:t>These factors drive Delta by Marriott's strategic orientation, identifying growth opportunities and challenges that need proactive management and inventive solutions to succeed in a competitive global market.</a:t>
            </a:r>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4C77A2F-9977-4BC9-B01A-AD538582160F}" type="slidenum">
              <a:rPr lang="en-GB" smtClean="0"/>
              <a:t>10</a:t>
            </a:fld>
            <a:endParaRPr lang="en-GB"/>
          </a:p>
        </p:txBody>
      </p:sp>
    </p:spTree>
    <p:extLst>
      <p:ext uri="{BB962C8B-B14F-4D97-AF65-F5344CB8AC3E}">
        <p14:creationId xmlns:p14="http://schemas.microsoft.com/office/powerpoint/2010/main" val="4010827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dirty="0"/>
              <a:t>	The thorough staff development programs and excellent employer brand are Delta by Marriott's strongest points, according to our SWOT analysis. Nevertheless, issues were found with the lack of comprehensive measures to engage remote workers. Economic developments that are beneficial to the hotel industry and technical improvements were identified as opportunities in the PESTLE study. But it also highlighted problems with environmental sustainability and changes to the law.</a:t>
            </a:r>
            <a:r>
              <a:rPr lang="en-AU" baseline="0" dirty="0"/>
              <a:t> </a:t>
            </a:r>
            <a:r>
              <a:rPr lang="en-AU" dirty="0"/>
              <a:t>Our research leads us to believe that virtual team-building exercises and more accommodating work practices would be great ways for Delta by Marriott to increase engagement among its remote workers. Growing travel habits provide an opportunity for the business to expand into developing regions and take advantage of economic prospects. Technology has allowed for the modernization of staff development programs via the investment in digital training platforms. Sustainable business practices not only help the environment and satisfy regulatory mandates, but they also boost a company's CSR standing.</a:t>
            </a:r>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AU"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A4C77A2F-9977-4BC9-B01A-AD538582160F}" type="slidenum">
              <a:rPr lang="en-GB" smtClean="0"/>
              <a:t>11</a:t>
            </a:fld>
            <a:endParaRPr lang="en-GB"/>
          </a:p>
        </p:txBody>
      </p:sp>
    </p:spTree>
    <p:extLst>
      <p:ext uri="{BB962C8B-B14F-4D97-AF65-F5344CB8AC3E}">
        <p14:creationId xmlns:p14="http://schemas.microsoft.com/office/powerpoint/2010/main" val="14729348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4227502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3752764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3293772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083C08-BD40-4EA6-84E5-58F0E93A4E3E}"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225859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083C08-BD40-4EA6-84E5-58F0E93A4E3E}" type="datetimeFigureOut">
              <a:rPr lang="en-GB" smtClean="0"/>
              <a:t>26/03/2024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30F62F-03A7-4370-9342-48D3E7FAEA13}"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7811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083C08-BD40-4EA6-84E5-58F0E93A4E3E}" type="datetimeFigureOut">
              <a:rPr lang="en-GB" smtClean="0"/>
              <a:t>26/03/2024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30F62F-03A7-4370-9342-48D3E7FAEA1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4027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083C08-BD40-4EA6-84E5-58F0E93A4E3E}" type="datetimeFigureOut">
              <a:rPr lang="en-GB" smtClean="0"/>
              <a:t>26/03/2024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228318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083C08-BD40-4EA6-84E5-58F0E93A4E3E}"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30F62F-03A7-4370-9342-48D3E7FAEA13}"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837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083C08-BD40-4EA6-84E5-58F0E93A4E3E}"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3500153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083C08-BD40-4EA6-84E5-58F0E93A4E3E}"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1059365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11795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2588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spTree>
    <p:extLst>
      <p:ext uri="{BB962C8B-B14F-4D97-AF65-F5344CB8AC3E}">
        <p14:creationId xmlns:p14="http://schemas.microsoft.com/office/powerpoint/2010/main" val="3971620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71513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1038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14355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83C08-BD40-4EA6-84E5-58F0E93A4E3E}"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30F62F-03A7-4370-9342-48D3E7FAEA13}"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2375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8083C08-BD40-4EA6-84E5-58F0E93A4E3E}" type="datetimeFigureOut">
              <a:rPr lang="en-GB" smtClean="0"/>
              <a:t>26/03/2024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830F62F-03A7-4370-9342-48D3E7FAEA13}" type="slidenum">
              <a:rPr lang="en-GB" smtClean="0"/>
              <a:t>‹#›</a:t>
            </a:fld>
            <a:endParaRPr lang="en-GB"/>
          </a:p>
        </p:txBody>
      </p:sp>
    </p:spTree>
    <p:extLst>
      <p:ext uri="{BB962C8B-B14F-4D97-AF65-F5344CB8AC3E}">
        <p14:creationId xmlns:p14="http://schemas.microsoft.com/office/powerpoint/2010/main" val="10713407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90/agriculture10060197" TargetMode="External"/><Relationship Id="rId2" Type="http://schemas.openxmlformats.org/officeDocument/2006/relationships/hyperlink" Target="https://scholarworks.sfasu.edu/cpmar/vol2/iss1/1/" TargetMode="External"/><Relationship Id="rId1" Type="http://schemas.openxmlformats.org/officeDocument/2006/relationships/slideLayout" Target="../slideLayouts/slideLayout2.xml"/><Relationship Id="rId6" Type="http://schemas.openxmlformats.org/officeDocument/2006/relationships/hyperlink" Target="https://doi.org/10.1108/ejtd-02-2020-0032" TargetMode="External"/><Relationship Id="rId5" Type="http://schemas.openxmlformats.org/officeDocument/2006/relationships/hyperlink" Target="https://doi.org/10.34013/jett.v3i2.1326" TargetMode="External"/><Relationship Id="rId4" Type="http://schemas.openxmlformats.org/officeDocument/2006/relationships/hyperlink" Target="https://www.sciencedirect.com/science/article/abs/pii/S105348221930150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ceeol.com/search/article-detail?id=1048698" TargetMode="External"/><Relationship Id="rId2" Type="http://schemas.openxmlformats.org/officeDocument/2006/relationships/hyperlink" Target="https://doi.org/10.1108/ijbm-11-2022-0517" TargetMode="External"/><Relationship Id="rId1" Type="http://schemas.openxmlformats.org/officeDocument/2006/relationships/slideLayout" Target="../slideLayouts/slideLayout2.xml"/><Relationship Id="rId6" Type="http://schemas.openxmlformats.org/officeDocument/2006/relationships/hyperlink" Target="https://doi.org/10.24840/2183-6493_006.001_0007" TargetMode="External"/><Relationship Id="rId5" Type="http://schemas.openxmlformats.org/officeDocument/2006/relationships/hyperlink" Target="https://doi.org/10.1108/jeas-01-2022-0012" TargetMode="External"/><Relationship Id="rId4" Type="http://schemas.openxmlformats.org/officeDocument/2006/relationships/hyperlink" Target="https://doi.org/10.3390/info111205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74961" y="1705970"/>
            <a:ext cx="7124132" cy="1896068"/>
          </a:xfrm>
        </p:spPr>
        <p:txBody>
          <a:bodyPr>
            <a:normAutofit/>
          </a:bodyPr>
          <a:lstStyle/>
          <a:p>
            <a:r>
              <a:rPr lang="en-AU" sz="4000" dirty="0">
                <a:latin typeface="Times New Roman" panose="02020603050405020304" pitchFamily="18" charset="0"/>
                <a:cs typeface="Times New Roman" panose="02020603050405020304" pitchFamily="18" charset="0"/>
              </a:rPr>
              <a:t>Employee Lifecycle at Delta by Marriott</a:t>
            </a:r>
            <a:endParaRPr lang="en-GB" sz="4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24000" y="3602038"/>
            <a:ext cx="9492343" cy="2058534"/>
          </a:xfrm>
        </p:spPr>
        <p:txBody>
          <a:bodyPr/>
          <a:lstStyle/>
          <a:p>
            <a:r>
              <a:rPr lang="en-GB" dirty="0">
                <a:latin typeface="Times New Roman" panose="02020603050405020304" pitchFamily="18" charset="0"/>
                <a:cs typeface="Times New Roman" panose="02020603050405020304" pitchFamily="18" charset="0"/>
              </a:rPr>
              <a:t>Personnel Resourcing and Development</a:t>
            </a:r>
          </a:p>
          <a:p>
            <a:r>
              <a:rPr lang="en-GB" dirty="0">
                <a:latin typeface="Times New Roman" panose="02020603050405020304" pitchFamily="18" charset="0"/>
                <a:cs typeface="Times New Roman" panose="02020603050405020304" pitchFamily="18" charset="0"/>
              </a:rPr>
              <a:t>BMIH4010</a:t>
            </a:r>
          </a:p>
          <a:p>
            <a:r>
              <a:rPr lang="en-GB" dirty="0">
                <a:latin typeface="Times New Roman" panose="02020603050405020304" pitchFamily="18" charset="0"/>
                <a:cs typeface="Times New Roman" panose="02020603050405020304" pitchFamily="18" charset="0"/>
              </a:rPr>
              <a:t>N</a:t>
            </a:r>
          </a:p>
          <a:p>
            <a:endParaRPr lang="en-GB" dirty="0">
              <a:latin typeface="Times New Roman" panose="02020603050405020304" pitchFamily="18" charset="0"/>
              <a:cs typeface="Times New Roman" panose="02020603050405020304" pitchFamily="18" charset="0"/>
            </a:endParaRPr>
          </a:p>
          <a:p>
            <a:endParaRPr lang="en-GB"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14493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522" y="467393"/>
            <a:ext cx="9601196" cy="1043356"/>
          </a:xfrm>
        </p:spPr>
        <p:txBody>
          <a:bodyPr>
            <a:normAutofit/>
          </a:bodyPr>
          <a:lstStyle/>
          <a:p>
            <a:r>
              <a:rPr lang="en-GB" sz="4000" dirty="0">
                <a:latin typeface="Times New Roman" panose="02020603050405020304" pitchFamily="18" charset="0"/>
                <a:cs typeface="Times New Roman" panose="02020603050405020304" pitchFamily="18" charset="0"/>
              </a:rPr>
              <a:t>Introduction</a:t>
            </a:r>
            <a:endParaRPr lang="en-GB" sz="4000" dirty="0">
              <a:latin typeface="Calibri" panose="020F0502020204030204" pitchFamily="34" charset="0"/>
              <a:cs typeface="Times New Roman" panose="02020603050405020304" pitchFamily="18" charset="0"/>
            </a:endParaRPr>
          </a:p>
        </p:txBody>
      </p:sp>
      <p:sp>
        <p:nvSpPr>
          <p:cNvPr id="3" name="Content Placeholder 2"/>
          <p:cNvSpPr>
            <a:spLocks noGrp="1"/>
          </p:cNvSpPr>
          <p:nvPr>
            <p:ph idx="1"/>
          </p:nvPr>
        </p:nvSpPr>
        <p:spPr>
          <a:xfrm>
            <a:off x="600500" y="1351128"/>
            <a:ext cx="10911807" cy="4940490"/>
          </a:xfrm>
        </p:spPr>
        <p:txBody>
          <a:bodyPr>
            <a:normAutofit/>
          </a:bodyPr>
          <a:lstStyle/>
          <a:p>
            <a:pPr>
              <a:lnSpc>
                <a:spcPct val="200000"/>
              </a:lnSpc>
            </a:pPr>
            <a:r>
              <a:rPr lang="en-AU" sz="2000" dirty="0">
                <a:latin typeface="Times New Roman" panose="02020603050405020304" pitchFamily="18" charset="0"/>
                <a:cs typeface="Times New Roman" panose="02020603050405020304" pitchFamily="18" charset="0"/>
              </a:rPr>
              <a:t>An employee's path from first knowledge of the organization to their final exit might be better understood by looking at the employee lifecycle. </a:t>
            </a:r>
          </a:p>
          <a:p>
            <a:pPr>
              <a:lnSpc>
                <a:spcPct val="200000"/>
              </a:lnSpc>
            </a:pPr>
            <a:r>
              <a:rPr lang="en-AU" sz="2000" dirty="0">
                <a:latin typeface="Times New Roman" panose="02020603050405020304" pitchFamily="18" charset="0"/>
                <a:cs typeface="Times New Roman" panose="02020603050405020304" pitchFamily="18" charset="0"/>
              </a:rPr>
              <a:t>Management of this lifecycle has a direct impact on the performance of the firm since it affects employee engagement, development, and retention.</a:t>
            </a:r>
          </a:p>
          <a:p>
            <a:pPr>
              <a:lnSpc>
                <a:spcPct val="200000"/>
              </a:lnSpc>
            </a:pPr>
            <a:r>
              <a:rPr lang="en-AU" sz="2000" dirty="0">
                <a:latin typeface="Times New Roman" panose="02020603050405020304" pitchFamily="18" charset="0"/>
                <a:cs typeface="Times New Roman" panose="02020603050405020304" pitchFamily="18" charset="0"/>
              </a:rPr>
              <a:t>Delta by Marriott's goal is to become the hospitality industry's go-to employer by creating a positive work environment that encourages employees to give their utmost at all times, which in turn enhances productivity, loyalty, and job satisfaction.</a:t>
            </a:r>
          </a:p>
        </p:txBody>
      </p:sp>
    </p:spTree>
    <p:extLst>
      <p:ext uri="{BB962C8B-B14F-4D97-AF65-F5344CB8AC3E}">
        <p14:creationId xmlns:p14="http://schemas.microsoft.com/office/powerpoint/2010/main" val="509136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65650"/>
            <a:ext cx="10584976" cy="767365"/>
          </a:xfrm>
        </p:spPr>
        <p:txBody>
          <a:bodyPr>
            <a:normAutofit/>
          </a:bodyPr>
          <a:lstStyle/>
          <a:p>
            <a:r>
              <a:rPr lang="en-AU" sz="4000" dirty="0">
                <a:latin typeface="Times New Roman" panose="02020603050405020304" pitchFamily="18" charset="0"/>
                <a:cs typeface="Times New Roman" panose="02020603050405020304" pitchFamily="18" charset="0"/>
              </a:rPr>
              <a:t>Attraction</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2062" y="1433015"/>
            <a:ext cx="10997252" cy="4759335"/>
          </a:xfrm>
        </p:spPr>
        <p:txBody>
          <a:bodyPr>
            <a:normAutofit fontScale="92500"/>
          </a:bodyPr>
          <a:lstStyle/>
          <a:p>
            <a:pPr>
              <a:lnSpc>
                <a:spcPct val="200000"/>
              </a:lnSpc>
            </a:pPr>
            <a:r>
              <a:rPr lang="en-AU" sz="2000" dirty="0">
                <a:latin typeface="Times New Roman" panose="02020603050405020304" pitchFamily="18" charset="0"/>
                <a:cs typeface="Times New Roman" panose="02020603050405020304" pitchFamily="18" charset="0"/>
              </a:rPr>
              <a:t>From the initial impression, Delta by Marriott's employer brand emphasizes quality, employee happiness, respect, diversity, and development possibilities, making it an appealing option for prospective hires.</a:t>
            </a:r>
          </a:p>
          <a:p>
            <a:pPr>
              <a:lnSpc>
                <a:spcPct val="200000"/>
              </a:lnSpc>
            </a:pPr>
            <a:r>
              <a:rPr lang="en-AU" sz="2000" dirty="0">
                <a:latin typeface="Times New Roman" panose="02020603050405020304" pitchFamily="18" charset="0"/>
                <a:cs typeface="Times New Roman" panose="02020603050405020304" pitchFamily="18" charset="0"/>
              </a:rPr>
              <a:t>Social media, employment portals, and employee testimonials illustrate the company's lively culture, connecting with potential workers' beliefs and expectations and encouraging them to imagine a future with the brand (</a:t>
            </a:r>
            <a:r>
              <a:rPr lang="en-AU" sz="2000" dirty="0" err="1">
                <a:latin typeface="Times New Roman" panose="02020603050405020304" pitchFamily="18" charset="0"/>
                <a:cs typeface="Times New Roman" panose="02020603050405020304" pitchFamily="18" charset="0"/>
              </a:rPr>
              <a:t>Miethlich</a:t>
            </a:r>
            <a:r>
              <a:rPr lang="en-AU" sz="2000" dirty="0">
                <a:latin typeface="Times New Roman" panose="02020603050405020304" pitchFamily="18" charset="0"/>
                <a:cs typeface="Times New Roman" panose="02020603050405020304" pitchFamily="18" charset="0"/>
              </a:rPr>
              <a:t>, 2022).</a:t>
            </a:r>
          </a:p>
          <a:p>
            <a:pPr>
              <a:lnSpc>
                <a:spcPct val="200000"/>
              </a:lnSpc>
            </a:pPr>
            <a:r>
              <a:rPr lang="en-AU" sz="2000" dirty="0">
                <a:latin typeface="Times New Roman" panose="02020603050405020304" pitchFamily="18" charset="0"/>
                <a:cs typeface="Times New Roman" panose="02020603050405020304" pitchFamily="18" charset="0"/>
              </a:rPr>
              <a:t>Delta by Marriott aggressively recruits qualified candidates by marketing and communicating business values and perks before the official hiring process.</a:t>
            </a:r>
          </a:p>
        </p:txBody>
      </p:sp>
    </p:spTree>
    <p:extLst>
      <p:ext uri="{BB962C8B-B14F-4D97-AF65-F5344CB8AC3E}">
        <p14:creationId xmlns:p14="http://schemas.microsoft.com/office/powerpoint/2010/main" val="3160415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642" y="778091"/>
            <a:ext cx="10723773" cy="560379"/>
          </a:xfrm>
        </p:spPr>
        <p:txBody>
          <a:bodyPr>
            <a:normAutofit fontScale="90000"/>
          </a:bodyPr>
          <a:lstStyle/>
          <a:p>
            <a:r>
              <a:rPr lang="en-AU" dirty="0">
                <a:latin typeface="Times New Roman" panose="02020603050405020304" pitchFamily="18" charset="0"/>
                <a:cs typeface="Times New Roman" panose="02020603050405020304" pitchFamily="18" charset="0"/>
              </a:rPr>
              <a:t>Recruitment at Delta by Marriott</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00586" y="1338470"/>
            <a:ext cx="10689902" cy="4771923"/>
          </a:xfrm>
        </p:spPr>
        <p:txBody>
          <a:bodyPr>
            <a:normAutofit/>
          </a:bodyPr>
          <a:lstStyle/>
          <a:p>
            <a:pPr>
              <a:lnSpc>
                <a:spcPct val="200000"/>
              </a:lnSpc>
            </a:pPr>
            <a:r>
              <a:rPr lang="en-AU" sz="1900" dirty="0">
                <a:latin typeface="Times New Roman" panose="02020603050405020304" pitchFamily="18" charset="0"/>
                <a:cs typeface="Times New Roman" panose="02020603050405020304" pitchFamily="18" charset="0"/>
              </a:rPr>
              <a:t>Delta by Marriott uses job fairs, college outreach, and staff recommendations to connect with prospects and </a:t>
            </a:r>
            <a:r>
              <a:rPr lang="en-AU" sz="1900" dirty="0" err="1">
                <a:latin typeface="Times New Roman" panose="02020603050405020304" pitchFamily="18" charset="0"/>
                <a:cs typeface="Times New Roman" panose="02020603050405020304" pitchFamily="18" charset="0"/>
              </a:rPr>
              <a:t>analyze</a:t>
            </a:r>
            <a:r>
              <a:rPr lang="en-AU" sz="1900" dirty="0">
                <a:latin typeface="Times New Roman" panose="02020603050405020304" pitchFamily="18" charset="0"/>
                <a:cs typeface="Times New Roman" panose="02020603050405020304" pitchFamily="18" charset="0"/>
              </a:rPr>
              <a:t> their cultural fit.</a:t>
            </a:r>
          </a:p>
          <a:p>
            <a:pPr>
              <a:lnSpc>
                <a:spcPct val="200000"/>
              </a:lnSpc>
            </a:pPr>
            <a:r>
              <a:rPr lang="en-AU" sz="1900" dirty="0">
                <a:latin typeface="Times New Roman" panose="02020603050405020304" pitchFamily="18" charset="0"/>
                <a:cs typeface="Times New Roman" panose="02020603050405020304" pitchFamily="18" charset="0"/>
              </a:rPr>
              <a:t>For greater applicant reach and diversity, the organization uses LinkedIn, Indeed, and their own job portal. Application Tracking Systems (ATS) and AI-driven evaluations improve recruiting efficiency and predictability.</a:t>
            </a:r>
          </a:p>
          <a:p>
            <a:pPr>
              <a:lnSpc>
                <a:spcPct val="200000"/>
              </a:lnSpc>
            </a:pPr>
            <a:r>
              <a:rPr lang="en-AU" sz="1900" dirty="0">
                <a:latin typeface="Times New Roman" panose="02020603050405020304" pitchFamily="18" charset="0"/>
                <a:cs typeface="Times New Roman" panose="02020603050405020304" pitchFamily="18" charset="0"/>
              </a:rPr>
              <a:t>Delta by Marriott recruits holistically using personal connections and cutting-edge technology (</a:t>
            </a:r>
            <a:r>
              <a:rPr lang="en-AU" sz="1900" dirty="0" err="1">
                <a:latin typeface="Times New Roman" panose="02020603050405020304" pitchFamily="18" charset="0"/>
                <a:cs typeface="Times New Roman" panose="02020603050405020304" pitchFamily="18" charset="0"/>
              </a:rPr>
              <a:t>Roxo</a:t>
            </a:r>
            <a:r>
              <a:rPr lang="en-AU" sz="1900" dirty="0">
                <a:latin typeface="Times New Roman" panose="02020603050405020304" pitchFamily="18" charset="0"/>
                <a:cs typeface="Times New Roman" panose="02020603050405020304" pitchFamily="18" charset="0"/>
              </a:rPr>
              <a:t>, 2020). This method expands their talent pool and matches candidates to the company's values and culture.</a:t>
            </a:r>
          </a:p>
        </p:txBody>
      </p:sp>
    </p:spTree>
    <p:extLst>
      <p:ext uri="{BB962C8B-B14F-4D97-AF65-F5344CB8AC3E}">
        <p14:creationId xmlns:p14="http://schemas.microsoft.com/office/powerpoint/2010/main" val="2161601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920" y="477673"/>
            <a:ext cx="10290411" cy="982638"/>
          </a:xfrm>
        </p:spPr>
        <p:txBody>
          <a:bodyPr>
            <a:normAutofit/>
          </a:bodyPr>
          <a:lstStyle/>
          <a:p>
            <a:r>
              <a:rPr lang="en-AU" sz="4000" dirty="0">
                <a:latin typeface="Times New Roman" panose="02020603050405020304" pitchFamily="18" charset="0"/>
                <a:cs typeface="Times New Roman" panose="02020603050405020304" pitchFamily="18" charset="0"/>
              </a:rPr>
              <a:t>Onboarding</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68740" y="1460310"/>
            <a:ext cx="10745340" cy="4872249"/>
          </a:xfrm>
        </p:spPr>
        <p:txBody>
          <a:bodyPr>
            <a:normAutofit lnSpcReduction="10000"/>
          </a:bodyPr>
          <a:lstStyle/>
          <a:p>
            <a:pPr>
              <a:lnSpc>
                <a:spcPct val="200000"/>
              </a:lnSpc>
            </a:pPr>
            <a:r>
              <a:rPr lang="en-AU" sz="1900" dirty="0">
                <a:latin typeface="Times New Roman" panose="02020603050405020304" pitchFamily="18" charset="0"/>
                <a:cs typeface="Times New Roman" panose="02020603050405020304" pitchFamily="18" charset="0"/>
              </a:rPr>
              <a:t>A kind welcome is the first step in Delta by Marriott's onboarding process, which aims to acclimate new employees to the company's culture and principles.</a:t>
            </a:r>
          </a:p>
          <a:p>
            <a:pPr>
              <a:lnSpc>
                <a:spcPct val="200000"/>
              </a:lnSpc>
            </a:pPr>
            <a:r>
              <a:rPr lang="en-AU" sz="1900" dirty="0">
                <a:latin typeface="Times New Roman" panose="02020603050405020304" pitchFamily="18" charset="0"/>
                <a:cs typeface="Times New Roman" panose="02020603050405020304" pitchFamily="18" charset="0"/>
              </a:rPr>
              <a:t> On day one, new hires get comprehensive training on the ins and outs of the business, and they are also given access to all the resources they'll need to jump right into their position (</a:t>
            </a:r>
            <a:r>
              <a:rPr lang="en-AU" sz="1900" dirty="0" err="1">
                <a:latin typeface="Times New Roman" panose="02020603050405020304" pitchFamily="18" charset="0"/>
                <a:cs typeface="Times New Roman" panose="02020603050405020304" pitchFamily="18" charset="0"/>
              </a:rPr>
              <a:t>Bhatta</a:t>
            </a:r>
            <a:r>
              <a:rPr lang="en-AU" sz="1900" dirty="0">
                <a:latin typeface="Times New Roman" panose="02020603050405020304" pitchFamily="18" charset="0"/>
                <a:cs typeface="Times New Roman" panose="02020603050405020304" pitchFamily="18" charset="0"/>
              </a:rPr>
              <a:t>, </a:t>
            </a:r>
            <a:r>
              <a:rPr lang="en-AU" sz="1900" dirty="0" err="1">
                <a:latin typeface="Times New Roman" panose="02020603050405020304" pitchFamily="18" charset="0"/>
                <a:cs typeface="Times New Roman" panose="02020603050405020304" pitchFamily="18" charset="0"/>
              </a:rPr>
              <a:t>Ohe</a:t>
            </a:r>
            <a:r>
              <a:rPr lang="en-AU" sz="1900" dirty="0">
                <a:latin typeface="Times New Roman" panose="02020603050405020304" pitchFamily="18" charset="0"/>
                <a:cs typeface="Times New Roman" panose="02020603050405020304" pitchFamily="18" charset="0"/>
              </a:rPr>
              <a:t> and </a:t>
            </a:r>
            <a:r>
              <a:rPr lang="en-AU" sz="1900" dirty="0" err="1">
                <a:latin typeface="Times New Roman" panose="02020603050405020304" pitchFamily="18" charset="0"/>
                <a:cs typeface="Times New Roman" panose="02020603050405020304" pitchFamily="18" charset="0"/>
              </a:rPr>
              <a:t>Ciani</a:t>
            </a:r>
            <a:r>
              <a:rPr lang="en-AU" sz="1900" dirty="0">
                <a:latin typeface="Times New Roman" panose="02020603050405020304" pitchFamily="18" charset="0"/>
                <a:cs typeface="Times New Roman" panose="02020603050405020304" pitchFamily="18" charset="0"/>
              </a:rPr>
              <a:t>, 2020).</a:t>
            </a:r>
          </a:p>
          <a:p>
            <a:pPr>
              <a:lnSpc>
                <a:spcPct val="200000"/>
              </a:lnSpc>
            </a:pPr>
            <a:r>
              <a:rPr lang="en-AU" sz="1900" dirty="0">
                <a:latin typeface="Times New Roman" panose="02020603050405020304" pitchFamily="18" charset="0"/>
                <a:cs typeface="Times New Roman" panose="02020603050405020304" pitchFamily="18" charset="0"/>
              </a:rPr>
              <a:t> Courses are required as part of the onboarding process to provide employees with the skills they need for their specific roles, as well as to promote teamwork and camaraderie among new hires (</a:t>
            </a:r>
            <a:r>
              <a:rPr lang="en-AU" sz="1900" dirty="0" err="1">
                <a:latin typeface="Times New Roman" panose="02020603050405020304" pitchFamily="18" charset="0"/>
                <a:cs typeface="Times New Roman" panose="02020603050405020304" pitchFamily="18" charset="0"/>
              </a:rPr>
              <a:t>Monteiro</a:t>
            </a:r>
            <a:r>
              <a:rPr lang="en-AU" sz="1900" dirty="0">
                <a:latin typeface="Times New Roman" panose="02020603050405020304" pitchFamily="18" charset="0"/>
                <a:cs typeface="Times New Roman" panose="02020603050405020304" pitchFamily="18" charset="0"/>
              </a:rPr>
              <a:t> et al., 2020).</a:t>
            </a:r>
          </a:p>
        </p:txBody>
      </p:sp>
    </p:spTree>
    <p:extLst>
      <p:ext uri="{BB962C8B-B14F-4D97-AF65-F5344CB8AC3E}">
        <p14:creationId xmlns:p14="http://schemas.microsoft.com/office/powerpoint/2010/main" val="4267777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578" y="657620"/>
            <a:ext cx="9616449" cy="857956"/>
          </a:xfrm>
        </p:spPr>
        <p:txBody>
          <a:bodyPr>
            <a:normAutofit/>
          </a:bodyPr>
          <a:lstStyle/>
          <a:p>
            <a:r>
              <a:rPr lang="en-AU" sz="4000" dirty="0">
                <a:latin typeface="Times New Roman" panose="02020603050405020304" pitchFamily="18" charset="0"/>
                <a:cs typeface="Times New Roman" panose="02020603050405020304" pitchFamily="18" charset="0"/>
              </a:rPr>
              <a:t>Development</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6035" y="1392072"/>
            <a:ext cx="10686197" cy="4995079"/>
          </a:xfrm>
        </p:spPr>
        <p:txBody>
          <a:bodyPr>
            <a:normAutofit/>
          </a:bodyPr>
          <a:lstStyle/>
          <a:p>
            <a:pPr>
              <a:lnSpc>
                <a:spcPct val="200000"/>
              </a:lnSpc>
            </a:pPr>
            <a:r>
              <a:rPr lang="en-AU" sz="1900" dirty="0">
                <a:latin typeface="Times New Roman" panose="02020603050405020304" pitchFamily="18" charset="0"/>
                <a:cs typeface="Times New Roman" panose="02020603050405020304" pitchFamily="18" charset="0"/>
              </a:rPr>
              <a:t>Delta by Marriott provides its workers with individualized training programs to help them improve professionally and advance in their current positions.</a:t>
            </a:r>
          </a:p>
          <a:p>
            <a:pPr>
              <a:lnSpc>
                <a:spcPct val="200000"/>
              </a:lnSpc>
            </a:pPr>
            <a:r>
              <a:rPr lang="en-AU" sz="1900" dirty="0">
                <a:latin typeface="Times New Roman" panose="02020603050405020304" pitchFamily="18" charset="0"/>
                <a:cs typeface="Times New Roman" panose="02020603050405020304" pitchFamily="18" charset="0"/>
              </a:rPr>
              <a:t>By partnering more seasoned employees with less seasoned ones, the organization encourages learning from one another and growth as individuals.</a:t>
            </a:r>
          </a:p>
          <a:p>
            <a:pPr>
              <a:lnSpc>
                <a:spcPct val="200000"/>
              </a:lnSpc>
            </a:pPr>
            <a:r>
              <a:rPr lang="en-AU" sz="1900" dirty="0">
                <a:latin typeface="Times New Roman" panose="02020603050405020304" pitchFamily="18" charset="0"/>
                <a:cs typeface="Times New Roman" panose="02020603050405020304" pitchFamily="18" charset="0"/>
              </a:rPr>
              <a:t>An important part of employee development is receiving regular feedback and evaluations on performance (</a:t>
            </a:r>
            <a:r>
              <a:rPr lang="en-AU" sz="1900" dirty="0" err="1">
                <a:latin typeface="Times New Roman" panose="02020603050405020304" pitchFamily="18" charset="0"/>
                <a:cs typeface="Times New Roman" panose="02020603050405020304" pitchFamily="18" charset="0"/>
              </a:rPr>
              <a:t>Dachner</a:t>
            </a:r>
            <a:r>
              <a:rPr lang="en-AU" sz="1900" dirty="0">
                <a:latin typeface="Times New Roman" panose="02020603050405020304" pitchFamily="18" charset="0"/>
                <a:cs typeface="Times New Roman" panose="02020603050405020304" pitchFamily="18" charset="0"/>
              </a:rPr>
              <a:t> et al., 2019). This allows workers to better understand their own strengths and areas for growth, and it also helps them to better match their career aspirations with the organization's overall objectives.</a:t>
            </a:r>
          </a:p>
        </p:txBody>
      </p:sp>
    </p:spTree>
    <p:extLst>
      <p:ext uri="{BB962C8B-B14F-4D97-AF65-F5344CB8AC3E}">
        <p14:creationId xmlns:p14="http://schemas.microsoft.com/office/powerpoint/2010/main" val="3956352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578" y="657620"/>
            <a:ext cx="9616449" cy="857956"/>
          </a:xfrm>
        </p:spPr>
        <p:txBody>
          <a:bodyPr>
            <a:normAutofit/>
          </a:bodyPr>
          <a:lstStyle/>
          <a:p>
            <a:r>
              <a:rPr lang="en-AU" sz="4000" dirty="0">
                <a:latin typeface="Times New Roman" panose="02020603050405020304" pitchFamily="18" charset="0"/>
                <a:cs typeface="Times New Roman" panose="02020603050405020304" pitchFamily="18" charset="0"/>
              </a:rPr>
              <a:t>Retention</a:t>
            </a:r>
            <a:endParaRPr lang="en-GB"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6035" y="1392072"/>
            <a:ext cx="10686197" cy="4995079"/>
          </a:xfrm>
        </p:spPr>
        <p:txBody>
          <a:bodyPr>
            <a:normAutofit/>
          </a:bodyPr>
          <a:lstStyle/>
          <a:p>
            <a:pPr>
              <a:lnSpc>
                <a:spcPct val="200000"/>
              </a:lnSpc>
            </a:pPr>
            <a:r>
              <a:rPr lang="en-AU" sz="1900" dirty="0">
                <a:latin typeface="Times New Roman" panose="02020603050405020304" pitchFamily="18" charset="0"/>
                <a:cs typeface="Times New Roman" panose="02020603050405020304" pitchFamily="18" charset="0"/>
              </a:rPr>
              <a:t>Delta by Marriott goes above and above with competitive pay, tailored benefits, and flexible work options. </a:t>
            </a:r>
          </a:p>
          <a:p>
            <a:pPr>
              <a:lnSpc>
                <a:spcPct val="200000"/>
              </a:lnSpc>
            </a:pPr>
            <a:r>
              <a:rPr lang="en-AU" sz="1900" dirty="0">
                <a:latin typeface="Times New Roman" panose="02020603050405020304" pitchFamily="18" charset="0"/>
                <a:cs typeface="Times New Roman" panose="02020603050405020304" pitchFamily="18" charset="0"/>
              </a:rPr>
              <a:t>This extensive support structure is essential for making our established workers, particularly top achievers and irreplaceable talent, feel appreciated and protected (Bell, 2021).</a:t>
            </a:r>
          </a:p>
          <a:p>
            <a:pPr>
              <a:lnSpc>
                <a:spcPct val="200000"/>
              </a:lnSpc>
            </a:pPr>
            <a:r>
              <a:rPr lang="en-AU" sz="1900" dirty="0">
                <a:latin typeface="Times New Roman" panose="02020603050405020304" pitchFamily="18" charset="0"/>
                <a:cs typeface="Times New Roman" panose="02020603050405020304" pitchFamily="18" charset="0"/>
              </a:rPr>
              <a:t> Recognizing and applauding staff accomplishments promotes respect and admiration. These programmes celebrate individual and team achievements, boosting employee satisfaction and motivation (</a:t>
            </a:r>
            <a:r>
              <a:rPr lang="en-AU" sz="1900" dirty="0" err="1">
                <a:latin typeface="Times New Roman" panose="02020603050405020304" pitchFamily="18" charset="0"/>
                <a:cs typeface="Times New Roman" panose="02020603050405020304" pitchFamily="18" charset="0"/>
              </a:rPr>
              <a:t>Jehanzeb</a:t>
            </a:r>
            <a:r>
              <a:rPr lang="en-AU" sz="1900" dirty="0">
                <a:latin typeface="Times New Roman" panose="02020603050405020304" pitchFamily="18" charset="0"/>
                <a:cs typeface="Times New Roman" panose="02020603050405020304" pitchFamily="18" charset="0"/>
              </a:rPr>
              <a:t>, 2020).</a:t>
            </a: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66401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578" y="657620"/>
            <a:ext cx="9616449" cy="857956"/>
          </a:xfrm>
        </p:spPr>
        <p:txBody>
          <a:bodyPr>
            <a:normAutofit/>
          </a:bodyPr>
          <a:lstStyle/>
          <a:p>
            <a:r>
              <a:rPr lang="en-AU" dirty="0">
                <a:latin typeface="Times New Roman" panose="02020603050405020304" pitchFamily="18" charset="0"/>
                <a:cs typeface="Times New Roman" panose="02020603050405020304" pitchFamily="18" charset="0"/>
              </a:rPr>
              <a:t>Separation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6035" y="1392072"/>
            <a:ext cx="10686197" cy="4995079"/>
          </a:xfrm>
        </p:spPr>
        <p:txBody>
          <a:bodyPr>
            <a:normAutofit/>
          </a:bodyPr>
          <a:lstStyle/>
          <a:p>
            <a:pPr>
              <a:lnSpc>
                <a:spcPct val="200000"/>
              </a:lnSpc>
            </a:pPr>
            <a:r>
              <a:rPr lang="en-AU" sz="1900" dirty="0">
                <a:latin typeface="Times New Roman" panose="02020603050405020304" pitchFamily="18" charset="0"/>
                <a:cs typeface="Times New Roman" panose="02020603050405020304" pitchFamily="18" charset="0"/>
              </a:rPr>
              <a:t>Delta by Marriott organizes the return of corporate assets and documents to ensure a seamless separation. This comprehensive strategy meets corporate and exiting employee demands.</a:t>
            </a:r>
          </a:p>
          <a:p>
            <a:pPr>
              <a:lnSpc>
                <a:spcPct val="200000"/>
              </a:lnSpc>
            </a:pPr>
            <a:r>
              <a:rPr lang="en-AU" sz="1900" dirty="0">
                <a:latin typeface="Times New Roman" panose="02020603050405020304" pitchFamily="18" charset="0"/>
                <a:cs typeface="Times New Roman" panose="02020603050405020304" pitchFamily="18" charset="0"/>
              </a:rPr>
              <a:t> The organization appreciates departed workers and encourages re-engagement. good separation fosters a good workplace culture (Kaur, </a:t>
            </a:r>
            <a:r>
              <a:rPr lang="en-AU" sz="1900" dirty="0" err="1">
                <a:latin typeface="Times New Roman" panose="02020603050405020304" pitchFamily="18" charset="0"/>
                <a:cs typeface="Times New Roman" panose="02020603050405020304" pitchFamily="18" charset="0"/>
              </a:rPr>
              <a:t>Pingle</a:t>
            </a:r>
            <a:r>
              <a:rPr lang="en-AU" sz="1900" dirty="0">
                <a:latin typeface="Times New Roman" panose="02020603050405020304" pitchFamily="18" charset="0"/>
                <a:cs typeface="Times New Roman" panose="02020603050405020304" pitchFamily="18" charset="0"/>
              </a:rPr>
              <a:t> and </a:t>
            </a:r>
            <a:r>
              <a:rPr lang="en-AU" sz="1900" dirty="0" err="1">
                <a:latin typeface="Times New Roman" panose="02020603050405020304" pitchFamily="18" charset="0"/>
                <a:cs typeface="Times New Roman" panose="02020603050405020304" pitchFamily="18" charset="0"/>
              </a:rPr>
              <a:t>Jaiswal</a:t>
            </a:r>
            <a:r>
              <a:rPr lang="en-AU" sz="1900" dirty="0">
                <a:latin typeface="Times New Roman" panose="02020603050405020304" pitchFamily="18" charset="0"/>
                <a:cs typeface="Times New Roman" panose="02020603050405020304" pitchFamily="18" charset="0"/>
              </a:rPr>
              <a:t>, 2024).</a:t>
            </a:r>
          </a:p>
          <a:p>
            <a:pPr>
              <a:lnSpc>
                <a:spcPct val="200000"/>
              </a:lnSpc>
            </a:pPr>
            <a:r>
              <a:rPr lang="en-AU" sz="1900" dirty="0">
                <a:latin typeface="Times New Roman" panose="02020603050405020304" pitchFamily="18" charset="0"/>
                <a:cs typeface="Times New Roman" panose="02020603050405020304" pitchFamily="18" charset="0"/>
              </a:rPr>
              <a:t> Exit interviews are crucial to the separation process, providing feedback. Delta by Marriott uses these interviews to enhance company operations, working environment, and culture.</a:t>
            </a:r>
          </a:p>
        </p:txBody>
      </p:sp>
    </p:spTree>
    <p:extLst>
      <p:ext uri="{BB962C8B-B14F-4D97-AF65-F5344CB8AC3E}">
        <p14:creationId xmlns:p14="http://schemas.microsoft.com/office/powerpoint/2010/main" val="706488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578" y="657620"/>
            <a:ext cx="9616449" cy="857956"/>
          </a:xfrm>
        </p:spPr>
        <p:txBody>
          <a:bodyPr>
            <a:normAutofit/>
          </a:bodyPr>
          <a:lstStyle/>
          <a:p>
            <a:r>
              <a:rPr lang="en-AU" dirty="0">
                <a:latin typeface="Times New Roman" panose="02020603050405020304" pitchFamily="18" charset="0"/>
                <a:cs typeface="Times New Roman" panose="02020603050405020304" pitchFamily="18" charset="0"/>
              </a:rPr>
              <a:t>SWOT Analysis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6035" y="1392072"/>
            <a:ext cx="10686197" cy="4995079"/>
          </a:xfrm>
        </p:spPr>
        <p:txBody>
          <a:bodyPr>
            <a:normAutofit fontScale="92500" lnSpcReduction="10000"/>
          </a:bodyPr>
          <a:lstStyle/>
          <a:p>
            <a:pPr>
              <a:lnSpc>
                <a:spcPct val="200000"/>
              </a:lnSpc>
            </a:pPr>
            <a:r>
              <a:rPr lang="en-AU" sz="1900" dirty="0">
                <a:latin typeface="Times New Roman" panose="02020603050405020304" pitchFamily="18" charset="0"/>
                <a:cs typeface="Times New Roman" panose="02020603050405020304" pitchFamily="18" charset="0"/>
              </a:rPr>
              <a:t>Delta by Marriott excels in customer service, brand recognition, and worldwide reach. These traits boost consumer loyalty and profits. However, issues including dependency on foreign travel markets and difficulties sustaining service standards across sites suggest potential for development (</a:t>
            </a:r>
            <a:r>
              <a:rPr lang="en-AU" sz="1900" dirty="0" err="1">
                <a:latin typeface="Times New Roman" panose="02020603050405020304" pitchFamily="18" charset="0"/>
                <a:cs typeface="Times New Roman" panose="02020603050405020304" pitchFamily="18" charset="0"/>
              </a:rPr>
              <a:t>Nanjundeswaraswamy</a:t>
            </a:r>
            <a:r>
              <a:rPr lang="en-AU" sz="1900" dirty="0">
                <a:latin typeface="Times New Roman" panose="02020603050405020304" pitchFamily="18" charset="0"/>
                <a:cs typeface="Times New Roman" panose="02020603050405020304" pitchFamily="18" charset="0"/>
              </a:rPr>
              <a:t>, </a:t>
            </a:r>
            <a:r>
              <a:rPr lang="en-AU" sz="1900" dirty="0" err="1">
                <a:latin typeface="Times New Roman" panose="02020603050405020304" pitchFamily="18" charset="0"/>
                <a:cs typeface="Times New Roman" panose="02020603050405020304" pitchFamily="18" charset="0"/>
              </a:rPr>
              <a:t>Bharath</a:t>
            </a:r>
            <a:r>
              <a:rPr lang="en-AU" sz="1900" dirty="0">
                <a:latin typeface="Times New Roman" panose="02020603050405020304" pitchFamily="18" charset="0"/>
                <a:cs typeface="Times New Roman" panose="02020603050405020304" pitchFamily="18" charset="0"/>
              </a:rPr>
              <a:t> and </a:t>
            </a:r>
            <a:r>
              <a:rPr lang="en-AU" sz="1900" dirty="0" err="1">
                <a:latin typeface="Times New Roman" panose="02020603050405020304" pitchFamily="18" charset="0"/>
                <a:cs typeface="Times New Roman" panose="02020603050405020304" pitchFamily="18" charset="0"/>
              </a:rPr>
              <a:t>Nagesh</a:t>
            </a:r>
            <a:r>
              <a:rPr lang="en-AU" sz="1900" dirty="0">
                <a:latin typeface="Times New Roman" panose="02020603050405020304" pitchFamily="18" charset="0"/>
                <a:cs typeface="Times New Roman" panose="02020603050405020304" pitchFamily="18" charset="0"/>
              </a:rPr>
              <a:t>, 2022).</a:t>
            </a:r>
          </a:p>
          <a:p>
            <a:pPr>
              <a:lnSpc>
                <a:spcPct val="200000"/>
              </a:lnSpc>
            </a:pPr>
            <a:r>
              <a:rPr lang="en-AU" sz="1900" dirty="0">
                <a:latin typeface="Times New Roman" panose="02020603050405020304" pitchFamily="18" charset="0"/>
                <a:cs typeface="Times New Roman" panose="02020603050405020304" pitchFamily="18" charset="0"/>
              </a:rPr>
              <a:t> Eco-tourism and digital guest experience revolution help the hotel business. These options may expand client base and boost efficiency. Delta by Marriott must adjust to economic swings that affect travel expenditure and competition from non-traditional hotel choices like </a:t>
            </a:r>
            <a:r>
              <a:rPr lang="en-AU" sz="1900" dirty="0" err="1">
                <a:latin typeface="Times New Roman" panose="02020603050405020304" pitchFamily="18" charset="0"/>
                <a:cs typeface="Times New Roman" panose="02020603050405020304" pitchFamily="18" charset="0"/>
              </a:rPr>
              <a:t>Airbnb</a:t>
            </a:r>
            <a:r>
              <a:rPr lang="en-AU" sz="1900" dirty="0">
                <a:latin typeface="Times New Roman" panose="02020603050405020304" pitchFamily="18" charset="0"/>
                <a:cs typeface="Times New Roman" panose="02020603050405020304" pitchFamily="18" charset="0"/>
              </a:rPr>
              <a:t> to continue growth.</a:t>
            </a:r>
          </a:p>
          <a:p>
            <a:pPr>
              <a:lnSpc>
                <a:spcPct val="200000"/>
              </a:lnSpc>
            </a:pPr>
            <a:r>
              <a:rPr lang="en-AU" sz="1900" dirty="0">
                <a:latin typeface="Times New Roman" panose="02020603050405020304" pitchFamily="18" charset="0"/>
                <a:cs typeface="Times New Roman" panose="02020603050405020304" pitchFamily="18" charset="0"/>
              </a:rPr>
              <a:t>Sustainable practices and technical advances may help the hotel meet evolving customer expectations, while strategic planning and innovation can mitigate economic and competitive risks.</a:t>
            </a:r>
          </a:p>
        </p:txBody>
      </p:sp>
    </p:spTree>
    <p:extLst>
      <p:ext uri="{BB962C8B-B14F-4D97-AF65-F5344CB8AC3E}">
        <p14:creationId xmlns:p14="http://schemas.microsoft.com/office/powerpoint/2010/main" val="1087610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578" y="657620"/>
            <a:ext cx="9889404" cy="857956"/>
          </a:xfrm>
        </p:spPr>
        <p:txBody>
          <a:bodyPr>
            <a:normAutofit/>
          </a:bodyPr>
          <a:lstStyle/>
          <a:p>
            <a:r>
              <a:rPr lang="en-AU" dirty="0">
                <a:latin typeface="Times New Roman" panose="02020603050405020304" pitchFamily="18" charset="0"/>
                <a:cs typeface="Times New Roman" panose="02020603050405020304" pitchFamily="18" charset="0"/>
              </a:rPr>
              <a:t>PESTLE Analysis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6035" y="1392072"/>
            <a:ext cx="10686197" cy="4995079"/>
          </a:xfrm>
        </p:spPr>
        <p:txBody>
          <a:bodyPr>
            <a:normAutofit/>
          </a:bodyPr>
          <a:lstStyle/>
          <a:p>
            <a:pPr>
              <a:lnSpc>
                <a:spcPct val="200000"/>
              </a:lnSpc>
            </a:pPr>
            <a:r>
              <a:rPr lang="en-AU" sz="1900" dirty="0">
                <a:latin typeface="Times New Roman" panose="02020603050405020304" pitchFamily="18" charset="0"/>
                <a:cs typeface="Times New Roman" panose="02020603050405020304" pitchFamily="18" charset="0"/>
              </a:rPr>
              <a:t>Delta by Marriott must adapt to evolving political and legal environments to comply with global hospitality rules, including employment and travel legislation.</a:t>
            </a:r>
          </a:p>
          <a:p>
            <a:pPr>
              <a:lnSpc>
                <a:spcPct val="200000"/>
              </a:lnSpc>
            </a:pPr>
            <a:r>
              <a:rPr lang="en-AU" sz="1900" dirty="0">
                <a:latin typeface="Times New Roman" panose="02020603050405020304" pitchFamily="18" charset="0"/>
                <a:cs typeface="Times New Roman" panose="02020603050405020304" pitchFamily="18" charset="0"/>
              </a:rPr>
              <a:t>Understanding and responding to economic changes helps plan trip expenditures, while societal developments toward sustainability and eco-friendly practices assist </a:t>
            </a:r>
            <a:r>
              <a:rPr lang="en-AU" sz="1900" dirty="0" err="1">
                <a:latin typeface="Times New Roman" panose="02020603050405020304" pitchFamily="18" charset="0"/>
                <a:cs typeface="Times New Roman" panose="02020603050405020304" pitchFamily="18" charset="0"/>
              </a:rPr>
              <a:t>fulfill</a:t>
            </a:r>
            <a:r>
              <a:rPr lang="en-AU" sz="1900" dirty="0">
                <a:latin typeface="Times New Roman" panose="02020603050405020304" pitchFamily="18" charset="0"/>
                <a:cs typeface="Times New Roman" panose="02020603050405020304" pitchFamily="18" charset="0"/>
              </a:rPr>
              <a:t> customer expectations and build brand loyalty (Jamil, 2021).</a:t>
            </a:r>
          </a:p>
          <a:p>
            <a:pPr>
              <a:lnSpc>
                <a:spcPct val="200000"/>
              </a:lnSpc>
            </a:pPr>
            <a:r>
              <a:rPr lang="en-AU" sz="1900" dirty="0">
                <a:latin typeface="Times New Roman" panose="02020603050405020304" pitchFamily="18" charset="0"/>
                <a:cs typeface="Times New Roman" panose="02020603050405020304" pitchFamily="18" charset="0"/>
              </a:rPr>
              <a:t> Delta by Marriott leads the competitive hospitality business by using cutting-edge technology to improve guest experiences and streamline operations and committing to environmental sustainability.</a:t>
            </a: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a:p>
            <a:pPr>
              <a:lnSpc>
                <a:spcPct val="200000"/>
              </a:lnSpc>
            </a:pPr>
            <a:endParaRPr lang="en-AU"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9808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2578" y="657620"/>
            <a:ext cx="9889404" cy="857956"/>
          </a:xfrm>
        </p:spPr>
        <p:txBody>
          <a:bodyPr>
            <a:normAutofit/>
          </a:bodyPr>
          <a:lstStyle/>
          <a:p>
            <a:r>
              <a:rPr lang="en-AU"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96035" y="1392072"/>
            <a:ext cx="10686197" cy="4995079"/>
          </a:xfrm>
        </p:spPr>
        <p:txBody>
          <a:bodyPr>
            <a:normAutofit/>
          </a:bodyPr>
          <a:lstStyle/>
          <a:p>
            <a:pPr>
              <a:lnSpc>
                <a:spcPct val="200000"/>
              </a:lnSpc>
            </a:pPr>
            <a:r>
              <a:rPr lang="en-AU" sz="1900" dirty="0">
                <a:latin typeface="Times New Roman" panose="02020603050405020304" pitchFamily="18" charset="0"/>
                <a:cs typeface="Times New Roman" panose="02020603050405020304" pitchFamily="18" charset="0"/>
              </a:rPr>
              <a:t>Delta by Marriott should expand into new regions and invest in digital training platforms to boost its market presence and staff development programs by leveraging its strong employer brand and economic trends.</a:t>
            </a:r>
          </a:p>
          <a:p>
            <a:pPr>
              <a:lnSpc>
                <a:spcPct val="200000"/>
              </a:lnSpc>
            </a:pPr>
            <a:r>
              <a:rPr lang="en-AU" sz="1900" dirty="0">
                <a:latin typeface="Times New Roman" panose="02020603050405020304" pitchFamily="18" charset="0"/>
                <a:cs typeface="Times New Roman" panose="02020603050405020304" pitchFamily="18" charset="0"/>
              </a:rPr>
              <a:t>The organization should implement flexible work arrangements and virtual team-building to improve remote worker engagement. Sustainable practices can assist companies negotiate environmental and regulatory issues, demonstrating their corporate social responsibility.</a:t>
            </a:r>
          </a:p>
          <a:p>
            <a:pPr>
              <a:lnSpc>
                <a:spcPct val="200000"/>
              </a:lnSpc>
            </a:pPr>
            <a:r>
              <a:rPr lang="en-AU" sz="1900" dirty="0">
                <a:latin typeface="Times New Roman" panose="02020603050405020304" pitchFamily="18" charset="0"/>
                <a:cs typeface="Times New Roman" panose="02020603050405020304" pitchFamily="18" charset="0"/>
              </a:rPr>
              <a:t> Delta by Marriott may get a competitive advantage in the hotel business by concentrating on the full employee lifetime, from recruiting to separation, and applying the suggested tactics.</a:t>
            </a:r>
          </a:p>
        </p:txBody>
      </p:sp>
    </p:spTree>
    <p:extLst>
      <p:ext uri="{BB962C8B-B14F-4D97-AF65-F5344CB8AC3E}">
        <p14:creationId xmlns:p14="http://schemas.microsoft.com/office/powerpoint/2010/main" val="2230540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5091" y="464026"/>
            <a:ext cx="10863619" cy="5909479"/>
          </a:xfrm>
        </p:spPr>
        <p:txBody>
          <a:bodyPr>
            <a:normAutofit fontScale="92500" lnSpcReduction="20000"/>
          </a:bodyPr>
          <a:lstStyle/>
          <a:p>
            <a:pPr marL="0" indent="0" algn="ctr">
              <a:lnSpc>
                <a:spcPct val="200000"/>
              </a:lnSpc>
              <a:buNone/>
            </a:pPr>
            <a:r>
              <a:rPr lang="en-GB" sz="3000" b="1" dirty="0">
                <a:latin typeface="Times New Roman" panose="02020603050405020304" pitchFamily="18" charset="0"/>
                <a:cs typeface="Times New Roman" panose="02020603050405020304" pitchFamily="18" charset="0"/>
              </a:rPr>
              <a:t>References </a:t>
            </a:r>
          </a:p>
          <a:p>
            <a:pPr>
              <a:lnSpc>
                <a:spcPct val="150000"/>
              </a:lnSpc>
            </a:pPr>
            <a:r>
              <a:rPr lang="en-AU" sz="1800" dirty="0">
                <a:latin typeface="Times New Roman" panose="02020603050405020304" pitchFamily="18" charset="0"/>
                <a:cs typeface="Times New Roman" panose="02020603050405020304" pitchFamily="18" charset="0"/>
              </a:rPr>
              <a:t>Bell, T. (2021). Onboarding: Improving Employer and Employee Relations. Certified Public Manager® Applied 	Research, [online] 2(1). Available at: </a:t>
            </a:r>
            <a:r>
              <a:rPr lang="en-AU" sz="1800" dirty="0">
                <a:latin typeface="Times New Roman" panose="02020603050405020304" pitchFamily="18" charset="0"/>
                <a:cs typeface="Times New Roman" panose="02020603050405020304" pitchFamily="18" charset="0"/>
                <a:hlinkClick r:id="rId2"/>
              </a:rPr>
              <a:t>https://scholarworks.sfasu.edu/cpmar/vol2/iss1/1/</a:t>
            </a:r>
            <a:r>
              <a:rPr lang="en-AU" sz="1800" dirty="0">
                <a:latin typeface="Times New Roman" panose="02020603050405020304" pitchFamily="18" charset="0"/>
                <a:cs typeface="Times New Roman" panose="02020603050405020304" pitchFamily="18" charset="0"/>
              </a:rPr>
              <a:t>.</a:t>
            </a:r>
          </a:p>
          <a:p>
            <a:pPr>
              <a:lnSpc>
                <a:spcPct val="150000"/>
              </a:lnSpc>
            </a:pPr>
            <a:r>
              <a:rPr lang="en-AU" sz="1800" dirty="0" err="1">
                <a:latin typeface="Times New Roman" panose="02020603050405020304" pitchFamily="18" charset="0"/>
                <a:cs typeface="Times New Roman" panose="02020603050405020304" pitchFamily="18" charset="0"/>
              </a:rPr>
              <a:t>Bhatta</a:t>
            </a:r>
            <a:r>
              <a:rPr lang="en-AU" sz="1800" dirty="0">
                <a:latin typeface="Times New Roman" panose="02020603050405020304" pitchFamily="18" charset="0"/>
                <a:cs typeface="Times New Roman" panose="02020603050405020304" pitchFamily="18" charset="0"/>
              </a:rPr>
              <a:t>, K., </a:t>
            </a:r>
            <a:r>
              <a:rPr lang="en-AU" sz="1800" dirty="0" err="1">
                <a:latin typeface="Times New Roman" panose="02020603050405020304" pitchFamily="18" charset="0"/>
                <a:cs typeface="Times New Roman" panose="02020603050405020304" pitchFamily="18" charset="0"/>
              </a:rPr>
              <a:t>Ohe</a:t>
            </a:r>
            <a:r>
              <a:rPr lang="en-AU" sz="1800" dirty="0">
                <a:latin typeface="Times New Roman" panose="02020603050405020304" pitchFamily="18" charset="0"/>
                <a:cs typeface="Times New Roman" panose="02020603050405020304" pitchFamily="18" charset="0"/>
              </a:rPr>
              <a:t>, Y. and </a:t>
            </a:r>
            <a:r>
              <a:rPr lang="en-AU" sz="1800" dirty="0" err="1">
                <a:latin typeface="Times New Roman" panose="02020603050405020304" pitchFamily="18" charset="0"/>
                <a:cs typeface="Times New Roman" panose="02020603050405020304" pitchFamily="18" charset="0"/>
              </a:rPr>
              <a:t>Ciani</a:t>
            </a:r>
            <a:r>
              <a:rPr lang="en-AU" sz="1800" dirty="0">
                <a:latin typeface="Times New Roman" panose="02020603050405020304" pitchFamily="18" charset="0"/>
                <a:cs typeface="Times New Roman" panose="02020603050405020304" pitchFamily="18" charset="0"/>
              </a:rPr>
              <a:t>, A. (2020). Which Human Resources Are Important for Turning </a:t>
            </a:r>
            <a:r>
              <a:rPr lang="en-AU" sz="1800" dirty="0" err="1">
                <a:latin typeface="Times New Roman" panose="02020603050405020304" pitchFamily="18" charset="0"/>
                <a:cs typeface="Times New Roman" panose="02020603050405020304" pitchFamily="18" charset="0"/>
              </a:rPr>
              <a:t>Agritourism</a:t>
            </a:r>
            <a:r>
              <a:rPr lang="en-AU" sz="1800" dirty="0">
                <a:latin typeface="Times New Roman" panose="02020603050405020304" pitchFamily="18" charset="0"/>
                <a:cs typeface="Times New Roman" panose="02020603050405020304" pitchFamily="18" charset="0"/>
              </a:rPr>
              <a:t> Potential into 	Reality? SWOT Analysis in Rural Nepal. Agriculture, 10(6), p.197. </a:t>
            </a:r>
            <a:r>
              <a:rPr lang="en-AU" sz="1800" dirty="0" err="1">
                <a:latin typeface="Times New Roman" panose="02020603050405020304" pitchFamily="18" charset="0"/>
                <a:cs typeface="Times New Roman" panose="02020603050405020304" pitchFamily="18" charset="0"/>
              </a:rPr>
              <a:t>doi</a:t>
            </a:r>
            <a:r>
              <a:rPr lang="en-AU" sz="1800"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hlinkClick r:id="rId3"/>
              </a:rPr>
              <a:t>https://doi.org/10.3390/agriculture10060197</a:t>
            </a:r>
            <a:r>
              <a:rPr lang="en-AU" sz="1800" dirty="0">
                <a:latin typeface="Times New Roman" panose="02020603050405020304" pitchFamily="18" charset="0"/>
                <a:cs typeface="Times New Roman" panose="02020603050405020304" pitchFamily="18" charset="0"/>
              </a:rPr>
              <a:t>.  </a:t>
            </a:r>
          </a:p>
          <a:p>
            <a:pPr>
              <a:lnSpc>
                <a:spcPct val="150000"/>
              </a:lnSpc>
            </a:pPr>
            <a:r>
              <a:rPr lang="en-AU" sz="1800" dirty="0" err="1">
                <a:latin typeface="Times New Roman" panose="02020603050405020304" pitchFamily="18" charset="0"/>
                <a:cs typeface="Times New Roman" panose="02020603050405020304" pitchFamily="18" charset="0"/>
              </a:rPr>
              <a:t>Dachner</a:t>
            </a:r>
            <a:r>
              <a:rPr lang="en-AU" sz="1800" dirty="0">
                <a:latin typeface="Times New Roman" panose="02020603050405020304" pitchFamily="18" charset="0"/>
                <a:cs typeface="Times New Roman" panose="02020603050405020304" pitchFamily="18" charset="0"/>
              </a:rPr>
              <a:t>, A.M., </a:t>
            </a:r>
            <a:r>
              <a:rPr lang="en-AU" sz="1800" dirty="0" err="1">
                <a:latin typeface="Times New Roman" panose="02020603050405020304" pitchFamily="18" charset="0"/>
                <a:cs typeface="Times New Roman" panose="02020603050405020304" pitchFamily="18" charset="0"/>
              </a:rPr>
              <a:t>Ellingson</a:t>
            </a:r>
            <a:r>
              <a:rPr lang="en-AU" sz="1800" dirty="0">
                <a:latin typeface="Times New Roman" panose="02020603050405020304" pitchFamily="18" charset="0"/>
                <a:cs typeface="Times New Roman" panose="02020603050405020304" pitchFamily="18" charset="0"/>
              </a:rPr>
              <a:t>, J.E., </a:t>
            </a:r>
            <a:r>
              <a:rPr lang="en-AU" sz="1800" dirty="0" err="1">
                <a:latin typeface="Times New Roman" panose="02020603050405020304" pitchFamily="18" charset="0"/>
                <a:cs typeface="Times New Roman" panose="02020603050405020304" pitchFamily="18" charset="0"/>
              </a:rPr>
              <a:t>Noe</a:t>
            </a:r>
            <a:r>
              <a:rPr lang="en-AU" sz="1800" dirty="0">
                <a:latin typeface="Times New Roman" panose="02020603050405020304" pitchFamily="18" charset="0"/>
                <a:cs typeface="Times New Roman" panose="02020603050405020304" pitchFamily="18" charset="0"/>
              </a:rPr>
              <a:t>, R.A. and Saxton, B.M. (2019). The future of employee development. Human 	Resource Management Review, [online] 31(2), p.100732. Available at: 	</a:t>
            </a:r>
            <a:r>
              <a:rPr lang="en-AU" sz="1800" dirty="0">
                <a:latin typeface="Times New Roman" panose="02020603050405020304" pitchFamily="18" charset="0"/>
                <a:cs typeface="Times New Roman" panose="02020603050405020304" pitchFamily="18" charset="0"/>
                <a:hlinkClick r:id="rId4"/>
              </a:rPr>
              <a:t>https://www.sciencedirect.com/science/article/abs/pii/S1053482219301500</a:t>
            </a:r>
            <a:r>
              <a:rPr lang="en-AU" sz="1800" dirty="0">
                <a:latin typeface="Times New Roman" panose="02020603050405020304" pitchFamily="18" charset="0"/>
                <a:cs typeface="Times New Roman" panose="02020603050405020304" pitchFamily="18" charset="0"/>
              </a:rPr>
              <a:t>.</a:t>
            </a:r>
          </a:p>
          <a:p>
            <a:pPr>
              <a:lnSpc>
                <a:spcPct val="150000"/>
              </a:lnSpc>
            </a:pPr>
            <a:r>
              <a:rPr lang="en-AU" sz="1800" dirty="0">
                <a:latin typeface="Times New Roman" panose="02020603050405020304" pitchFamily="18" charset="0"/>
                <a:cs typeface="Times New Roman" panose="02020603050405020304" pitchFamily="18" charset="0"/>
              </a:rPr>
              <a:t>Jamil, J. (2021). PESTLE Analysis and Sustainable Event Marketing -Evidences from Mount </a:t>
            </a:r>
            <a:r>
              <a:rPr lang="en-AU" sz="1800" dirty="0" err="1">
                <a:latin typeface="Times New Roman" panose="02020603050405020304" pitchFamily="18" charset="0"/>
                <a:cs typeface="Times New Roman" panose="02020603050405020304" pitchFamily="18" charset="0"/>
              </a:rPr>
              <a:t>Kinabalu</a:t>
            </a:r>
            <a:r>
              <a:rPr lang="en-AU" sz="1800" dirty="0">
                <a:latin typeface="Times New Roman" panose="02020603050405020304" pitchFamily="18" charset="0"/>
                <a:cs typeface="Times New Roman" panose="02020603050405020304" pitchFamily="18" charset="0"/>
              </a:rPr>
              <a:t> International 	</a:t>
            </a:r>
            <a:r>
              <a:rPr lang="en-AU" sz="1800" dirty="0" err="1">
                <a:latin typeface="Times New Roman" panose="02020603050405020304" pitchFamily="18" charset="0"/>
                <a:cs typeface="Times New Roman" panose="02020603050405020304" pitchFamily="18" charset="0"/>
              </a:rPr>
              <a:t>Climbathon</a:t>
            </a:r>
            <a:r>
              <a:rPr lang="en-AU" sz="1800" dirty="0">
                <a:latin typeface="Times New Roman" panose="02020603050405020304" pitchFamily="18" charset="0"/>
                <a:cs typeface="Times New Roman" panose="02020603050405020304" pitchFamily="18" charset="0"/>
              </a:rPr>
              <a:t> Destination, Borneo. Journal of Event, Travel and Tour Management, [online] 3, pp.1–18. </a:t>
            </a:r>
            <a:r>
              <a:rPr lang="en-AU" sz="1800" dirty="0" err="1">
                <a:latin typeface="Times New Roman" panose="02020603050405020304" pitchFamily="18" charset="0"/>
                <a:cs typeface="Times New Roman" panose="02020603050405020304" pitchFamily="18" charset="0"/>
              </a:rPr>
              <a:t>doi</a:t>
            </a:r>
            <a:r>
              <a:rPr lang="en-AU" sz="1800"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hlinkClick r:id="rId5"/>
              </a:rPr>
              <a:t>https://doi.org/10.34013/jett.v3i2.1326</a:t>
            </a:r>
            <a:r>
              <a:rPr lang="en-AU" sz="1800" dirty="0">
                <a:latin typeface="Times New Roman" panose="02020603050405020304" pitchFamily="18" charset="0"/>
                <a:cs typeface="Times New Roman" panose="02020603050405020304" pitchFamily="18" charset="0"/>
              </a:rPr>
              <a:t>. </a:t>
            </a:r>
          </a:p>
          <a:p>
            <a:pPr>
              <a:lnSpc>
                <a:spcPct val="150000"/>
              </a:lnSpc>
            </a:pPr>
            <a:r>
              <a:rPr lang="en-AU" sz="1800" dirty="0" err="1">
                <a:latin typeface="Times New Roman" panose="02020603050405020304" pitchFamily="18" charset="0"/>
                <a:cs typeface="Times New Roman" panose="02020603050405020304" pitchFamily="18" charset="0"/>
              </a:rPr>
              <a:t>Jehanzeb</a:t>
            </a:r>
            <a:r>
              <a:rPr lang="en-AU" sz="1800" dirty="0">
                <a:latin typeface="Times New Roman" panose="02020603050405020304" pitchFamily="18" charset="0"/>
                <a:cs typeface="Times New Roman" panose="02020603050405020304" pitchFamily="18" charset="0"/>
              </a:rPr>
              <a:t>, K. (2020). Does perceived organizational support and employee development influence organizational 	citizenship </a:t>
            </a:r>
            <a:r>
              <a:rPr lang="en-AU" sz="1800" dirty="0" err="1">
                <a:latin typeface="Times New Roman" panose="02020603050405020304" pitchFamily="18" charset="0"/>
                <a:cs typeface="Times New Roman" panose="02020603050405020304" pitchFamily="18" charset="0"/>
              </a:rPr>
              <a:t>behavior</a:t>
            </a:r>
            <a:r>
              <a:rPr lang="en-AU" sz="1800" dirty="0">
                <a:latin typeface="Times New Roman" panose="02020603050405020304" pitchFamily="18" charset="0"/>
                <a:cs typeface="Times New Roman" panose="02020603050405020304" pitchFamily="18" charset="0"/>
              </a:rPr>
              <a:t>? European Journal of Training and Development, 44(6/7), pp.637–657. </a:t>
            </a:r>
            <a:r>
              <a:rPr lang="en-AU" sz="1800" dirty="0" err="1">
                <a:latin typeface="Times New Roman" panose="02020603050405020304" pitchFamily="18" charset="0"/>
                <a:cs typeface="Times New Roman" panose="02020603050405020304" pitchFamily="18" charset="0"/>
              </a:rPr>
              <a:t>doi</a:t>
            </a:r>
            <a:r>
              <a:rPr lang="en-AU" sz="1800"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hlinkClick r:id="rId6"/>
              </a:rPr>
              <a:t>https://doi.org/10.1108/ejtd-02-2020-0032</a:t>
            </a:r>
            <a:r>
              <a:rPr lang="en-AU" sz="18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636655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5091" y="313900"/>
            <a:ext cx="10863619" cy="6059606"/>
          </a:xfrm>
        </p:spPr>
        <p:txBody>
          <a:bodyPr>
            <a:normAutofit fontScale="92500" lnSpcReduction="20000"/>
          </a:bodyPr>
          <a:lstStyle/>
          <a:p>
            <a:pPr marL="0" indent="0" algn="ctr">
              <a:lnSpc>
                <a:spcPct val="200000"/>
              </a:lnSpc>
              <a:buNone/>
            </a:pPr>
            <a:r>
              <a:rPr lang="en-GB" sz="3000" b="1" dirty="0">
                <a:latin typeface="Times New Roman" panose="02020603050405020304" pitchFamily="18" charset="0"/>
                <a:cs typeface="Times New Roman" panose="02020603050405020304" pitchFamily="18" charset="0"/>
              </a:rPr>
              <a:t>References </a:t>
            </a:r>
          </a:p>
          <a:p>
            <a:pPr>
              <a:lnSpc>
                <a:spcPct val="150000"/>
              </a:lnSpc>
            </a:pPr>
            <a:r>
              <a:rPr lang="en-AU" sz="1800" dirty="0">
                <a:latin typeface="Times New Roman" panose="02020603050405020304" pitchFamily="18" charset="0"/>
                <a:cs typeface="Times New Roman" panose="02020603050405020304" pitchFamily="18" charset="0"/>
              </a:rPr>
              <a:t>Kaur, R., </a:t>
            </a:r>
            <a:r>
              <a:rPr lang="en-AU" sz="1800" dirty="0" err="1">
                <a:latin typeface="Times New Roman" panose="02020603050405020304" pitchFamily="18" charset="0"/>
                <a:cs typeface="Times New Roman" panose="02020603050405020304" pitchFamily="18" charset="0"/>
              </a:rPr>
              <a:t>Pingle</a:t>
            </a:r>
            <a:r>
              <a:rPr lang="en-AU" sz="1800" dirty="0">
                <a:latin typeface="Times New Roman" panose="02020603050405020304" pitchFamily="18" charset="0"/>
                <a:cs typeface="Times New Roman" panose="02020603050405020304" pitchFamily="18" charset="0"/>
              </a:rPr>
              <a:t>, S. and </a:t>
            </a:r>
            <a:r>
              <a:rPr lang="en-AU" sz="1800" dirty="0" err="1">
                <a:latin typeface="Times New Roman" panose="02020603050405020304" pitchFamily="18" charset="0"/>
                <a:cs typeface="Times New Roman" panose="02020603050405020304" pitchFamily="18" charset="0"/>
              </a:rPr>
              <a:t>Jaiswal</a:t>
            </a:r>
            <a:r>
              <a:rPr lang="en-AU" sz="1800" dirty="0">
                <a:latin typeface="Times New Roman" panose="02020603050405020304" pitchFamily="18" charset="0"/>
                <a:cs typeface="Times New Roman" panose="02020603050405020304" pitchFamily="18" charset="0"/>
              </a:rPr>
              <a:t>, A. (2024). Effect of organisational culture on employer branding and resultant 	employee 	brand equity in the private banking sector. International Journal of Bank Marketing. </a:t>
            </a:r>
            <a:r>
              <a:rPr lang="en-AU" sz="1800" dirty="0" err="1">
                <a:latin typeface="Times New Roman" panose="02020603050405020304" pitchFamily="18" charset="0"/>
                <a:cs typeface="Times New Roman" panose="02020603050405020304" pitchFamily="18" charset="0"/>
              </a:rPr>
              <a:t>doi</a:t>
            </a:r>
            <a:r>
              <a:rPr lang="en-AU" sz="1800"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hlinkClick r:id="rId2"/>
              </a:rPr>
              <a:t>https://doi.org/10.1108/ijbm-11-2022-0517</a:t>
            </a:r>
            <a:r>
              <a:rPr lang="en-AU" sz="1800" dirty="0">
                <a:latin typeface="Times New Roman" panose="02020603050405020304" pitchFamily="18" charset="0"/>
                <a:cs typeface="Times New Roman" panose="02020603050405020304" pitchFamily="18" charset="0"/>
              </a:rPr>
              <a:t>. </a:t>
            </a:r>
          </a:p>
          <a:p>
            <a:pPr>
              <a:lnSpc>
                <a:spcPct val="150000"/>
              </a:lnSpc>
            </a:pPr>
            <a:r>
              <a:rPr lang="en-AU" sz="1800" dirty="0" err="1">
                <a:latin typeface="Times New Roman" panose="02020603050405020304" pitchFamily="18" charset="0"/>
                <a:cs typeface="Times New Roman" panose="02020603050405020304" pitchFamily="18" charset="0"/>
              </a:rPr>
              <a:t>Miethlich</a:t>
            </a:r>
            <a:r>
              <a:rPr lang="en-AU" sz="1800" dirty="0">
                <a:latin typeface="Times New Roman" panose="02020603050405020304" pitchFamily="18" charset="0"/>
                <a:cs typeface="Times New Roman" panose="02020603050405020304" pitchFamily="18" charset="0"/>
              </a:rPr>
              <a:t>, B. (2022). INTERACTION OF EMPLOYER BRANDING AND VOCATIONAL REHABILITATION: 	LEVERAGE OF COMPETENCIES AND EMPLOYER ATTRACTIVENESS. Astra </a:t>
            </a:r>
            <a:r>
              <a:rPr lang="en-AU" sz="1800" dirty="0" err="1">
                <a:latin typeface="Times New Roman" panose="02020603050405020304" pitchFamily="18" charset="0"/>
                <a:cs typeface="Times New Roman" panose="02020603050405020304" pitchFamily="18" charset="0"/>
              </a:rPr>
              <a:t>Salvensis</a:t>
            </a:r>
            <a:r>
              <a:rPr lang="en-AU" sz="1800" dirty="0">
                <a:latin typeface="Times New Roman" panose="02020603050405020304" pitchFamily="18" charset="0"/>
                <a:cs typeface="Times New Roman" panose="02020603050405020304" pitchFamily="18" charset="0"/>
              </a:rPr>
              <a:t> - </a:t>
            </a:r>
            <a:r>
              <a:rPr lang="en-AU" sz="1800" dirty="0" err="1">
                <a:latin typeface="Times New Roman" panose="02020603050405020304" pitchFamily="18" charset="0"/>
                <a:cs typeface="Times New Roman" panose="02020603050405020304" pitchFamily="18" charset="0"/>
              </a:rPr>
              <a:t>revista</a:t>
            </a:r>
            <a:r>
              <a:rPr lang="en-AU" sz="1800" dirty="0">
                <a:latin typeface="Times New Roman" panose="02020603050405020304" pitchFamily="18" charset="0"/>
                <a:cs typeface="Times New Roman" panose="02020603050405020304" pitchFamily="18" charset="0"/>
              </a:rPr>
              <a:t> de </a:t>
            </a:r>
            <a:r>
              <a:rPr lang="en-AU" sz="1800" dirty="0" err="1">
                <a:latin typeface="Times New Roman" panose="02020603050405020304" pitchFamily="18" charset="0"/>
                <a:cs typeface="Times New Roman" panose="02020603050405020304" pitchFamily="18" charset="0"/>
              </a:rPr>
              <a:t>istorie</a:t>
            </a:r>
            <a:r>
              <a:rPr lang="en-AU" sz="1800" dirty="0">
                <a:latin typeface="Times New Roman" panose="02020603050405020304" pitchFamily="18" charset="0"/>
                <a:cs typeface="Times New Roman" panose="02020603050405020304" pitchFamily="18" charset="0"/>
              </a:rPr>
              <a:t> 	</a:t>
            </a:r>
            <a:r>
              <a:rPr lang="en-AU" sz="1800" dirty="0" err="1">
                <a:latin typeface="Times New Roman" panose="02020603050405020304" pitchFamily="18" charset="0"/>
                <a:cs typeface="Times New Roman" panose="02020603050405020304" pitchFamily="18" charset="0"/>
              </a:rPr>
              <a:t>si</a:t>
            </a:r>
            <a:r>
              <a:rPr lang="en-AU" sz="1800" dirty="0">
                <a:latin typeface="Times New Roman" panose="02020603050405020304" pitchFamily="18" charset="0"/>
                <a:cs typeface="Times New Roman" panose="02020603050405020304" pitchFamily="18" charset="0"/>
              </a:rPr>
              <a:t> 	</a:t>
            </a:r>
            <a:r>
              <a:rPr lang="en-AU" sz="1800" dirty="0" err="1">
                <a:latin typeface="Times New Roman" panose="02020603050405020304" pitchFamily="18" charset="0"/>
                <a:cs typeface="Times New Roman" panose="02020603050405020304" pitchFamily="18" charset="0"/>
              </a:rPr>
              <a:t>cultura</a:t>
            </a:r>
            <a:r>
              <a:rPr lang="en-AU" sz="1800" dirty="0">
                <a:latin typeface="Times New Roman" panose="02020603050405020304" pitchFamily="18" charset="0"/>
                <a:cs typeface="Times New Roman" panose="02020603050405020304" pitchFamily="18" charset="0"/>
              </a:rPr>
              <a:t>, [online] X(19), pp.471–491. Available at: </a:t>
            </a:r>
            <a:r>
              <a:rPr lang="en-AU" sz="1800" dirty="0">
                <a:latin typeface="Times New Roman" panose="02020603050405020304" pitchFamily="18" charset="0"/>
                <a:cs typeface="Times New Roman" panose="02020603050405020304" pitchFamily="18" charset="0"/>
                <a:hlinkClick r:id="rId3"/>
              </a:rPr>
              <a:t>https://www.ceeol.com/search/article-detail?id=1048698</a:t>
            </a:r>
            <a:r>
              <a:rPr lang="en-AU" sz="1800" dirty="0">
                <a:latin typeface="Times New Roman" panose="02020603050405020304" pitchFamily="18" charset="0"/>
                <a:cs typeface="Times New Roman" panose="02020603050405020304" pitchFamily="18" charset="0"/>
              </a:rPr>
              <a:t>  </a:t>
            </a:r>
          </a:p>
          <a:p>
            <a:pPr>
              <a:lnSpc>
                <a:spcPct val="150000"/>
              </a:lnSpc>
            </a:pPr>
            <a:r>
              <a:rPr lang="en-AU" sz="1800" dirty="0" err="1">
                <a:latin typeface="Times New Roman" panose="02020603050405020304" pitchFamily="18" charset="0"/>
                <a:cs typeface="Times New Roman" panose="02020603050405020304" pitchFamily="18" charset="0"/>
              </a:rPr>
              <a:t>Monteiro</a:t>
            </a:r>
            <a:r>
              <a:rPr lang="en-AU" sz="1800" dirty="0">
                <a:latin typeface="Times New Roman" panose="02020603050405020304" pitchFamily="18" charset="0"/>
                <a:cs typeface="Times New Roman" panose="02020603050405020304" pitchFamily="18" charset="0"/>
              </a:rPr>
              <a:t>, B., Santos, V., Reis, I., </a:t>
            </a:r>
            <a:r>
              <a:rPr lang="en-AU" sz="1800" dirty="0" err="1">
                <a:latin typeface="Times New Roman" panose="02020603050405020304" pitchFamily="18" charset="0"/>
                <a:cs typeface="Times New Roman" panose="02020603050405020304" pitchFamily="18" charset="0"/>
              </a:rPr>
              <a:t>Sampaio</a:t>
            </a:r>
            <a:r>
              <a:rPr lang="en-AU" sz="1800" dirty="0">
                <a:latin typeface="Times New Roman" panose="02020603050405020304" pitchFamily="18" charset="0"/>
                <a:cs typeface="Times New Roman" panose="02020603050405020304" pitchFamily="18" charset="0"/>
              </a:rPr>
              <a:t>, M.C., Sousa, B., </a:t>
            </a:r>
            <a:r>
              <a:rPr lang="en-AU" sz="1800" dirty="0" err="1">
                <a:latin typeface="Times New Roman" panose="02020603050405020304" pitchFamily="18" charset="0"/>
                <a:cs typeface="Times New Roman" panose="02020603050405020304" pitchFamily="18" charset="0"/>
              </a:rPr>
              <a:t>Martinho</a:t>
            </a:r>
            <a:r>
              <a:rPr lang="en-AU" sz="1800" dirty="0">
                <a:latin typeface="Times New Roman" panose="02020603050405020304" pitchFamily="18" charset="0"/>
                <a:cs typeface="Times New Roman" panose="02020603050405020304" pitchFamily="18" charset="0"/>
              </a:rPr>
              <a:t>, F., José Sousa, M. and Au-Yong-Oliveira, M. 	(2020). Employer Branding Applied to SMEs: A Pioneering Model Proposal for Attracting and Retaining Talent. 	Information, [online] 11(12), p.574. </a:t>
            </a:r>
            <a:r>
              <a:rPr lang="en-AU" sz="1800" dirty="0" err="1">
                <a:latin typeface="Times New Roman" panose="02020603050405020304" pitchFamily="18" charset="0"/>
                <a:cs typeface="Times New Roman" panose="02020603050405020304" pitchFamily="18" charset="0"/>
              </a:rPr>
              <a:t>doi</a:t>
            </a:r>
            <a:r>
              <a:rPr lang="en-AU" sz="1800"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hlinkClick r:id="rId4"/>
              </a:rPr>
              <a:t>https://doi.org/10.3390/info11120574</a:t>
            </a:r>
            <a:r>
              <a:rPr lang="en-AU" sz="1800" dirty="0">
                <a:latin typeface="Times New Roman" panose="02020603050405020304" pitchFamily="18" charset="0"/>
                <a:cs typeface="Times New Roman" panose="02020603050405020304" pitchFamily="18" charset="0"/>
              </a:rPr>
              <a:t>. </a:t>
            </a:r>
          </a:p>
          <a:p>
            <a:pPr>
              <a:lnSpc>
                <a:spcPct val="150000"/>
              </a:lnSpc>
            </a:pPr>
            <a:r>
              <a:rPr lang="en-AU" sz="1800" dirty="0" err="1">
                <a:latin typeface="Times New Roman" panose="02020603050405020304" pitchFamily="18" charset="0"/>
                <a:cs typeface="Times New Roman" panose="02020603050405020304" pitchFamily="18" charset="0"/>
              </a:rPr>
              <a:t>Nanjundeswaraswamy</a:t>
            </a:r>
            <a:r>
              <a:rPr lang="en-AU" sz="1800" dirty="0">
                <a:latin typeface="Times New Roman" panose="02020603050405020304" pitchFamily="18" charset="0"/>
                <a:cs typeface="Times New Roman" panose="02020603050405020304" pitchFamily="18" charset="0"/>
              </a:rPr>
              <a:t>, T.S., </a:t>
            </a:r>
            <a:r>
              <a:rPr lang="en-AU" sz="1800" dirty="0" err="1">
                <a:latin typeface="Times New Roman" panose="02020603050405020304" pitchFamily="18" charset="0"/>
                <a:cs typeface="Times New Roman" panose="02020603050405020304" pitchFamily="18" charset="0"/>
              </a:rPr>
              <a:t>Bharath</a:t>
            </a:r>
            <a:r>
              <a:rPr lang="en-AU" sz="1800" dirty="0">
                <a:latin typeface="Times New Roman" panose="02020603050405020304" pitchFamily="18" charset="0"/>
                <a:cs typeface="Times New Roman" panose="02020603050405020304" pitchFamily="18" charset="0"/>
              </a:rPr>
              <a:t>, S. and </a:t>
            </a:r>
            <a:r>
              <a:rPr lang="en-AU" sz="1800" dirty="0" err="1">
                <a:latin typeface="Times New Roman" panose="02020603050405020304" pitchFamily="18" charset="0"/>
                <a:cs typeface="Times New Roman" panose="02020603050405020304" pitchFamily="18" charset="0"/>
              </a:rPr>
              <a:t>Nagesh</a:t>
            </a:r>
            <a:r>
              <a:rPr lang="en-AU" sz="1800" dirty="0">
                <a:latin typeface="Times New Roman" panose="02020603050405020304" pitchFamily="18" charset="0"/>
                <a:cs typeface="Times New Roman" panose="02020603050405020304" pitchFamily="18" charset="0"/>
              </a:rPr>
              <a:t>, P. (2022). Employer branding: design and development of a scale. 	Journal of Economic and Administrative Sciences. </a:t>
            </a:r>
            <a:r>
              <a:rPr lang="en-AU" sz="1800" dirty="0" err="1">
                <a:latin typeface="Times New Roman" panose="02020603050405020304" pitchFamily="18" charset="0"/>
                <a:cs typeface="Times New Roman" panose="02020603050405020304" pitchFamily="18" charset="0"/>
              </a:rPr>
              <a:t>doi</a:t>
            </a:r>
            <a:r>
              <a:rPr lang="en-AU" sz="1800"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hlinkClick r:id="rId5"/>
              </a:rPr>
              <a:t>https://doi.org/10.1108/jeas-01-2022-0012</a:t>
            </a:r>
            <a:r>
              <a:rPr lang="en-AU" sz="1800" dirty="0">
                <a:latin typeface="Times New Roman" panose="02020603050405020304" pitchFamily="18" charset="0"/>
                <a:cs typeface="Times New Roman" panose="02020603050405020304" pitchFamily="18" charset="0"/>
              </a:rPr>
              <a:t>. </a:t>
            </a:r>
          </a:p>
          <a:p>
            <a:pPr>
              <a:lnSpc>
                <a:spcPct val="150000"/>
              </a:lnSpc>
            </a:pPr>
            <a:r>
              <a:rPr lang="en-AU" sz="1800" dirty="0" err="1">
                <a:latin typeface="Times New Roman" panose="02020603050405020304" pitchFamily="18" charset="0"/>
                <a:cs typeface="Times New Roman" panose="02020603050405020304" pitchFamily="18" charset="0"/>
              </a:rPr>
              <a:t>Roxo</a:t>
            </a:r>
            <a:r>
              <a:rPr lang="en-AU" sz="1800" dirty="0">
                <a:latin typeface="Times New Roman" panose="02020603050405020304" pitchFamily="18" charset="0"/>
                <a:cs typeface="Times New Roman" panose="02020603050405020304" pitchFamily="18" charset="0"/>
              </a:rPr>
              <a:t>, F. (2020). </a:t>
            </a:r>
            <a:r>
              <a:rPr lang="en-AU" sz="1800" dirty="0" err="1">
                <a:latin typeface="Times New Roman" panose="02020603050405020304" pitchFamily="18" charset="0"/>
                <a:cs typeface="Times New Roman" panose="02020603050405020304" pitchFamily="18" charset="0"/>
              </a:rPr>
              <a:t>Transmedia</a:t>
            </a:r>
            <a:r>
              <a:rPr lang="en-AU" sz="1800" dirty="0">
                <a:latin typeface="Times New Roman" panose="02020603050405020304" pitchFamily="18" charset="0"/>
                <a:cs typeface="Times New Roman" panose="02020603050405020304" pitchFamily="18" charset="0"/>
              </a:rPr>
              <a:t> Storytelling as a Potential Employer Branding Strategy. </a:t>
            </a:r>
            <a:r>
              <a:rPr lang="en-AU" sz="1800" dirty="0" err="1">
                <a:latin typeface="Times New Roman" panose="02020603050405020304" pitchFamily="18" charset="0"/>
                <a:cs typeface="Times New Roman" panose="02020603050405020304" pitchFamily="18" charset="0"/>
              </a:rPr>
              <a:t>U.Porto</a:t>
            </a:r>
            <a:r>
              <a:rPr lang="en-AU" sz="1800" dirty="0">
                <a:latin typeface="Times New Roman" panose="02020603050405020304" pitchFamily="18" charset="0"/>
                <a:cs typeface="Times New Roman" panose="02020603050405020304" pitchFamily="18" charset="0"/>
              </a:rPr>
              <a:t> Journal of Engineering, 	6(1), pp.66–77. </a:t>
            </a:r>
            <a:r>
              <a:rPr lang="en-AU" sz="1800" dirty="0" err="1">
                <a:latin typeface="Times New Roman" panose="02020603050405020304" pitchFamily="18" charset="0"/>
                <a:cs typeface="Times New Roman" panose="02020603050405020304" pitchFamily="18" charset="0"/>
              </a:rPr>
              <a:t>doi</a:t>
            </a:r>
            <a:r>
              <a:rPr lang="en-AU" sz="1800" dirty="0">
                <a:latin typeface="Times New Roman" panose="02020603050405020304" pitchFamily="18" charset="0"/>
                <a:cs typeface="Times New Roman" panose="02020603050405020304" pitchFamily="18" charset="0"/>
              </a:rPr>
              <a:t>: </a:t>
            </a:r>
            <a:r>
              <a:rPr lang="en-AU" sz="1800" dirty="0">
                <a:latin typeface="Times New Roman" panose="02020603050405020304" pitchFamily="18" charset="0"/>
                <a:cs typeface="Times New Roman" panose="02020603050405020304" pitchFamily="18" charset="0"/>
                <a:hlinkClick r:id="rId6"/>
              </a:rPr>
              <a:t>https://doi.org/10.24840/2183-6493_006.001_0007</a:t>
            </a:r>
            <a:r>
              <a:rPr lang="en-AU" sz="18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0981095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3122</Words>
  <Application>Microsoft Office PowerPoint</Application>
  <PresentationFormat>Widescreen</PresentationFormat>
  <Paragraphs>107</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Organic</vt:lpstr>
      <vt:lpstr>Employee Lifecycle at Delta by Marriott</vt:lpstr>
      <vt:lpstr>Introduction</vt:lpstr>
      <vt:lpstr>Attraction</vt:lpstr>
      <vt:lpstr>Recruitment at Delta by Marriott</vt:lpstr>
      <vt:lpstr>Onboarding</vt:lpstr>
      <vt:lpstr>Development</vt:lpstr>
      <vt:lpstr>Retention</vt:lpstr>
      <vt:lpstr>Separation</vt:lpstr>
      <vt:lpstr>SWOT Analysis</vt:lpstr>
      <vt:lpstr>PESTLE Analysis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Project Unit 1</dc:title>
  <dc:creator>Hammad Asghar</dc:creator>
  <cp:lastModifiedBy>Scott James</cp:lastModifiedBy>
  <cp:revision>407</cp:revision>
  <dcterms:created xsi:type="dcterms:W3CDTF">2022-10-01T23:17:00Z</dcterms:created>
  <dcterms:modified xsi:type="dcterms:W3CDTF">2024-03-26T08:51:18Z</dcterms:modified>
</cp:coreProperties>
</file>