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16"/>
  </p:notesMasterIdLst>
  <p:handoutMasterIdLst>
    <p:handoutMasterId r:id="rId17"/>
  </p:handoutMasterIdLst>
  <p:sldIdLst>
    <p:sldId id="314" r:id="rId2"/>
    <p:sldId id="316" r:id="rId3"/>
    <p:sldId id="340" r:id="rId4"/>
    <p:sldId id="342" r:id="rId5"/>
    <p:sldId id="343" r:id="rId6"/>
    <p:sldId id="344" r:id="rId7"/>
    <p:sldId id="331" r:id="rId8"/>
    <p:sldId id="320" r:id="rId9"/>
    <p:sldId id="324" r:id="rId10"/>
    <p:sldId id="348" r:id="rId11"/>
    <p:sldId id="347" r:id="rId12"/>
    <p:sldId id="371" r:id="rId13"/>
    <p:sldId id="372" r:id="rId14"/>
    <p:sldId id="373" r:id="rId15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316"/>
            <p14:sldId id="340"/>
            <p14:sldId id="342"/>
            <p14:sldId id="343"/>
            <p14:sldId id="344"/>
            <p14:sldId id="331"/>
            <p14:sldId id="320"/>
            <p14:sldId id="324"/>
            <p14:sldId id="348"/>
            <p14:sldId id="347"/>
            <p14:sldId id="371"/>
            <p14:sldId id="372"/>
            <p14:sldId id="373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2B3E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382" autoAdjust="0"/>
    <p:restoredTop sz="96433" autoAdjust="0"/>
  </p:normalViewPr>
  <p:slideViewPr>
    <p:cSldViewPr snapToGrid="0">
      <p:cViewPr varScale="1">
        <p:scale>
          <a:sx n="101" d="100"/>
          <a:sy n="101" d="100"/>
        </p:scale>
        <p:origin x="450" y="5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/>
              <a:t>WEB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/>
              <a:t>Express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  <a:p>
            <a:pPr>
              <a:buFont typeface="Monotype Sorts" pitchFamily="2" charset="2"/>
              <a:buNone/>
            </a:pPr>
            <a:r>
              <a:rPr lang="en-US" altLang="en-US" sz="3200" dirty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Express is a fast, </a:t>
            </a:r>
            <a:r>
              <a:rPr lang="en-GB" dirty="0" err="1"/>
              <a:t>unopinionated</a:t>
            </a:r>
            <a:r>
              <a:rPr lang="en-GB" dirty="0"/>
              <a:t>, minimalist web framework for Node.js</a:t>
            </a:r>
          </a:p>
          <a:p>
            <a:pPr lvl="1"/>
            <a:r>
              <a:rPr lang="en-GB" dirty="0"/>
              <a:t>minimal and flexible Node.js web application framework </a:t>
            </a:r>
          </a:p>
          <a:p>
            <a:pPr lvl="1"/>
            <a:r>
              <a:rPr lang="en-GB" dirty="0"/>
              <a:t>provides a robust set of features for web and mobile applications.</a:t>
            </a:r>
          </a:p>
          <a:p>
            <a:r>
              <a:rPr lang="en-GB" dirty="0"/>
              <a:t>You can build a web service or a webserver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952388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17080"/>
            <a:ext cx="7540878" cy="5221745"/>
          </a:xfrm>
        </p:spPr>
        <p:txBody>
          <a:bodyPr/>
          <a:lstStyle/>
          <a:p>
            <a:r>
              <a:rPr lang="en-GB" dirty="0"/>
              <a:t>Make a new directory “</a:t>
            </a:r>
            <a:r>
              <a:rPr lang="en-GB" dirty="0" err="1"/>
              <a:t>expressjs</a:t>
            </a:r>
            <a:r>
              <a:rPr lang="en-GB" dirty="0"/>
              <a:t>”</a:t>
            </a:r>
          </a:p>
          <a:p>
            <a:r>
              <a:rPr lang="en-GB" dirty="0"/>
              <a:t>Download 3 files from Moodle</a:t>
            </a:r>
          </a:p>
          <a:p>
            <a:pPr lvl="1"/>
            <a:r>
              <a:rPr lang="en-GB" dirty="0"/>
              <a:t>.</a:t>
            </a:r>
            <a:r>
              <a:rPr lang="en-GB" dirty="0" err="1"/>
              <a:t>dockerignore</a:t>
            </a:r>
            <a:endParaRPr lang="en-GB" dirty="0"/>
          </a:p>
          <a:p>
            <a:pPr lvl="1"/>
            <a:r>
              <a:rPr lang="en-GB" dirty="0" err="1"/>
              <a:t>docker</a:t>
            </a:r>
            <a:r>
              <a:rPr lang="en-GB" dirty="0"/>
              <a:t>-compose</a:t>
            </a:r>
          </a:p>
          <a:p>
            <a:pPr lvl="1"/>
            <a:r>
              <a:rPr lang="en-GB" dirty="0" err="1"/>
              <a:t>Dockerfile</a:t>
            </a:r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Do not delete or change these files (unless specified)!!</a:t>
            </a:r>
          </a:p>
          <a:p>
            <a:r>
              <a:rPr lang="en-GB" dirty="0">
                <a:solidFill>
                  <a:srgbClr val="FF0000"/>
                </a:solidFill>
              </a:rPr>
              <a:t>Make 2 directories called “</a:t>
            </a:r>
            <a:r>
              <a:rPr lang="en-GB" dirty="0" err="1">
                <a:solidFill>
                  <a:srgbClr val="0070C0"/>
                </a:solidFill>
              </a:rPr>
              <a:t>nodeweb</a:t>
            </a:r>
            <a:r>
              <a:rPr lang="en-GB" b="1" u="sng" dirty="0" err="1">
                <a:solidFill>
                  <a:srgbClr val="0070C0"/>
                </a:solidFill>
              </a:rPr>
              <a:t>server</a:t>
            </a:r>
            <a:r>
              <a:rPr lang="en-GB" b="1" dirty="0">
                <a:solidFill>
                  <a:srgbClr val="FF0000"/>
                </a:solidFill>
              </a:rPr>
              <a:t>”</a:t>
            </a:r>
            <a:r>
              <a:rPr lang="en-GB" dirty="0">
                <a:solidFill>
                  <a:srgbClr val="FF0000"/>
                </a:solidFill>
              </a:rPr>
              <a:t> and “</a:t>
            </a:r>
            <a:r>
              <a:rPr lang="en-GB" dirty="0" err="1">
                <a:solidFill>
                  <a:srgbClr val="0070C0"/>
                </a:solidFill>
              </a:rPr>
              <a:t>nodeweb</a:t>
            </a:r>
            <a:r>
              <a:rPr lang="en-GB" b="1" u="sng" dirty="0" err="1">
                <a:solidFill>
                  <a:srgbClr val="0070C0"/>
                </a:solidFill>
              </a:rPr>
              <a:t>service</a:t>
            </a:r>
            <a:r>
              <a:rPr lang="en-GB" b="1" dirty="0">
                <a:solidFill>
                  <a:srgbClr val="FF0000"/>
                </a:solidFill>
              </a:rPr>
              <a:t>”</a:t>
            </a:r>
            <a:endParaRPr lang="en-GB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55030" y="3530501"/>
            <a:ext cx="7031255" cy="286232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expressjs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 -al</a:t>
            </a:r>
          </a:p>
          <a:p>
            <a:r>
              <a:rPr lang="en-GB" dirty="0">
                <a:solidFill>
                  <a:schemeClr val="bg1"/>
                </a:solidFill>
              </a:rPr>
              <a:t>total 17</a:t>
            </a:r>
          </a:p>
          <a:p>
            <a:r>
              <a:rPr lang="en-GB" dirty="0" err="1">
                <a:solidFill>
                  <a:schemeClr val="bg1"/>
                </a:solidFill>
              </a:rPr>
              <a:t>drwxr</a:t>
            </a:r>
            <a:r>
              <a:rPr lang="en-GB" dirty="0">
                <a:solidFill>
                  <a:schemeClr val="bg1"/>
                </a:solidFill>
              </a:rPr>
              <a:t>-</a:t>
            </a:r>
            <a:r>
              <a:rPr lang="en-GB" dirty="0" err="1">
                <a:solidFill>
                  <a:schemeClr val="bg1"/>
                </a:solidFill>
              </a:rPr>
              <a:t>xr</a:t>
            </a:r>
            <a:r>
              <a:rPr lang="en-GB" dirty="0">
                <a:solidFill>
                  <a:schemeClr val="bg1"/>
                </a:solidFill>
              </a:rPr>
              <a:t>-x 1 </a:t>
            </a:r>
            <a:r>
              <a:rPr lang="en-GB" dirty="0" err="1">
                <a:solidFill>
                  <a:schemeClr val="bg1"/>
                </a:solidFill>
              </a:rPr>
              <a:t>sc</a:t>
            </a:r>
            <a:r>
              <a:rPr lang="en-GB" dirty="0">
                <a:solidFill>
                  <a:schemeClr val="bg1"/>
                </a:solidFill>
              </a:rPr>
              <a:t>-md 1049089    0 Oct 26 13:58 ./</a:t>
            </a:r>
          </a:p>
          <a:p>
            <a:r>
              <a:rPr lang="en-GB" dirty="0" err="1">
                <a:solidFill>
                  <a:schemeClr val="bg1"/>
                </a:solidFill>
              </a:rPr>
              <a:t>drwxr</a:t>
            </a:r>
            <a:r>
              <a:rPr lang="en-GB" dirty="0">
                <a:solidFill>
                  <a:schemeClr val="bg1"/>
                </a:solidFill>
              </a:rPr>
              <a:t>-</a:t>
            </a:r>
            <a:r>
              <a:rPr lang="en-GB" dirty="0" err="1">
                <a:solidFill>
                  <a:schemeClr val="bg1"/>
                </a:solidFill>
              </a:rPr>
              <a:t>xr</a:t>
            </a:r>
            <a:r>
              <a:rPr lang="en-GB" dirty="0">
                <a:solidFill>
                  <a:schemeClr val="bg1"/>
                </a:solidFill>
              </a:rPr>
              <a:t>-x 1 </a:t>
            </a:r>
            <a:r>
              <a:rPr lang="en-GB" dirty="0" err="1">
                <a:solidFill>
                  <a:schemeClr val="bg1"/>
                </a:solidFill>
              </a:rPr>
              <a:t>sc</a:t>
            </a:r>
            <a:r>
              <a:rPr lang="en-GB" dirty="0">
                <a:solidFill>
                  <a:schemeClr val="bg1"/>
                </a:solidFill>
              </a:rPr>
              <a:t>-md 1049089    0 Oct 26 13:55 ../</a:t>
            </a:r>
          </a:p>
          <a:p>
            <a:r>
              <a:rPr lang="pt-BR" dirty="0">
                <a:solidFill>
                  <a:schemeClr val="bg1"/>
                </a:solidFill>
              </a:rPr>
              <a:t>-rw-r--r-- 1 sc-md 1049089   12 Aug  5 12:40 </a:t>
            </a:r>
            <a:r>
              <a:rPr lang="pt-BR" dirty="0">
                <a:solidFill>
                  <a:srgbClr val="FF0000"/>
                </a:solidFill>
              </a:rPr>
              <a:t>.dockerignore</a:t>
            </a:r>
          </a:p>
          <a:p>
            <a:r>
              <a:rPr lang="en-GB" dirty="0">
                <a:solidFill>
                  <a:schemeClr val="bg1"/>
                </a:solidFill>
              </a:rPr>
              <a:t>-</a:t>
            </a:r>
            <a:r>
              <a:rPr lang="en-GB" dirty="0" err="1">
                <a:solidFill>
                  <a:schemeClr val="bg1"/>
                </a:solidFill>
              </a:rPr>
              <a:t>rw</a:t>
            </a:r>
            <a:r>
              <a:rPr lang="en-GB" dirty="0">
                <a:solidFill>
                  <a:schemeClr val="bg1"/>
                </a:solidFill>
              </a:rPr>
              <a:t>-r--r-- 1 </a:t>
            </a:r>
            <a:r>
              <a:rPr lang="en-GB" dirty="0" err="1">
                <a:solidFill>
                  <a:schemeClr val="bg1"/>
                </a:solidFill>
              </a:rPr>
              <a:t>sc</a:t>
            </a:r>
            <a:r>
              <a:rPr lang="en-GB" dirty="0">
                <a:solidFill>
                  <a:schemeClr val="bg1"/>
                </a:solidFill>
              </a:rPr>
              <a:t>-md 1049089 2279 Oct 20 13:34 </a:t>
            </a:r>
            <a:r>
              <a:rPr lang="en-GB" dirty="0" err="1">
                <a:solidFill>
                  <a:srgbClr val="FF0000"/>
                </a:solidFill>
              </a:rPr>
              <a:t>docker-compose.yml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-</a:t>
            </a:r>
            <a:r>
              <a:rPr lang="en-GB" dirty="0" err="1">
                <a:solidFill>
                  <a:schemeClr val="bg1"/>
                </a:solidFill>
              </a:rPr>
              <a:t>rw</a:t>
            </a:r>
            <a:r>
              <a:rPr lang="en-GB" dirty="0">
                <a:solidFill>
                  <a:schemeClr val="bg1"/>
                </a:solidFill>
              </a:rPr>
              <a:t>-r--r-- 1 </a:t>
            </a:r>
            <a:r>
              <a:rPr lang="en-GB" dirty="0" err="1">
                <a:solidFill>
                  <a:schemeClr val="bg1"/>
                </a:solidFill>
              </a:rPr>
              <a:t>sc</a:t>
            </a:r>
            <a:r>
              <a:rPr lang="en-GB" dirty="0">
                <a:solidFill>
                  <a:schemeClr val="bg1"/>
                </a:solidFill>
              </a:rPr>
              <a:t>-md 1049089 1395 Oct 20 10:29 </a:t>
            </a:r>
            <a:r>
              <a:rPr lang="en-GB" dirty="0" err="1">
                <a:solidFill>
                  <a:srgbClr val="FF0000"/>
                </a:solidFill>
              </a:rPr>
              <a:t>Dockerfile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drwxr</a:t>
            </a:r>
            <a:r>
              <a:rPr lang="en-GB" dirty="0">
                <a:solidFill>
                  <a:schemeClr val="bg1"/>
                </a:solidFill>
              </a:rPr>
              <a:t>-</a:t>
            </a:r>
            <a:r>
              <a:rPr lang="en-GB" dirty="0" err="1">
                <a:solidFill>
                  <a:schemeClr val="bg1"/>
                </a:solidFill>
              </a:rPr>
              <a:t>xr</a:t>
            </a:r>
            <a:r>
              <a:rPr lang="en-GB" dirty="0">
                <a:solidFill>
                  <a:schemeClr val="bg1"/>
                </a:solidFill>
              </a:rPr>
              <a:t>-x 1 </a:t>
            </a:r>
            <a:r>
              <a:rPr lang="en-GB" dirty="0" err="1">
                <a:solidFill>
                  <a:schemeClr val="bg1"/>
                </a:solidFill>
              </a:rPr>
              <a:t>sc</a:t>
            </a:r>
            <a:r>
              <a:rPr lang="en-GB" dirty="0">
                <a:solidFill>
                  <a:schemeClr val="bg1"/>
                </a:solidFill>
              </a:rPr>
              <a:t>-md 1049089    0 Oct 26 14:03 </a:t>
            </a:r>
            <a:r>
              <a:rPr lang="en-GB" dirty="0" err="1">
                <a:solidFill>
                  <a:srgbClr val="FF0000"/>
                </a:solidFill>
              </a:rPr>
              <a:t>nodewebserver</a:t>
            </a:r>
            <a:r>
              <a:rPr lang="en-GB" dirty="0">
                <a:solidFill>
                  <a:schemeClr val="bg1"/>
                </a:solidFill>
              </a:rPr>
              <a:t>/</a:t>
            </a:r>
          </a:p>
          <a:p>
            <a:r>
              <a:rPr lang="en-GB" dirty="0" err="1">
                <a:solidFill>
                  <a:schemeClr val="bg1"/>
                </a:solidFill>
              </a:rPr>
              <a:t>drwxr</a:t>
            </a:r>
            <a:r>
              <a:rPr lang="en-GB" dirty="0">
                <a:solidFill>
                  <a:schemeClr val="bg1"/>
                </a:solidFill>
              </a:rPr>
              <a:t>-</a:t>
            </a:r>
            <a:r>
              <a:rPr lang="en-GB" dirty="0" err="1">
                <a:solidFill>
                  <a:schemeClr val="bg1"/>
                </a:solidFill>
              </a:rPr>
              <a:t>xr</a:t>
            </a:r>
            <a:r>
              <a:rPr lang="en-GB" dirty="0">
                <a:solidFill>
                  <a:schemeClr val="bg1"/>
                </a:solidFill>
              </a:rPr>
              <a:t>-x 1 </a:t>
            </a:r>
            <a:r>
              <a:rPr lang="en-GB" dirty="0" err="1">
                <a:solidFill>
                  <a:schemeClr val="bg1"/>
                </a:solidFill>
              </a:rPr>
              <a:t>sc</a:t>
            </a:r>
            <a:r>
              <a:rPr lang="en-GB" dirty="0">
                <a:solidFill>
                  <a:schemeClr val="bg1"/>
                </a:solidFill>
              </a:rPr>
              <a:t>-md 1049089    0 Oct 26 14:03 </a:t>
            </a:r>
            <a:r>
              <a:rPr lang="en-GB" dirty="0" err="1">
                <a:solidFill>
                  <a:srgbClr val="FF0000"/>
                </a:solidFill>
              </a:rPr>
              <a:t>nodewebservice</a:t>
            </a:r>
            <a:r>
              <a:rPr lang="en-GB" dirty="0">
                <a:solidFill>
                  <a:schemeClr val="bg1"/>
                </a:solidFill>
              </a:rPr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23481038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a Web Service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26847"/>
            <a:ext cx="7029450" cy="4211978"/>
          </a:xfrm>
        </p:spPr>
        <p:txBody>
          <a:bodyPr/>
          <a:lstStyle/>
          <a:p>
            <a:r>
              <a:rPr lang="en-GB" dirty="0"/>
              <a:t>Change into the </a:t>
            </a:r>
            <a:r>
              <a:rPr lang="en-GB" dirty="0" err="1"/>
              <a:t>nodeweb</a:t>
            </a:r>
            <a:r>
              <a:rPr lang="en-GB" b="1" dirty="0" err="1"/>
              <a:t>service</a:t>
            </a:r>
            <a:r>
              <a:rPr lang="en-GB" dirty="0"/>
              <a:t> directory</a:t>
            </a:r>
          </a:p>
          <a:p>
            <a:r>
              <a:rPr lang="en-GB" dirty="0"/>
              <a:t>Create a </a:t>
            </a:r>
            <a:r>
              <a:rPr lang="en-GB" dirty="0" err="1"/>
              <a:t>package.json</a:t>
            </a:r>
            <a:r>
              <a:rPr lang="en-GB" dirty="0"/>
              <a:t> file using </a:t>
            </a:r>
            <a:r>
              <a:rPr lang="en-GB" i="1" dirty="0" err="1"/>
              <a:t>npm</a:t>
            </a:r>
            <a:r>
              <a:rPr lang="en-GB" i="1" dirty="0"/>
              <a:t> </a:t>
            </a:r>
            <a:r>
              <a:rPr lang="en-GB" i="1" dirty="0" err="1"/>
              <a:t>init</a:t>
            </a:r>
            <a:r>
              <a:rPr lang="en-GB" dirty="0"/>
              <a:t> and answer the questions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85500" y="3317652"/>
            <a:ext cx="7031255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nodewebservice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</a:t>
            </a:r>
          </a:p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                       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 See next slide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63058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147643" y="828616"/>
            <a:ext cx="7338765" cy="572464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nodewebservice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…...</a:t>
            </a:r>
          </a:p>
          <a:p>
            <a:r>
              <a:rPr lang="en-GB" sz="1200" dirty="0">
                <a:solidFill>
                  <a:schemeClr val="bg1"/>
                </a:solidFill>
              </a:rPr>
              <a:t>package name: (</a:t>
            </a:r>
            <a:r>
              <a:rPr lang="en-GB" sz="1200" dirty="0" err="1">
                <a:solidFill>
                  <a:schemeClr val="bg1"/>
                </a:solidFill>
              </a:rPr>
              <a:t>nodewebservice</a:t>
            </a:r>
            <a:r>
              <a:rPr lang="en-GB" sz="1200" dirty="0">
                <a:solidFill>
                  <a:schemeClr val="bg1"/>
                </a:solidFill>
              </a:rPr>
              <a:t>)</a:t>
            </a:r>
          </a:p>
          <a:p>
            <a:r>
              <a:rPr lang="en-GB" sz="1200" dirty="0">
                <a:solidFill>
                  <a:schemeClr val="bg1"/>
                </a:solidFill>
              </a:rPr>
              <a:t>version: (1.0.0)</a:t>
            </a:r>
          </a:p>
          <a:p>
            <a:r>
              <a:rPr lang="en-GB" sz="1200" dirty="0">
                <a:solidFill>
                  <a:schemeClr val="bg1"/>
                </a:solidFill>
              </a:rPr>
              <a:t>description: 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Node.js web service example</a:t>
            </a:r>
          </a:p>
          <a:p>
            <a:r>
              <a:rPr lang="en-GB" sz="1200" dirty="0">
                <a:solidFill>
                  <a:schemeClr val="bg1"/>
                </a:solidFill>
              </a:rPr>
              <a:t>entry point: (index.js)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service.js</a:t>
            </a:r>
          </a:p>
          <a:p>
            <a:r>
              <a:rPr lang="en-GB" sz="1200" dirty="0">
                <a:solidFill>
                  <a:schemeClr val="bg1"/>
                </a:solidFill>
              </a:rPr>
              <a:t>test command:</a:t>
            </a:r>
          </a:p>
          <a:p>
            <a:r>
              <a:rPr lang="en-GB" sz="1200" dirty="0">
                <a:solidFill>
                  <a:schemeClr val="bg1"/>
                </a:solidFill>
              </a:rPr>
              <a:t>git repository:</a:t>
            </a:r>
          </a:p>
          <a:p>
            <a:r>
              <a:rPr lang="en-GB" sz="1200" dirty="0">
                <a:solidFill>
                  <a:schemeClr val="bg1"/>
                </a:solidFill>
              </a:rPr>
              <a:t>keywords:</a:t>
            </a:r>
          </a:p>
          <a:p>
            <a:r>
              <a:rPr lang="en-GB" sz="1200" dirty="0">
                <a:solidFill>
                  <a:schemeClr val="bg1"/>
                </a:solidFill>
              </a:rPr>
              <a:t>author: 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Mike Dacey</a:t>
            </a:r>
          </a:p>
          <a:p>
            <a:r>
              <a:rPr lang="en-GB" sz="1200" dirty="0">
                <a:solidFill>
                  <a:schemeClr val="bg1"/>
                </a:solidFill>
              </a:rPr>
              <a:t>license: (ISC)</a:t>
            </a:r>
          </a:p>
          <a:p>
            <a:r>
              <a:rPr lang="en-GB" sz="1200" dirty="0">
                <a:solidFill>
                  <a:schemeClr val="bg1"/>
                </a:solidFill>
              </a:rPr>
              <a:t>About to write to \</a:t>
            </a:r>
            <a:r>
              <a:rPr lang="en-GB" sz="1200" dirty="0" err="1">
                <a:solidFill>
                  <a:schemeClr val="bg1"/>
                </a:solidFill>
              </a:rPr>
              <a:t>expressjs</a:t>
            </a:r>
            <a:r>
              <a:rPr lang="en-GB" sz="1200" dirty="0">
                <a:solidFill>
                  <a:schemeClr val="bg1"/>
                </a:solidFill>
              </a:rPr>
              <a:t>\</a:t>
            </a:r>
            <a:r>
              <a:rPr lang="en-GB" sz="1200" dirty="0" err="1">
                <a:solidFill>
                  <a:schemeClr val="bg1"/>
                </a:solidFill>
              </a:rPr>
              <a:t>nodewebservice</a:t>
            </a:r>
            <a:r>
              <a:rPr lang="en-GB" sz="1200" dirty="0">
                <a:solidFill>
                  <a:schemeClr val="bg1"/>
                </a:solidFill>
              </a:rPr>
              <a:t>\</a:t>
            </a:r>
            <a:r>
              <a:rPr lang="en-GB" sz="1200" dirty="0" err="1">
                <a:solidFill>
                  <a:schemeClr val="bg1"/>
                </a:solidFill>
              </a:rPr>
              <a:t>package.json</a:t>
            </a:r>
            <a:r>
              <a:rPr lang="en-GB" sz="1200" dirty="0">
                <a:solidFill>
                  <a:schemeClr val="bg1"/>
                </a:solidFill>
              </a:rPr>
              <a:t>: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{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"name": "</a:t>
            </a:r>
            <a:r>
              <a:rPr lang="en-GB" sz="1200" dirty="0" err="1">
                <a:solidFill>
                  <a:schemeClr val="bg1"/>
                </a:solidFill>
              </a:rPr>
              <a:t>nodewebservice</a:t>
            </a:r>
            <a:r>
              <a:rPr lang="en-GB" sz="1200" dirty="0">
                <a:solidFill>
                  <a:schemeClr val="bg1"/>
                </a:solidFill>
              </a:rPr>
              <a:t>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"version": "1.0.0",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"description": "Node.js web service example",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"main": "service.js",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"scripts": {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  "test": "echo \"Error: no test specified\" &amp;&amp; exit 1"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},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"author": "Mike Dacey",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"license": "ISC"</a:t>
            </a:r>
          </a:p>
          <a:p>
            <a:r>
              <a:rPr lang="en-GB" sz="1200" dirty="0">
                <a:solidFill>
                  <a:schemeClr val="bg1"/>
                </a:solidFill>
              </a:rPr>
              <a:t>}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Is this OK? (yes)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yes</a:t>
            </a:r>
          </a:p>
        </p:txBody>
      </p:sp>
    </p:spTree>
    <p:extLst>
      <p:ext uri="{BB962C8B-B14F-4D97-AF65-F5344CB8AC3E}">
        <p14:creationId xmlns:p14="http://schemas.microsoft.com/office/powerpoint/2010/main" val="1608991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8547"/>
            <a:ext cx="7029450" cy="1222940"/>
          </a:xfrm>
        </p:spPr>
        <p:txBody>
          <a:bodyPr/>
          <a:lstStyle/>
          <a:p>
            <a:r>
              <a:rPr lang="en-GB" dirty="0"/>
              <a:t>We are going to be using the </a:t>
            </a:r>
            <a:r>
              <a:rPr lang="en-GB" b="1" dirty="0"/>
              <a:t>express.js</a:t>
            </a:r>
            <a:r>
              <a:rPr lang="en-GB" dirty="0"/>
              <a:t> framework and a </a:t>
            </a:r>
            <a:r>
              <a:rPr lang="en-GB" b="1" dirty="0" err="1"/>
              <a:t>Postgres</a:t>
            </a:r>
            <a:r>
              <a:rPr lang="en-GB" dirty="0"/>
              <a:t> database, so we need to install these</a:t>
            </a:r>
            <a:br>
              <a:rPr lang="en-GB" dirty="0"/>
            </a:br>
            <a:r>
              <a:rPr lang="en-GB" i="1" dirty="0" err="1"/>
              <a:t>npm</a:t>
            </a:r>
            <a:r>
              <a:rPr lang="en-GB" i="1" dirty="0"/>
              <a:t> install express express-validator </a:t>
            </a:r>
            <a:r>
              <a:rPr lang="en-GB" i="1" dirty="0" err="1"/>
              <a:t>cors</a:t>
            </a:r>
            <a:r>
              <a:rPr lang="en-GB" i="1" dirty="0"/>
              <a:t> </a:t>
            </a:r>
            <a:r>
              <a:rPr lang="en-GB" i="1" dirty="0" err="1"/>
              <a:t>pg</a:t>
            </a:r>
            <a:r>
              <a:rPr lang="en-GB" i="1" dirty="0"/>
              <a:t> </a:t>
            </a:r>
            <a:r>
              <a:rPr lang="en-GB" i="1" dirty="0" err="1"/>
              <a:t>pg</a:t>
            </a:r>
            <a:r>
              <a:rPr lang="en-GB" i="1" dirty="0"/>
              <a:t>-format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86144" y="2375484"/>
            <a:ext cx="7693561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nodewebservice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 make sure you are in the </a:t>
            </a:r>
            <a:r>
              <a:rPr lang="en-GB" dirty="0" err="1">
                <a:solidFill>
                  <a:srgbClr val="FF0000"/>
                </a:solidFill>
                <a:sym typeface="Wingdings" panose="05000000000000000000" pitchFamily="2" charset="2"/>
              </a:rPr>
              <a:t>dir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 “</a:t>
            </a:r>
            <a:r>
              <a:rPr lang="en-GB" dirty="0" err="1">
                <a:solidFill>
                  <a:srgbClr val="FF0000"/>
                </a:solidFill>
                <a:sym typeface="Wingdings" panose="05000000000000000000" pitchFamily="2" charset="2"/>
              </a:rPr>
              <a:t>nodewebservice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”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</a:t>
            </a:r>
          </a:p>
          <a:p>
            <a:r>
              <a:rPr lang="en-GB" dirty="0" err="1">
                <a:solidFill>
                  <a:schemeClr val="bg1"/>
                </a:solidFill>
              </a:rPr>
              <a:t>package.json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express express-validator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cors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-format</a:t>
            </a:r>
          </a:p>
          <a:p>
            <a:r>
              <a:rPr lang="en-GB" dirty="0">
                <a:solidFill>
                  <a:schemeClr val="bg1"/>
                </a:solidFill>
              </a:rPr>
              <a:t>….</a:t>
            </a:r>
          </a:p>
          <a:p>
            <a:r>
              <a:rPr lang="en-GB" dirty="0">
                <a:solidFill>
                  <a:schemeClr val="bg1"/>
                </a:solidFill>
              </a:rPr>
              <a:t>+ pg-format@1.0.4</a:t>
            </a:r>
          </a:p>
          <a:p>
            <a:r>
              <a:rPr lang="en-GB" dirty="0">
                <a:solidFill>
                  <a:schemeClr val="bg1"/>
                </a:solidFill>
              </a:rPr>
              <a:t>+ cors@2.8.5</a:t>
            </a:r>
          </a:p>
          <a:p>
            <a:r>
              <a:rPr lang="en-GB" dirty="0">
                <a:solidFill>
                  <a:schemeClr val="bg1"/>
                </a:solidFill>
              </a:rPr>
              <a:t>+ express-validator@6.6.1</a:t>
            </a:r>
          </a:p>
          <a:p>
            <a:r>
              <a:rPr lang="en-GB" dirty="0">
                <a:solidFill>
                  <a:schemeClr val="bg1"/>
                </a:solidFill>
              </a:rPr>
              <a:t>+ express@4.17.1</a:t>
            </a:r>
          </a:p>
          <a:p>
            <a:r>
              <a:rPr lang="en-GB" dirty="0">
                <a:solidFill>
                  <a:schemeClr val="bg1"/>
                </a:solidFill>
              </a:rPr>
              <a:t>+ pg@8.4.2</a:t>
            </a:r>
          </a:p>
          <a:p>
            <a:r>
              <a:rPr lang="en-GB" dirty="0">
                <a:solidFill>
                  <a:schemeClr val="bg1"/>
                </a:solidFill>
              </a:rPr>
              <a:t>found 0 vulnerabilities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D2AF51-3768-4A72-B8EE-0BA47C6388A0}"/>
              </a:ext>
            </a:extLst>
          </p:cNvPr>
          <p:cNvSpPr txBox="1"/>
          <p:nvPr/>
        </p:nvSpPr>
        <p:spPr>
          <a:xfrm>
            <a:off x="5118424" y="4776141"/>
            <a:ext cx="3825551" cy="147732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Note: if you have the </a:t>
            </a:r>
            <a:r>
              <a:rPr lang="en-GB" dirty="0" err="1"/>
              <a:t>package.json</a:t>
            </a:r>
            <a:r>
              <a:rPr lang="en-GB" dirty="0"/>
              <a:t> file (download from Moodle) then just typing </a:t>
            </a:r>
            <a:r>
              <a:rPr lang="en-GB" i="1" dirty="0" err="1"/>
              <a:t>npm</a:t>
            </a:r>
            <a:r>
              <a:rPr lang="en-GB" i="1" dirty="0"/>
              <a:t> install </a:t>
            </a:r>
            <a:r>
              <a:rPr lang="en-GB" dirty="0"/>
              <a:t>should read the required modules from this file and install them</a:t>
            </a:r>
          </a:p>
        </p:txBody>
      </p:sp>
    </p:spTree>
    <p:extLst>
      <p:ext uri="{BB962C8B-B14F-4D97-AF65-F5344CB8AC3E}">
        <p14:creationId xmlns:p14="http://schemas.microsoft.com/office/powerpoint/2010/main" val="3501607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Node.js vs Express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6004" y="664141"/>
            <a:ext cx="5349272" cy="437950"/>
          </a:xfrm>
        </p:spPr>
        <p:txBody>
          <a:bodyPr/>
          <a:lstStyle/>
          <a:p>
            <a:r>
              <a:rPr lang="en-GB" dirty="0"/>
              <a:t>This in Node.js ……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99693" y="1102091"/>
            <a:ext cx="5200082" cy="286232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http = require('http'); </a:t>
            </a:r>
          </a:p>
          <a:p>
            <a:r>
              <a:rPr lang="en-GB" dirty="0"/>
              <a:t>server = </a:t>
            </a:r>
            <a:r>
              <a:rPr lang="en-GB" dirty="0" err="1"/>
              <a:t>http.createServer</a:t>
            </a:r>
            <a:r>
              <a:rPr lang="en-GB" dirty="0"/>
              <a:t>((</a:t>
            </a:r>
            <a:r>
              <a:rPr lang="en-GB" dirty="0" err="1"/>
              <a:t>req</a:t>
            </a:r>
            <a:r>
              <a:rPr lang="en-GB" dirty="0"/>
              <a:t>, res)=&gt; { </a:t>
            </a:r>
          </a:p>
          <a:p>
            <a:r>
              <a:rPr lang="en-GB" dirty="0"/>
              <a:t>  </a:t>
            </a:r>
            <a:r>
              <a:rPr lang="en-GB" dirty="0" err="1"/>
              <a:t>res.writeHead</a:t>
            </a:r>
            <a:r>
              <a:rPr lang="en-GB" dirty="0"/>
              <a:t>(200, {'Content-Type': 'text/plain'}); </a:t>
            </a:r>
          </a:p>
          <a:p>
            <a:r>
              <a:rPr lang="en-GB" dirty="0"/>
              <a:t>  </a:t>
            </a:r>
            <a:r>
              <a:rPr lang="en-GB" dirty="0" err="1"/>
              <a:t>res.end</a:t>
            </a:r>
            <a:r>
              <a:rPr lang="en-GB" dirty="0"/>
              <a:t>('Hello, World!\n'); </a:t>
            </a:r>
          </a:p>
          <a:p>
            <a:r>
              <a:rPr lang="en-GB" dirty="0"/>
              <a:t>});</a:t>
            </a:r>
          </a:p>
          <a:p>
            <a:endParaRPr lang="en-GB" dirty="0"/>
          </a:p>
          <a:p>
            <a:r>
              <a:rPr lang="en-GB" dirty="0" err="1"/>
              <a:t>server.listen</a:t>
            </a:r>
            <a:r>
              <a:rPr lang="en-GB" dirty="0"/>
              <a:t>(3000, '127.0.0.1‘, () =&gt;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console.log(‘Server running‘);</a:t>
            </a:r>
          </a:p>
          <a:p>
            <a:r>
              <a:rPr lang="en-GB" dirty="0"/>
              <a:t>});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15276" y="45286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4562375" y="4750069"/>
            <a:ext cx="4524637" cy="20313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express = require('express');</a:t>
            </a:r>
          </a:p>
          <a:p>
            <a:r>
              <a:rPr lang="en-GB" dirty="0" err="1"/>
              <a:t>const</a:t>
            </a:r>
            <a:r>
              <a:rPr lang="en-GB" dirty="0"/>
              <a:t> app = express();</a:t>
            </a:r>
          </a:p>
          <a:p>
            <a:endParaRPr lang="en-GB" dirty="0"/>
          </a:p>
          <a:p>
            <a:r>
              <a:rPr lang="en-GB" dirty="0" err="1"/>
              <a:t>app.get</a:t>
            </a:r>
            <a:r>
              <a:rPr lang="en-GB" dirty="0"/>
              <a:t>('/', (</a:t>
            </a:r>
            <a:r>
              <a:rPr lang="en-GB" dirty="0" err="1"/>
              <a:t>req,res</a:t>
            </a:r>
            <a:r>
              <a:rPr lang="en-GB" dirty="0"/>
              <a:t>)=&gt; {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//get method</a:t>
            </a:r>
          </a:p>
          <a:p>
            <a:r>
              <a:rPr lang="en-GB" dirty="0"/>
              <a:t>  </a:t>
            </a:r>
            <a:r>
              <a:rPr lang="en-GB" dirty="0" err="1"/>
              <a:t>res.send</a:t>
            </a:r>
            <a:r>
              <a:rPr lang="en-GB" dirty="0"/>
              <a:t>('Hello World');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//send response</a:t>
            </a:r>
          </a:p>
          <a:p>
            <a:r>
              <a:rPr lang="en-GB" dirty="0"/>
              <a:t>})</a:t>
            </a:r>
          </a:p>
          <a:p>
            <a:r>
              <a:rPr lang="en-GB" dirty="0" err="1"/>
              <a:t>app.listen</a:t>
            </a:r>
            <a:r>
              <a:rPr lang="en-GB" dirty="0"/>
              <a:t>(3000);</a:t>
            </a:r>
          </a:p>
        </p:txBody>
      </p:sp>
      <p:sp>
        <p:nvSpPr>
          <p:cNvPr id="15" name="Content Placeholder 2"/>
          <p:cNvSpPr txBox="1">
            <a:spLocks/>
          </p:cNvSpPr>
          <p:nvPr/>
        </p:nvSpPr>
        <p:spPr bwMode="auto">
          <a:xfrm>
            <a:off x="4562375" y="4294678"/>
            <a:ext cx="4332276" cy="43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….. is simplified to this in Express</a:t>
            </a:r>
          </a:p>
        </p:txBody>
      </p:sp>
    </p:spTree>
    <p:extLst>
      <p:ext uri="{BB962C8B-B14F-4D97-AF65-F5344CB8AC3E}">
        <p14:creationId xmlns:p14="http://schemas.microsoft.com/office/powerpoint/2010/main" val="32721784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Express Object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use Express we have to create an object that represents our server and contains a number of methods we can use. In particular, the routing methods.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Note: The name we give to this object is not important. Here I have named it “service” but often people name it “app”.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07381" y="3176338"/>
            <a:ext cx="3701654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express = require('express');</a:t>
            </a:r>
          </a:p>
          <a:p>
            <a:r>
              <a:rPr lang="en-GB" dirty="0" err="1"/>
              <a:t>const</a:t>
            </a:r>
            <a:r>
              <a:rPr lang="en-GB" dirty="0"/>
              <a:t> service = express();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620025" y="5377160"/>
            <a:ext cx="3701654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express = require('express');</a:t>
            </a:r>
          </a:p>
          <a:p>
            <a:r>
              <a:rPr lang="en-GB" dirty="0" err="1"/>
              <a:t>const</a:t>
            </a:r>
            <a:r>
              <a:rPr lang="en-GB" dirty="0"/>
              <a:t> </a:t>
            </a:r>
            <a:r>
              <a:rPr lang="en-GB" b="1" dirty="0"/>
              <a:t>app</a:t>
            </a:r>
            <a:r>
              <a:rPr lang="en-GB" dirty="0"/>
              <a:t> = express();</a:t>
            </a:r>
          </a:p>
        </p:txBody>
      </p:sp>
    </p:spTree>
    <p:extLst>
      <p:ext uri="{BB962C8B-B14F-4D97-AF65-F5344CB8AC3E}">
        <p14:creationId xmlns:p14="http://schemas.microsoft.com/office/powerpoint/2010/main" val="5882557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 the Server/Service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97281"/>
            <a:ext cx="7029450" cy="760396"/>
          </a:xfrm>
        </p:spPr>
        <p:txBody>
          <a:bodyPr/>
          <a:lstStyle/>
          <a:p>
            <a:r>
              <a:rPr lang="en-GB" dirty="0"/>
              <a:t>Create the express object and then call it’s listen method with a port number to start the service (app)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26773" y="2035534"/>
            <a:ext cx="8532744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let port = 1339;                 </a:t>
            </a:r>
            <a:r>
              <a:rPr lang="en-GB" sz="2000" dirty="0">
                <a:solidFill>
                  <a:srgbClr val="FF0000"/>
                </a:solidFill>
                <a:sym typeface="Wingdings" panose="05000000000000000000" pitchFamily="2" charset="2"/>
              </a:rPr>
              <a:t> choose a port number</a:t>
            </a:r>
            <a:endParaRPr lang="en-GB" sz="2000" dirty="0">
              <a:solidFill>
                <a:srgbClr val="FF0000"/>
              </a:solidFill>
            </a:endParaRPr>
          </a:p>
          <a:p>
            <a:r>
              <a:rPr lang="en-GB" sz="2000" dirty="0"/>
              <a:t>let service = express();</a:t>
            </a:r>
          </a:p>
          <a:p>
            <a:endParaRPr lang="en-GB" sz="2000" dirty="0"/>
          </a:p>
          <a:p>
            <a:r>
              <a:rPr lang="en-GB" sz="2000" dirty="0">
                <a:solidFill>
                  <a:schemeClr val="accent5">
                    <a:lumMod val="25000"/>
                  </a:schemeClr>
                </a:solidFill>
              </a:rPr>
              <a:t>// Set up the Routing Method here</a:t>
            </a:r>
          </a:p>
          <a:p>
            <a:endParaRPr lang="en-GB" sz="2000" dirty="0"/>
          </a:p>
          <a:p>
            <a:r>
              <a:rPr lang="en-GB" sz="2000" dirty="0" err="1"/>
              <a:t>service.listen</a:t>
            </a:r>
            <a:r>
              <a:rPr lang="en-GB" sz="2000" dirty="0"/>
              <a:t>(port, () =&gt; console.log(`Listening at http://localhost:${port}`));</a:t>
            </a:r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5039139" y="4134678"/>
            <a:ext cx="352839" cy="65101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3765465" y="4909931"/>
            <a:ext cx="32530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lambda function here is just a </a:t>
            </a:r>
            <a:r>
              <a:rPr lang="en-GB" dirty="0" err="1"/>
              <a:t>callback</a:t>
            </a:r>
            <a:r>
              <a:rPr lang="en-GB" dirty="0"/>
              <a:t> to print out a message so we know it has started</a:t>
            </a:r>
          </a:p>
        </p:txBody>
      </p:sp>
      <p:cxnSp>
        <p:nvCxnSpPr>
          <p:cNvPr id="10" name="Straight Connector 9"/>
          <p:cNvCxnSpPr/>
          <p:nvPr/>
        </p:nvCxnSpPr>
        <p:spPr bwMode="auto">
          <a:xfrm>
            <a:off x="2863516" y="4134678"/>
            <a:ext cx="586659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2494F496-9EF8-4A79-A479-905474F8FCF0}"/>
              </a:ext>
            </a:extLst>
          </p:cNvPr>
          <p:cNvSpPr txBox="1"/>
          <p:nvPr/>
        </p:nvSpPr>
        <p:spPr>
          <a:xfrm>
            <a:off x="337019" y="4490630"/>
            <a:ext cx="1167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Tilde key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307D0A4-5FD6-49B1-A8A5-B587728BA3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329" y="4816944"/>
            <a:ext cx="2046647" cy="136443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B5356FA-EE5F-4FFB-A6EB-091979453A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4967" y="5233223"/>
            <a:ext cx="889483" cy="874343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B826AF6-F145-4B38-B54C-91ED25D141A3}"/>
              </a:ext>
            </a:extLst>
          </p:cNvPr>
          <p:cNvCxnSpPr>
            <a:endCxn id="12" idx="0"/>
          </p:cNvCxnSpPr>
          <p:nvPr/>
        </p:nvCxnSpPr>
        <p:spPr bwMode="auto">
          <a:xfrm>
            <a:off x="710661" y="5116397"/>
            <a:ext cx="1239048" cy="116826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rgbClr val="00B0F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8A20278-229E-4334-B43F-6A8F55291B50}"/>
              </a:ext>
            </a:extLst>
          </p:cNvPr>
          <p:cNvCxnSpPr/>
          <p:nvPr/>
        </p:nvCxnSpPr>
        <p:spPr bwMode="auto">
          <a:xfrm>
            <a:off x="710661" y="5393746"/>
            <a:ext cx="852693" cy="713820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rgbClr val="00B0F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6097608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5525"/>
            <a:ext cx="7029450" cy="731520"/>
          </a:xfrm>
        </p:spPr>
        <p:txBody>
          <a:bodyPr/>
          <a:lstStyle/>
          <a:p>
            <a:r>
              <a:rPr lang="en-GB" dirty="0"/>
              <a:t>We will add some commands to the </a:t>
            </a:r>
            <a:r>
              <a:rPr lang="en-GB" b="1" dirty="0" err="1"/>
              <a:t>package.json</a:t>
            </a:r>
            <a:r>
              <a:rPr lang="en-GB" dirty="0"/>
              <a:t> file run the service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7502" y="1751796"/>
            <a:ext cx="8073222" cy="286232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{  </a:t>
            </a:r>
          </a:p>
          <a:p>
            <a:r>
              <a:rPr lang="en-GB" dirty="0"/>
              <a:t>      "name": "</a:t>
            </a:r>
            <a:r>
              <a:rPr lang="en-GB" dirty="0" err="1"/>
              <a:t>nodewebservice</a:t>
            </a:r>
            <a:r>
              <a:rPr lang="en-GB" dirty="0"/>
              <a:t>",  </a:t>
            </a:r>
          </a:p>
          <a:p>
            <a:r>
              <a:rPr lang="en-GB" dirty="0"/>
              <a:t>      "version": "1.0.0",  </a:t>
            </a:r>
          </a:p>
          <a:p>
            <a:r>
              <a:rPr lang="en-GB" dirty="0"/>
              <a:t>      "description": "Node.js web service example",</a:t>
            </a:r>
          </a:p>
          <a:p>
            <a:r>
              <a:rPr lang="en-GB" dirty="0"/>
              <a:t>      "main": "service.js", </a:t>
            </a:r>
          </a:p>
          <a:p>
            <a:r>
              <a:rPr lang="en-GB" dirty="0"/>
              <a:t>      "scripts": {    </a:t>
            </a:r>
          </a:p>
          <a:p>
            <a:r>
              <a:rPr lang="en-GB" strike="sngStrike" dirty="0">
                <a:solidFill>
                  <a:srgbClr val="FF0000"/>
                </a:solidFill>
              </a:rPr>
              <a:t>           "test": "echo \"Error: no test specified\" &amp;&amp; exit 1"   </a:t>
            </a:r>
            <a:r>
              <a:rPr lang="en-GB" dirty="0">
                <a:sym typeface="Wingdings" panose="05000000000000000000" pitchFamily="2" charset="2"/>
              </a:rPr>
              <a:t> Replace this line</a:t>
            </a:r>
            <a:r>
              <a:rPr lang="en-GB" dirty="0"/>
              <a:t> </a:t>
            </a:r>
          </a:p>
          <a:p>
            <a:r>
              <a:rPr lang="en-GB" dirty="0"/>
              <a:t>       },  </a:t>
            </a:r>
          </a:p>
          <a:p>
            <a:r>
              <a:rPr lang="en-GB" dirty="0"/>
              <a:t>      "author": "Mike Dacey",  </a:t>
            </a:r>
          </a:p>
          <a:p>
            <a:r>
              <a:rPr lang="en-GB" dirty="0"/>
              <a:t>      ……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9646" y="5162348"/>
            <a:ext cx="8164329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    "scripts": {    </a:t>
            </a:r>
          </a:p>
          <a:p>
            <a:r>
              <a:rPr lang="en-GB" dirty="0">
                <a:solidFill>
                  <a:srgbClr val="FF0000"/>
                </a:solidFill>
              </a:rPr>
              <a:t>         “</a:t>
            </a:r>
            <a:r>
              <a:rPr lang="en-GB" b="1" dirty="0">
                <a:solidFill>
                  <a:srgbClr val="FF0000"/>
                </a:solidFill>
              </a:rPr>
              <a:t>start</a:t>
            </a:r>
            <a:r>
              <a:rPr lang="en-GB" dirty="0">
                <a:solidFill>
                  <a:srgbClr val="FF0000"/>
                </a:solidFill>
              </a:rPr>
              <a:t>":  "node service.js"           </a:t>
            </a:r>
          </a:p>
          <a:p>
            <a:r>
              <a:rPr lang="en-GB" dirty="0"/>
              <a:t>     },  </a:t>
            </a:r>
          </a:p>
        </p:txBody>
      </p:sp>
      <p:sp>
        <p:nvSpPr>
          <p:cNvPr id="7" name="Down Arrow 6"/>
          <p:cNvSpPr/>
          <p:nvPr/>
        </p:nvSpPr>
        <p:spPr bwMode="auto">
          <a:xfrm rot="8640047">
            <a:off x="4165032" y="3674600"/>
            <a:ext cx="548640" cy="1887606"/>
          </a:xfrm>
          <a:prstGeom prst="down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13803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341697"/>
          </a:xfrm>
        </p:spPr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457200"/>
            <a:ext cx="7029450" cy="5381625"/>
          </a:xfrm>
        </p:spPr>
        <p:txBody>
          <a:bodyPr/>
          <a:lstStyle/>
          <a:p>
            <a:r>
              <a:rPr lang="en-GB" dirty="0"/>
              <a:t>Create a file called </a:t>
            </a:r>
            <a:r>
              <a:rPr lang="en-GB" b="1" dirty="0"/>
              <a:t>service.js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dirty="0"/>
              <a:t>Compile and </a:t>
            </a:r>
            <a:r>
              <a:rPr lang="en-GB" b="1" dirty="0">
                <a:solidFill>
                  <a:srgbClr val="FF0000"/>
                </a:solidFill>
              </a:rPr>
              <a:t>run the service </a:t>
            </a:r>
            <a:r>
              <a:rPr lang="en-GB" dirty="0"/>
              <a:t>using</a:t>
            </a:r>
            <a:br>
              <a:rPr lang="en-GB" b="1" dirty="0"/>
            </a:br>
            <a:r>
              <a:rPr lang="en-GB" i="1" dirty="0" err="1"/>
              <a:t>npm</a:t>
            </a:r>
            <a:r>
              <a:rPr lang="en-GB" i="1" dirty="0"/>
              <a:t> run  start</a:t>
            </a:r>
            <a:endParaRPr lang="en-GB" dirty="0"/>
          </a:p>
          <a:p>
            <a:r>
              <a:rPr lang="en-GB" dirty="0"/>
              <a:t>This runs the “start” </a:t>
            </a:r>
            <a:r>
              <a:rPr lang="en-GB" b="1" dirty="0"/>
              <a:t>command</a:t>
            </a:r>
            <a:r>
              <a:rPr lang="en-GB" dirty="0"/>
              <a:t> from the </a:t>
            </a:r>
            <a:r>
              <a:rPr lang="en-GB" dirty="0" err="1"/>
              <a:t>package.json</a:t>
            </a:r>
            <a:r>
              <a:rPr lang="en-GB" dirty="0"/>
              <a:t> "scripts" object we previously created.</a:t>
            </a:r>
            <a:endParaRPr lang="en-GB" b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3578" y="890160"/>
            <a:ext cx="8073222" cy="175432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express = require('express');</a:t>
            </a:r>
          </a:p>
          <a:p>
            <a:r>
              <a:rPr lang="en-GB" dirty="0" err="1"/>
              <a:t>const</a:t>
            </a:r>
            <a:r>
              <a:rPr lang="en-GB" dirty="0"/>
              <a:t> service = express();</a:t>
            </a:r>
          </a:p>
          <a:p>
            <a:r>
              <a:rPr lang="en-GB" dirty="0" err="1"/>
              <a:t>const</a:t>
            </a:r>
            <a:r>
              <a:rPr lang="en-GB" dirty="0"/>
              <a:t> port = 1339;</a:t>
            </a:r>
          </a:p>
          <a:p>
            <a:endParaRPr lang="en-GB" dirty="0"/>
          </a:p>
          <a:p>
            <a:r>
              <a:rPr lang="en-GB" dirty="0" err="1"/>
              <a:t>service.listen</a:t>
            </a:r>
            <a:r>
              <a:rPr lang="en-GB" dirty="0"/>
              <a:t>(port, () =&gt; console.log(`Example web service listening at http://localhost:${port}`));		</a:t>
            </a:r>
          </a:p>
        </p:txBody>
      </p:sp>
      <p:sp>
        <p:nvSpPr>
          <p:cNvPr id="6" name="Curved Left Arrow 5"/>
          <p:cNvSpPr/>
          <p:nvPr/>
        </p:nvSpPr>
        <p:spPr bwMode="auto">
          <a:xfrm>
            <a:off x="7892566" y="2155769"/>
            <a:ext cx="226194" cy="264695"/>
          </a:xfrm>
          <a:prstGeom prst="curvedLeftArrow">
            <a:avLst>
              <a:gd name="adj1" fmla="val 20677"/>
              <a:gd name="adj2" fmla="val 50000"/>
              <a:gd name="adj3" fmla="val 25000"/>
            </a:avLst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47750" y="4112339"/>
            <a:ext cx="7338765" cy="175432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run start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&gt; nodewebservice@1.0.0 start</a:t>
            </a:r>
          </a:p>
          <a:p>
            <a:r>
              <a:rPr lang="en-GB" dirty="0">
                <a:solidFill>
                  <a:schemeClr val="bg1"/>
                </a:solidFill>
              </a:rPr>
              <a:t>&gt; node service.js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rgbClr val="FFC000"/>
                </a:solidFill>
              </a:rPr>
              <a:t>Example web service listening at http://localhost:1339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71636" y="5182956"/>
            <a:ext cx="2191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&lt;Ctrl&gt; + &lt;C&gt; to exit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712821" y="2040016"/>
            <a:ext cx="46679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dirty="0"/>
              <a:t>`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207455" y="1767323"/>
            <a:ext cx="46679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dirty="0"/>
              <a:t>`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BCA8C6-2384-4B0B-871C-E42D85649BC3}"/>
              </a:ext>
            </a:extLst>
          </p:cNvPr>
          <p:cNvSpPr txBox="1"/>
          <p:nvPr/>
        </p:nvSpPr>
        <p:spPr>
          <a:xfrm>
            <a:off x="6749868" y="117167"/>
            <a:ext cx="1167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Tilde key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73472E7-AF75-4515-A50D-086BDA7E75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0178" y="443481"/>
            <a:ext cx="2046647" cy="136443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C1A4D1B-A895-4F43-B8C1-C8C9DA5CE5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816" y="859760"/>
            <a:ext cx="889483" cy="874343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6B7C2C3-CC30-4698-A401-008E8EB6AB4A}"/>
              </a:ext>
            </a:extLst>
          </p:cNvPr>
          <p:cNvCxnSpPr>
            <a:endCxn id="13" idx="0"/>
          </p:cNvCxnSpPr>
          <p:nvPr/>
        </p:nvCxnSpPr>
        <p:spPr bwMode="auto">
          <a:xfrm>
            <a:off x="7123510" y="742934"/>
            <a:ext cx="1239048" cy="116826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rgbClr val="00B0F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538E918-9867-46F9-B657-CB0AE6DDC75C}"/>
              </a:ext>
            </a:extLst>
          </p:cNvPr>
          <p:cNvCxnSpPr/>
          <p:nvPr/>
        </p:nvCxnSpPr>
        <p:spPr bwMode="auto">
          <a:xfrm>
            <a:off x="7123510" y="1020283"/>
            <a:ext cx="852693" cy="713820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rgbClr val="00B0F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83AD4E-93EE-4A41-98F3-E8F8A6CB2544}"/>
              </a:ext>
            </a:extLst>
          </p:cNvPr>
          <p:cNvSpPr txBox="1"/>
          <p:nvPr/>
        </p:nvSpPr>
        <p:spPr>
          <a:xfrm>
            <a:off x="6116562" y="3901407"/>
            <a:ext cx="2929013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Actually the “start” script is special, so we can drop the </a:t>
            </a:r>
            <a:r>
              <a:rPr lang="en-GB" i="1" dirty="0">
                <a:solidFill>
                  <a:srgbClr val="FF0000"/>
                </a:solidFill>
              </a:rPr>
              <a:t>run</a:t>
            </a:r>
            <a:r>
              <a:rPr lang="en-GB" dirty="0">
                <a:solidFill>
                  <a:srgbClr val="FF0000"/>
                </a:solidFill>
              </a:rPr>
              <a:t> word from the command </a:t>
            </a:r>
            <a:r>
              <a:rPr lang="en-GB" b="1" i="1" dirty="0" err="1">
                <a:solidFill>
                  <a:srgbClr val="FF0000"/>
                </a:solidFill>
              </a:rPr>
              <a:t>npm</a:t>
            </a:r>
            <a:r>
              <a:rPr lang="en-GB" b="1" i="1" dirty="0">
                <a:solidFill>
                  <a:srgbClr val="FF0000"/>
                </a:solidFill>
              </a:rPr>
              <a:t> start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9A00553D-3727-4419-A25C-5C25A976993B}"/>
              </a:ext>
            </a:extLst>
          </p:cNvPr>
          <p:cNvSpPr/>
          <p:nvPr/>
        </p:nvSpPr>
        <p:spPr bwMode="auto">
          <a:xfrm flipH="1">
            <a:off x="2855166" y="4101878"/>
            <a:ext cx="3261395" cy="433171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A5130FE-ABAA-1B0C-3F54-BCB559EA3CA7}"/>
              </a:ext>
            </a:extLst>
          </p:cNvPr>
          <p:cNvSpPr txBox="1"/>
          <p:nvPr/>
        </p:nvSpPr>
        <p:spPr>
          <a:xfrm>
            <a:off x="1047750" y="5904754"/>
            <a:ext cx="7338765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Note: The following command are identical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run-script start</a:t>
            </a:r>
            <a:r>
              <a:rPr lang="en-GB" dirty="0">
                <a:solidFill>
                  <a:schemeClr val="bg1"/>
                </a:solidFill>
              </a:rPr>
              <a:t>        </a:t>
            </a:r>
            <a:r>
              <a:rPr lang="en-GB" dirty="0">
                <a:solidFill>
                  <a:schemeClr val="bg1"/>
                </a:solidFill>
                <a:sym typeface="Wingdings" panose="05000000000000000000" pitchFamily="2" charset="2"/>
              </a:rPr>
              <a:t> Long hand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run start                 </a:t>
            </a:r>
            <a:r>
              <a:rPr lang="en-GB" dirty="0">
                <a:solidFill>
                  <a:schemeClr val="bg1"/>
                </a:solidFill>
                <a:sym typeface="Wingdings" panose="05000000000000000000" pitchFamily="2" charset="2"/>
              </a:rPr>
              <a:t> Short hand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5633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53947-0CC7-4FA6-BFB8-D2BB0AA77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Automatic Rebuild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43FFA-B440-45EE-B6CE-EBCEED0E62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699163"/>
            <a:ext cx="7029450" cy="4114800"/>
          </a:xfrm>
        </p:spPr>
        <p:txBody>
          <a:bodyPr/>
          <a:lstStyle/>
          <a:p>
            <a:r>
              <a:rPr lang="en-GB" dirty="0"/>
              <a:t>You will notice that if you change the code, then you have to &lt;Ctrl&gt;+&lt;C&gt; and then restart the service by typing </a:t>
            </a:r>
            <a:r>
              <a:rPr lang="en-GB" i="1" dirty="0"/>
              <a:t>node service.js</a:t>
            </a:r>
            <a:endParaRPr lang="en-GB" dirty="0"/>
          </a:p>
          <a:p>
            <a:r>
              <a:rPr lang="en-GB" dirty="0"/>
              <a:t>We would really like the service to automatically restart when the code is changed. </a:t>
            </a:r>
            <a:r>
              <a:rPr lang="en-GB" i="1" dirty="0" err="1"/>
              <a:t>Nodemon</a:t>
            </a:r>
            <a:r>
              <a:rPr lang="en-GB" dirty="0"/>
              <a:t> is a module that allows us to monitor the code for changes to restart the service </a:t>
            </a:r>
          </a:p>
          <a:p>
            <a:endParaRPr lang="en-GB" dirty="0"/>
          </a:p>
          <a:p>
            <a:r>
              <a:rPr lang="en-GB" dirty="0"/>
              <a:t>To monitor the </a:t>
            </a:r>
            <a:r>
              <a:rPr lang="en-GB" i="1" dirty="0"/>
              <a:t>main.js</a:t>
            </a:r>
            <a:r>
              <a:rPr lang="en-GB" dirty="0"/>
              <a:t> file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can monitor a different directory using the --watch option (or even multiple directories, using multiple --watch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By default </a:t>
            </a:r>
            <a:r>
              <a:rPr lang="en-GB" b="1" dirty="0" err="1"/>
              <a:t>nodemon</a:t>
            </a:r>
            <a:r>
              <a:rPr lang="en-GB" b="1" dirty="0"/>
              <a:t> will traverse all sub-directories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D4330B-BBBE-43A3-9AF5-0381A18B7D1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A90BA0-8BDA-4D27-8241-ACCA999CCB11}"/>
              </a:ext>
            </a:extLst>
          </p:cNvPr>
          <p:cNvSpPr txBox="1"/>
          <p:nvPr/>
        </p:nvSpPr>
        <p:spPr>
          <a:xfrm>
            <a:off x="1084947" y="3018638"/>
            <a:ext cx="7230570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nodemon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BCD2F4-7DDE-43D3-B256-5C194FD86BD7}"/>
              </a:ext>
            </a:extLst>
          </p:cNvPr>
          <p:cNvSpPr txBox="1"/>
          <p:nvPr/>
        </p:nvSpPr>
        <p:spPr>
          <a:xfrm>
            <a:off x="1064995" y="3765838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nodemon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main.js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A7E2AC-50BC-4B1E-96AC-501E1F0A02CA}"/>
              </a:ext>
            </a:extLst>
          </p:cNvPr>
          <p:cNvSpPr txBox="1"/>
          <p:nvPr/>
        </p:nvSpPr>
        <p:spPr>
          <a:xfrm>
            <a:off x="981907" y="4158022"/>
            <a:ext cx="7114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</a:t>
            </a:r>
            <a:r>
              <a:rPr lang="en-GB" i="1" dirty="0"/>
              <a:t>main.js” represents the first file to execute…all its dependencies are automatically monitored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5D92D02-0FF7-4819-B64B-B94076664121}"/>
              </a:ext>
            </a:extLst>
          </p:cNvPr>
          <p:cNvSpPr txBox="1"/>
          <p:nvPr/>
        </p:nvSpPr>
        <p:spPr>
          <a:xfrm>
            <a:off x="1084947" y="5513126"/>
            <a:ext cx="7031255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nodemon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 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--watch dir1  server.js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nodemon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 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--watch dir1 --watch dir2  app.js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01910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1B9CA-6838-4152-BC15-B59ADFCB3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Adding Script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04BA9-18FC-4881-AE21-94D0FDAF0A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239207"/>
            <a:ext cx="7029450" cy="4114800"/>
          </a:xfrm>
        </p:spPr>
        <p:txBody>
          <a:bodyPr/>
          <a:lstStyle/>
          <a:p>
            <a:r>
              <a:rPr lang="en-GB" dirty="0"/>
              <a:t>We can add </a:t>
            </a:r>
            <a:r>
              <a:rPr lang="en-GB" dirty="0" err="1"/>
              <a:t>nodemon</a:t>
            </a:r>
            <a:r>
              <a:rPr lang="en-GB" dirty="0"/>
              <a:t> as a script </a:t>
            </a:r>
          </a:p>
          <a:p>
            <a:r>
              <a:rPr lang="en-GB" dirty="0"/>
              <a:t>EITHER like this: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OR like this, if you for some reason you also want to be able to run the script without the automatic build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A22451-851B-4FCB-917D-74CABF1D862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C02592-7C8A-4E70-BA26-788CE4F6B414}"/>
              </a:ext>
            </a:extLst>
          </p:cNvPr>
          <p:cNvSpPr txBox="1"/>
          <p:nvPr/>
        </p:nvSpPr>
        <p:spPr>
          <a:xfrm>
            <a:off x="128118" y="2020852"/>
            <a:ext cx="6910921" cy="1200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    "scripts": {</a:t>
            </a:r>
          </a:p>
          <a:p>
            <a:r>
              <a:rPr lang="en-GB" dirty="0"/>
              <a:t>         </a:t>
            </a:r>
            <a:r>
              <a:rPr lang="en-GB" dirty="0">
                <a:solidFill>
                  <a:srgbClr val="FF0000"/>
                </a:solidFill>
              </a:rPr>
              <a:t>"start-mount": "./</a:t>
            </a:r>
            <a:r>
              <a:rPr lang="en-GB" dirty="0" err="1">
                <a:solidFill>
                  <a:srgbClr val="FF0000"/>
                </a:solidFill>
              </a:rPr>
              <a:t>node_modules</a:t>
            </a:r>
            <a:r>
              <a:rPr lang="en-GB" dirty="0">
                <a:solidFill>
                  <a:srgbClr val="FF0000"/>
                </a:solidFill>
              </a:rPr>
              <a:t>/.bin/</a:t>
            </a:r>
            <a:r>
              <a:rPr lang="en-GB" dirty="0" err="1">
                <a:solidFill>
                  <a:srgbClr val="FF0000"/>
                </a:solidFill>
              </a:rPr>
              <a:t>nodemon</a:t>
            </a:r>
            <a:r>
              <a:rPr lang="en-GB" dirty="0">
                <a:solidFill>
                  <a:srgbClr val="FF0000"/>
                </a:solidFill>
              </a:rPr>
              <a:t> -L service.js",    </a:t>
            </a:r>
          </a:p>
          <a:p>
            <a:r>
              <a:rPr lang="en-GB" dirty="0">
                <a:solidFill>
                  <a:srgbClr val="FF0000"/>
                </a:solidFill>
              </a:rPr>
              <a:t>         “</a:t>
            </a:r>
            <a:r>
              <a:rPr lang="en-GB" b="1" dirty="0">
                <a:solidFill>
                  <a:srgbClr val="FF0000"/>
                </a:solidFill>
              </a:rPr>
              <a:t>start</a:t>
            </a:r>
            <a:r>
              <a:rPr lang="en-GB" dirty="0">
                <a:solidFill>
                  <a:srgbClr val="FF0000"/>
                </a:solidFill>
              </a:rPr>
              <a:t>":  “./</a:t>
            </a:r>
            <a:r>
              <a:rPr lang="en-GB" dirty="0" err="1">
                <a:solidFill>
                  <a:srgbClr val="FF0000"/>
                </a:solidFill>
              </a:rPr>
              <a:t>node_modules</a:t>
            </a:r>
            <a:r>
              <a:rPr lang="en-GB" dirty="0">
                <a:solidFill>
                  <a:srgbClr val="FF0000"/>
                </a:solidFill>
              </a:rPr>
              <a:t>/.bin/</a:t>
            </a:r>
            <a:r>
              <a:rPr lang="en-GB" dirty="0" err="1">
                <a:solidFill>
                  <a:srgbClr val="FF0000"/>
                </a:solidFill>
              </a:rPr>
              <a:t>nodemon</a:t>
            </a:r>
            <a:r>
              <a:rPr lang="en-GB" dirty="0">
                <a:solidFill>
                  <a:srgbClr val="FF0000"/>
                </a:solidFill>
              </a:rPr>
              <a:t> service.js"           </a:t>
            </a:r>
          </a:p>
          <a:p>
            <a:r>
              <a:rPr lang="en-GB" dirty="0"/>
              <a:t>     },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4CA4BC-D9A3-4577-A2CE-D003901E567E}"/>
              </a:ext>
            </a:extLst>
          </p:cNvPr>
          <p:cNvSpPr txBox="1"/>
          <p:nvPr/>
        </p:nvSpPr>
        <p:spPr>
          <a:xfrm>
            <a:off x="133935" y="4282136"/>
            <a:ext cx="6861069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    "scripts": {    </a:t>
            </a:r>
          </a:p>
          <a:p>
            <a:r>
              <a:rPr lang="en-GB" dirty="0">
                <a:solidFill>
                  <a:srgbClr val="FF0000"/>
                </a:solidFill>
              </a:rPr>
              <a:t>         “</a:t>
            </a:r>
            <a:r>
              <a:rPr lang="en-GB" b="1" dirty="0">
                <a:solidFill>
                  <a:srgbClr val="FF0000"/>
                </a:solidFill>
              </a:rPr>
              <a:t>exec</a:t>
            </a:r>
            <a:r>
              <a:rPr lang="en-GB" dirty="0">
                <a:solidFill>
                  <a:srgbClr val="FF0000"/>
                </a:solidFill>
              </a:rPr>
              <a:t>": “node service.js“,  </a:t>
            </a:r>
          </a:p>
          <a:p>
            <a:r>
              <a:rPr lang="en-GB" dirty="0">
                <a:solidFill>
                  <a:srgbClr val="FF0000"/>
                </a:solidFill>
              </a:rPr>
              <a:t>         "start-mount": "./</a:t>
            </a:r>
            <a:r>
              <a:rPr lang="en-GB" dirty="0" err="1">
                <a:solidFill>
                  <a:srgbClr val="FF0000"/>
                </a:solidFill>
              </a:rPr>
              <a:t>node_modules</a:t>
            </a:r>
            <a:r>
              <a:rPr lang="en-GB" dirty="0">
                <a:solidFill>
                  <a:srgbClr val="FF0000"/>
                </a:solidFill>
              </a:rPr>
              <a:t>/.bin/</a:t>
            </a:r>
            <a:r>
              <a:rPr lang="en-GB" dirty="0" err="1">
                <a:solidFill>
                  <a:srgbClr val="FF0000"/>
                </a:solidFill>
              </a:rPr>
              <a:t>nodemon</a:t>
            </a:r>
            <a:r>
              <a:rPr lang="en-GB" dirty="0">
                <a:solidFill>
                  <a:srgbClr val="FF0000"/>
                </a:solidFill>
              </a:rPr>
              <a:t> -L service.js",         </a:t>
            </a:r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         “</a:t>
            </a:r>
            <a:r>
              <a:rPr lang="en-GB" b="1" dirty="0">
                <a:solidFill>
                  <a:srgbClr val="FF0000"/>
                </a:solidFill>
              </a:rPr>
              <a:t>start</a:t>
            </a:r>
            <a:r>
              <a:rPr lang="en-GB" dirty="0">
                <a:solidFill>
                  <a:srgbClr val="FF0000"/>
                </a:solidFill>
              </a:rPr>
              <a:t>":  “./</a:t>
            </a:r>
            <a:r>
              <a:rPr lang="en-GB" dirty="0" err="1">
                <a:solidFill>
                  <a:srgbClr val="FF0000"/>
                </a:solidFill>
              </a:rPr>
              <a:t>node_modules</a:t>
            </a:r>
            <a:r>
              <a:rPr lang="en-GB" dirty="0">
                <a:solidFill>
                  <a:srgbClr val="FF0000"/>
                </a:solidFill>
              </a:rPr>
              <a:t>/.bin/</a:t>
            </a:r>
            <a:r>
              <a:rPr lang="en-GB" dirty="0" err="1">
                <a:solidFill>
                  <a:srgbClr val="FF0000"/>
                </a:solidFill>
              </a:rPr>
              <a:t>nodemon</a:t>
            </a:r>
            <a:r>
              <a:rPr lang="en-GB" dirty="0">
                <a:solidFill>
                  <a:srgbClr val="FF0000"/>
                </a:solidFill>
              </a:rPr>
              <a:t> service.js"           </a:t>
            </a:r>
          </a:p>
          <a:p>
            <a:r>
              <a:rPr lang="en-GB" dirty="0"/>
              <a:t>     },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C24340-C767-4A3B-9EF5-0084E2AB5350}"/>
              </a:ext>
            </a:extLst>
          </p:cNvPr>
          <p:cNvSpPr txBox="1"/>
          <p:nvPr/>
        </p:nvSpPr>
        <p:spPr>
          <a:xfrm>
            <a:off x="7044099" y="4429060"/>
            <a:ext cx="1774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$ </a:t>
            </a:r>
            <a:r>
              <a:rPr lang="en-GB" i="1" dirty="0" err="1"/>
              <a:t>npm</a:t>
            </a:r>
            <a:r>
              <a:rPr lang="en-GB" i="1" dirty="0"/>
              <a:t> run exec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54C319-366A-423E-B7D0-F3B3B30C6461}"/>
              </a:ext>
            </a:extLst>
          </p:cNvPr>
          <p:cNvSpPr txBox="1"/>
          <p:nvPr/>
        </p:nvSpPr>
        <p:spPr>
          <a:xfrm>
            <a:off x="7063334" y="5113133"/>
            <a:ext cx="17363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$ </a:t>
            </a:r>
            <a:r>
              <a:rPr lang="en-GB" i="1" dirty="0" err="1"/>
              <a:t>npm</a:t>
            </a:r>
            <a:r>
              <a:rPr lang="en-GB" i="1" dirty="0"/>
              <a:t> run start</a:t>
            </a:r>
          </a:p>
          <a:p>
            <a:r>
              <a:rPr lang="en-GB" i="1" dirty="0"/>
              <a:t>$ </a:t>
            </a:r>
            <a:r>
              <a:rPr lang="en-GB" i="1" dirty="0" err="1"/>
              <a:t>npm</a:t>
            </a:r>
            <a:r>
              <a:rPr lang="en-GB" i="1" dirty="0"/>
              <a:t> start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D09D83F-EE7A-4083-83C3-11048C6F0EC5}"/>
              </a:ext>
            </a:extLst>
          </p:cNvPr>
          <p:cNvSpPr txBox="1"/>
          <p:nvPr/>
        </p:nvSpPr>
        <p:spPr>
          <a:xfrm>
            <a:off x="7082571" y="2159351"/>
            <a:ext cx="17363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$ </a:t>
            </a:r>
            <a:r>
              <a:rPr lang="en-GB" i="1" dirty="0" err="1"/>
              <a:t>npm</a:t>
            </a:r>
            <a:r>
              <a:rPr lang="en-GB" i="1" dirty="0"/>
              <a:t> run start</a:t>
            </a:r>
          </a:p>
          <a:p>
            <a:r>
              <a:rPr lang="en-GB" i="1" dirty="0"/>
              <a:t>$ </a:t>
            </a:r>
            <a:r>
              <a:rPr lang="en-GB" i="1" dirty="0" err="1"/>
              <a:t>npm</a:t>
            </a:r>
            <a:r>
              <a:rPr lang="en-GB" i="1" dirty="0"/>
              <a:t> start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C9D2C1-CD95-483D-9F78-C56959B77149}"/>
              </a:ext>
            </a:extLst>
          </p:cNvPr>
          <p:cNvSpPr txBox="1"/>
          <p:nvPr/>
        </p:nvSpPr>
        <p:spPr>
          <a:xfrm>
            <a:off x="5385734" y="5991152"/>
            <a:ext cx="3597691" cy="7386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FYI: The “start-mount” script is required to allow </a:t>
            </a:r>
            <a:r>
              <a:rPr lang="en-GB" sz="1400" dirty="0" err="1"/>
              <a:t>nodemon</a:t>
            </a:r>
            <a:r>
              <a:rPr lang="en-GB" sz="1400" dirty="0"/>
              <a:t> to read across a mounted drive when we use it docker-compose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EF4F370-7FF0-301A-58E6-60C92A7BFA76}"/>
              </a:ext>
            </a:extLst>
          </p:cNvPr>
          <p:cNvSpPr txBox="1"/>
          <p:nvPr/>
        </p:nvSpPr>
        <p:spPr>
          <a:xfrm>
            <a:off x="1047750" y="804467"/>
            <a:ext cx="7230570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nodemon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5BB16AF-48FE-3DAD-15B2-4AFCFD746918}"/>
              </a:ext>
            </a:extLst>
          </p:cNvPr>
          <p:cNvSpPr txBox="1"/>
          <p:nvPr/>
        </p:nvSpPr>
        <p:spPr>
          <a:xfrm>
            <a:off x="5453691" y="1188999"/>
            <a:ext cx="3461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If this does not cause a restart when you change your code then you may need to add the -L flag here as well </a:t>
            </a:r>
            <a:r>
              <a:rPr lang="en-GB" sz="1400" dirty="0">
                <a:sym typeface="Wingdings" panose="05000000000000000000" pitchFamily="2" charset="2"/>
              </a:rPr>
              <a:t></a:t>
            </a:r>
            <a:endParaRPr lang="en-GB" sz="1400" dirty="0"/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90A89C1C-2917-8BBC-1D2F-B293C427B0C6}"/>
              </a:ext>
            </a:extLst>
          </p:cNvPr>
          <p:cNvCxnSpPr/>
          <p:nvPr/>
        </p:nvCxnSpPr>
        <p:spPr bwMode="auto">
          <a:xfrm flipH="1">
            <a:off x="4817660" y="1955444"/>
            <a:ext cx="696036" cy="75871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7137051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F60CA-12AB-4E34-6020-FA9A2FC1A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FYI: Alternative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459DD-1977-A6E4-773F-86D08291D0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6441" y="667493"/>
            <a:ext cx="7869526" cy="4114800"/>
          </a:xfrm>
        </p:spPr>
        <p:txBody>
          <a:bodyPr/>
          <a:lstStyle/>
          <a:p>
            <a:r>
              <a:rPr lang="en-GB" dirty="0"/>
              <a:t>To use a locally installed package we used the </a:t>
            </a:r>
            <a:r>
              <a:rPr lang="en-GB" i="1" dirty="0"/>
              <a:t>scripts</a:t>
            </a:r>
            <a:r>
              <a:rPr lang="en-GB" dirty="0"/>
              <a:t> approach: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However, ordinarily a better approach is to use </a:t>
            </a:r>
            <a:r>
              <a:rPr lang="en-GB" b="1" dirty="0" err="1"/>
              <a:t>npx</a:t>
            </a:r>
            <a:r>
              <a:rPr lang="en-GB" dirty="0"/>
              <a:t> to run the local package because we would not need to manually edit </a:t>
            </a:r>
            <a:r>
              <a:rPr lang="en-GB" dirty="0" err="1"/>
              <a:t>package.json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In our case, I have included the argument “service.js” so we do not need to do not need to enter it each time. Which is why we are using this “script” approach 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65D31F-986A-D680-3937-829BB02599E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173A05-1B02-5164-7E1B-5152692AECF0}"/>
              </a:ext>
            </a:extLst>
          </p:cNvPr>
          <p:cNvSpPr txBox="1"/>
          <p:nvPr/>
        </p:nvSpPr>
        <p:spPr>
          <a:xfrm>
            <a:off x="1216131" y="1181407"/>
            <a:ext cx="6861069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    "scripts": {    </a:t>
            </a:r>
          </a:p>
          <a:p>
            <a:r>
              <a:rPr lang="en-GB" dirty="0">
                <a:solidFill>
                  <a:srgbClr val="FF0000"/>
                </a:solidFill>
              </a:rPr>
              <a:t>         “</a:t>
            </a:r>
            <a:r>
              <a:rPr lang="en-GB" b="1" dirty="0" err="1">
                <a:solidFill>
                  <a:srgbClr val="FF0000"/>
                </a:solidFill>
              </a:rPr>
              <a:t>mycommand</a:t>
            </a:r>
            <a:r>
              <a:rPr lang="en-GB" dirty="0">
                <a:solidFill>
                  <a:srgbClr val="FF0000"/>
                </a:solidFill>
              </a:rPr>
              <a:t>":  “./</a:t>
            </a:r>
            <a:r>
              <a:rPr lang="en-GB" dirty="0" err="1">
                <a:solidFill>
                  <a:srgbClr val="FF0000"/>
                </a:solidFill>
              </a:rPr>
              <a:t>node_modules</a:t>
            </a:r>
            <a:r>
              <a:rPr lang="en-GB" dirty="0">
                <a:solidFill>
                  <a:srgbClr val="FF0000"/>
                </a:solidFill>
              </a:rPr>
              <a:t>/.bin/</a:t>
            </a:r>
            <a:r>
              <a:rPr lang="en-GB" i="1" dirty="0" err="1">
                <a:solidFill>
                  <a:srgbClr val="FF0000"/>
                </a:solidFill>
              </a:rPr>
              <a:t>mynewcommand</a:t>
            </a:r>
            <a:r>
              <a:rPr lang="en-GB" dirty="0">
                <a:solidFill>
                  <a:srgbClr val="FF0000"/>
                </a:solidFill>
              </a:rPr>
              <a:t>"           </a:t>
            </a:r>
          </a:p>
          <a:p>
            <a:r>
              <a:rPr lang="en-GB" dirty="0"/>
              <a:t>     },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C5AA42-A1A0-4CD0-A59E-783AB2DBDC67}"/>
              </a:ext>
            </a:extLst>
          </p:cNvPr>
          <p:cNvSpPr txBox="1"/>
          <p:nvPr/>
        </p:nvSpPr>
        <p:spPr>
          <a:xfrm>
            <a:off x="1216131" y="2266455"/>
            <a:ext cx="6861069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We execute a script like this</a:t>
            </a:r>
          </a:p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run </a:t>
            </a:r>
            <a:r>
              <a:rPr lang="en-GB" dirty="0" err="1">
                <a:solidFill>
                  <a:srgbClr val="FF0000"/>
                </a:solidFill>
              </a:rPr>
              <a:t>mycommand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568755D-81FE-B5B1-DC23-5844E67302AB}"/>
              </a:ext>
            </a:extLst>
          </p:cNvPr>
          <p:cNvSpPr txBox="1"/>
          <p:nvPr/>
        </p:nvSpPr>
        <p:spPr>
          <a:xfrm>
            <a:off x="1216131" y="4343717"/>
            <a:ext cx="7031255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For example, instead of adding the “start” script to </a:t>
            </a:r>
            <a:r>
              <a:rPr lang="en-GB" dirty="0" err="1">
                <a:solidFill>
                  <a:schemeClr val="bg1"/>
                </a:solidFill>
              </a:rPr>
              <a:t>package.json</a:t>
            </a:r>
            <a:r>
              <a:rPr lang="en-GB" dirty="0">
                <a:solidFill>
                  <a:schemeClr val="bg1"/>
                </a:solidFill>
              </a:rPr>
              <a:t> we can just run the </a:t>
            </a:r>
            <a:r>
              <a:rPr lang="en-GB" dirty="0" err="1">
                <a:solidFill>
                  <a:schemeClr val="bg1"/>
                </a:solidFill>
              </a:rPr>
              <a:t>nodemon</a:t>
            </a:r>
            <a:r>
              <a:rPr lang="en-GB" dirty="0">
                <a:solidFill>
                  <a:schemeClr val="bg1"/>
                </a:solidFill>
              </a:rPr>
              <a:t> package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npx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nodemon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service.js</a:t>
            </a:r>
          </a:p>
        </p:txBody>
      </p:sp>
    </p:spTree>
    <p:extLst>
      <p:ext uri="{BB962C8B-B14F-4D97-AF65-F5344CB8AC3E}">
        <p14:creationId xmlns:p14="http://schemas.microsoft.com/office/powerpoint/2010/main" val="3877965194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90407</TotalTime>
  <Words>1580</Words>
  <Application>Microsoft Office PowerPoint</Application>
  <PresentationFormat>On-screen Show (4:3)</PresentationFormat>
  <Paragraphs>235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Helvetica-Narrow</vt:lpstr>
      <vt:lpstr>Monotype Sorts</vt:lpstr>
      <vt:lpstr>Arial</vt:lpstr>
      <vt:lpstr>Helvetica</vt:lpstr>
      <vt:lpstr>Impact</vt:lpstr>
      <vt:lpstr>Times New Roman</vt:lpstr>
      <vt:lpstr>Wingdings</vt:lpstr>
      <vt:lpstr>os-slides</vt:lpstr>
      <vt:lpstr>Express</vt:lpstr>
      <vt:lpstr>Express</vt:lpstr>
      <vt:lpstr>Setup</vt:lpstr>
      <vt:lpstr>Building a Web Service</vt:lpstr>
      <vt:lpstr>Exercise</vt:lpstr>
      <vt:lpstr>Exercise</vt:lpstr>
      <vt:lpstr>Node.js vs Express</vt:lpstr>
      <vt:lpstr>Express Object</vt:lpstr>
      <vt:lpstr>Start the Server/Service</vt:lpstr>
      <vt:lpstr>Exercise</vt:lpstr>
      <vt:lpstr>Exercise</vt:lpstr>
      <vt:lpstr>Automatic Rebuild</vt:lpstr>
      <vt:lpstr>Exercise: Adding Script</vt:lpstr>
      <vt:lpstr>FYI: Alternative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1382</cp:revision>
  <cp:lastPrinted>2001-06-14T13:58:17Z</cp:lastPrinted>
  <dcterms:created xsi:type="dcterms:W3CDTF">1999-06-25T18:38:26Z</dcterms:created>
  <dcterms:modified xsi:type="dcterms:W3CDTF">2022-11-15T11:26:36Z</dcterms:modified>
</cp:coreProperties>
</file>