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0" r:id="rId1"/>
  </p:sldMasterIdLst>
  <p:notesMasterIdLst>
    <p:notesMasterId r:id="rId107"/>
  </p:notesMasterIdLst>
  <p:sldIdLst>
    <p:sldId id="258" r:id="rId2"/>
    <p:sldId id="548" r:id="rId3"/>
    <p:sldId id="549" r:id="rId4"/>
    <p:sldId id="391" r:id="rId5"/>
    <p:sldId id="390" r:id="rId6"/>
    <p:sldId id="404" r:id="rId7"/>
    <p:sldId id="405" r:id="rId8"/>
    <p:sldId id="262" r:id="rId9"/>
    <p:sldId id="536" r:id="rId10"/>
    <p:sldId id="538" r:id="rId11"/>
    <p:sldId id="542" r:id="rId12"/>
    <p:sldId id="544" r:id="rId13"/>
    <p:sldId id="546" r:id="rId14"/>
    <p:sldId id="547" r:id="rId15"/>
    <p:sldId id="408" r:id="rId16"/>
    <p:sldId id="407" r:id="rId17"/>
    <p:sldId id="409" r:id="rId18"/>
    <p:sldId id="410" r:id="rId19"/>
    <p:sldId id="414" r:id="rId20"/>
    <p:sldId id="479" r:id="rId21"/>
    <p:sldId id="527" r:id="rId22"/>
    <p:sldId id="528" r:id="rId23"/>
    <p:sldId id="529" r:id="rId24"/>
    <p:sldId id="483" r:id="rId25"/>
    <p:sldId id="484" r:id="rId26"/>
    <p:sldId id="485" r:id="rId27"/>
    <p:sldId id="530" r:id="rId28"/>
    <p:sldId id="487" r:id="rId29"/>
    <p:sldId id="488" r:id="rId30"/>
    <p:sldId id="489" r:id="rId31"/>
    <p:sldId id="490" r:id="rId32"/>
    <p:sldId id="491" r:id="rId33"/>
    <p:sldId id="531" r:id="rId34"/>
    <p:sldId id="493" r:id="rId35"/>
    <p:sldId id="494" r:id="rId36"/>
    <p:sldId id="495" r:id="rId37"/>
    <p:sldId id="496" r:id="rId38"/>
    <p:sldId id="497" r:id="rId39"/>
    <p:sldId id="498" r:id="rId40"/>
    <p:sldId id="499" r:id="rId41"/>
    <p:sldId id="501" r:id="rId42"/>
    <p:sldId id="502" r:id="rId43"/>
    <p:sldId id="503" r:id="rId44"/>
    <p:sldId id="504" r:id="rId45"/>
    <p:sldId id="505" r:id="rId46"/>
    <p:sldId id="506" r:id="rId47"/>
    <p:sldId id="507" r:id="rId48"/>
    <p:sldId id="508" r:id="rId49"/>
    <p:sldId id="509" r:id="rId50"/>
    <p:sldId id="510" r:id="rId51"/>
    <p:sldId id="511" r:id="rId52"/>
    <p:sldId id="512" r:id="rId53"/>
    <p:sldId id="513" r:id="rId54"/>
    <p:sldId id="514" r:id="rId55"/>
    <p:sldId id="515" r:id="rId56"/>
    <p:sldId id="516" r:id="rId57"/>
    <p:sldId id="517" r:id="rId58"/>
    <p:sldId id="518" r:id="rId59"/>
    <p:sldId id="519" r:id="rId60"/>
    <p:sldId id="520" r:id="rId61"/>
    <p:sldId id="521" r:id="rId62"/>
    <p:sldId id="522" r:id="rId63"/>
    <p:sldId id="523" r:id="rId64"/>
    <p:sldId id="524" r:id="rId65"/>
    <p:sldId id="525" r:id="rId66"/>
    <p:sldId id="526" r:id="rId67"/>
    <p:sldId id="532" r:id="rId68"/>
    <p:sldId id="533" r:id="rId69"/>
    <p:sldId id="534" r:id="rId70"/>
    <p:sldId id="535" r:id="rId71"/>
    <p:sldId id="263" r:id="rId72"/>
    <p:sldId id="266" r:id="rId73"/>
    <p:sldId id="267" r:id="rId74"/>
    <p:sldId id="268" r:id="rId75"/>
    <p:sldId id="269" r:id="rId76"/>
    <p:sldId id="394" r:id="rId77"/>
    <p:sldId id="271" r:id="rId78"/>
    <p:sldId id="273" r:id="rId79"/>
    <p:sldId id="274" r:id="rId80"/>
    <p:sldId id="277" r:id="rId81"/>
    <p:sldId id="279" r:id="rId82"/>
    <p:sldId id="280" r:id="rId83"/>
    <p:sldId id="281" r:id="rId84"/>
    <p:sldId id="543" r:id="rId85"/>
    <p:sldId id="539" r:id="rId86"/>
    <p:sldId id="406" r:id="rId87"/>
    <p:sldId id="540" r:id="rId88"/>
    <p:sldId id="298" r:id="rId89"/>
    <p:sldId id="299" r:id="rId90"/>
    <p:sldId id="300" r:id="rId91"/>
    <p:sldId id="301" r:id="rId92"/>
    <p:sldId id="303" r:id="rId93"/>
    <p:sldId id="309" r:id="rId94"/>
    <p:sldId id="315" r:id="rId95"/>
    <p:sldId id="320" r:id="rId96"/>
    <p:sldId id="328" r:id="rId97"/>
    <p:sldId id="329" r:id="rId98"/>
    <p:sldId id="331" r:id="rId99"/>
    <p:sldId id="332" r:id="rId100"/>
    <p:sldId id="333" r:id="rId101"/>
    <p:sldId id="334" r:id="rId102"/>
    <p:sldId id="335" r:id="rId103"/>
    <p:sldId id="336" r:id="rId104"/>
    <p:sldId id="339" r:id="rId105"/>
    <p:sldId id="340" r:id="rId10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78" d="100"/>
          <a:sy n="78" d="100"/>
        </p:scale>
        <p:origin x="64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notesMaster" Target="notesMasters/notesMaster1.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viewProps" Target="viewProps.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DB5D14-82DC-4835-A934-46EDEACB40EC}" type="datetimeFigureOut">
              <a:rPr lang="en-GB" smtClean="0"/>
              <a:t>10/11/2017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E48E11-E22C-4D5A-B24C-D2CB4121EBF8}" type="slidenum">
              <a:rPr lang="en-GB" smtClean="0"/>
              <a:t>‹#›</a:t>
            </a:fld>
            <a:endParaRPr lang="en-GB"/>
          </a:p>
        </p:txBody>
      </p:sp>
    </p:spTree>
    <p:extLst>
      <p:ext uri="{BB962C8B-B14F-4D97-AF65-F5344CB8AC3E}">
        <p14:creationId xmlns:p14="http://schemas.microsoft.com/office/powerpoint/2010/main" val="65955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3797EF58-7593-4D45-AAF8-9ECB9D5E8E79}" type="slidenum">
              <a:rPr lang="en-US" altLang="en-US" sz="1300"/>
              <a:pPr>
                <a:spcBef>
                  <a:spcPct val="0"/>
                </a:spcBef>
              </a:pPr>
              <a:t>1</a:t>
            </a:fld>
            <a:endParaRPr lang="en-US" altLang="en-US" sz="1300"/>
          </a:p>
        </p:txBody>
      </p:sp>
      <p:sp>
        <p:nvSpPr>
          <p:cNvPr id="7170" name="Rectangle 2"/>
          <p:cNvSpPr>
            <a:spLocks noGrp="1" noRot="1" noChangeAspect="1" noChangeArrowheads="1" noTextEdit="1"/>
          </p:cNvSpPr>
          <p:nvPr>
            <p:ph type="sldImg"/>
          </p:nvPr>
        </p:nvSpPr>
        <p:spPr>
          <a:ln/>
        </p:spPr>
      </p:sp>
      <p:sp>
        <p:nvSpPr>
          <p:cNvPr id="71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336326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21047EB-2D29-2F4B-B290-068DC7B6F360}" type="slidenum">
              <a:rPr lang="en-US" altLang="en-US" sz="1300"/>
              <a:pPr>
                <a:spcBef>
                  <a:spcPct val="0"/>
                </a:spcBef>
              </a:pPr>
              <a:t>11</a:t>
            </a:fld>
            <a:endParaRPr lang="en-US" altLang="en-US" sz="1300"/>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092626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A8ABC78-33D2-304E-A39C-AB1C777B41EB}" type="slidenum">
              <a:rPr lang="en-US" altLang="en-US" sz="1300"/>
              <a:pPr>
                <a:spcBef>
                  <a:spcPct val="0"/>
                </a:spcBef>
              </a:pPr>
              <a:t>12</a:t>
            </a:fld>
            <a:endParaRPr lang="en-US" altLang="en-US" sz="1300"/>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647080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1D06E2B-D02C-3543-8371-14BB28D675AF}" type="slidenum">
              <a:rPr lang="en-US" altLang="en-US" sz="1300"/>
              <a:pPr>
                <a:spcBef>
                  <a:spcPct val="0"/>
                </a:spcBef>
              </a:pPr>
              <a:t>13</a:t>
            </a:fld>
            <a:endParaRPr lang="en-US" altLang="en-US" sz="1300"/>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750310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C36C9CD4-ED69-6044-841F-C1930720B602}" type="slidenum">
              <a:rPr lang="en-US" altLang="en-US" sz="1300"/>
              <a:pPr>
                <a:spcBef>
                  <a:spcPct val="0"/>
                </a:spcBef>
              </a:pPr>
              <a:t>14</a:t>
            </a:fld>
            <a:endParaRPr lang="en-US" altLang="en-US" sz="130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248673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69" name="Slide Image Placeholder 1"/>
          <p:cNvSpPr>
            <a:spLocks noGrp="1" noRot="1" noChangeAspect="1" noTextEdit="1"/>
          </p:cNvSpPr>
          <p:nvPr>
            <p:ph type="sldImg"/>
          </p:nvPr>
        </p:nvSpPr>
        <p:spPr>
          <a:ln/>
        </p:spPr>
      </p:sp>
      <p:sp>
        <p:nvSpPr>
          <p:cNvPr id="160770"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EXERCISE</a:t>
            </a:r>
          </a:p>
          <a:p>
            <a:r>
              <a:rPr lang="en-GB" altLang="x-none"/>
              <a:t>Constraints on data may be imposed by the particular context. For example, it may just not be possible to measure something very accurately e.g. recalling things from memory or it may not make sense to give a quantitative value at all e.g. happiness </a:t>
            </a:r>
          </a:p>
          <a:p>
            <a:endParaRPr lang="en-GB" altLang="x-none"/>
          </a:p>
        </p:txBody>
      </p:sp>
      <p:sp>
        <p:nvSpPr>
          <p:cNvPr id="16077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B2FC234A-C73D-224E-8BB7-04493E741B78}" type="slidenum">
              <a:rPr lang="en-GB" altLang="x-none" sz="1300">
                <a:latin typeface="Calibri Regular" charset="0"/>
                <a:ea typeface="Calibri Regular" charset="0"/>
                <a:cs typeface="Calibri Regular" charset="0"/>
              </a:rPr>
              <a:pPr/>
              <a:t>20</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932056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7" name="Slide Image Placeholder 1"/>
          <p:cNvSpPr>
            <a:spLocks noGrp="1" noRot="1" noChangeAspect="1" noTextEdit="1"/>
          </p:cNvSpPr>
          <p:nvPr>
            <p:ph type="sldImg"/>
          </p:nvPr>
        </p:nvSpPr>
        <p:spPr>
          <a:ln/>
        </p:spPr>
      </p:sp>
      <p:sp>
        <p:nvSpPr>
          <p:cNvPr id="16793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The two distributions of the data are the same except for their location on the x-axis. That is, the spread and shape are identical but one set of values is more likely to be larger than the other. This could be girl and boy heights at 14 years old for example.</a:t>
            </a:r>
          </a:p>
          <a:p>
            <a:endParaRPr lang="en-GB" altLang="x-none"/>
          </a:p>
        </p:txBody>
      </p:sp>
      <p:sp>
        <p:nvSpPr>
          <p:cNvPr id="16793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742F5A54-6B28-744E-8D16-29435E7EFC61}" type="slidenum">
              <a:rPr lang="en-GB" altLang="x-none" sz="1300">
                <a:latin typeface="Calibri Regular" charset="0"/>
                <a:ea typeface="Calibri Regular" charset="0"/>
                <a:cs typeface="Calibri Regular" charset="0"/>
              </a:rPr>
              <a:pPr/>
              <a:t>24</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890083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5" name="Slide Image Placeholder 1"/>
          <p:cNvSpPr>
            <a:spLocks noGrp="1" noRot="1" noChangeAspect="1" noTextEdit="1"/>
          </p:cNvSpPr>
          <p:nvPr>
            <p:ph type="sldImg"/>
          </p:nvPr>
        </p:nvSpPr>
        <p:spPr>
          <a:ln/>
        </p:spPr>
      </p:sp>
      <p:sp>
        <p:nvSpPr>
          <p:cNvPr id="16998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The distribution of the data is now not only in a different place on the x-axis but the spread of the data is different too. That means there is more variability about the red group than the black group.</a:t>
            </a:r>
          </a:p>
          <a:p>
            <a:endParaRPr lang="en-GB" altLang="x-none"/>
          </a:p>
        </p:txBody>
      </p:sp>
      <p:sp>
        <p:nvSpPr>
          <p:cNvPr id="16998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5A57F43C-1DD3-A34A-9BD5-7F0D821F0BD4}" type="slidenum">
              <a:rPr lang="en-GB" altLang="x-none" sz="1300">
                <a:latin typeface="Calibri Regular" charset="0"/>
                <a:ea typeface="Calibri Regular" charset="0"/>
                <a:cs typeface="Calibri Regular" charset="0"/>
              </a:rPr>
              <a:pPr/>
              <a:t>25</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8420166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3" name="Slide Image Placeholder 1"/>
          <p:cNvSpPr>
            <a:spLocks noGrp="1" noRot="1" noChangeAspect="1" noTextEdit="1"/>
          </p:cNvSpPr>
          <p:nvPr>
            <p:ph type="sldImg"/>
          </p:nvPr>
        </p:nvSpPr>
        <p:spPr>
          <a:ln/>
        </p:spPr>
      </p:sp>
      <p:sp>
        <p:nvSpPr>
          <p:cNvPr id="172034"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The distribution of the data is now not only in a different place on the x-axis but the spread of the data is different too. That means there is more variability about the red group than the black group.</a:t>
            </a:r>
          </a:p>
          <a:p>
            <a:endParaRPr lang="en-GB" altLang="x-none"/>
          </a:p>
        </p:txBody>
      </p:sp>
      <p:sp>
        <p:nvSpPr>
          <p:cNvPr id="172035"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FDEA9105-B7C9-334B-8E9D-877113A13791}" type="slidenum">
              <a:rPr lang="en-GB" altLang="x-none" sz="1300">
                <a:latin typeface="Calibri Regular" charset="0"/>
                <a:ea typeface="Calibri Regular" charset="0"/>
                <a:cs typeface="Calibri Regular" charset="0"/>
              </a:rPr>
              <a:pPr/>
              <a:t>26</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007752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Slide Image Placeholder 1"/>
          <p:cNvSpPr>
            <a:spLocks noGrp="1" noRot="1" noChangeAspect="1" noTextEdit="1"/>
          </p:cNvSpPr>
          <p:nvPr>
            <p:ph type="sldImg"/>
          </p:nvPr>
        </p:nvSpPr>
        <p:spPr>
          <a:ln/>
        </p:spPr>
      </p:sp>
      <p:sp>
        <p:nvSpPr>
          <p:cNvPr id="176130"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Figures should fit into the story that you’re trying to make with the work and not be cumbersome or a distraction.</a:t>
            </a:r>
          </a:p>
          <a:p>
            <a:endParaRPr lang="en-GB" altLang="x-none"/>
          </a:p>
        </p:txBody>
      </p:sp>
      <p:sp>
        <p:nvSpPr>
          <p:cNvPr id="17613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C7B5B952-CCA4-5441-80BE-A65C364557A6}" type="slidenum">
              <a:rPr lang="en-GB" altLang="x-none" sz="1300">
                <a:latin typeface="Calibri Regular" charset="0"/>
                <a:ea typeface="Calibri Regular" charset="0"/>
                <a:cs typeface="Calibri Regular" charset="0"/>
              </a:rPr>
              <a:pPr/>
              <a:t>28</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4937434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7" name="Slide Image Placeholder 1"/>
          <p:cNvSpPr>
            <a:spLocks noGrp="1" noRot="1" noChangeAspect="1" noTextEdit="1"/>
          </p:cNvSpPr>
          <p:nvPr>
            <p:ph type="sldImg"/>
          </p:nvPr>
        </p:nvSpPr>
        <p:spPr>
          <a:ln/>
        </p:spPr>
      </p:sp>
      <p:sp>
        <p:nvSpPr>
          <p:cNvPr id="17817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Obviously we’re not talking about dining tables, but over the next few slides we are going to discuss how to present data in tables</a:t>
            </a:r>
          </a:p>
        </p:txBody>
      </p:sp>
      <p:sp>
        <p:nvSpPr>
          <p:cNvPr id="17817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C6072C28-1524-3F44-9820-5B8402023ABB}" type="slidenum">
              <a:rPr lang="en-GB" altLang="x-none" sz="1300">
                <a:latin typeface="Calibri Regular" charset="0"/>
                <a:ea typeface="Calibri Regular" charset="0"/>
                <a:cs typeface="Calibri Regular" charset="0"/>
              </a:rPr>
              <a:pPr/>
              <a:t>29</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143288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5" name="Slide Image Placeholder 1"/>
          <p:cNvSpPr>
            <a:spLocks noGrp="1" noRot="1" noChangeAspect="1" noTextEdit="1"/>
          </p:cNvSpPr>
          <p:nvPr>
            <p:ph type="sldImg"/>
          </p:nvPr>
        </p:nvSpPr>
        <p:spPr>
          <a:ln/>
        </p:spPr>
      </p:sp>
      <p:sp>
        <p:nvSpPr>
          <p:cNvPr id="18022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Consistent formatting is really important with tables.</a:t>
            </a:r>
          </a:p>
          <a:p>
            <a:endParaRPr lang="en-GB" altLang="x-none"/>
          </a:p>
          <a:p>
            <a:r>
              <a:rPr lang="en-GB" altLang="x-none"/>
              <a:t>Table 1 present lots of years and population numbers to a high degree of accuracy. Is this necessary to get the main message across? Is this in fact obscuring the message? Table 2 present fewer results and to 1 decimal place. However, the main trend is now clear through time without including unnecessary detail.</a:t>
            </a:r>
          </a:p>
          <a:p>
            <a:endParaRPr lang="en-GB" altLang="x-none"/>
          </a:p>
        </p:txBody>
      </p:sp>
      <p:sp>
        <p:nvSpPr>
          <p:cNvPr id="18022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85A8AEF4-2E7F-6546-AAEC-6D452ED5EDE8}" type="slidenum">
              <a:rPr lang="en-GB" altLang="x-none" sz="1300">
                <a:latin typeface="Calibri Regular" charset="0"/>
                <a:ea typeface="Calibri Regular" charset="0"/>
                <a:cs typeface="Calibri Regular" charset="0"/>
              </a:rPr>
              <a:pPr/>
              <a:t>30</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334241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7" name="Slide Image Placeholder 1"/>
          <p:cNvSpPr>
            <a:spLocks noGrp="1" noRot="1" noChangeAspect="1" noTextEdit="1"/>
          </p:cNvSpPr>
          <p:nvPr>
            <p:ph type="sldImg"/>
          </p:nvPr>
        </p:nvSpPr>
        <p:spPr>
          <a:ln/>
        </p:spPr>
      </p:sp>
      <p:sp>
        <p:nvSpPr>
          <p:cNvPr id="18841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First Diagram</a:t>
            </a:r>
          </a:p>
          <a:p>
            <a:r>
              <a:rPr lang="en-GB" altLang="x-none"/>
              <a:t>Normally 3D is to be avoided!</a:t>
            </a:r>
          </a:p>
          <a:p>
            <a:r>
              <a:rPr lang="en-GB" altLang="x-none"/>
              <a:t>Why?</a:t>
            </a:r>
          </a:p>
          <a:p>
            <a:endParaRPr lang="en-GB" altLang="x-none"/>
          </a:p>
          <a:p>
            <a:r>
              <a:rPr lang="en-GB" altLang="x-none"/>
              <a:t>Second Diagram</a:t>
            </a:r>
          </a:p>
          <a:p>
            <a:endParaRPr lang="en-GB" altLang="x-none"/>
          </a:p>
          <a:p>
            <a:r>
              <a:rPr lang="en-GB" altLang="x-none"/>
              <a:t>This is the same data in a 2D format. Do the sizes of the area appear the same as in the 3D plot?</a:t>
            </a:r>
          </a:p>
          <a:p>
            <a:r>
              <a:rPr lang="en-GB" altLang="x-none"/>
              <a:t>How easy is it to compare the area of different shapes?</a:t>
            </a:r>
          </a:p>
          <a:p>
            <a:r>
              <a:rPr lang="en-GB" altLang="x-none"/>
              <a:t>e.g. how much bigger is the green area to the blue area?</a:t>
            </a:r>
          </a:p>
          <a:p>
            <a:endParaRPr lang="en-GB" altLang="x-none"/>
          </a:p>
          <a:p>
            <a:r>
              <a:rPr lang="en-GB" altLang="x-none"/>
              <a:t>Third Diagram</a:t>
            </a:r>
          </a:p>
          <a:p>
            <a:endParaRPr lang="en-GB" altLang="x-none"/>
          </a:p>
          <a:p>
            <a:r>
              <a:rPr lang="en-GB" altLang="x-none"/>
              <a:t>This is much clearer (if not a little less exciting) than the 3D pyramid.</a:t>
            </a:r>
          </a:p>
          <a:p>
            <a:endParaRPr lang="en-GB" altLang="x-none"/>
          </a:p>
          <a:p>
            <a:r>
              <a:rPr lang="en-GB" altLang="x-none"/>
              <a:t>Fourth Diagram</a:t>
            </a:r>
          </a:p>
          <a:p>
            <a:endParaRPr lang="en-GB" altLang="x-none"/>
          </a:p>
          <a:p>
            <a:r>
              <a:rPr lang="en-GB" altLang="x-none"/>
              <a:t>The human eye normally reads things from left to right so putting on the side may be more natural.</a:t>
            </a:r>
          </a:p>
          <a:p>
            <a:r>
              <a:rPr lang="en-GB" altLang="x-none"/>
              <a:t>Placing the bars side-by-side also makes it easier to compare.</a:t>
            </a:r>
          </a:p>
          <a:p>
            <a:endParaRPr lang="en-GB" altLang="x-none"/>
          </a:p>
          <a:p>
            <a:r>
              <a:rPr lang="en-GB" altLang="x-none"/>
              <a:t>Fifth Diagram</a:t>
            </a:r>
          </a:p>
          <a:p>
            <a:endParaRPr lang="en-GB" altLang="x-none"/>
          </a:p>
          <a:p>
            <a:r>
              <a:rPr lang="en-GB" altLang="x-none"/>
              <a:t>Finally, we can include more information in a line graphs. If we want to show change with respect to time this is a common representation.</a:t>
            </a:r>
          </a:p>
          <a:p>
            <a:endParaRPr lang="en-GB" altLang="x-none"/>
          </a:p>
        </p:txBody>
      </p:sp>
      <p:sp>
        <p:nvSpPr>
          <p:cNvPr id="18841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E9053349-7A24-FB47-A64C-5F0634492A49}" type="slidenum">
              <a:rPr lang="en-GB" altLang="x-none" sz="1300">
                <a:latin typeface="Calibri Regular" charset="0"/>
                <a:ea typeface="Calibri Regular" charset="0"/>
                <a:cs typeface="Calibri Regular" charset="0"/>
              </a:rPr>
              <a:pPr/>
              <a:t>35</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2020288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1" name="Slide Image Placeholder 1"/>
          <p:cNvSpPr>
            <a:spLocks noGrp="1" noRot="1" noChangeAspect="1" noTextEdit="1"/>
          </p:cNvSpPr>
          <p:nvPr>
            <p:ph type="sldImg"/>
          </p:nvPr>
        </p:nvSpPr>
        <p:spPr>
          <a:ln/>
        </p:spPr>
      </p:sp>
      <p:sp>
        <p:nvSpPr>
          <p:cNvPr id="19456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Example 1</a:t>
            </a:r>
          </a:p>
          <a:p>
            <a:pPr eaLnBrk="1" hangingPunct="1"/>
            <a:r>
              <a:rPr lang="en-GB" altLang="x-none"/>
              <a:t>Think about the problems with the 3D bar chart. Do these apply for this?</a:t>
            </a:r>
          </a:p>
          <a:p>
            <a:pPr eaLnBrk="1" hangingPunct="1"/>
            <a:endParaRPr lang="en-GB" altLang="x-none"/>
          </a:p>
          <a:p>
            <a:pPr eaLnBrk="1" hangingPunct="1"/>
            <a:r>
              <a:rPr lang="en-GB" altLang="x-none"/>
              <a:t>The numbering is deceptive. The numbers from 1 to 6 do not correspond to the size of the areas but rather the degree of severity.</a:t>
            </a:r>
          </a:p>
          <a:p>
            <a:pPr eaLnBrk="1" hangingPunct="1"/>
            <a:r>
              <a:rPr lang="en-GB" altLang="x-none"/>
              <a:t>The size of the segments do not go from largest to smallest.</a:t>
            </a:r>
          </a:p>
          <a:p>
            <a:pPr eaLnBrk="1" hangingPunct="1"/>
            <a:r>
              <a:rPr lang="en-GB" altLang="x-none"/>
              <a:t>There is no indication of the values of the categories.</a:t>
            </a:r>
          </a:p>
          <a:p>
            <a:pPr eaLnBrk="1" hangingPunct="1"/>
            <a:r>
              <a:rPr lang="en-GB" altLang="x-none"/>
              <a:t>Two of the colours used are very similar.</a:t>
            </a:r>
          </a:p>
          <a:p>
            <a:endParaRPr lang="en-GB" altLang="x-none"/>
          </a:p>
          <a:p>
            <a:r>
              <a:rPr lang="en-GB" altLang="x-none"/>
              <a:t>Example 2</a:t>
            </a:r>
          </a:p>
          <a:p>
            <a:endParaRPr lang="en-GB" altLang="x-none"/>
          </a:p>
          <a:p>
            <a:r>
              <a:rPr lang="en-GB" altLang="x-none"/>
              <a:t>This is an example of an improved representation of the data.</a:t>
            </a:r>
          </a:p>
          <a:p>
            <a:endParaRPr lang="en-GB" altLang="x-none"/>
          </a:p>
          <a:p>
            <a:endParaRPr lang="en-GB" altLang="x-none"/>
          </a:p>
        </p:txBody>
      </p:sp>
      <p:sp>
        <p:nvSpPr>
          <p:cNvPr id="19456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F4D7CC7B-AC0B-1345-978E-70A4726B4D7F}" type="slidenum">
              <a:rPr lang="en-GB" altLang="x-none" sz="1300">
                <a:latin typeface="Calibri Regular" charset="0"/>
                <a:ea typeface="Calibri Regular" charset="0"/>
                <a:cs typeface="Calibri Regular" charset="0"/>
              </a:rPr>
              <a:pPr/>
              <a:t>40</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7962690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a:ln/>
        </p:spPr>
      </p:sp>
      <p:sp>
        <p:nvSpPr>
          <p:cNvPr id="196610"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Graphs A and B show the same data. Which is better?</a:t>
            </a:r>
          </a:p>
          <a:p>
            <a:r>
              <a:rPr lang="en-GB" altLang="x-none"/>
              <a:t>Neither graph gives a y-axis scale or label.</a:t>
            </a:r>
          </a:p>
          <a:p>
            <a:endParaRPr lang="en-GB" altLang="x-none"/>
          </a:p>
        </p:txBody>
      </p:sp>
      <p:sp>
        <p:nvSpPr>
          <p:cNvPr id="19661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BF538411-35A8-814A-8F79-6F53554BDF61}" type="slidenum">
              <a:rPr lang="en-GB" altLang="x-none" sz="1300">
                <a:latin typeface="Calibri Regular" charset="0"/>
                <a:ea typeface="Calibri Regular" charset="0"/>
                <a:cs typeface="Calibri Regular" charset="0"/>
              </a:rPr>
              <a:pPr/>
              <a:t>41</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2084893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Slide Image Placeholder 1"/>
          <p:cNvSpPr>
            <a:spLocks noGrp="1" noRot="1" noChangeAspect="1" noTextEdit="1"/>
          </p:cNvSpPr>
          <p:nvPr>
            <p:ph type="sldImg"/>
          </p:nvPr>
        </p:nvSpPr>
        <p:spPr>
          <a:ln/>
        </p:spPr>
      </p:sp>
      <p:sp>
        <p:nvSpPr>
          <p:cNvPr id="19968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Some of the same principles we have used to critique the other graphs apply to these.</a:t>
            </a:r>
          </a:p>
          <a:p>
            <a:r>
              <a:rPr lang="en-GB" altLang="x-none"/>
              <a:t>Which is the best graph?</a:t>
            </a:r>
          </a:p>
          <a:p>
            <a:endParaRPr lang="en-GB" altLang="x-none"/>
          </a:p>
        </p:txBody>
      </p:sp>
      <p:sp>
        <p:nvSpPr>
          <p:cNvPr id="19968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A53E6B09-B0CD-AB4E-ABB2-CCD501054F5B}" type="slidenum">
              <a:rPr lang="en-GB" altLang="x-none" sz="1300">
                <a:latin typeface="Calibri Regular" charset="0"/>
                <a:ea typeface="Calibri Regular" charset="0"/>
                <a:cs typeface="Calibri Regular" charset="0"/>
              </a:rPr>
              <a:pPr/>
              <a:t>43</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9895631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97788906-6D23-914E-BA2C-78D8993E44C9}" type="slidenum">
              <a:rPr lang="en-US" altLang="en-US" sz="1300"/>
              <a:pPr>
                <a:spcBef>
                  <a:spcPct val="0"/>
                </a:spcBef>
              </a:pPr>
              <a:t>88</a:t>
            </a:fld>
            <a:endParaRPr lang="en-US" altLang="en-US" sz="13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8214107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861EE4AC-CA97-1847-996A-0F9E2264BC7A}" type="slidenum">
              <a:rPr lang="en-US" altLang="en-US" sz="1300"/>
              <a:pPr>
                <a:spcBef>
                  <a:spcPct val="0"/>
                </a:spcBef>
              </a:pPr>
              <a:t>90</a:t>
            </a:fld>
            <a:endParaRPr lang="en-US" altLang="en-US" sz="1300"/>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0634088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E77CF5D6-9CCF-A948-BD42-E734EA7772C2}" type="slidenum">
              <a:rPr lang="en-US" altLang="en-US" sz="1300"/>
              <a:pPr>
                <a:spcBef>
                  <a:spcPct val="0"/>
                </a:spcBef>
              </a:pPr>
              <a:t>91</a:t>
            </a:fld>
            <a:endParaRPr lang="en-US" altLang="en-US" sz="1300"/>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41799059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78D77777-F22F-1843-918B-1DBB734184D1}" type="slidenum">
              <a:rPr lang="en-US" altLang="en-US" sz="1300"/>
              <a:pPr>
                <a:spcBef>
                  <a:spcPct val="0"/>
                </a:spcBef>
              </a:pPr>
              <a:t>96</a:t>
            </a:fld>
            <a:endParaRPr lang="en-US" altLang="en-US" sz="1300"/>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9194897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56EF1CBD-B45E-4E45-B286-844A9DC1AC5B}" type="slidenum">
              <a:rPr lang="en-US" altLang="en-US" sz="1300"/>
              <a:pPr>
                <a:spcBef>
                  <a:spcPct val="0"/>
                </a:spcBef>
              </a:pPr>
              <a:t>97</a:t>
            </a:fld>
            <a:endParaRPr lang="en-US" altLang="en-US" sz="1300"/>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3996794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0EC7E1D-0097-B843-A7E0-AAC3F7D1F3F0}" type="slidenum">
              <a:rPr lang="en-US" altLang="en-US" sz="1300"/>
              <a:pPr>
                <a:spcBef>
                  <a:spcPct val="0"/>
                </a:spcBef>
              </a:pPr>
              <a:t>98</a:t>
            </a:fld>
            <a:endParaRPr lang="en-US" altLang="en-US" sz="1300"/>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40178808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46F8C7A6-8FFE-9C4B-82E4-1B96997372E7}" type="slidenum">
              <a:rPr lang="en-US" altLang="en-US" sz="1300"/>
              <a:pPr>
                <a:spcBef>
                  <a:spcPct val="0"/>
                </a:spcBef>
              </a:pPr>
              <a:t>99</a:t>
            </a:fld>
            <a:endParaRPr lang="en-US" altLang="en-US" sz="1300"/>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40784986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81F7D890-E957-E044-BD7A-92614B394294}" type="slidenum">
              <a:rPr lang="en-US" altLang="en-US" sz="1300"/>
              <a:pPr>
                <a:spcBef>
                  <a:spcPct val="0"/>
                </a:spcBef>
              </a:pPr>
              <a:t>100</a:t>
            </a:fld>
            <a:endParaRPr lang="en-US" altLang="en-US" sz="1300"/>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533698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C8510D53-7F9D-6448-AFB2-BA610A98F351}" type="slidenum">
              <a:rPr lang="en-US" altLang="en-US" sz="1300"/>
              <a:pPr>
                <a:spcBef>
                  <a:spcPct val="0"/>
                </a:spcBef>
              </a:pPr>
              <a:t>101</a:t>
            </a:fld>
            <a:endParaRPr lang="en-US" altLang="en-US" sz="1300"/>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5623192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87BBD116-55EA-BA44-AC16-0589E3A21D7B}" type="slidenum">
              <a:rPr lang="en-US" altLang="en-US" sz="1300"/>
              <a:pPr>
                <a:spcBef>
                  <a:spcPct val="0"/>
                </a:spcBef>
              </a:pPr>
              <a:t>102</a:t>
            </a:fld>
            <a:endParaRPr lang="en-US" altLang="en-US" sz="1300"/>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24612031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6BC1F24D-42F8-E040-865B-3FF8135E9197}" type="slidenum">
              <a:rPr lang="en-US" altLang="en-US" sz="1300"/>
              <a:pPr>
                <a:spcBef>
                  <a:spcPct val="0"/>
                </a:spcBef>
              </a:pPr>
              <a:t>103</a:t>
            </a:fld>
            <a:endParaRPr lang="en-US" altLang="en-US" sz="1300"/>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29961624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3842FA57-CA3D-6F46-AE0C-69ACD703654F}" type="slidenum">
              <a:rPr lang="en-US" altLang="en-US" sz="1300"/>
              <a:pPr>
                <a:spcBef>
                  <a:spcPct val="0"/>
                </a:spcBef>
              </a:pPr>
              <a:t>105</a:t>
            </a:fld>
            <a:endParaRPr lang="en-US" altLang="en-US" sz="1300"/>
          </a:p>
        </p:txBody>
      </p:sp>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4734345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8078FE1-86D1-44D8-B4CA-D1F60A23E4A3}" type="datetimeFigureOut">
              <a:rPr lang="en-GB" smtClean="0"/>
              <a:t>10/11/2017</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30466DA5-2224-489E-B0AB-2C5636E9F085}" type="slidenum">
              <a:rPr lang="en-GB" smtClean="0"/>
              <a:t>‹#›</a:t>
            </a:fld>
            <a:endParaRPr lang="en-GB"/>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078FE1-86D1-44D8-B4CA-D1F60A23E4A3}" type="datetimeFigureOut">
              <a:rPr lang="en-GB" smtClean="0"/>
              <a:t>10/11/2017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66DA5-2224-489E-B0AB-2C5636E9F08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8078FE1-86D1-44D8-B4CA-D1F60A23E4A3}" type="datetimeFigureOut">
              <a:rPr lang="en-GB" smtClean="0"/>
              <a:t>10/11/2017</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0466DA5-2224-489E-B0AB-2C5636E9F085}" type="slidenum">
              <a:rPr lang="en-GB" smtClean="0"/>
              <a:t>‹#›</a:t>
            </a:fld>
            <a:endParaRPr lang="en-GB"/>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8078FE1-86D1-44D8-B4CA-D1F60A23E4A3}" type="datetimeFigureOut">
              <a:rPr lang="en-GB" smtClean="0"/>
              <a:t>10/11/2017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466DA5-2224-489E-B0AB-2C5636E9F085}"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8078FE1-86D1-44D8-B4CA-D1F60A23E4A3}" type="datetimeFigureOut">
              <a:rPr lang="en-GB" smtClean="0"/>
              <a:t>10/11/2017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466DA5-2224-489E-B0AB-2C5636E9F08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8078FE1-86D1-44D8-B4CA-D1F60A23E4A3}" type="datetimeFigureOut">
              <a:rPr lang="en-GB" smtClean="0"/>
              <a:t>10/11/2017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466DA5-2224-489E-B0AB-2C5636E9F08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78FE1-86D1-44D8-B4CA-D1F60A23E4A3}" type="datetimeFigureOut">
              <a:rPr lang="en-GB" smtClean="0"/>
              <a:t>10/11/2017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0466DA5-2224-489E-B0AB-2C5636E9F08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078FE1-86D1-44D8-B4CA-D1F60A23E4A3}" type="datetimeFigureOut">
              <a:rPr lang="en-GB" smtClean="0"/>
              <a:t>10/11/2017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466DA5-2224-489E-B0AB-2C5636E9F08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078FE1-86D1-44D8-B4CA-D1F60A23E4A3}" type="datetimeFigureOut">
              <a:rPr lang="en-GB" smtClean="0"/>
              <a:t>10/11/2017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466DA5-2224-489E-B0AB-2C5636E9F08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078FE1-86D1-44D8-B4CA-D1F60A23E4A3}" type="datetimeFigureOut">
              <a:rPr lang="en-GB" smtClean="0"/>
              <a:t>10/11/2017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466DA5-2224-489E-B0AB-2C5636E9F08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8078FE1-86D1-44D8-B4CA-D1F60A23E4A3}" type="datetimeFigureOut">
              <a:rPr lang="en-GB" smtClean="0"/>
              <a:t>10/11/2017</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0466DA5-2224-489E-B0AB-2C5636E9F085}"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8078FE1-86D1-44D8-B4CA-D1F60A23E4A3}" type="datetimeFigureOut">
              <a:rPr lang="en-GB" smtClean="0"/>
              <a:t>10/11/2017</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0466DA5-2224-489E-B0AB-2C5636E9F085}"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8078FE1-86D1-44D8-B4CA-D1F60A23E4A3}" type="datetimeFigureOut">
              <a:rPr lang="en-GB" smtClean="0"/>
              <a:t>10/11/2017</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0466DA5-2224-489E-B0AB-2C5636E9F085}"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68078FE1-86D1-44D8-B4CA-D1F60A23E4A3}" type="datetimeFigureOut">
              <a:rPr lang="en-GB" smtClean="0"/>
              <a:t>10/11/2017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466DA5-2224-489E-B0AB-2C5636E9F085}"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68078FE1-86D1-44D8-B4CA-D1F60A23E4A3}" type="datetimeFigureOut">
              <a:rPr lang="en-GB" smtClean="0"/>
              <a:t>10/11/2017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466DA5-2224-489E-B0AB-2C5636E9F085}"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078FE1-86D1-44D8-B4CA-D1F60A23E4A3}" type="datetimeFigureOut">
              <a:rPr lang="en-GB" smtClean="0"/>
              <a:t>10/11/2017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66DA5-2224-489E-B0AB-2C5636E9F085}" type="slidenum">
              <a:rPr lang="en-GB" smtClean="0"/>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8078FE1-86D1-44D8-B4CA-D1F60A23E4A3}" type="datetimeFigureOut">
              <a:rPr lang="en-GB" smtClean="0"/>
              <a:t>10/11/2017</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0466DA5-2224-489E-B0AB-2C5636E9F085}" type="slidenum">
              <a:rPr lang="en-GB" smtClean="0"/>
              <a:t>‹#›</a:t>
            </a:fld>
            <a:endParaRPr lang="en-GB"/>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8078FE1-86D1-44D8-B4CA-D1F60A23E4A3}" type="datetimeFigureOut">
              <a:rPr lang="en-GB" smtClean="0"/>
              <a:t>10/11/2017</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466DA5-2224-489E-B0AB-2C5636E9F085}" type="slidenum">
              <a:rPr lang="en-GB" smtClean="0"/>
              <a:t>‹#›</a:t>
            </a:fld>
            <a:endParaRPr lang="en-GB"/>
          </a:p>
        </p:txBody>
      </p:sp>
    </p:spTree>
    <p:extLst>
      <p:ext uri="{BB962C8B-B14F-4D97-AF65-F5344CB8AC3E}">
        <p14:creationId xmlns:p14="http://schemas.microsoft.com/office/powerpoint/2010/main" val="458951346"/>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 id="214748383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jpeg"/></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4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hyperlink" Target="http://www.youtube.com/watch?v=OcpxaLQDnLk&amp;feature=share&amp;list=PL8CB91CC62C1C2C7E" TargetMode="Externa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ctrTitle"/>
          </p:nvPr>
        </p:nvSpPr>
        <p:spPr/>
        <p:txBody>
          <a:bodyPr>
            <a:normAutofit fontScale="90000"/>
            <a:scene3d>
              <a:camera prst="orthographicFront"/>
              <a:lightRig rig="soft" dir="t"/>
            </a:scene3d>
          </a:bodyPr>
          <a:lstStyle/>
          <a:p>
            <a:pPr>
              <a:defRPr/>
            </a:pPr>
            <a:r>
              <a:rPr smtClean="0"/>
              <a:t/>
            </a:r>
            <a:br>
              <a:rPr smtClean="0"/>
            </a:br>
            <a:r>
              <a:rPr smtClean="0"/>
              <a:t/>
            </a:r>
            <a:br>
              <a:rPr smtClean="0"/>
            </a:br>
            <a:r>
              <a:rPr smtClean="0"/>
              <a:t/>
            </a:r>
            <a:br>
              <a:rPr smtClean="0"/>
            </a:br>
            <a:r>
              <a:rPr smtClean="0"/>
              <a:t/>
            </a:r>
            <a:br>
              <a:rPr smtClean="0"/>
            </a:br>
            <a:r>
              <a:rPr smtClean="0"/>
              <a:t/>
            </a:r>
            <a:br>
              <a:rPr smtClean="0"/>
            </a:br>
            <a:r>
              <a:rPr smtClean="0"/>
              <a:t/>
            </a:r>
            <a:br>
              <a:rPr smtClean="0"/>
            </a:br>
            <a:r>
              <a:rPr smtClean="0"/>
              <a:t/>
            </a:r>
            <a:br>
              <a:rPr smtClean="0"/>
            </a:br>
            <a:r>
              <a:rPr smtClean="0"/>
              <a:t/>
            </a:r>
            <a:br>
              <a:rPr smtClean="0"/>
            </a:br>
            <a:r>
              <a:rPr smtClean="0"/>
              <a:t/>
            </a:r>
            <a:br>
              <a:rPr smtClean="0"/>
            </a:br>
            <a:endParaRPr/>
          </a:p>
        </p:txBody>
      </p:sp>
      <p:sp>
        <p:nvSpPr>
          <p:cNvPr id="15363" name="Subtitle 9"/>
          <p:cNvSpPr>
            <a:spLocks noGrp="1"/>
          </p:cNvSpPr>
          <p:nvPr>
            <p:ph type="subTitle" idx="1"/>
          </p:nvPr>
        </p:nvSpPr>
        <p:spPr/>
        <p:txBody>
          <a:bodyPr/>
          <a:lstStyle/>
          <a:p>
            <a:pPr algn="ctr">
              <a:buClr>
                <a:schemeClr val="tx1">
                  <a:lumMod val="85000"/>
                  <a:lumOff val="15000"/>
                </a:schemeClr>
              </a:buClr>
              <a:defRPr/>
            </a:pPr>
            <a:r>
              <a:rPr lang="en-US" altLang="en-US" b="1" dirty="0">
                <a:ea typeface="Calibri Regular" charset="0"/>
              </a:rPr>
              <a:t>Caroline Jawad 2017</a:t>
            </a:r>
          </a:p>
        </p:txBody>
      </p:sp>
      <p:sp>
        <p:nvSpPr>
          <p:cNvPr id="15364" name="Text Box 4"/>
          <p:cNvSpPr txBox="1">
            <a:spLocks noChangeArrowheads="1"/>
          </p:cNvSpPr>
          <p:nvPr/>
        </p:nvSpPr>
        <p:spPr bwMode="auto">
          <a:xfrm>
            <a:off x="2209800" y="1123950"/>
            <a:ext cx="7772400" cy="236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17475" indent="-117475"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37931725" indent="-37474525"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858838"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1430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1371600" indent="-228600" eaLnBrk="0" hangingPunct="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ea typeface="ＭＳ Ｐゴシック" panose="020B0600070205080204" pitchFamily="34" charset="-128"/>
              </a:defRPr>
            </a:lvl5pPr>
            <a:lvl6pPr marL="1828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ea typeface="ＭＳ Ｐゴシック" panose="020B0600070205080204" pitchFamily="34" charset="-128"/>
              </a:defRPr>
            </a:lvl6pPr>
            <a:lvl7pPr marL="2286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ea typeface="ＭＳ Ｐゴシック" panose="020B0600070205080204" pitchFamily="34" charset="-128"/>
              </a:defRPr>
            </a:lvl7pPr>
            <a:lvl8pPr marL="2743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ea typeface="ＭＳ Ｐゴシック" panose="020B0600070205080204" pitchFamily="34" charset="-128"/>
              </a:defRPr>
            </a:lvl8pPr>
            <a:lvl9pPr marL="32004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50000"/>
              </a:spcBef>
              <a:buClrTx/>
              <a:buSzTx/>
              <a:buFontTx/>
              <a:buNone/>
              <a:defRPr/>
            </a:pPr>
            <a:r>
              <a:rPr lang="en-US" sz="5600" cap="all" spc="-100" dirty="0" err="1">
                <a:solidFill>
                  <a:prstClr val="black">
                    <a:lumMod val="85000"/>
                    <a:lumOff val="15000"/>
                  </a:prstClr>
                </a:solidFill>
                <a:latin typeface="Calibri Regular" charset="0"/>
                <a:ea typeface="+mn-ea"/>
              </a:rPr>
              <a:t>Analysing</a:t>
            </a:r>
            <a:r>
              <a:rPr lang="en-US" sz="5600" cap="all" spc="-100" dirty="0">
                <a:solidFill>
                  <a:prstClr val="black">
                    <a:lumMod val="85000"/>
                    <a:lumOff val="15000"/>
                  </a:prstClr>
                </a:solidFill>
                <a:latin typeface="Calibri Regular" charset="0"/>
                <a:ea typeface="+mn-ea"/>
              </a:rPr>
              <a:t> </a:t>
            </a:r>
            <a:r>
              <a:rPr lang="en-US" sz="5600" cap="all" spc="-100" dirty="0" smtClean="0">
                <a:solidFill>
                  <a:prstClr val="black">
                    <a:lumMod val="85000"/>
                    <a:lumOff val="15000"/>
                  </a:prstClr>
                </a:solidFill>
                <a:latin typeface="Calibri Regular" charset="0"/>
                <a:ea typeface="+mn-ea"/>
              </a:rPr>
              <a:t>and interpreting </a:t>
            </a:r>
            <a:r>
              <a:rPr lang="en-US" sz="5600" cap="all" spc="-100" dirty="0" err="1">
                <a:solidFill>
                  <a:prstClr val="black">
                    <a:lumMod val="85000"/>
                    <a:lumOff val="15000"/>
                  </a:prstClr>
                </a:solidFill>
                <a:latin typeface="Calibri Regular" charset="0"/>
                <a:ea typeface="+mn-ea"/>
              </a:rPr>
              <a:t>datA</a:t>
            </a:r>
            <a:endParaRPr lang="en-US" sz="5600" cap="all" spc="-100" dirty="0">
              <a:solidFill>
                <a:prstClr val="black">
                  <a:lumMod val="85000"/>
                  <a:lumOff val="15000"/>
                </a:prstClr>
              </a:solidFill>
              <a:latin typeface="Calibri Regular" charset="0"/>
              <a:ea typeface="+mn-ea"/>
            </a:endParaRPr>
          </a:p>
          <a:p>
            <a:pPr eaLnBrk="1" hangingPunct="1">
              <a:spcBef>
                <a:spcPct val="50000"/>
              </a:spcBef>
              <a:buClrTx/>
              <a:buSzTx/>
              <a:buFontTx/>
              <a:buNone/>
              <a:defRPr/>
            </a:pPr>
            <a:endParaRPr lang="en-US" altLang="en-US" sz="2400" dirty="0">
              <a:latin typeface="Calibri Regular" charset="0"/>
              <a:ea typeface="Calibri Regular" charset="0"/>
            </a:endParaRPr>
          </a:p>
        </p:txBody>
      </p:sp>
    </p:spTree>
    <p:extLst>
      <p:ext uri="{BB962C8B-B14F-4D97-AF65-F5344CB8AC3E}">
        <p14:creationId xmlns:p14="http://schemas.microsoft.com/office/powerpoint/2010/main" val="38365395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Dates</a:t>
            </a:r>
            <a:endParaRPr lang="en-GB" dirty="0"/>
          </a:p>
        </p:txBody>
      </p:sp>
      <p:sp>
        <p:nvSpPr>
          <p:cNvPr id="3" name="Content Placeholder 2"/>
          <p:cNvSpPr>
            <a:spLocks noGrp="1"/>
          </p:cNvSpPr>
          <p:nvPr>
            <p:ph idx="1"/>
          </p:nvPr>
        </p:nvSpPr>
        <p:spPr/>
        <p:txBody>
          <a:bodyPr/>
          <a:lstStyle/>
          <a:p>
            <a:r>
              <a:rPr lang="en-GB" dirty="0" err="1" smtClean="0"/>
              <a:t>Turnitin</a:t>
            </a:r>
            <a:r>
              <a:rPr lang="en-GB" dirty="0" smtClean="0"/>
              <a:t> to check Research Proposal available until 19 November 2017</a:t>
            </a:r>
          </a:p>
          <a:p>
            <a:r>
              <a:rPr lang="en-GB" dirty="0" err="1" smtClean="0"/>
              <a:t>Turnitin</a:t>
            </a:r>
            <a:r>
              <a:rPr lang="en-GB" dirty="0" smtClean="0"/>
              <a:t> submission for Final Research Proposal 20 November 2017 11.55pm</a:t>
            </a:r>
          </a:p>
          <a:p>
            <a:r>
              <a:rPr lang="en-GB" dirty="0" smtClean="0"/>
              <a:t>Ethics form</a:t>
            </a:r>
            <a:endParaRPr lang="en-GB" dirty="0"/>
          </a:p>
        </p:txBody>
      </p:sp>
    </p:spTree>
    <p:extLst>
      <p:ext uri="{BB962C8B-B14F-4D97-AF65-F5344CB8AC3E}">
        <p14:creationId xmlns:p14="http://schemas.microsoft.com/office/powerpoint/2010/main" val="4072906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93115409"/>
              </p:ext>
            </p:extLst>
          </p:nvPr>
        </p:nvGraphicFramePr>
        <p:xfrm>
          <a:off x="1791730" y="2458996"/>
          <a:ext cx="8081319" cy="3521673"/>
        </p:xfrm>
        <a:graphic>
          <a:graphicData uri="http://schemas.openxmlformats.org/drawingml/2006/table">
            <a:tbl>
              <a:tblPr/>
              <a:tblGrid>
                <a:gridCol w="712959"/>
                <a:gridCol w="955081"/>
                <a:gridCol w="6413279"/>
              </a:tblGrid>
              <a:tr h="391297">
                <a:tc>
                  <a:txBody>
                    <a:bodyPr/>
                    <a:lstStyle/>
                    <a:p>
                      <a:pPr algn="ctr">
                        <a:spcAft>
                          <a:spcPts val="0"/>
                        </a:spcAft>
                      </a:pPr>
                      <a:r>
                        <a:rPr lang="en-GB" sz="1000" b="1" u="sng" dirty="0" smtClean="0">
                          <a:effectLst/>
                          <a:latin typeface="Calibri" panose="020F0502020204030204" pitchFamily="34" charset="0"/>
                          <a:ea typeface="Times New Roman" panose="02020603050405020304" pitchFamily="18" charset="0"/>
                          <a:cs typeface="Arial" panose="020B0604020202020204" pitchFamily="34" charset="0"/>
                        </a:rPr>
                        <a:t>Week No</a:t>
                      </a:r>
                    </a:p>
                    <a:p>
                      <a:pPr algn="ctr">
                        <a:spcAft>
                          <a:spcPts val="0"/>
                        </a:spcAft>
                      </a:pPr>
                      <a:r>
                        <a:rPr lang="en-GB" sz="1000" dirty="0" smtClean="0">
                          <a:effectLst/>
                          <a:latin typeface="Calibri" panose="020F0502020204030204" pitchFamily="34" charset="0"/>
                          <a:ea typeface="Times New Roman" panose="02020603050405020304" pitchFamily="18" charset="0"/>
                          <a:cs typeface="Arial" panose="020B0604020202020204" pitchFamily="34" charset="0"/>
                        </a:rPr>
                        <a:t>6</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000" b="1" u="sng" dirty="0" smtClean="0">
                          <a:effectLst/>
                          <a:latin typeface="Calibri" panose="020F0502020204030204" pitchFamily="34" charset="0"/>
                          <a:ea typeface="Times New Roman" panose="02020603050405020304" pitchFamily="18" charset="0"/>
                          <a:cs typeface="Arial" panose="020B0604020202020204" pitchFamily="34" charset="0"/>
                        </a:rPr>
                        <a:t>Date</a:t>
                      </a:r>
                    </a:p>
                    <a:p>
                      <a:pPr algn="ctr">
                        <a:spcAft>
                          <a:spcPts val="0"/>
                        </a:spcAft>
                      </a:pPr>
                      <a:r>
                        <a:rPr lang="en-GB" sz="1000" dirty="0" smtClean="0">
                          <a:effectLst/>
                          <a:latin typeface="Calibri" panose="020F0502020204030204" pitchFamily="34" charset="0"/>
                          <a:ea typeface="Times New Roman" panose="02020603050405020304" pitchFamily="18" charset="0"/>
                          <a:cs typeface="Arial" panose="020B0604020202020204" pitchFamily="34" charset="0"/>
                        </a:rPr>
                        <a:t>10 </a:t>
                      </a:r>
                      <a:r>
                        <a:rPr lang="en-GB" sz="1000" dirty="0">
                          <a:effectLst/>
                          <a:latin typeface="Calibri" panose="020F0502020204030204" pitchFamily="34" charset="0"/>
                          <a:ea typeface="Times New Roman" panose="02020603050405020304" pitchFamily="18" charset="0"/>
                          <a:cs typeface="Arial" panose="020B0604020202020204" pitchFamily="34" charset="0"/>
                        </a:rPr>
                        <a:t>Nov</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000" b="1" u="sng" dirty="0" smtClean="0">
                          <a:effectLst/>
                          <a:latin typeface="Calibri" panose="020F0502020204030204" pitchFamily="34" charset="0"/>
                          <a:ea typeface="Times New Roman" panose="02020603050405020304" pitchFamily="18" charset="0"/>
                          <a:cs typeface="Arial" panose="020B0604020202020204" pitchFamily="34" charset="0"/>
                        </a:rPr>
                        <a:t>Topic</a:t>
                      </a:r>
                    </a:p>
                    <a:p>
                      <a:pPr>
                        <a:spcAft>
                          <a:spcPts val="0"/>
                        </a:spcAft>
                      </a:pPr>
                      <a:r>
                        <a:rPr lang="en-GB" sz="1000" b="1" dirty="0" smtClean="0">
                          <a:effectLst/>
                          <a:latin typeface="Calibri" panose="020F0502020204030204" pitchFamily="34" charset="0"/>
                          <a:ea typeface="Times New Roman" panose="02020603050405020304" pitchFamily="18" charset="0"/>
                          <a:cs typeface="Arial" panose="020B0604020202020204" pitchFamily="34" charset="0"/>
                        </a:rPr>
                        <a:t>Data</a:t>
                      </a:r>
                      <a:r>
                        <a:rPr lang="en-GB" sz="1000" b="1" baseline="0" dirty="0" smtClean="0">
                          <a:effectLst/>
                          <a:latin typeface="Calibri" panose="020F0502020204030204" pitchFamily="34" charset="0"/>
                          <a:ea typeface="Times New Roman" panose="02020603050405020304" pitchFamily="18" charset="0"/>
                          <a:cs typeface="Arial" panose="020B0604020202020204" pitchFamily="34" charset="0"/>
                        </a:rPr>
                        <a:t> </a:t>
                      </a:r>
                      <a:r>
                        <a:rPr lang="en-GB" sz="1000" b="1" baseline="0" dirty="0" smtClean="0">
                          <a:effectLst/>
                          <a:latin typeface="Calibri" panose="020F0502020204030204" pitchFamily="34" charset="0"/>
                          <a:ea typeface="Times New Roman" panose="02020603050405020304" pitchFamily="18" charset="0"/>
                          <a:cs typeface="Arial" panose="020B0604020202020204" pitchFamily="34" charset="0"/>
                        </a:rPr>
                        <a:t>analysis</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1297">
                <a:tc>
                  <a:txBody>
                    <a:bodyPr/>
                    <a:lstStyle/>
                    <a:p>
                      <a:pPr algn="ctr">
                        <a:spcAft>
                          <a:spcPts val="0"/>
                        </a:spcAft>
                      </a:pPr>
                      <a:r>
                        <a:rPr lang="en-GB" sz="1000">
                          <a:effectLst/>
                          <a:latin typeface="Calibri" panose="020F0502020204030204" pitchFamily="34" charset="0"/>
                          <a:ea typeface="Times New Roman" panose="02020603050405020304" pitchFamily="18" charset="0"/>
                          <a:cs typeface="Arial" panose="020B0604020202020204" pitchFamily="34" charset="0"/>
                        </a:rPr>
                        <a:t>7</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000">
                          <a:effectLst/>
                          <a:latin typeface="Calibri" panose="020F0502020204030204" pitchFamily="34" charset="0"/>
                          <a:ea typeface="Times New Roman" panose="02020603050405020304" pitchFamily="18" charset="0"/>
                          <a:cs typeface="Arial" panose="020B0604020202020204" pitchFamily="34" charset="0"/>
                        </a:rPr>
                        <a:t>17 Nov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000" b="1">
                          <a:effectLst/>
                          <a:latin typeface="Calibri" panose="020F0502020204030204" pitchFamily="34" charset="0"/>
                          <a:ea typeface="Times New Roman" panose="02020603050405020304" pitchFamily="18" charset="0"/>
                          <a:cs typeface="Arial" panose="020B0604020202020204" pitchFamily="34" charset="0"/>
                        </a:rPr>
                        <a:t>Enterprise Week NO DISSERTATION LECTURE</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73891">
                <a:tc>
                  <a:txBody>
                    <a:bodyPr/>
                    <a:lstStyle/>
                    <a:p>
                      <a:pPr algn="ctr">
                        <a:spcAft>
                          <a:spcPts val="0"/>
                        </a:spcAft>
                      </a:pPr>
                      <a:r>
                        <a:rPr lang="en-GB" sz="1000">
                          <a:effectLst/>
                          <a:latin typeface="Calibri" panose="020F0502020204030204" pitchFamily="34" charset="0"/>
                          <a:ea typeface="Times New Roman" panose="02020603050405020304" pitchFamily="18" charset="0"/>
                          <a:cs typeface="Arial" panose="020B0604020202020204" pitchFamily="34" charset="0"/>
                        </a:rPr>
                        <a:t>8</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000" b="1" u="sng">
                          <a:effectLst/>
                          <a:latin typeface="Calibri" panose="020F0502020204030204" pitchFamily="34" charset="0"/>
                          <a:ea typeface="Times New Roman" panose="02020603050405020304" pitchFamily="18" charset="0"/>
                          <a:cs typeface="Arial" panose="020B0604020202020204" pitchFamily="34" charset="0"/>
                        </a:rPr>
                        <a:t>MONDAY</a:t>
                      </a:r>
                      <a:endParaRPr lang="en-GB" sz="1200">
                        <a:effectLst/>
                        <a:latin typeface="Times New Roman" panose="02020603050405020304" pitchFamily="18" charset="0"/>
                        <a:ea typeface="Times New Roman" panose="02020603050405020304" pitchFamily="18" charset="0"/>
                      </a:endParaRPr>
                    </a:p>
                    <a:p>
                      <a:pPr algn="ctr">
                        <a:spcAft>
                          <a:spcPts val="0"/>
                        </a:spcAft>
                      </a:pPr>
                      <a:r>
                        <a:rPr lang="en-GB" sz="1000" b="1" u="sng">
                          <a:effectLst/>
                          <a:latin typeface="Calibri" panose="020F0502020204030204" pitchFamily="34" charset="0"/>
                          <a:ea typeface="Times New Roman" panose="02020603050405020304" pitchFamily="18" charset="0"/>
                          <a:cs typeface="Arial" panose="020B0604020202020204" pitchFamily="34" charset="0"/>
                        </a:rPr>
                        <a:t>20 NOV 2017</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000" b="1" dirty="0">
                          <a:effectLst/>
                          <a:latin typeface="Calibri" panose="020F0502020204030204" pitchFamily="34" charset="0"/>
                          <a:ea typeface="Times New Roman" panose="02020603050405020304" pitchFamily="18" charset="0"/>
                          <a:cs typeface="Arial" panose="020B0604020202020204" pitchFamily="34" charset="0"/>
                        </a:rPr>
                        <a:t>Submission of research proposal with ETHICS FORM COMPULSORY COMPONENT</a:t>
                      </a:r>
                      <a:endParaRPr lang="en-GB" sz="1200" dirty="0">
                        <a:effectLst/>
                        <a:latin typeface="Times New Roman" panose="02020603050405020304" pitchFamily="18" charset="0"/>
                        <a:ea typeface="Times New Roman" panose="02020603050405020304" pitchFamily="18" charset="0"/>
                      </a:endParaRPr>
                    </a:p>
                    <a:p>
                      <a:pPr>
                        <a:spcAft>
                          <a:spcPts val="0"/>
                        </a:spcAft>
                      </a:pPr>
                      <a:r>
                        <a:rPr lang="en-GB" sz="1000" b="1" dirty="0">
                          <a:effectLst/>
                          <a:latin typeface="Calibri" panose="020F050202020403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1297">
                <a:tc>
                  <a:txBody>
                    <a:bodyPr/>
                    <a:lstStyle/>
                    <a:p>
                      <a:pPr algn="ctr">
                        <a:spcAft>
                          <a:spcPts val="0"/>
                        </a:spcAft>
                      </a:pPr>
                      <a:r>
                        <a:rPr lang="en-GB" sz="1000">
                          <a:effectLst/>
                          <a:latin typeface="Calibri" panose="020F0502020204030204" pitchFamily="34" charset="0"/>
                          <a:ea typeface="Times New Roman" panose="02020603050405020304" pitchFamily="18" charset="0"/>
                          <a:cs typeface="Arial" panose="020B0604020202020204" pitchFamily="34" charset="0"/>
                        </a:rPr>
                        <a:t>9</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a:spcAft>
                          <a:spcPts val="0"/>
                        </a:spcAft>
                      </a:pPr>
                      <a:r>
                        <a:rPr lang="en-GB" sz="1000">
                          <a:effectLst/>
                          <a:latin typeface="Calibri" panose="020F0502020204030204" pitchFamily="34" charset="0"/>
                          <a:ea typeface="Times New Roman" panose="02020603050405020304" pitchFamily="18" charset="0"/>
                          <a:cs typeface="Arial" panose="020B0604020202020204" pitchFamily="34" charset="0"/>
                        </a:rPr>
                        <a:t>24 Nov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1000" b="1">
                          <a:effectLst/>
                          <a:latin typeface="Calibri" panose="020F0502020204030204" pitchFamily="34" charset="0"/>
                          <a:ea typeface="Times New Roman" panose="02020603050405020304" pitchFamily="18" charset="0"/>
                          <a:cs typeface="Arial" panose="020B0604020202020204" pitchFamily="34" charset="0"/>
                        </a:rPr>
                        <a:t>NO DISSERTATION LECTURE</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1297">
                <a:tc>
                  <a:txBody>
                    <a:bodyPr/>
                    <a:lstStyle/>
                    <a:p>
                      <a:pPr algn="ctr">
                        <a:spcAft>
                          <a:spcPts val="0"/>
                        </a:spcAft>
                      </a:pPr>
                      <a:r>
                        <a:rPr lang="en-GB" sz="1000">
                          <a:effectLst/>
                          <a:latin typeface="Calibri" panose="020F0502020204030204" pitchFamily="34" charset="0"/>
                          <a:ea typeface="Times New Roman" panose="02020603050405020304" pitchFamily="18" charset="0"/>
                          <a:cs typeface="Arial" panose="020B0604020202020204" pitchFamily="34" charset="0"/>
                        </a:rPr>
                        <a:t>10</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000">
                          <a:effectLst/>
                          <a:latin typeface="Calibri" panose="020F0502020204030204" pitchFamily="34" charset="0"/>
                          <a:ea typeface="Times New Roman" panose="02020603050405020304" pitchFamily="18" charset="0"/>
                          <a:cs typeface="Arial" panose="020B0604020202020204" pitchFamily="34" charset="0"/>
                        </a:rPr>
                        <a:t>1 Dec</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000" b="1">
                          <a:effectLst/>
                          <a:latin typeface="Calibri" panose="020F0502020204030204" pitchFamily="34" charset="0"/>
                          <a:ea typeface="Times New Roman" panose="02020603050405020304" pitchFamily="18" charset="0"/>
                          <a:cs typeface="Arial" panose="020B0604020202020204" pitchFamily="34" charset="0"/>
                        </a:rPr>
                        <a:t>Revisiting the Literature Review</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1297">
                <a:tc>
                  <a:txBody>
                    <a:bodyPr/>
                    <a:lstStyle/>
                    <a:p>
                      <a:pPr algn="ctr">
                        <a:spcAft>
                          <a:spcPts val="0"/>
                        </a:spcAft>
                      </a:pPr>
                      <a:r>
                        <a:rPr lang="en-GB" sz="1000">
                          <a:effectLst/>
                          <a:latin typeface="Calibri" panose="020F0502020204030204" pitchFamily="34" charset="0"/>
                          <a:ea typeface="Times New Roman" panose="02020603050405020304" pitchFamily="18" charset="0"/>
                          <a:cs typeface="Arial" panose="020B0604020202020204" pitchFamily="34" charset="0"/>
                        </a:rPr>
                        <a:t>11</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000">
                          <a:effectLst/>
                          <a:latin typeface="Calibri" panose="020F0502020204030204" pitchFamily="34" charset="0"/>
                          <a:ea typeface="Times New Roman" panose="02020603050405020304" pitchFamily="18" charset="0"/>
                          <a:cs typeface="Arial" panose="020B0604020202020204" pitchFamily="34" charset="0"/>
                        </a:rPr>
                        <a:t>8 Dec</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000" b="1">
                          <a:effectLst/>
                          <a:latin typeface="Calibri" panose="020F0502020204030204" pitchFamily="34" charset="0"/>
                          <a:ea typeface="Times New Roman" panose="02020603050405020304" pitchFamily="18" charset="0"/>
                          <a:cs typeface="Arial" panose="020B0604020202020204" pitchFamily="34" charset="0"/>
                        </a:rPr>
                        <a:t>NO DISSERTATION LECTURE</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1297">
                <a:tc>
                  <a:txBody>
                    <a:bodyPr/>
                    <a:lstStyle/>
                    <a:p>
                      <a:pPr algn="ctr">
                        <a:spcAft>
                          <a:spcPts val="0"/>
                        </a:spcAft>
                      </a:pPr>
                      <a:r>
                        <a:rPr lang="en-GB" sz="1000">
                          <a:effectLst/>
                          <a:latin typeface="Calibri" panose="020F0502020204030204" pitchFamily="34" charset="0"/>
                          <a:ea typeface="Times New Roman" panose="02020603050405020304" pitchFamily="18" charset="0"/>
                          <a:cs typeface="Arial" panose="020B0604020202020204" pitchFamily="34" charset="0"/>
                        </a:rPr>
                        <a:t>12</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000">
                          <a:effectLst/>
                          <a:latin typeface="Calibri" panose="020F0502020204030204" pitchFamily="34" charset="0"/>
                          <a:ea typeface="Times New Roman" panose="02020603050405020304" pitchFamily="18" charset="0"/>
                          <a:cs typeface="Arial" panose="020B0604020202020204" pitchFamily="34" charset="0"/>
                        </a:rPr>
                        <a:t>15 Dec</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000" b="1" dirty="0">
                          <a:effectLst/>
                          <a:latin typeface="Calibri" panose="020F0502020204030204" pitchFamily="34" charset="0"/>
                          <a:ea typeface="Times New Roman" panose="02020603050405020304" pitchFamily="18" charset="0"/>
                          <a:cs typeface="Arial" panose="020B0604020202020204" pitchFamily="34" charset="0"/>
                        </a:rPr>
                        <a:t>Recommended draft literature review submission</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614410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26508" y="558157"/>
            <a:ext cx="8600303" cy="6067123"/>
          </a:xfrm>
          <a:prstGeom prst="rect">
            <a:avLst/>
          </a:prstGeom>
        </p:spPr>
      </p:pic>
    </p:spTree>
    <p:extLst>
      <p:ext uri="{BB962C8B-B14F-4D97-AF65-F5344CB8AC3E}">
        <p14:creationId xmlns:p14="http://schemas.microsoft.com/office/powerpoint/2010/main" val="510415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a:t>
            </a:r>
            <a:endParaRPr lang="en-GB" dirty="0"/>
          </a:p>
        </p:txBody>
      </p:sp>
      <p:sp>
        <p:nvSpPr>
          <p:cNvPr id="3" name="Content Placeholder 2"/>
          <p:cNvSpPr>
            <a:spLocks noGrp="1"/>
          </p:cNvSpPr>
          <p:nvPr>
            <p:ph idx="1"/>
          </p:nvPr>
        </p:nvSpPr>
        <p:spPr/>
        <p:txBody>
          <a:bodyPr>
            <a:normAutofit/>
          </a:bodyPr>
          <a:lstStyle/>
          <a:p>
            <a:r>
              <a:rPr lang="en-GB" sz="2800" b="1" dirty="0" smtClean="0">
                <a:solidFill>
                  <a:srgbClr val="FF0000"/>
                </a:solidFill>
              </a:rPr>
              <a:t>You can only analyse the data you have collected in this chapter</a:t>
            </a:r>
          </a:p>
        </p:txBody>
      </p:sp>
    </p:spTree>
    <p:extLst>
      <p:ext uri="{BB962C8B-B14F-4D97-AF65-F5344CB8AC3E}">
        <p14:creationId xmlns:p14="http://schemas.microsoft.com/office/powerpoint/2010/main" val="1793243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102" b="8649"/>
          <a:stretch/>
        </p:blipFill>
        <p:spPr>
          <a:xfrm>
            <a:off x="2372497" y="383059"/>
            <a:ext cx="8255725" cy="6264876"/>
          </a:xfrm>
          <a:prstGeom prst="rect">
            <a:avLst/>
          </a:prstGeom>
        </p:spPr>
      </p:pic>
    </p:spTree>
    <p:extLst>
      <p:ext uri="{BB962C8B-B14F-4D97-AF65-F5344CB8AC3E}">
        <p14:creationId xmlns:p14="http://schemas.microsoft.com/office/powerpoint/2010/main" val="328067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 name="Title 2"/>
          <p:cNvSpPr>
            <a:spLocks noGrp="1"/>
          </p:cNvSpPr>
          <p:nvPr>
            <p:ph type="title"/>
          </p:nvPr>
        </p:nvSpPr>
        <p:spPr bwMode="auto"/>
        <p:txBody>
          <a:bodyPr wrap="square" numCol="1" anchorCtr="0" compatLnSpc="1">
            <a:prstTxWarp prst="textNoShape">
              <a:avLst/>
            </a:prstTxWarp>
          </a:bodyPr>
          <a:lstStyle/>
          <a:p>
            <a:r>
              <a:rPr lang="en-US" altLang="x-none" cap="none"/>
              <a:t>Like cleaning a cupboard</a:t>
            </a:r>
          </a:p>
        </p:txBody>
      </p:sp>
      <p:sp>
        <p:nvSpPr>
          <p:cNvPr id="129026" name="Content Placeholder 1"/>
          <p:cNvSpPr>
            <a:spLocks noGrp="1"/>
          </p:cNvSpPr>
          <p:nvPr>
            <p:ph idx="1"/>
          </p:nvPr>
        </p:nvSpPr>
        <p:spPr bwMode="auto"/>
        <p:txBody>
          <a:bodyPr wrap="square" numCol="1" anchor="t" anchorCtr="0" compatLnSpc="1">
            <a:prstTxWarp prst="textNoShape">
              <a:avLst/>
            </a:prstTxWarp>
          </a:bodyPr>
          <a:lstStyle/>
          <a:p>
            <a:endParaRPr lang="en-US" altLang="x-none" cap="none" dirty="0"/>
          </a:p>
          <a:p>
            <a:r>
              <a:rPr lang="en-US" altLang="x-none" sz="3600" dirty="0"/>
              <a:t>Think of managing your </a:t>
            </a:r>
            <a:r>
              <a:rPr lang="en-US" altLang="x-none" sz="3600" dirty="0" smtClean="0"/>
              <a:t>data </a:t>
            </a:r>
            <a:r>
              <a:rPr lang="en-US" altLang="x-none" sz="3600" dirty="0"/>
              <a:t>analysis </a:t>
            </a:r>
            <a:r>
              <a:rPr lang="en-US" altLang="x-none" sz="3600" dirty="0" smtClean="0"/>
              <a:t>like </a:t>
            </a:r>
            <a:r>
              <a:rPr lang="en-US" altLang="x-none" sz="3600" dirty="0"/>
              <a:t>cleaning your cupboards – the same basic steps apply!</a:t>
            </a:r>
          </a:p>
        </p:txBody>
      </p:sp>
    </p:spTree>
    <p:extLst>
      <p:ext uri="{BB962C8B-B14F-4D97-AF65-F5344CB8AC3E}">
        <p14:creationId xmlns:p14="http://schemas.microsoft.com/office/powerpoint/2010/main" val="12318160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Title 2"/>
          <p:cNvSpPr>
            <a:spLocks noGrp="1"/>
          </p:cNvSpPr>
          <p:nvPr>
            <p:ph type="title"/>
          </p:nvPr>
        </p:nvSpPr>
        <p:spPr bwMode="auto"/>
        <p:txBody>
          <a:bodyPr wrap="square" numCol="1" anchorCtr="0" compatLnSpc="1">
            <a:prstTxWarp prst="textNoShape">
              <a:avLst/>
            </a:prstTxWarp>
          </a:bodyPr>
          <a:lstStyle/>
          <a:p>
            <a:r>
              <a:rPr lang="en-US" altLang="x-none" cap="none"/>
              <a:t>It’s the same process…</a:t>
            </a:r>
          </a:p>
        </p:txBody>
      </p:sp>
      <p:sp>
        <p:nvSpPr>
          <p:cNvPr id="5" name="Content Placeholder 4"/>
          <p:cNvSpPr>
            <a:spLocks noGrp="1"/>
          </p:cNvSpPr>
          <p:nvPr>
            <p:ph idx="1"/>
          </p:nvPr>
        </p:nvSpPr>
        <p:spPr/>
        <p:txBody>
          <a:bodyPr>
            <a:normAutofit lnSpcReduction="10000"/>
          </a:bodyPr>
          <a:lstStyle/>
          <a:p>
            <a:pPr>
              <a:defRPr/>
            </a:pPr>
            <a:r>
              <a:rPr lang="en-US" sz="2600" dirty="0">
                <a:ea typeface="Calibri Regular" charset="0"/>
                <a:cs typeface="Calibri Regular" charset="0"/>
              </a:rPr>
              <a:t>Take everything out of the cupboard</a:t>
            </a:r>
          </a:p>
          <a:p>
            <a:pPr>
              <a:defRPr/>
            </a:pPr>
            <a:r>
              <a:rPr lang="en-US" sz="2600" dirty="0">
                <a:ea typeface="Calibri Regular" charset="0"/>
                <a:cs typeface="Calibri Regular" charset="0"/>
              </a:rPr>
              <a:t>Sort everything out – save or toss?</a:t>
            </a:r>
          </a:p>
          <a:p>
            <a:pPr>
              <a:defRPr/>
            </a:pPr>
            <a:r>
              <a:rPr lang="en-US" sz="2600" dirty="0">
                <a:ea typeface="Calibri Regular" charset="0"/>
                <a:cs typeface="Calibri Regular" charset="0"/>
              </a:rPr>
              <a:t>Look at what you have left and organize into </a:t>
            </a:r>
            <a:r>
              <a:rPr lang="en-US" sz="2600" dirty="0" smtClean="0">
                <a:ea typeface="Calibri Regular" charset="0"/>
                <a:cs typeface="Calibri Regular" charset="0"/>
              </a:rPr>
              <a:t>sub-groups </a:t>
            </a:r>
            <a:r>
              <a:rPr lang="en-US" sz="2600" dirty="0">
                <a:ea typeface="Calibri Regular" charset="0"/>
                <a:cs typeface="Calibri Regular" charset="0"/>
              </a:rPr>
              <a:t>(chunking)</a:t>
            </a:r>
          </a:p>
          <a:p>
            <a:pPr>
              <a:defRPr/>
            </a:pPr>
            <a:r>
              <a:rPr lang="en-US" sz="2600" dirty="0">
                <a:ea typeface="Calibri Regular" charset="0"/>
                <a:cs typeface="Calibri Regular" charset="0"/>
              </a:rPr>
              <a:t>Organize sub-groups into clusters of  similar things that belong together (clusters, codes)</a:t>
            </a:r>
          </a:p>
          <a:p>
            <a:pPr>
              <a:defRPr/>
            </a:pPr>
            <a:r>
              <a:rPr lang="en-US" sz="2600" dirty="0">
                <a:ea typeface="Calibri Regular" charset="0"/>
                <a:cs typeface="Calibri Regular" charset="0"/>
              </a:rPr>
              <a:t>As you put things back, how would you group them to maximize functionality? 	</a:t>
            </a:r>
            <a:endParaRPr lang="en-US" sz="2600" dirty="0" smtClean="0">
              <a:ea typeface="Calibri Regular" charset="0"/>
              <a:cs typeface="Calibri Regular" charset="0"/>
            </a:endParaRPr>
          </a:p>
          <a:p>
            <a:pPr>
              <a:defRPr/>
            </a:pPr>
            <a:r>
              <a:rPr lang="en-US" sz="2600" dirty="0" smtClean="0">
                <a:ea typeface="Calibri Regular" charset="0"/>
                <a:cs typeface="Calibri Regular" charset="0"/>
              </a:rPr>
              <a:t>How </a:t>
            </a:r>
            <a:r>
              <a:rPr lang="en-US" sz="2600" dirty="0">
                <a:ea typeface="Calibri Regular" charset="0"/>
                <a:cs typeface="Calibri Regular" charset="0"/>
              </a:rPr>
              <a:t>do the groups make it work together? (Interpretation, presentation)</a:t>
            </a:r>
          </a:p>
          <a:p>
            <a:pPr>
              <a:defRPr/>
            </a:pPr>
            <a:endParaRPr lang="en-US" dirty="0" smtClean="0"/>
          </a:p>
          <a:p>
            <a:pPr>
              <a:defRPr/>
            </a:pPr>
            <a:endParaRPr lang="en-US" dirty="0"/>
          </a:p>
        </p:txBody>
      </p:sp>
    </p:spTree>
    <p:extLst>
      <p:ext uri="{BB962C8B-B14F-4D97-AF65-F5344CB8AC3E}">
        <p14:creationId xmlns:p14="http://schemas.microsoft.com/office/powerpoint/2010/main" val="20459662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pointers</a:t>
            </a:r>
            <a:endParaRPr lang="en-US" dirty="0"/>
          </a:p>
        </p:txBody>
      </p:sp>
      <p:sp>
        <p:nvSpPr>
          <p:cNvPr id="3" name="Content Placeholder 2"/>
          <p:cNvSpPr>
            <a:spLocks noGrp="1"/>
          </p:cNvSpPr>
          <p:nvPr>
            <p:ph idx="1"/>
          </p:nvPr>
        </p:nvSpPr>
        <p:spPr/>
        <p:txBody>
          <a:bodyPr>
            <a:normAutofit/>
          </a:bodyPr>
          <a:lstStyle/>
          <a:p>
            <a:r>
              <a:rPr lang="en-US" dirty="0" smtClean="0"/>
              <a:t>This </a:t>
            </a:r>
            <a:r>
              <a:rPr lang="en-US" dirty="0"/>
              <a:t>chapter is organized and divided into several main </a:t>
            </a:r>
            <a:r>
              <a:rPr lang="en-US" dirty="0" smtClean="0"/>
              <a:t>themes, components </a:t>
            </a:r>
            <a:r>
              <a:rPr lang="en-US" dirty="0"/>
              <a:t>or topics, each of which is titled according to the </a:t>
            </a:r>
            <a:r>
              <a:rPr lang="en-US" dirty="0" smtClean="0"/>
              <a:t>research question or objective/s.</a:t>
            </a:r>
            <a:endParaRPr lang="en-US" dirty="0"/>
          </a:p>
          <a:p>
            <a:r>
              <a:rPr lang="en-US" dirty="0" smtClean="0"/>
              <a:t>The chapter should present </a:t>
            </a:r>
            <a:r>
              <a:rPr lang="en-US" dirty="0"/>
              <a:t>only relevant data. </a:t>
            </a:r>
            <a:endParaRPr lang="en-US" dirty="0" smtClean="0"/>
          </a:p>
          <a:p>
            <a:r>
              <a:rPr lang="en-US" dirty="0" smtClean="0"/>
              <a:t>In </a:t>
            </a:r>
            <a:r>
              <a:rPr lang="en-US" dirty="0"/>
              <a:t>reporting data, choose the medium that will present them effectively. </a:t>
            </a:r>
            <a:endParaRPr lang="en-US" dirty="0" smtClean="0"/>
          </a:p>
          <a:p>
            <a:r>
              <a:rPr lang="en-US" dirty="0" smtClean="0"/>
              <a:t>Presenting </a:t>
            </a:r>
            <a:r>
              <a:rPr lang="en-US" dirty="0"/>
              <a:t>tables that can be presented as well in a few sentences in the text must be avoided.</a:t>
            </a:r>
          </a:p>
          <a:p>
            <a:r>
              <a:rPr lang="en-US" dirty="0" smtClean="0"/>
              <a:t>The </a:t>
            </a:r>
            <a:r>
              <a:rPr lang="en-US" dirty="0"/>
              <a:t>textual presentation should supplement or expand the contents of tables and charts, rather than duplicate them. </a:t>
            </a:r>
          </a:p>
        </p:txBody>
      </p:sp>
    </p:spTree>
    <p:extLst>
      <p:ext uri="{BB962C8B-B14F-4D97-AF65-F5344CB8AC3E}">
        <p14:creationId xmlns:p14="http://schemas.microsoft.com/office/powerpoint/2010/main" val="81442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smtClean="0"/>
              <a:t>Only </a:t>
            </a:r>
            <a:r>
              <a:rPr lang="en-US" dirty="0"/>
              <a:t>objective data embodied in tables are made the bases of discussion.</a:t>
            </a:r>
          </a:p>
          <a:p>
            <a:r>
              <a:rPr lang="en-US" dirty="0"/>
              <a:t>T</a:t>
            </a:r>
            <a:r>
              <a:rPr lang="en-US" dirty="0" smtClean="0"/>
              <a:t>he </a:t>
            </a:r>
            <a:r>
              <a:rPr lang="en-US" dirty="0"/>
              <a:t>analysis of the data should be objective and logical. </a:t>
            </a:r>
          </a:p>
          <a:p>
            <a:r>
              <a:rPr lang="en-US" dirty="0" smtClean="0"/>
              <a:t>In </a:t>
            </a:r>
            <a:r>
              <a:rPr lang="en-US" dirty="0"/>
              <a:t>analyzing </a:t>
            </a:r>
            <a:r>
              <a:rPr lang="en-US" dirty="0" smtClean="0"/>
              <a:t>and </a:t>
            </a:r>
            <a:r>
              <a:rPr lang="en-US" dirty="0"/>
              <a:t>interpreting data, point out those that are consistent or inconsistent with the theory presented in the study’s theoretical </a:t>
            </a:r>
            <a:r>
              <a:rPr lang="en-US" dirty="0" smtClean="0"/>
              <a:t>framework (chapter 2).</a:t>
            </a:r>
            <a:endParaRPr lang="en-US" dirty="0"/>
          </a:p>
          <a:p>
            <a:r>
              <a:rPr lang="en-US" dirty="0" smtClean="0"/>
              <a:t>In </a:t>
            </a:r>
            <a:r>
              <a:rPr lang="en-US" dirty="0"/>
              <a:t>reporting statistical tests of significance, include information concerning the value of the test, the degree of freedom, the probability level and the direction of the effect.</a:t>
            </a:r>
          </a:p>
          <a:p>
            <a:r>
              <a:rPr lang="en-US" dirty="0" smtClean="0"/>
              <a:t>The </a:t>
            </a:r>
            <a:r>
              <a:rPr lang="en-US" dirty="0"/>
              <a:t>findings are compared and contrasted with that of other previous studies and interpretations are made thereof.</a:t>
            </a:r>
          </a:p>
          <a:p>
            <a:endParaRPr lang="en-US" dirty="0"/>
          </a:p>
          <a:p>
            <a:endParaRPr lang="en-US" dirty="0"/>
          </a:p>
          <a:p>
            <a:endParaRPr lang="en-US" dirty="0"/>
          </a:p>
        </p:txBody>
      </p:sp>
    </p:spTree>
    <p:extLst>
      <p:ext uri="{BB962C8B-B14F-4D97-AF65-F5344CB8AC3E}">
        <p14:creationId xmlns:p14="http://schemas.microsoft.com/office/powerpoint/2010/main" val="2022824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scene3d>
              <a:camera prst="orthographicFront"/>
              <a:lightRig rig="soft" dir="t"/>
            </a:scene3d>
          </a:bodyPr>
          <a:lstStyle/>
          <a:p>
            <a:pPr>
              <a:defRPr/>
            </a:pPr>
            <a:r>
              <a:rPr lang="en-GB" dirty="0" smtClean="0">
                <a:solidFill>
                  <a:schemeClr val="tx1">
                    <a:lumMod val="85000"/>
                    <a:lumOff val="15000"/>
                  </a:schemeClr>
                </a:solidFill>
              </a:rPr>
              <a:t>Key point</a:t>
            </a:r>
            <a:endParaRPr dirty="0">
              <a:solidFill>
                <a:schemeClr val="tx1">
                  <a:lumMod val="85000"/>
                  <a:lumOff val="15000"/>
                </a:schemeClr>
              </a:solidFill>
            </a:endParaRPr>
          </a:p>
        </p:txBody>
      </p:sp>
      <p:sp>
        <p:nvSpPr>
          <p:cNvPr id="11267"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To make sure you will get the information you </a:t>
            </a:r>
            <a:r>
              <a:rPr lang="en-US" altLang="en-US" dirty="0" smtClean="0">
                <a:ea typeface="Calibri Regular" charset="0"/>
              </a:rPr>
              <a:t>want</a:t>
            </a:r>
          </a:p>
          <a:p>
            <a:pPr lvl="1">
              <a:defRPr/>
            </a:pPr>
            <a:r>
              <a:rPr lang="en-US" altLang="en-US" dirty="0">
                <a:ea typeface="Calibri Regular" charset="0"/>
              </a:rPr>
              <a:t>Dissertation aim and objectives</a:t>
            </a:r>
          </a:p>
          <a:p>
            <a:pPr lvl="1">
              <a:defRPr/>
            </a:pPr>
            <a:r>
              <a:rPr lang="en-US" altLang="en-US" dirty="0">
                <a:ea typeface="Calibri Regular" charset="0"/>
              </a:rPr>
              <a:t>Research questions</a:t>
            </a:r>
          </a:p>
          <a:p>
            <a:pPr>
              <a:defRPr/>
            </a:pPr>
            <a:r>
              <a:rPr lang="en-US" altLang="en-US" dirty="0">
                <a:ea typeface="Calibri Regular" charset="0"/>
              </a:rPr>
              <a:t>What you hope to learn from the question</a:t>
            </a:r>
          </a:p>
          <a:p>
            <a:pPr>
              <a:defRPr/>
            </a:pPr>
            <a:r>
              <a:rPr lang="en-US" altLang="en-US" dirty="0">
                <a:ea typeface="Calibri Regular" charset="0"/>
              </a:rPr>
              <a:t>Analysis technique/s</a:t>
            </a:r>
          </a:p>
          <a:p>
            <a:pPr>
              <a:defRPr/>
            </a:pPr>
            <a:r>
              <a:rPr lang="en-US" altLang="en-US" dirty="0">
                <a:ea typeface="Calibri Regular" charset="0"/>
              </a:rPr>
              <a:t>How data will be presented</a:t>
            </a:r>
          </a:p>
          <a:p>
            <a:pPr>
              <a:defRPr/>
            </a:pPr>
            <a:endParaRPr lang="en-US" altLang="en-US" dirty="0">
              <a:ea typeface="Calibri Regular" charset="0"/>
            </a:endParaRPr>
          </a:p>
          <a:p>
            <a:pPr>
              <a:defRPr/>
            </a:pPr>
            <a:endParaRPr lang="en-US" altLang="en-US" dirty="0">
              <a:ea typeface="Calibri Regular" charset="0"/>
            </a:endParaRPr>
          </a:p>
        </p:txBody>
      </p:sp>
    </p:spTree>
    <p:extLst>
      <p:ext uri="{BB962C8B-B14F-4D97-AF65-F5344CB8AC3E}">
        <p14:creationId xmlns:p14="http://schemas.microsoft.com/office/powerpoint/2010/main" val="584499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scene3d>
              <a:camera prst="orthographicFront"/>
              <a:lightRig rig="soft" dir="t"/>
            </a:scene3d>
          </a:bodyPr>
          <a:lstStyle/>
          <a:p>
            <a:pPr>
              <a:defRPr/>
            </a:pPr>
            <a:r>
              <a:rPr smtClean="0">
                <a:solidFill>
                  <a:schemeClr val="tx1">
                    <a:lumMod val="85000"/>
                    <a:lumOff val="15000"/>
                  </a:schemeClr>
                </a:solidFill>
              </a:rPr>
              <a:t>Data analysis and interpretation</a:t>
            </a:r>
            <a:endParaRPr>
              <a:solidFill>
                <a:schemeClr val="tx1">
                  <a:lumMod val="85000"/>
                  <a:lumOff val="15000"/>
                </a:schemeClr>
              </a:solidFill>
            </a:endParaRPr>
          </a:p>
        </p:txBody>
      </p:sp>
      <p:sp>
        <p:nvSpPr>
          <p:cNvPr id="9219"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Think about analysis EARLY</a:t>
            </a:r>
          </a:p>
          <a:p>
            <a:pPr>
              <a:defRPr/>
            </a:pPr>
            <a:r>
              <a:rPr lang="en-US" altLang="en-US" dirty="0">
                <a:ea typeface="Calibri Regular" charset="0"/>
              </a:rPr>
              <a:t>Start with a plan</a:t>
            </a:r>
          </a:p>
          <a:p>
            <a:pPr lvl="1">
              <a:defRPr/>
            </a:pPr>
            <a:r>
              <a:rPr lang="en-US" altLang="en-US" dirty="0">
                <a:ea typeface="Calibri Regular" charset="0"/>
              </a:rPr>
              <a:t>Code, enter, clean</a:t>
            </a:r>
          </a:p>
          <a:p>
            <a:pPr>
              <a:defRPr/>
            </a:pPr>
            <a:r>
              <a:rPr lang="en-US" altLang="en-US" dirty="0">
                <a:ea typeface="Calibri Regular" charset="0"/>
              </a:rPr>
              <a:t>Analyse</a:t>
            </a:r>
          </a:p>
          <a:p>
            <a:pPr>
              <a:defRPr/>
            </a:pPr>
            <a:r>
              <a:rPr lang="en-US" altLang="en-US" dirty="0">
                <a:ea typeface="Calibri Regular" charset="0"/>
              </a:rPr>
              <a:t>Interpret</a:t>
            </a:r>
          </a:p>
          <a:p>
            <a:pPr>
              <a:defRPr/>
            </a:pPr>
            <a:r>
              <a:rPr lang="en-US" altLang="en-US" b="1" i="1" dirty="0">
                <a:solidFill>
                  <a:schemeClr val="accent6"/>
                </a:solidFill>
                <a:ea typeface="Calibri Regular" charset="0"/>
              </a:rPr>
              <a:t>Reflect</a:t>
            </a:r>
          </a:p>
          <a:p>
            <a:pPr lvl="1">
              <a:defRPr/>
            </a:pPr>
            <a:r>
              <a:rPr lang="en-US" altLang="en-US" b="1" i="1" dirty="0">
                <a:solidFill>
                  <a:schemeClr val="accent6"/>
                </a:solidFill>
                <a:ea typeface="Calibri Regular" charset="0"/>
              </a:rPr>
              <a:t>What did we learn?</a:t>
            </a:r>
          </a:p>
          <a:p>
            <a:pPr lvl="1">
              <a:defRPr/>
            </a:pPr>
            <a:r>
              <a:rPr lang="en-US" altLang="en-US" b="1" i="1" dirty="0">
                <a:solidFill>
                  <a:schemeClr val="accent6"/>
                </a:solidFill>
                <a:ea typeface="Calibri Regular" charset="0"/>
              </a:rPr>
              <a:t>What conclusions can we draw?</a:t>
            </a:r>
          </a:p>
          <a:p>
            <a:pPr lvl="1">
              <a:defRPr/>
            </a:pPr>
            <a:r>
              <a:rPr lang="en-US" altLang="en-US" b="1" i="1" dirty="0">
                <a:solidFill>
                  <a:schemeClr val="accent6"/>
                </a:solidFill>
                <a:ea typeface="Calibri Regular" charset="0"/>
              </a:rPr>
              <a:t>What are our recommendations?</a:t>
            </a:r>
          </a:p>
          <a:p>
            <a:pPr lvl="1">
              <a:defRPr/>
            </a:pPr>
            <a:r>
              <a:rPr lang="en-US" altLang="en-US" b="1" i="1" dirty="0">
                <a:solidFill>
                  <a:schemeClr val="accent6"/>
                </a:solidFill>
                <a:ea typeface="Calibri Regular" charset="0"/>
              </a:rPr>
              <a:t>What are the limitations of our analysis?</a:t>
            </a:r>
          </a:p>
        </p:txBody>
      </p:sp>
    </p:spTree>
    <p:extLst>
      <p:ext uri="{BB962C8B-B14F-4D97-AF65-F5344CB8AC3E}">
        <p14:creationId xmlns:p14="http://schemas.microsoft.com/office/powerpoint/2010/main" val="1160346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scene3d>
              <a:camera prst="orthographicFront"/>
              <a:lightRig rig="soft" dir="t"/>
            </a:scene3d>
          </a:bodyPr>
          <a:lstStyle/>
          <a:p>
            <a:pPr>
              <a:defRPr/>
            </a:pPr>
            <a:r>
              <a:rPr lang="en-GB" smtClean="0">
                <a:solidFill>
                  <a:schemeClr val="tx1">
                    <a:lumMod val="85000"/>
                    <a:lumOff val="15000"/>
                  </a:schemeClr>
                </a:solidFill>
              </a:rPr>
              <a:t>Analysis</a:t>
            </a:r>
            <a:endParaRPr lang="en-GB">
              <a:solidFill>
                <a:schemeClr val="tx1">
                  <a:lumMod val="85000"/>
                  <a:lumOff val="15000"/>
                </a:schemeClr>
              </a:solidFill>
            </a:endParaRPr>
          </a:p>
        </p:txBody>
      </p:sp>
      <p:sp>
        <p:nvSpPr>
          <p:cNvPr id="20482" name="Rectangle 3"/>
          <p:cNvSpPr>
            <a:spLocks noGrp="1" noChangeArrowheads="1"/>
          </p:cNvSpPr>
          <p:nvPr>
            <p:ph idx="1"/>
          </p:nvPr>
        </p:nvSpPr>
        <p:spPr/>
        <p:txBody>
          <a:bodyPr>
            <a:normAutofit/>
          </a:bodyPr>
          <a:lstStyle/>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Purpose</a:t>
            </a:r>
            <a:r>
              <a:rPr lang="en-GB" altLang="en-US" sz="2500" dirty="0">
                <a:ea typeface="Calibri Regular" charset="0"/>
              </a:rPr>
              <a:t> - to produce findings. The data collection process is not an end in itself.  The culminating activities of qualitative inquiry are analysis, interpretation, and presentation of findings</a:t>
            </a:r>
          </a:p>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Challenge</a:t>
            </a:r>
            <a:r>
              <a:rPr lang="en-GB" altLang="en-US" sz="2500" dirty="0">
                <a:ea typeface="Calibri Regular" charset="0"/>
              </a:rPr>
              <a:t> - to make sense of massive amounts of data, reduce the volume of information, identify significant patterns and construct a framework for communicating the essence of what the data reveal</a:t>
            </a:r>
          </a:p>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Problem</a:t>
            </a:r>
            <a:r>
              <a:rPr lang="en-GB" altLang="en-US" sz="2500" dirty="0">
                <a:ea typeface="Calibri Regular" charset="0"/>
              </a:rPr>
              <a:t> – is that there are ‘… few agreed-on canons for … data analysis, in the sense of shared ground rules for drawing conclusions and verifying sturdiness’ </a:t>
            </a:r>
            <a:r>
              <a:rPr lang="en-GB" altLang="en-US" sz="2500" dirty="0" smtClean="0">
                <a:ea typeface="Calibri Regular" charset="0"/>
              </a:rPr>
              <a:t>Miles </a:t>
            </a:r>
            <a:r>
              <a:rPr lang="en-GB" altLang="en-US" sz="2500" dirty="0">
                <a:ea typeface="Calibri Regular" charset="0"/>
              </a:rPr>
              <a:t>and H</a:t>
            </a:r>
            <a:r>
              <a:rPr lang="en-GB" altLang="en-US" sz="2500" dirty="0" smtClean="0">
                <a:ea typeface="Calibri Regular" charset="0"/>
              </a:rPr>
              <a:t>uberman</a:t>
            </a:r>
            <a:r>
              <a:rPr lang="en-GB" altLang="en-US" sz="2500" dirty="0">
                <a:ea typeface="Calibri Regular" charset="0"/>
              </a:rPr>
              <a:t>, 1984)</a:t>
            </a:r>
          </a:p>
          <a:p>
            <a:pPr marL="182880" indent="-182880">
              <a:lnSpc>
                <a:spcPct val="80000"/>
              </a:lnSpc>
              <a:buClr>
                <a:schemeClr val="tx1">
                  <a:lumMod val="85000"/>
                  <a:lumOff val="15000"/>
                </a:schemeClr>
              </a:buClr>
              <a:defRPr/>
            </a:pPr>
            <a:endParaRPr lang="en-GB" altLang="en-US" sz="2500" dirty="0">
              <a:ea typeface="Calibri Regular" charset="0"/>
            </a:endParaRPr>
          </a:p>
          <a:p>
            <a:pPr marL="182880" indent="-182880">
              <a:lnSpc>
                <a:spcPct val="80000"/>
              </a:lnSpc>
              <a:buClr>
                <a:schemeClr val="tx1">
                  <a:lumMod val="85000"/>
                  <a:lumOff val="15000"/>
                </a:schemeClr>
              </a:buClr>
              <a:defRPr/>
            </a:pPr>
            <a:endParaRPr lang="en-GB" altLang="en-US" sz="2500" dirty="0">
              <a:ea typeface="Calibri Regular" charset="0"/>
            </a:endParaRPr>
          </a:p>
        </p:txBody>
      </p:sp>
    </p:spTree>
    <p:extLst>
      <p:ext uri="{BB962C8B-B14F-4D97-AF65-F5344CB8AC3E}">
        <p14:creationId xmlns:p14="http://schemas.microsoft.com/office/powerpoint/2010/main" val="1814551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scene3d>
              <a:camera prst="orthographicFront"/>
              <a:lightRig rig="soft" dir="t"/>
            </a:scene3d>
          </a:bodyPr>
          <a:lstStyle/>
          <a:p>
            <a:pPr>
              <a:defRPr/>
            </a:pPr>
            <a:r>
              <a:rPr smtClean="0">
                <a:solidFill>
                  <a:schemeClr val="tx1">
                    <a:lumMod val="85000"/>
                    <a:lumOff val="15000"/>
                  </a:schemeClr>
                </a:solidFill>
              </a:rPr>
              <a:t>Bogdan and Biklen</a:t>
            </a:r>
            <a:endParaRPr>
              <a:solidFill>
                <a:schemeClr val="tx1">
                  <a:lumMod val="85000"/>
                  <a:lumOff val="15000"/>
                </a:schemeClr>
              </a:solidFill>
            </a:endParaRPr>
          </a:p>
        </p:txBody>
      </p:sp>
      <p:sp>
        <p:nvSpPr>
          <p:cNvPr id="24579"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 ”Working with data, </a:t>
            </a:r>
            <a:r>
              <a:rPr lang="en-US" altLang="en-US" dirty="0" err="1">
                <a:ea typeface="Calibri Regular" charset="0"/>
              </a:rPr>
              <a:t>organising</a:t>
            </a:r>
            <a:r>
              <a:rPr lang="en-US" altLang="en-US" dirty="0">
                <a:ea typeface="Calibri Regular" charset="0"/>
              </a:rPr>
              <a:t> it, breaking it into manageable units, synthesizing it, searching for patterns, discovering what is important and what is to be learned, and deciding what you will tell others" (1982:145)</a:t>
            </a:r>
          </a:p>
          <a:p>
            <a:pPr>
              <a:defRPr/>
            </a:pPr>
            <a:r>
              <a:rPr lang="en-US" altLang="en-US" dirty="0">
                <a:ea typeface="Calibri Regular" charset="0"/>
              </a:rPr>
              <a:t>The challenge  </a:t>
            </a:r>
          </a:p>
          <a:p>
            <a:pPr lvl="1">
              <a:defRPr/>
            </a:pPr>
            <a:r>
              <a:rPr lang="en-US" altLang="en-US" sz="2500" dirty="0">
                <a:ea typeface="Calibri Regular" charset="0"/>
              </a:rPr>
              <a:t>To place the raw data into logical, meaningful categories</a:t>
            </a:r>
          </a:p>
          <a:p>
            <a:pPr lvl="1">
              <a:defRPr/>
            </a:pPr>
            <a:r>
              <a:rPr lang="en-US" altLang="en-US" sz="2500" dirty="0">
                <a:ea typeface="Calibri Regular" charset="0"/>
              </a:rPr>
              <a:t>To examine them in a </a:t>
            </a:r>
            <a:r>
              <a:rPr lang="en-US" altLang="en-US" sz="2500" dirty="0" smtClean="0">
                <a:ea typeface="Calibri Regular" charset="0"/>
              </a:rPr>
              <a:t>holistic/iterative </a:t>
            </a:r>
            <a:r>
              <a:rPr lang="en-US" altLang="en-US" sz="2500" dirty="0">
                <a:ea typeface="Calibri Regular" charset="0"/>
              </a:rPr>
              <a:t>fashion </a:t>
            </a:r>
          </a:p>
          <a:p>
            <a:pPr lvl="1">
              <a:defRPr/>
            </a:pPr>
            <a:r>
              <a:rPr lang="en-US" altLang="en-US" sz="2500" dirty="0">
                <a:ea typeface="Calibri Regular" charset="0"/>
              </a:rPr>
              <a:t>To communicate this interpretation to others</a:t>
            </a:r>
          </a:p>
        </p:txBody>
      </p:sp>
    </p:spTree>
    <p:extLst>
      <p:ext uri="{BB962C8B-B14F-4D97-AF65-F5344CB8AC3E}">
        <p14:creationId xmlns:p14="http://schemas.microsoft.com/office/powerpoint/2010/main" val="8103522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points</a:t>
            </a:r>
            <a:endParaRPr lang="en-US" dirty="0"/>
          </a:p>
        </p:txBody>
      </p:sp>
      <p:sp>
        <p:nvSpPr>
          <p:cNvPr id="3" name="Content Placeholder 2"/>
          <p:cNvSpPr>
            <a:spLocks noGrp="1"/>
          </p:cNvSpPr>
          <p:nvPr>
            <p:ph idx="1"/>
          </p:nvPr>
        </p:nvSpPr>
        <p:spPr/>
        <p:txBody>
          <a:bodyPr/>
          <a:lstStyle/>
          <a:p>
            <a:r>
              <a:rPr lang="en-GB" sz="2400" b="1" dirty="0">
                <a:solidFill>
                  <a:srgbClr val="FF0000"/>
                </a:solidFill>
              </a:rPr>
              <a:t>The chapter is about presentation, analysis, interpretation and presentation</a:t>
            </a:r>
          </a:p>
          <a:p>
            <a:endParaRPr lang="en-US" dirty="0"/>
          </a:p>
        </p:txBody>
      </p:sp>
    </p:spTree>
    <p:extLst>
      <p:ext uri="{BB962C8B-B14F-4D97-AF65-F5344CB8AC3E}">
        <p14:creationId xmlns:p14="http://schemas.microsoft.com/office/powerpoint/2010/main" val="1628329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Presentation</a:t>
            </a:r>
            <a:endParaRPr lang="en-US" dirty="0"/>
          </a:p>
        </p:txBody>
      </p:sp>
      <p:sp>
        <p:nvSpPr>
          <p:cNvPr id="3" name="Content Placeholder 2"/>
          <p:cNvSpPr>
            <a:spLocks noGrp="1"/>
          </p:cNvSpPr>
          <p:nvPr>
            <p:ph idx="1"/>
          </p:nvPr>
        </p:nvSpPr>
        <p:spPr/>
        <p:txBody>
          <a:bodyPr/>
          <a:lstStyle/>
          <a:p>
            <a:r>
              <a:rPr lang="en-US" dirty="0" smtClean="0"/>
              <a:t>Is </a:t>
            </a:r>
            <a:r>
              <a:rPr lang="en-US" dirty="0"/>
              <a:t>the process of organizing data into logical, sequential and meaningful categories and classifications to make them amenable to study and interpretation</a:t>
            </a:r>
          </a:p>
        </p:txBody>
      </p:sp>
    </p:spTree>
    <p:extLst>
      <p:ext uri="{BB962C8B-B14F-4D97-AF65-F5344CB8AC3E}">
        <p14:creationId xmlns:p14="http://schemas.microsoft.com/office/powerpoint/2010/main" val="1263686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 ways of presenting data</a:t>
            </a:r>
            <a:endParaRPr lang="en-US" dirty="0"/>
          </a:p>
        </p:txBody>
      </p:sp>
      <p:sp>
        <p:nvSpPr>
          <p:cNvPr id="3" name="Content Placeholder 2"/>
          <p:cNvSpPr>
            <a:spLocks noGrp="1"/>
          </p:cNvSpPr>
          <p:nvPr>
            <p:ph idx="1"/>
          </p:nvPr>
        </p:nvSpPr>
        <p:spPr/>
        <p:txBody>
          <a:bodyPr/>
          <a:lstStyle/>
          <a:p>
            <a:r>
              <a:rPr lang="en-US" dirty="0" smtClean="0"/>
              <a:t>Textual </a:t>
            </a:r>
            <a:r>
              <a:rPr lang="en-US" dirty="0"/>
              <a:t>- (statements with numerals or numbers that serve as supplements to tabular presentation</a:t>
            </a:r>
            <a:r>
              <a:rPr lang="en-US" dirty="0" smtClean="0"/>
              <a:t>)</a:t>
            </a:r>
          </a:p>
          <a:p>
            <a:r>
              <a:rPr lang="en-US" dirty="0"/>
              <a:t>Tabular - (a systematic arrangement of related idea in which classes of numerical facts or data are given each row and their subclasses are given each a column in order to present the relationships of the sets or numerical facts or data in a definite, compact and understandable form)</a:t>
            </a:r>
          </a:p>
        </p:txBody>
      </p:sp>
    </p:spTree>
    <p:extLst>
      <p:ext uri="{BB962C8B-B14F-4D97-AF65-F5344CB8AC3E}">
        <p14:creationId xmlns:p14="http://schemas.microsoft.com/office/powerpoint/2010/main" val="1608516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general rules about tables and text</a:t>
            </a:r>
            <a:endParaRPr lang="en-US" dirty="0"/>
          </a:p>
        </p:txBody>
      </p:sp>
      <p:sp>
        <p:nvSpPr>
          <p:cNvPr id="3" name="Content Placeholder 2"/>
          <p:cNvSpPr>
            <a:spLocks noGrp="1"/>
          </p:cNvSpPr>
          <p:nvPr>
            <p:ph idx="1"/>
          </p:nvPr>
        </p:nvSpPr>
        <p:spPr/>
        <p:txBody>
          <a:bodyPr/>
          <a:lstStyle/>
          <a:p>
            <a:r>
              <a:rPr lang="en-US" dirty="0"/>
              <a:t>The table should be so constructed that it enables the reader to comprehend the data presented without referring to the text; </a:t>
            </a:r>
            <a:endParaRPr lang="en-US" dirty="0" smtClean="0"/>
          </a:p>
          <a:p>
            <a:r>
              <a:rPr lang="en-US" dirty="0" smtClean="0"/>
              <a:t>The </a:t>
            </a:r>
            <a:r>
              <a:rPr lang="en-US" dirty="0"/>
              <a:t>text should be so written that it allows the reader to understand the argument presented without referring to the table. (Campbell, Ballou and Slade, 1990</a:t>
            </a:r>
            <a:r>
              <a:rPr lang="en-US" dirty="0" smtClean="0"/>
              <a:t>)</a:t>
            </a:r>
          </a:p>
          <a:p>
            <a:r>
              <a:rPr lang="en-US" dirty="0" smtClean="0"/>
              <a:t>Graphical </a:t>
            </a:r>
            <a:r>
              <a:rPr lang="en-US" dirty="0"/>
              <a:t>– (a chart representing the quantitative variations or changes of variables in pictorial or diagrammatic form)</a:t>
            </a:r>
          </a:p>
        </p:txBody>
      </p:sp>
    </p:spTree>
    <p:extLst>
      <p:ext uri="{BB962C8B-B14F-4D97-AF65-F5344CB8AC3E}">
        <p14:creationId xmlns:p14="http://schemas.microsoft.com/office/powerpoint/2010/main" val="13277300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general rules about tables and text</a:t>
            </a:r>
            <a:endParaRPr lang="en-US" dirty="0"/>
          </a:p>
        </p:txBody>
      </p:sp>
      <p:sp>
        <p:nvSpPr>
          <p:cNvPr id="3" name="Content Placeholder 2"/>
          <p:cNvSpPr>
            <a:spLocks noGrp="1"/>
          </p:cNvSpPr>
          <p:nvPr>
            <p:ph idx="1"/>
          </p:nvPr>
        </p:nvSpPr>
        <p:spPr/>
        <p:txBody>
          <a:bodyPr/>
          <a:lstStyle/>
          <a:p>
            <a:r>
              <a:rPr lang="en-US" dirty="0"/>
              <a:t>The table should be so constructed that it enables the reader to comprehend the data presented without referring to the text; </a:t>
            </a:r>
            <a:endParaRPr lang="en-US" dirty="0" smtClean="0"/>
          </a:p>
          <a:p>
            <a:r>
              <a:rPr lang="en-US" dirty="0" smtClean="0"/>
              <a:t>The </a:t>
            </a:r>
            <a:r>
              <a:rPr lang="en-US" dirty="0"/>
              <a:t>text should be so written that it allows the reader to understand the argument presented without referring to the table. (Campbell, Ballou and Slade, 1990</a:t>
            </a:r>
            <a:r>
              <a:rPr lang="en-US" dirty="0" smtClean="0"/>
              <a:t>)</a:t>
            </a:r>
          </a:p>
          <a:p>
            <a:r>
              <a:rPr lang="en-US" dirty="0" smtClean="0"/>
              <a:t>Graphical </a:t>
            </a:r>
            <a:r>
              <a:rPr lang="en-US" dirty="0"/>
              <a:t>– (a chart representing the quantitative variations or changes of variables in pictorial or diagrammatic form)</a:t>
            </a:r>
          </a:p>
        </p:txBody>
      </p:sp>
    </p:spTree>
    <p:extLst>
      <p:ext uri="{BB962C8B-B14F-4D97-AF65-F5344CB8AC3E}">
        <p14:creationId xmlns:p14="http://schemas.microsoft.com/office/powerpoint/2010/main" val="5312926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745" name="Picture 3" descr="\\nask.man.ac.uk\home$\Desktop\matisse-crack.jpg"/>
          <p:cNvPicPr>
            <a:picLocks noChangeAspect="1" noChangeArrowheads="1"/>
          </p:cNvPicPr>
          <p:nvPr/>
        </p:nvPicPr>
        <p:blipFill>
          <a:blip r:embed="rId3">
            <a:extLst>
              <a:ext uri="{28A0092B-C50C-407E-A947-70E740481C1C}">
                <a14:useLocalDpi xmlns:a14="http://schemas.microsoft.com/office/drawing/2010/main" val="0"/>
              </a:ext>
            </a:extLst>
          </a:blip>
          <a:srcRect t="50000"/>
          <a:stretch>
            <a:fillRect/>
          </a:stretch>
        </p:blipFill>
        <p:spPr bwMode="auto">
          <a:xfrm>
            <a:off x="1800225" y="4268788"/>
            <a:ext cx="8421688" cy="2392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9746" name="TextBox 1"/>
          <p:cNvSpPr txBox="1">
            <a:spLocks noChangeArrowheads="1"/>
          </p:cNvSpPr>
          <p:nvPr/>
        </p:nvSpPr>
        <p:spPr bwMode="auto">
          <a:xfrm>
            <a:off x="3432175" y="333375"/>
            <a:ext cx="6408738"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solidFill>
                  <a:srgbClr val="800080"/>
                </a:solidFill>
                <a:latin typeface="Calibri Regular" charset="0"/>
                <a:ea typeface="Calibri Regular" charset="0"/>
                <a:cs typeface="Calibri Regular" charset="0"/>
              </a:rPr>
              <a:t>Activity</a:t>
            </a:r>
            <a:endParaRPr lang="en-GB" altLang="x-none" sz="3600">
              <a:solidFill>
                <a:srgbClr val="800080"/>
              </a:solidFill>
              <a:latin typeface="Calibri Regular" charset="0"/>
              <a:ea typeface="Calibri Regular" charset="0"/>
              <a:cs typeface="Calibri Regular" charset="0"/>
            </a:endParaRPr>
          </a:p>
        </p:txBody>
      </p:sp>
      <p:sp>
        <p:nvSpPr>
          <p:cNvPr id="159747" name="Content Placeholder 2"/>
          <p:cNvSpPr txBox="1">
            <a:spLocks/>
          </p:cNvSpPr>
          <p:nvPr/>
        </p:nvSpPr>
        <p:spPr bwMode="auto">
          <a:xfrm>
            <a:off x="1992313" y="1844675"/>
            <a:ext cx="8229600" cy="428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None/>
            </a:pPr>
            <a:r>
              <a:rPr lang="en-GB" altLang="x-none">
                <a:ea typeface="Calibri Regular" charset="0"/>
                <a:cs typeface="Calibri Regular" charset="0"/>
              </a:rPr>
              <a:t>Spend several minutes in groups coming up with answers to the following:</a:t>
            </a:r>
          </a:p>
          <a:p>
            <a:pPr>
              <a:lnSpc>
                <a:spcPct val="100000"/>
              </a:lnSpc>
              <a:spcBef>
                <a:spcPct val="20000"/>
              </a:spcBef>
              <a:buClrTx/>
              <a:buFontTx/>
              <a:buNone/>
            </a:pPr>
            <a:endParaRPr lang="en-GB" altLang="x-none">
              <a:ea typeface="Calibri Regular" charset="0"/>
              <a:cs typeface="Calibri Regular" charset="0"/>
            </a:endParaRPr>
          </a:p>
          <a:p>
            <a:pPr>
              <a:lnSpc>
                <a:spcPct val="100000"/>
              </a:lnSpc>
              <a:spcBef>
                <a:spcPct val="20000"/>
              </a:spcBef>
              <a:buClrTx/>
              <a:buFontTx/>
              <a:buChar char="•"/>
            </a:pPr>
            <a:r>
              <a:rPr lang="en-GB" altLang="x-none">
                <a:ea typeface="Calibri Regular" charset="0"/>
                <a:cs typeface="Calibri Regular" charset="0"/>
              </a:rPr>
              <a:t>What different </a:t>
            </a:r>
            <a:r>
              <a:rPr lang="en-GB" altLang="x-none">
                <a:solidFill>
                  <a:srgbClr val="6D009D"/>
                </a:solidFill>
                <a:ea typeface="Calibri Regular" charset="0"/>
                <a:cs typeface="Calibri Regular" charset="0"/>
              </a:rPr>
              <a:t>types</a:t>
            </a:r>
            <a:r>
              <a:rPr lang="en-GB" altLang="x-none">
                <a:ea typeface="Calibri Regular" charset="0"/>
                <a:cs typeface="Calibri Regular" charset="0"/>
              </a:rPr>
              <a:t> of data are there?</a:t>
            </a:r>
          </a:p>
          <a:p>
            <a:pPr>
              <a:lnSpc>
                <a:spcPct val="100000"/>
              </a:lnSpc>
              <a:spcBef>
                <a:spcPct val="20000"/>
              </a:spcBef>
              <a:buClrTx/>
              <a:buFontTx/>
              <a:buChar char="•"/>
            </a:pPr>
            <a:r>
              <a:rPr lang="en-GB" altLang="x-none">
                <a:ea typeface="Calibri Regular" charset="0"/>
                <a:cs typeface="Calibri Regular" charset="0"/>
              </a:rPr>
              <a:t>Can you give some </a:t>
            </a:r>
            <a:r>
              <a:rPr lang="en-GB" altLang="x-none">
                <a:solidFill>
                  <a:srgbClr val="6D009D"/>
                </a:solidFill>
                <a:ea typeface="Calibri Regular" charset="0"/>
                <a:cs typeface="Calibri Regular" charset="0"/>
              </a:rPr>
              <a:t>examples</a:t>
            </a:r>
            <a:r>
              <a:rPr lang="en-GB" altLang="x-none">
                <a:ea typeface="Calibri Regular" charset="0"/>
                <a:cs typeface="Calibri Regular" charset="0"/>
              </a:rPr>
              <a:t> of each?</a:t>
            </a:r>
          </a:p>
          <a:p>
            <a:pPr>
              <a:lnSpc>
                <a:spcPct val="100000"/>
              </a:lnSpc>
              <a:spcBef>
                <a:spcPct val="20000"/>
              </a:spcBef>
              <a:buClrTx/>
              <a:buFontTx/>
              <a:buChar char="•"/>
            </a:pPr>
            <a:r>
              <a:rPr lang="en-GB" altLang="x-none">
                <a:solidFill>
                  <a:srgbClr val="6D009D"/>
                </a:solidFill>
                <a:ea typeface="Calibri Regular" charset="0"/>
                <a:cs typeface="Calibri Regular" charset="0"/>
              </a:rPr>
              <a:t>Where</a:t>
            </a:r>
            <a:r>
              <a:rPr lang="en-GB" altLang="x-none">
                <a:ea typeface="Calibri Regular" charset="0"/>
                <a:cs typeface="Calibri Regular" charset="0"/>
              </a:rPr>
              <a:t> do they occur and what are the </a:t>
            </a:r>
            <a:r>
              <a:rPr lang="en-GB" altLang="x-none">
                <a:solidFill>
                  <a:srgbClr val="6D009D"/>
                </a:solidFill>
                <a:ea typeface="Calibri Regular" charset="0"/>
                <a:cs typeface="Calibri Regular" charset="0"/>
              </a:rPr>
              <a:t>pros and cons </a:t>
            </a:r>
            <a:r>
              <a:rPr lang="en-GB" altLang="x-none">
                <a:ea typeface="Calibri Regular" charset="0"/>
                <a:cs typeface="Calibri Regular" charset="0"/>
              </a:rPr>
              <a:t>of using them?</a:t>
            </a:r>
          </a:p>
        </p:txBody>
      </p:sp>
    </p:spTree>
    <p:extLst>
      <p:ext uri="{BB962C8B-B14F-4D97-AF65-F5344CB8AC3E}">
        <p14:creationId xmlns:p14="http://schemas.microsoft.com/office/powerpoint/2010/main" val="37308483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data</a:t>
            </a:r>
            <a:endParaRPr lang="en-US" dirty="0"/>
          </a:p>
        </p:txBody>
      </p:sp>
      <p:sp>
        <p:nvSpPr>
          <p:cNvPr id="3" name="Content Placeholder 2"/>
          <p:cNvSpPr>
            <a:spLocks noGrp="1"/>
          </p:cNvSpPr>
          <p:nvPr>
            <p:ph idx="1"/>
          </p:nvPr>
        </p:nvSpPr>
        <p:spPr/>
        <p:txBody>
          <a:bodyPr>
            <a:normAutofit fontScale="92500" lnSpcReduction="10000"/>
          </a:bodyPr>
          <a:lstStyle/>
          <a:p>
            <a:pPr>
              <a:lnSpc>
                <a:spcPct val="100000"/>
              </a:lnSpc>
              <a:spcBef>
                <a:spcPct val="20000"/>
              </a:spcBef>
              <a:buFontTx/>
              <a:buChar char="•"/>
            </a:pPr>
            <a:r>
              <a:rPr lang="en-GB" altLang="x-none" sz="2400" dirty="0">
                <a:ea typeface="Calibri Regular" charset="0"/>
                <a:cs typeface="Calibri Regular" charset="0"/>
              </a:rPr>
              <a:t>Qualitative</a:t>
            </a:r>
          </a:p>
          <a:p>
            <a:pPr lvl="1">
              <a:lnSpc>
                <a:spcPct val="100000"/>
              </a:lnSpc>
              <a:spcBef>
                <a:spcPct val="20000"/>
              </a:spcBef>
              <a:buClrTx/>
            </a:pPr>
            <a:r>
              <a:rPr lang="en-GB" altLang="x-none" dirty="0">
                <a:ea typeface="Calibri Regular" charset="0"/>
                <a:cs typeface="Calibri Regular" charset="0"/>
              </a:rPr>
              <a:t>Descriptive e.g. from </a:t>
            </a:r>
            <a:r>
              <a:rPr lang="en-GB" altLang="x-none" dirty="0" smtClean="0">
                <a:ea typeface="Calibri Regular" charset="0"/>
                <a:cs typeface="Calibri Regular" charset="0"/>
              </a:rPr>
              <a:t>an employee interview</a:t>
            </a:r>
            <a:endParaRPr lang="en-GB" altLang="x-none" dirty="0">
              <a:ea typeface="Calibri Regular" charset="0"/>
              <a:cs typeface="Calibri Regular" charset="0"/>
            </a:endParaRPr>
          </a:p>
          <a:p>
            <a:pPr>
              <a:lnSpc>
                <a:spcPct val="100000"/>
              </a:lnSpc>
              <a:spcBef>
                <a:spcPct val="20000"/>
              </a:spcBef>
              <a:buFontTx/>
              <a:buChar char="•"/>
            </a:pPr>
            <a:r>
              <a:rPr lang="en-GB" altLang="x-none" sz="2400" dirty="0">
                <a:ea typeface="Calibri Regular" charset="0"/>
                <a:cs typeface="Calibri Regular" charset="0"/>
              </a:rPr>
              <a:t>Numeric/quantitative</a:t>
            </a:r>
          </a:p>
          <a:p>
            <a:pPr lvl="1">
              <a:lnSpc>
                <a:spcPct val="100000"/>
              </a:lnSpc>
              <a:spcBef>
                <a:spcPct val="20000"/>
              </a:spcBef>
              <a:buClrTx/>
              <a:buFontTx/>
              <a:buChar char="–"/>
            </a:pPr>
            <a:r>
              <a:rPr lang="en-GB" altLang="x-none" b="1" dirty="0">
                <a:ea typeface="Calibri Regular" charset="0"/>
                <a:cs typeface="Calibri Regular" charset="0"/>
              </a:rPr>
              <a:t>Nominal/Categorical</a:t>
            </a:r>
          </a:p>
          <a:p>
            <a:pPr lvl="2">
              <a:lnSpc>
                <a:spcPct val="100000"/>
              </a:lnSpc>
              <a:spcBef>
                <a:spcPct val="20000"/>
              </a:spcBef>
              <a:buFontTx/>
              <a:buChar char="•"/>
            </a:pPr>
            <a:r>
              <a:rPr lang="en-GB" altLang="x-none" sz="2400" dirty="0">
                <a:ea typeface="Calibri Regular" charset="0"/>
                <a:cs typeface="Calibri Regular" charset="0"/>
              </a:rPr>
              <a:t>e.g. male or female</a:t>
            </a:r>
          </a:p>
          <a:p>
            <a:pPr lvl="1">
              <a:lnSpc>
                <a:spcPct val="100000"/>
              </a:lnSpc>
              <a:spcBef>
                <a:spcPct val="20000"/>
              </a:spcBef>
              <a:buClrTx/>
              <a:buFontTx/>
              <a:buChar char="–"/>
            </a:pPr>
            <a:r>
              <a:rPr lang="en-GB" altLang="x-none" b="1" dirty="0">
                <a:ea typeface="Calibri Regular" charset="0"/>
                <a:cs typeface="Calibri Regular" charset="0"/>
              </a:rPr>
              <a:t>Ordinal</a:t>
            </a:r>
          </a:p>
          <a:p>
            <a:pPr lvl="2">
              <a:lnSpc>
                <a:spcPct val="100000"/>
              </a:lnSpc>
              <a:spcBef>
                <a:spcPct val="20000"/>
              </a:spcBef>
              <a:buFontTx/>
              <a:buChar char="•"/>
            </a:pPr>
            <a:r>
              <a:rPr lang="en-GB" altLang="x-none" sz="2400" dirty="0">
                <a:ea typeface="Calibri Regular" charset="0"/>
                <a:cs typeface="Calibri Regular" charset="0"/>
              </a:rPr>
              <a:t>e.g. small, medium, large</a:t>
            </a:r>
          </a:p>
          <a:p>
            <a:pPr lvl="1">
              <a:lnSpc>
                <a:spcPct val="100000"/>
              </a:lnSpc>
              <a:spcBef>
                <a:spcPct val="20000"/>
              </a:spcBef>
              <a:buClrTx/>
              <a:buFontTx/>
              <a:buChar char="–"/>
            </a:pPr>
            <a:r>
              <a:rPr lang="en-GB" altLang="x-none" b="1" dirty="0">
                <a:ea typeface="Calibri Regular" charset="0"/>
                <a:cs typeface="Calibri Regular" charset="0"/>
              </a:rPr>
              <a:t>Integers, countable, rational</a:t>
            </a:r>
          </a:p>
          <a:p>
            <a:pPr lvl="2">
              <a:lnSpc>
                <a:spcPct val="100000"/>
              </a:lnSpc>
              <a:spcBef>
                <a:spcPct val="20000"/>
              </a:spcBef>
              <a:buFontTx/>
              <a:buChar char="•"/>
            </a:pPr>
            <a:r>
              <a:rPr lang="en-GB" altLang="x-none" sz="2400" dirty="0">
                <a:ea typeface="Calibri Regular" charset="0"/>
                <a:cs typeface="Calibri Regular" charset="0"/>
              </a:rPr>
              <a:t>e.g. 1,2,3…</a:t>
            </a:r>
          </a:p>
          <a:p>
            <a:pPr lvl="1">
              <a:lnSpc>
                <a:spcPct val="100000"/>
              </a:lnSpc>
              <a:spcBef>
                <a:spcPct val="20000"/>
              </a:spcBef>
              <a:buClrTx/>
              <a:buFontTx/>
              <a:buChar char="–"/>
            </a:pPr>
            <a:r>
              <a:rPr lang="en-GB" altLang="x-none" b="1" dirty="0">
                <a:ea typeface="Calibri Regular" charset="0"/>
                <a:cs typeface="Calibri Regular" charset="0"/>
              </a:rPr>
              <a:t>Real, quotients, irrational</a:t>
            </a:r>
          </a:p>
          <a:p>
            <a:pPr lvl="2">
              <a:lnSpc>
                <a:spcPct val="100000"/>
              </a:lnSpc>
              <a:spcBef>
                <a:spcPct val="20000"/>
              </a:spcBef>
              <a:buFontTx/>
              <a:buChar char="•"/>
            </a:pPr>
            <a:r>
              <a:rPr lang="en-GB" altLang="x-none" sz="2400" dirty="0">
                <a:ea typeface="Calibri Regular" charset="0"/>
                <a:cs typeface="Calibri Regular" charset="0"/>
              </a:rPr>
              <a:t>E.g. 1/2, 1/3, 1/4… </a:t>
            </a:r>
          </a:p>
          <a:p>
            <a:endParaRPr lang="en-US" dirty="0"/>
          </a:p>
        </p:txBody>
      </p:sp>
    </p:spTree>
    <p:extLst>
      <p:ext uri="{BB962C8B-B14F-4D97-AF65-F5344CB8AC3E}">
        <p14:creationId xmlns:p14="http://schemas.microsoft.com/office/powerpoint/2010/main" val="543352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x-none" dirty="0">
                <a:latin typeface="Calibri Regular" charset="0"/>
                <a:ea typeface="Calibri Regular" charset="0"/>
                <a:cs typeface="Calibri Regular" charset="0"/>
              </a:rPr>
              <a:t>Numbers in Text </a:t>
            </a:r>
            <a:r>
              <a:rPr lang="mr-IN" altLang="x-none" dirty="0">
                <a:latin typeface="Calibri Regular" charset="0"/>
                <a:ea typeface="Calibri Regular" charset="0"/>
                <a:cs typeface="Calibri Regular" charset="0"/>
              </a:rPr>
              <a:t>–</a:t>
            </a:r>
            <a:r>
              <a:rPr lang="en-GB" altLang="x-none" dirty="0">
                <a:latin typeface="Calibri Regular" charset="0"/>
                <a:ea typeface="Calibri Regular" charset="0"/>
                <a:cs typeface="Calibri Regular" charset="0"/>
              </a:rPr>
              <a:t> General rules</a:t>
            </a:r>
            <a:r>
              <a:rPr lang="en-GB" altLang="x-none" sz="3200" dirty="0">
                <a:latin typeface="Calibri Regular" charset="0"/>
                <a:ea typeface="Calibri Regular" charset="0"/>
                <a:cs typeface="Calibri Regular" charset="0"/>
              </a:rPr>
              <a:t/>
            </a:r>
            <a:br>
              <a:rPr lang="en-GB" altLang="x-none" sz="3200" dirty="0">
                <a:latin typeface="Calibri Regular" charset="0"/>
                <a:ea typeface="Calibri Regular" charset="0"/>
                <a:cs typeface="Calibri Regular" charset="0"/>
              </a:rPr>
            </a:br>
            <a:endParaRPr lang="en-US" dirty="0"/>
          </a:p>
        </p:txBody>
      </p:sp>
      <p:sp>
        <p:nvSpPr>
          <p:cNvPr id="3" name="Content Placeholder 2"/>
          <p:cNvSpPr>
            <a:spLocks noGrp="1"/>
          </p:cNvSpPr>
          <p:nvPr>
            <p:ph idx="1"/>
          </p:nvPr>
        </p:nvSpPr>
        <p:spPr/>
        <p:txBody>
          <a:bodyPr/>
          <a:lstStyle/>
          <a:p>
            <a:pPr>
              <a:buFont typeface="Arial" charset="0"/>
              <a:buChar char="•"/>
            </a:pPr>
            <a:r>
              <a:rPr lang="en-GB" altLang="x-none" dirty="0">
                <a:latin typeface="Calibri Regular" charset="0"/>
                <a:ea typeface="Calibri Regular" charset="0"/>
                <a:cs typeface="Calibri Regular" charset="0"/>
              </a:rPr>
              <a:t>The general rules are as follows: </a:t>
            </a:r>
          </a:p>
          <a:p>
            <a:pPr lvl="1">
              <a:buFont typeface="Arial" charset="0"/>
              <a:buChar char="•"/>
            </a:pPr>
            <a:r>
              <a:rPr lang="en-GB" altLang="x-none" dirty="0">
                <a:latin typeface="Calibri Regular" charset="0"/>
                <a:ea typeface="Calibri Regular" charset="0"/>
                <a:cs typeface="Calibri Regular" charset="0"/>
              </a:rPr>
              <a:t>Numbers up to and including nine in text should be written in text i.e. “one”, “two” etc.</a:t>
            </a:r>
          </a:p>
          <a:p>
            <a:pPr lvl="1">
              <a:buFont typeface="Arial" charset="0"/>
              <a:buChar char="•"/>
            </a:pPr>
            <a:r>
              <a:rPr lang="en-GB" altLang="x-none" dirty="0">
                <a:latin typeface="Calibri Regular" charset="0"/>
                <a:ea typeface="Calibri Regular" charset="0"/>
                <a:cs typeface="Calibri Regular" charset="0"/>
              </a:rPr>
              <a:t>Larger numbers should use digits, “11”, “37” etc</a:t>
            </a:r>
          </a:p>
          <a:p>
            <a:pPr lvl="1">
              <a:buFont typeface="Arial" charset="0"/>
              <a:buChar char="•"/>
            </a:pPr>
            <a:r>
              <a:rPr lang="en-GB" altLang="x-none" dirty="0">
                <a:latin typeface="Calibri Regular" charset="0"/>
                <a:ea typeface="Calibri Regular" charset="0"/>
                <a:cs typeface="Calibri Regular" charset="0"/>
              </a:rPr>
              <a:t>Use effectively rounded numbers for up to 10,000; so use “6,200” not “6,248”</a:t>
            </a:r>
          </a:p>
          <a:p>
            <a:pPr lvl="1">
              <a:buFont typeface="Arial" charset="0"/>
              <a:buChar char="•"/>
            </a:pPr>
            <a:r>
              <a:rPr lang="en-GB" altLang="x-none" dirty="0">
                <a:latin typeface="Calibri Regular" charset="0"/>
                <a:ea typeface="Calibri Regular" charset="0"/>
                <a:cs typeface="Calibri Regular" charset="0"/>
              </a:rPr>
              <a:t>For numbers over 10,000 use a mixture of digits and words; “13 thousand” not “13,169”; similarly use “1.1m” not “1,148,982”</a:t>
            </a:r>
          </a:p>
          <a:p>
            <a:pPr lvl="1">
              <a:buFont typeface="Arial" charset="0"/>
              <a:buChar char="•"/>
            </a:pPr>
            <a:r>
              <a:rPr lang="en-GB" altLang="x-none" dirty="0">
                <a:latin typeface="Calibri Regular" charset="0"/>
                <a:ea typeface="Calibri Regular" charset="0"/>
                <a:cs typeface="Calibri Regular" charset="0"/>
              </a:rPr>
              <a:t>Often believed most accurate number is better</a:t>
            </a:r>
          </a:p>
          <a:p>
            <a:pPr lvl="2">
              <a:buFont typeface="Arial" charset="0"/>
              <a:buChar char="•"/>
            </a:pPr>
            <a:r>
              <a:rPr lang="en-GB" altLang="x-none" dirty="0">
                <a:latin typeface="Calibri Regular" charset="0"/>
                <a:ea typeface="Calibri Regular" charset="0"/>
                <a:cs typeface="Calibri Regular" charset="0"/>
              </a:rPr>
              <a:t>In fact, this precision implies spurious accuracy and is often misleading</a:t>
            </a:r>
          </a:p>
          <a:p>
            <a:endParaRPr lang="en-US" dirty="0"/>
          </a:p>
        </p:txBody>
      </p:sp>
    </p:spTree>
    <p:extLst>
      <p:ext uri="{BB962C8B-B14F-4D97-AF65-F5344CB8AC3E}">
        <p14:creationId xmlns:p14="http://schemas.microsoft.com/office/powerpoint/2010/main" val="1460793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 statistics</a:t>
            </a:r>
            <a:endParaRPr lang="en-US" dirty="0"/>
          </a:p>
        </p:txBody>
      </p:sp>
      <p:sp>
        <p:nvSpPr>
          <p:cNvPr id="3" name="Content Placeholder 2"/>
          <p:cNvSpPr>
            <a:spLocks noGrp="1"/>
          </p:cNvSpPr>
          <p:nvPr>
            <p:ph idx="1"/>
          </p:nvPr>
        </p:nvSpPr>
        <p:spPr/>
        <p:txBody>
          <a:bodyPr/>
          <a:lstStyle/>
          <a:p>
            <a:pPr>
              <a:lnSpc>
                <a:spcPct val="100000"/>
              </a:lnSpc>
              <a:spcBef>
                <a:spcPct val="20000"/>
              </a:spcBef>
              <a:buFontTx/>
              <a:buChar char="•"/>
            </a:pPr>
            <a:r>
              <a:rPr lang="en-GB" altLang="x-none" sz="2400" dirty="0">
                <a:ea typeface="Calibri Regular" charset="0"/>
                <a:cs typeface="Calibri Regular" charset="0"/>
              </a:rPr>
              <a:t>Used to summarise a set of observations</a:t>
            </a:r>
          </a:p>
          <a:p>
            <a:pPr lvl="1">
              <a:lnSpc>
                <a:spcPct val="100000"/>
              </a:lnSpc>
              <a:spcBef>
                <a:spcPct val="20000"/>
              </a:spcBef>
              <a:buClrTx/>
              <a:buFontTx/>
              <a:buChar char="–"/>
            </a:pPr>
            <a:r>
              <a:rPr lang="en-GB" altLang="x-none" dirty="0">
                <a:ea typeface="Calibri Regular" charset="0"/>
                <a:cs typeface="Calibri Regular" charset="0"/>
              </a:rPr>
              <a:t>in order to communicate the largest amount as simply as possible</a:t>
            </a:r>
          </a:p>
          <a:p>
            <a:pPr>
              <a:lnSpc>
                <a:spcPct val="100000"/>
              </a:lnSpc>
              <a:spcBef>
                <a:spcPct val="20000"/>
              </a:spcBef>
              <a:buFontTx/>
              <a:buChar char="•"/>
            </a:pPr>
            <a:r>
              <a:rPr lang="en-GB" altLang="x-none" sz="2400" dirty="0">
                <a:ea typeface="Calibri Regular" charset="0"/>
                <a:cs typeface="Calibri Regular" charset="0"/>
              </a:rPr>
              <a:t>Commonly used statistics are:</a:t>
            </a:r>
          </a:p>
          <a:p>
            <a:pPr lvl="1">
              <a:lnSpc>
                <a:spcPct val="100000"/>
              </a:lnSpc>
              <a:spcBef>
                <a:spcPct val="20000"/>
              </a:spcBef>
              <a:buClrTx/>
              <a:buFontTx/>
              <a:buChar char="–"/>
            </a:pPr>
            <a:r>
              <a:rPr lang="en-GB" altLang="x-none" dirty="0">
                <a:ea typeface="Calibri Regular" charset="0"/>
                <a:cs typeface="Calibri Regular" charset="0"/>
              </a:rPr>
              <a:t>measure of </a:t>
            </a:r>
            <a:r>
              <a:rPr lang="en-GB" altLang="x-none" dirty="0">
                <a:solidFill>
                  <a:srgbClr val="6D009D"/>
                </a:solidFill>
                <a:ea typeface="Calibri Regular" charset="0"/>
                <a:cs typeface="Calibri Regular" charset="0"/>
              </a:rPr>
              <a:t>location</a:t>
            </a:r>
            <a:r>
              <a:rPr lang="en-GB" altLang="x-none" dirty="0">
                <a:ea typeface="Calibri Regular" charset="0"/>
                <a:cs typeface="Calibri Regular" charset="0"/>
              </a:rPr>
              <a:t>, or central tendency</a:t>
            </a:r>
          </a:p>
          <a:p>
            <a:pPr lvl="2">
              <a:lnSpc>
                <a:spcPct val="100000"/>
              </a:lnSpc>
              <a:spcBef>
                <a:spcPct val="20000"/>
              </a:spcBef>
              <a:buFontTx/>
              <a:buChar char="•"/>
            </a:pPr>
            <a:r>
              <a:rPr lang="en-GB" altLang="x-none" dirty="0">
                <a:ea typeface="Calibri Regular" charset="0"/>
                <a:cs typeface="Calibri Regular" charset="0"/>
              </a:rPr>
              <a:t>such as the average (mean, median or mode)</a:t>
            </a:r>
          </a:p>
          <a:p>
            <a:pPr lvl="1">
              <a:lnSpc>
                <a:spcPct val="100000"/>
              </a:lnSpc>
              <a:spcBef>
                <a:spcPct val="20000"/>
              </a:spcBef>
              <a:buClrTx/>
              <a:buFontTx/>
              <a:buChar char="–"/>
            </a:pPr>
            <a:r>
              <a:rPr lang="en-GB" altLang="x-none" dirty="0">
                <a:ea typeface="Calibri Regular" charset="0"/>
                <a:cs typeface="Calibri Regular" charset="0"/>
              </a:rPr>
              <a:t>measure of </a:t>
            </a:r>
            <a:r>
              <a:rPr lang="en-GB" altLang="x-none" dirty="0">
                <a:solidFill>
                  <a:srgbClr val="6D009D"/>
                </a:solidFill>
                <a:ea typeface="Calibri Regular" charset="0"/>
                <a:cs typeface="Calibri Regular" charset="0"/>
              </a:rPr>
              <a:t>spread</a:t>
            </a:r>
            <a:r>
              <a:rPr lang="en-GB" altLang="x-none" dirty="0">
                <a:ea typeface="Calibri Regular" charset="0"/>
                <a:cs typeface="Calibri Regular" charset="0"/>
              </a:rPr>
              <a:t> like the standard deviation</a:t>
            </a:r>
          </a:p>
          <a:p>
            <a:pPr lvl="1">
              <a:lnSpc>
                <a:spcPct val="100000"/>
              </a:lnSpc>
              <a:spcBef>
                <a:spcPct val="20000"/>
              </a:spcBef>
              <a:buClrTx/>
              <a:buFontTx/>
              <a:buChar char="–"/>
            </a:pPr>
            <a:r>
              <a:rPr lang="en-GB" altLang="x-none" dirty="0">
                <a:ea typeface="Calibri Regular" charset="0"/>
                <a:cs typeface="Calibri Regular" charset="0"/>
              </a:rPr>
              <a:t>measure of the </a:t>
            </a:r>
            <a:r>
              <a:rPr lang="en-GB" altLang="x-none" dirty="0">
                <a:solidFill>
                  <a:srgbClr val="6D009D"/>
                </a:solidFill>
                <a:ea typeface="Calibri Regular" charset="0"/>
                <a:cs typeface="Calibri Regular" charset="0"/>
              </a:rPr>
              <a:t>shape</a:t>
            </a:r>
            <a:r>
              <a:rPr lang="en-GB" altLang="x-none" dirty="0">
                <a:ea typeface="Calibri Regular" charset="0"/>
                <a:cs typeface="Calibri Regular" charset="0"/>
              </a:rPr>
              <a:t> of the distribution like skewness</a:t>
            </a:r>
          </a:p>
          <a:p>
            <a:pPr lvl="2">
              <a:lnSpc>
                <a:spcPct val="100000"/>
              </a:lnSpc>
              <a:spcBef>
                <a:spcPct val="20000"/>
              </a:spcBef>
              <a:buFontTx/>
              <a:buChar char="•"/>
            </a:pPr>
            <a:r>
              <a:rPr lang="en-GB" altLang="x-none" dirty="0">
                <a:ea typeface="Calibri Regular" charset="0"/>
                <a:cs typeface="Calibri Regular" charset="0"/>
              </a:rPr>
              <a:t>This can be found by plotting a histogram</a:t>
            </a:r>
          </a:p>
          <a:p>
            <a:pPr lvl="1">
              <a:lnSpc>
                <a:spcPct val="100000"/>
              </a:lnSpc>
              <a:spcBef>
                <a:spcPct val="20000"/>
              </a:spcBef>
              <a:buClrTx/>
              <a:buFontTx/>
              <a:buChar char="–"/>
            </a:pPr>
            <a:r>
              <a:rPr lang="en-GB" altLang="x-none" dirty="0">
                <a:ea typeface="Calibri Regular" charset="0"/>
                <a:cs typeface="Calibri Regular" charset="0"/>
              </a:rPr>
              <a:t>if more than one variable is measured, a measure of </a:t>
            </a:r>
            <a:r>
              <a:rPr lang="en-GB" altLang="x-none" dirty="0">
                <a:solidFill>
                  <a:srgbClr val="6D009D"/>
                </a:solidFill>
                <a:ea typeface="Calibri Regular" charset="0"/>
                <a:cs typeface="Calibri Regular" charset="0"/>
              </a:rPr>
              <a:t>dependence</a:t>
            </a:r>
            <a:r>
              <a:rPr lang="en-GB" altLang="x-none" dirty="0">
                <a:ea typeface="Calibri Regular" charset="0"/>
                <a:cs typeface="Calibri Regular" charset="0"/>
              </a:rPr>
              <a:t> such as a correlation</a:t>
            </a:r>
          </a:p>
          <a:p>
            <a:endParaRPr lang="en-US" dirty="0"/>
          </a:p>
        </p:txBody>
      </p:sp>
    </p:spTree>
    <p:extLst>
      <p:ext uri="{BB962C8B-B14F-4D97-AF65-F5344CB8AC3E}">
        <p14:creationId xmlns:p14="http://schemas.microsoft.com/office/powerpoint/2010/main" val="21004561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27351" y="1341438"/>
            <a:ext cx="6264275" cy="525621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166914" name="TextBox 1"/>
          <p:cNvSpPr txBox="1">
            <a:spLocks noChangeArrowheads="1"/>
          </p:cNvSpPr>
          <p:nvPr/>
        </p:nvSpPr>
        <p:spPr bwMode="auto">
          <a:xfrm>
            <a:off x="3143250" y="333375"/>
            <a:ext cx="6408738"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latin typeface="Calibri Regular" charset="0"/>
                <a:ea typeface="Calibri Regular" charset="0"/>
                <a:cs typeface="Calibri Regular" charset="0"/>
              </a:rPr>
              <a:t>Location</a:t>
            </a:r>
            <a:endParaRPr lang="en-GB" altLang="x-none" sz="3600">
              <a:latin typeface="Calibri Regular" charset="0"/>
              <a:ea typeface="Calibri Regular" charset="0"/>
              <a:cs typeface="Calibri Regular" charset="0"/>
            </a:endParaRPr>
          </a:p>
        </p:txBody>
      </p:sp>
      <p:pic>
        <p:nvPicPr>
          <p:cNvPr id="16691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414" y="1700214"/>
            <a:ext cx="4352925" cy="434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553333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27351" y="1341438"/>
            <a:ext cx="6264275" cy="525621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168962" name="TextBox 2"/>
          <p:cNvSpPr txBox="1">
            <a:spLocks noChangeArrowheads="1"/>
          </p:cNvSpPr>
          <p:nvPr/>
        </p:nvSpPr>
        <p:spPr bwMode="auto">
          <a:xfrm>
            <a:off x="2800350" y="333375"/>
            <a:ext cx="6407150"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latin typeface="Calibri Regular" charset="0"/>
                <a:ea typeface="Calibri Regular" charset="0"/>
                <a:cs typeface="Calibri Regular" charset="0"/>
              </a:rPr>
              <a:t>Spread</a:t>
            </a:r>
            <a:endParaRPr lang="en-GB" altLang="x-none" sz="3600">
              <a:latin typeface="Calibri Regular" charset="0"/>
              <a:ea typeface="Calibri Regular" charset="0"/>
              <a:cs typeface="Calibri Regular" charset="0"/>
            </a:endParaRPr>
          </a:p>
        </p:txBody>
      </p:sp>
      <p:pic>
        <p:nvPicPr>
          <p:cNvPr id="16896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9514" y="1557339"/>
            <a:ext cx="4568825"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721071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27351" y="1341438"/>
            <a:ext cx="6264275" cy="525621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171010" name="TextBox 2"/>
          <p:cNvSpPr txBox="1">
            <a:spLocks noChangeArrowheads="1"/>
          </p:cNvSpPr>
          <p:nvPr/>
        </p:nvSpPr>
        <p:spPr bwMode="auto">
          <a:xfrm>
            <a:off x="2855914" y="3540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latin typeface="Calibri Regular" charset="0"/>
                <a:ea typeface="Calibri Regular" charset="0"/>
                <a:cs typeface="Calibri Regular" charset="0"/>
              </a:rPr>
              <a:t>Shape</a:t>
            </a:r>
            <a:endParaRPr lang="en-GB" altLang="x-none" sz="3600">
              <a:latin typeface="Calibri Regular" charset="0"/>
              <a:ea typeface="Calibri Regular" charset="0"/>
              <a:cs typeface="Calibri Regular" charset="0"/>
            </a:endParaRPr>
          </a:p>
        </p:txBody>
      </p:sp>
      <p:pic>
        <p:nvPicPr>
          <p:cNvPr id="17101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3026" y="1795464"/>
            <a:ext cx="4352925" cy="434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5309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Things to consider</a:t>
            </a:r>
            <a:endParaRPr lang="en-US" dirty="0"/>
          </a:p>
        </p:txBody>
      </p:sp>
      <p:sp>
        <p:nvSpPr>
          <p:cNvPr id="3" name="Content Placeholder 2"/>
          <p:cNvSpPr>
            <a:spLocks noGrp="1"/>
          </p:cNvSpPr>
          <p:nvPr>
            <p:ph idx="1"/>
          </p:nvPr>
        </p:nvSpPr>
        <p:spPr/>
        <p:txBody>
          <a:bodyPr>
            <a:normAutofit/>
          </a:bodyPr>
          <a:lstStyle/>
          <a:p>
            <a:pPr marL="0" indent="0">
              <a:buNone/>
              <a:defRPr/>
            </a:pPr>
            <a:r>
              <a:rPr lang="en-GB" sz="2400" dirty="0">
                <a:latin typeface="Calibri Regular" charset="0"/>
                <a:ea typeface="Calibri Regular" charset="0"/>
              </a:rPr>
              <a:t>Consider the following before presenting data figures</a:t>
            </a:r>
          </a:p>
          <a:p>
            <a:pPr marL="0" indent="0">
              <a:buNone/>
              <a:defRPr/>
            </a:pPr>
            <a:r>
              <a:rPr lang="en-GB" sz="2400" dirty="0">
                <a:latin typeface="Calibri Regular" charset="0"/>
                <a:ea typeface="Calibri Regular" charset="0"/>
              </a:rPr>
              <a:t>Understand</a:t>
            </a:r>
          </a:p>
          <a:p>
            <a:pPr lvl="1">
              <a:defRPr/>
            </a:pPr>
            <a:r>
              <a:rPr lang="en-GB" sz="2400" dirty="0">
                <a:latin typeface="Calibri Regular" charset="0"/>
                <a:ea typeface="Calibri Regular" charset="0"/>
              </a:rPr>
              <a:t>The </a:t>
            </a:r>
            <a:r>
              <a:rPr lang="en-GB" sz="2400" dirty="0">
                <a:solidFill>
                  <a:srgbClr val="6D009D"/>
                </a:solidFill>
                <a:latin typeface="Calibri Regular" charset="0"/>
                <a:ea typeface="Calibri Regular" charset="0"/>
              </a:rPr>
              <a:t>type</a:t>
            </a:r>
            <a:r>
              <a:rPr lang="en-GB" sz="2400" dirty="0">
                <a:latin typeface="Calibri Regular" charset="0"/>
                <a:ea typeface="Calibri Regular" charset="0"/>
              </a:rPr>
              <a:t> of data to be presented</a:t>
            </a:r>
          </a:p>
          <a:p>
            <a:pPr lvl="1">
              <a:defRPr/>
            </a:pPr>
            <a:r>
              <a:rPr lang="en-GB" sz="2400" dirty="0">
                <a:latin typeface="Calibri Regular" charset="0"/>
                <a:ea typeface="Calibri Regular" charset="0"/>
              </a:rPr>
              <a:t>Main feature to be presented: what’s the message?</a:t>
            </a:r>
          </a:p>
          <a:p>
            <a:pPr lvl="1">
              <a:defRPr/>
            </a:pPr>
            <a:r>
              <a:rPr lang="en-GB" sz="2400" dirty="0">
                <a:latin typeface="Calibri Regular" charset="0"/>
                <a:ea typeface="Calibri Regular" charset="0"/>
              </a:rPr>
              <a:t>How this information is used</a:t>
            </a:r>
          </a:p>
          <a:p>
            <a:pPr lvl="1">
              <a:defRPr/>
            </a:pPr>
            <a:r>
              <a:rPr lang="en-GB" sz="2400" dirty="0">
                <a:latin typeface="Calibri Regular" charset="0"/>
                <a:ea typeface="Calibri Regular" charset="0"/>
              </a:rPr>
              <a:t>Who the intended audience </a:t>
            </a:r>
            <a:r>
              <a:rPr lang="en-GB" sz="2400" dirty="0" smtClean="0">
                <a:latin typeface="Calibri Regular" charset="0"/>
                <a:ea typeface="Calibri Regular" charset="0"/>
              </a:rPr>
              <a:t>is</a:t>
            </a:r>
            <a:endParaRPr lang="en-GB" sz="2400" dirty="0">
              <a:latin typeface="Calibri Regular" charset="0"/>
              <a:ea typeface="Calibri Regular" charset="0"/>
            </a:endParaRPr>
          </a:p>
          <a:p>
            <a:pPr marL="0" indent="0">
              <a:buNone/>
              <a:defRPr/>
            </a:pPr>
            <a:r>
              <a:rPr lang="en-GB" sz="2400" dirty="0">
                <a:latin typeface="Calibri Regular" charset="0"/>
                <a:ea typeface="Calibri Regular" charset="0"/>
              </a:rPr>
              <a:t>Tables, charts and diagrams should assist with the </a:t>
            </a:r>
            <a:r>
              <a:rPr lang="en-GB" sz="2400" dirty="0">
                <a:solidFill>
                  <a:srgbClr val="6D009D"/>
                </a:solidFill>
                <a:latin typeface="Calibri Regular" charset="0"/>
                <a:ea typeface="Calibri Regular" charset="0"/>
              </a:rPr>
              <a:t>interpretation</a:t>
            </a:r>
            <a:r>
              <a:rPr lang="en-GB" sz="2400" dirty="0">
                <a:latin typeface="Calibri Regular" charset="0"/>
                <a:ea typeface="Calibri Regular" charset="0"/>
              </a:rPr>
              <a:t> of the data</a:t>
            </a:r>
          </a:p>
          <a:p>
            <a:pPr lvl="1">
              <a:defRPr/>
            </a:pPr>
            <a:r>
              <a:rPr lang="en-GB" sz="2400" dirty="0">
                <a:latin typeface="Calibri Regular" charset="0"/>
                <a:ea typeface="Calibri Regular" charset="0"/>
              </a:rPr>
              <a:t>Be representative of the data</a:t>
            </a:r>
          </a:p>
          <a:p>
            <a:pPr lvl="1">
              <a:defRPr/>
            </a:pPr>
            <a:r>
              <a:rPr lang="en-GB" sz="2400" dirty="0">
                <a:latin typeface="Calibri Regular" charset="0"/>
                <a:ea typeface="Calibri Regular" charset="0"/>
              </a:rPr>
              <a:t>NOT, as frequently occurs, obscuring the meaning of the data</a:t>
            </a:r>
          </a:p>
          <a:p>
            <a:endParaRPr lang="en-US" dirty="0"/>
          </a:p>
        </p:txBody>
      </p:sp>
    </p:spTree>
    <p:extLst>
      <p:ext uri="{BB962C8B-B14F-4D97-AF65-F5344CB8AC3E}">
        <p14:creationId xmlns:p14="http://schemas.microsoft.com/office/powerpoint/2010/main" val="11271753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TextBox 2"/>
          <p:cNvSpPr txBox="1">
            <a:spLocks noChangeArrowheads="1"/>
          </p:cNvSpPr>
          <p:nvPr/>
        </p:nvSpPr>
        <p:spPr bwMode="auto">
          <a:xfrm>
            <a:off x="3719514" y="319089"/>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latin typeface="Calibri Regular" charset="0"/>
                <a:ea typeface="Calibri Regular" charset="0"/>
                <a:cs typeface="Calibri Regular" charset="0"/>
              </a:rPr>
              <a:t>Figure Placement</a:t>
            </a:r>
            <a:endParaRPr lang="en-GB" altLang="x-none" sz="3600">
              <a:latin typeface="Calibri Regular" charset="0"/>
              <a:ea typeface="Calibri Regular" charset="0"/>
              <a:cs typeface="Calibri Regular" charset="0"/>
            </a:endParaRPr>
          </a:p>
        </p:txBody>
      </p:sp>
      <p:sp>
        <p:nvSpPr>
          <p:cNvPr id="175106" name="Content Placeholder 2"/>
          <p:cNvSpPr txBox="1">
            <a:spLocks/>
          </p:cNvSpPr>
          <p:nvPr/>
        </p:nvSpPr>
        <p:spPr bwMode="auto">
          <a:xfrm>
            <a:off x="1898650" y="1412875"/>
            <a:ext cx="8229600" cy="428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Char char="•"/>
            </a:pPr>
            <a:r>
              <a:rPr lang="en-GB" altLang="x-none" sz="2800">
                <a:ea typeface="Calibri Regular" charset="0"/>
                <a:cs typeface="Calibri Regular" charset="0"/>
              </a:rPr>
              <a:t>Make sure the size and fonts are large enough to easily read</a:t>
            </a:r>
          </a:p>
          <a:p>
            <a:pPr>
              <a:lnSpc>
                <a:spcPct val="100000"/>
              </a:lnSpc>
              <a:spcBef>
                <a:spcPct val="20000"/>
              </a:spcBef>
              <a:buClrTx/>
              <a:buFontTx/>
              <a:buChar char="•"/>
            </a:pPr>
            <a:r>
              <a:rPr lang="en-GB" altLang="x-none" sz="2800">
                <a:ea typeface="Calibri Regular" charset="0"/>
                <a:cs typeface="Calibri Regular" charset="0"/>
              </a:rPr>
              <a:t>Reference all the figures in the body of the text</a:t>
            </a:r>
          </a:p>
          <a:p>
            <a:pPr lvl="1">
              <a:lnSpc>
                <a:spcPct val="100000"/>
              </a:lnSpc>
              <a:spcBef>
                <a:spcPct val="20000"/>
              </a:spcBef>
              <a:buClrTx/>
              <a:buFontTx/>
              <a:buChar char="–"/>
            </a:pPr>
            <a:r>
              <a:rPr lang="en-GB" altLang="x-none">
                <a:ea typeface="Calibri Regular" charset="0"/>
                <a:cs typeface="Calibri Regular" charset="0"/>
              </a:rPr>
              <a:t>E.g. see Figure 1</a:t>
            </a:r>
          </a:p>
          <a:p>
            <a:pPr>
              <a:lnSpc>
                <a:spcPct val="100000"/>
              </a:lnSpc>
              <a:spcBef>
                <a:spcPct val="20000"/>
              </a:spcBef>
              <a:buClrTx/>
              <a:buFontTx/>
              <a:buChar char="•"/>
            </a:pPr>
            <a:r>
              <a:rPr lang="en-GB" altLang="x-none" sz="2800">
                <a:ea typeface="Calibri Regular" charset="0"/>
                <a:cs typeface="Calibri Regular" charset="0"/>
              </a:rPr>
              <a:t>Give all Figures appropriate self contained </a:t>
            </a:r>
            <a:r>
              <a:rPr lang="en-GB" altLang="x-none" sz="2800">
                <a:solidFill>
                  <a:srgbClr val="6D009D"/>
                </a:solidFill>
                <a:ea typeface="Calibri Regular" charset="0"/>
                <a:cs typeface="Calibri Regular" charset="0"/>
              </a:rPr>
              <a:t>captions</a:t>
            </a:r>
          </a:p>
          <a:p>
            <a:pPr lvl="1">
              <a:lnSpc>
                <a:spcPct val="100000"/>
              </a:lnSpc>
              <a:spcBef>
                <a:spcPct val="20000"/>
              </a:spcBef>
              <a:buClrTx/>
              <a:buFontTx/>
              <a:buChar char="–"/>
            </a:pPr>
            <a:r>
              <a:rPr lang="en-GB" altLang="x-none">
                <a:ea typeface="Calibri Regular" charset="0"/>
                <a:cs typeface="Calibri Regular" charset="0"/>
              </a:rPr>
              <a:t>include the figure description and analysis in the body of the text</a:t>
            </a:r>
          </a:p>
          <a:p>
            <a:pPr>
              <a:lnSpc>
                <a:spcPct val="100000"/>
              </a:lnSpc>
              <a:spcBef>
                <a:spcPct val="20000"/>
              </a:spcBef>
              <a:buClrTx/>
              <a:buFontTx/>
              <a:buChar char="•"/>
            </a:pPr>
            <a:r>
              <a:rPr lang="en-GB" altLang="x-none" sz="2800">
                <a:ea typeface="Calibri Regular" charset="0"/>
                <a:cs typeface="Calibri Regular" charset="0"/>
              </a:rPr>
              <a:t>Consider where best to place the figure</a:t>
            </a:r>
          </a:p>
          <a:p>
            <a:pPr lvl="1">
              <a:lnSpc>
                <a:spcPct val="100000"/>
              </a:lnSpc>
              <a:spcBef>
                <a:spcPct val="20000"/>
              </a:spcBef>
              <a:buClrTx/>
              <a:buFontTx/>
              <a:buChar char="–"/>
            </a:pPr>
            <a:r>
              <a:rPr lang="en-GB" altLang="x-none">
                <a:ea typeface="Calibri Regular" charset="0"/>
                <a:cs typeface="Calibri Regular" charset="0"/>
              </a:rPr>
              <a:t>It should be soon after the reference in the text</a:t>
            </a:r>
          </a:p>
        </p:txBody>
      </p:sp>
    </p:spTree>
    <p:extLst>
      <p:ext uri="{BB962C8B-B14F-4D97-AF65-F5344CB8AC3E}">
        <p14:creationId xmlns:p14="http://schemas.microsoft.com/office/powerpoint/2010/main" val="6215180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3" name="TextBox 1"/>
          <p:cNvSpPr txBox="1">
            <a:spLocks noChangeArrowheads="1"/>
          </p:cNvSpPr>
          <p:nvPr/>
        </p:nvSpPr>
        <p:spPr bwMode="auto">
          <a:xfrm>
            <a:off x="3227389" y="2781301"/>
            <a:ext cx="6408737"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6600">
                <a:solidFill>
                  <a:srgbClr val="800080"/>
                </a:solidFill>
                <a:latin typeface="Calibri Regular" charset="0"/>
                <a:ea typeface="Calibri Regular" charset="0"/>
                <a:cs typeface="Calibri Regular" charset="0"/>
              </a:rPr>
              <a:t>Tables</a:t>
            </a:r>
            <a:endParaRPr lang="en-GB" altLang="x-none" sz="5400">
              <a:solidFill>
                <a:srgbClr val="800080"/>
              </a:solidFill>
              <a:latin typeface="Calibri Regular" charset="0"/>
              <a:ea typeface="Calibri Regular" charset="0"/>
              <a:cs typeface="Calibri Regular" charset="0"/>
            </a:endParaRPr>
          </a:p>
        </p:txBody>
      </p:sp>
      <p:pic>
        <p:nvPicPr>
          <p:cNvPr id="177154" name="Picture 2" descr="\\nask.man.ac.uk\home$\Desktop\Reclaimed-Wood-Dining-Table-Cute-Home-Decor-Arrangement-Ideas-with-Reclaimed-Wood-Dining-Table-Segovia-bReclaimed-Woodb-Trestl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92313" y="3648076"/>
            <a:ext cx="3689350" cy="236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7155" name="Picture 3" descr="\\nask.man.ac.uk\home$\Desktop\202906_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5500" y="431800"/>
            <a:ext cx="2565400"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7156" name="Picture 4" descr="\\nask.man.ac.uk\home$\Desktop\Abbey+3+Piece+Nest+of+Table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80326" y="3644901"/>
            <a:ext cx="2327275" cy="232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7157" name="Picture 5" descr="\\nask.man.ac.uk\home$\Desktop\side-tables-2922016.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55914" y="1125538"/>
            <a:ext cx="2084387"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988996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1" name="TextBox 2"/>
          <p:cNvSpPr txBox="1">
            <a:spLocks noChangeArrowheads="1"/>
          </p:cNvSpPr>
          <p:nvPr/>
        </p:nvSpPr>
        <p:spPr bwMode="auto">
          <a:xfrm>
            <a:off x="3719514" y="319089"/>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latin typeface="Calibri Regular" charset="0"/>
                <a:ea typeface="Calibri Regular" charset="0"/>
                <a:cs typeface="Calibri Regular" charset="0"/>
              </a:rPr>
              <a:t>Tables</a:t>
            </a:r>
            <a:endParaRPr lang="en-GB" altLang="x-none" sz="3600">
              <a:latin typeface="Calibri Regular" charset="0"/>
              <a:ea typeface="Calibri Regular" charset="0"/>
              <a:cs typeface="Calibri Regular" charset="0"/>
            </a:endParaRPr>
          </a:p>
        </p:txBody>
      </p:sp>
      <p:sp>
        <p:nvSpPr>
          <p:cNvPr id="179202" name="Content Placeholder 2"/>
          <p:cNvSpPr txBox="1">
            <a:spLocks/>
          </p:cNvSpPr>
          <p:nvPr/>
        </p:nvSpPr>
        <p:spPr bwMode="auto">
          <a:xfrm>
            <a:off x="1703388" y="1196976"/>
            <a:ext cx="8229600" cy="187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None/>
            </a:pPr>
            <a:r>
              <a:rPr lang="en-GB" altLang="x-none">
                <a:ea typeface="Calibri Regular" charset="0"/>
                <a:cs typeface="Calibri Regular" charset="0"/>
              </a:rPr>
              <a:t>Presenting </a:t>
            </a:r>
            <a:r>
              <a:rPr lang="en-GB" altLang="x-none">
                <a:solidFill>
                  <a:srgbClr val="6D009D"/>
                </a:solidFill>
                <a:ea typeface="Calibri Regular" charset="0"/>
                <a:cs typeface="Calibri Regular" charset="0"/>
              </a:rPr>
              <a:t>all</a:t>
            </a:r>
            <a:r>
              <a:rPr lang="en-GB" altLang="x-none">
                <a:ea typeface="Calibri Regular" charset="0"/>
                <a:cs typeface="Calibri Regular" charset="0"/>
              </a:rPr>
              <a:t> of the actual data is often unnecessary and confusing!</a:t>
            </a:r>
          </a:p>
          <a:p>
            <a:pPr>
              <a:lnSpc>
                <a:spcPct val="100000"/>
              </a:lnSpc>
              <a:spcBef>
                <a:spcPct val="20000"/>
              </a:spcBef>
              <a:buClrTx/>
              <a:buFontTx/>
              <a:buNone/>
            </a:pPr>
            <a:r>
              <a:rPr lang="en-GB" altLang="x-none">
                <a:ea typeface="Calibri Regular" charset="0"/>
                <a:cs typeface="Calibri Regular" charset="0"/>
              </a:rPr>
              <a:t>Use tables if</a:t>
            </a:r>
          </a:p>
          <a:p>
            <a:pPr lvl="1">
              <a:lnSpc>
                <a:spcPct val="100000"/>
              </a:lnSpc>
              <a:spcBef>
                <a:spcPct val="20000"/>
              </a:spcBef>
              <a:buClrTx/>
            </a:pPr>
            <a:r>
              <a:rPr lang="en-GB" altLang="x-none">
                <a:ea typeface="Calibri Regular" charset="0"/>
                <a:cs typeface="Calibri Regular" charset="0"/>
              </a:rPr>
              <a:t>Trend is not important</a:t>
            </a:r>
          </a:p>
          <a:p>
            <a:pPr lvl="1">
              <a:lnSpc>
                <a:spcPct val="100000"/>
              </a:lnSpc>
              <a:spcBef>
                <a:spcPct val="20000"/>
              </a:spcBef>
              <a:buClrTx/>
            </a:pPr>
            <a:r>
              <a:rPr lang="en-GB" altLang="x-none">
                <a:ea typeface="Calibri Regular" charset="0"/>
                <a:cs typeface="Calibri Regular" charset="0"/>
              </a:rPr>
              <a:t>Number of values are small</a:t>
            </a:r>
          </a:p>
          <a:p>
            <a:pPr lvl="1">
              <a:lnSpc>
                <a:spcPct val="100000"/>
              </a:lnSpc>
              <a:spcBef>
                <a:spcPct val="20000"/>
              </a:spcBef>
              <a:buClrTx/>
            </a:pPr>
            <a:r>
              <a:rPr lang="en-GB" altLang="x-none">
                <a:ea typeface="Calibri Regular" charset="0"/>
                <a:cs typeface="Calibri Regular" charset="0"/>
              </a:rPr>
              <a:t>To complement other data presentation formats</a:t>
            </a:r>
          </a:p>
          <a:p>
            <a:pPr lvl="1">
              <a:lnSpc>
                <a:spcPct val="100000"/>
              </a:lnSpc>
              <a:spcBef>
                <a:spcPct val="20000"/>
              </a:spcBef>
              <a:buClrTx/>
              <a:buFontTx/>
              <a:buNone/>
            </a:pPr>
            <a:endParaRPr lang="en-GB" altLang="x-none">
              <a:ea typeface="Calibri Regular" charset="0"/>
              <a:cs typeface="Calibri Regular" charset="0"/>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3" y="3933826"/>
            <a:ext cx="2735262"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3338" y="4319588"/>
            <a:ext cx="3200400"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p:nvSpPr>
        <p:spPr bwMode="auto">
          <a:xfrm>
            <a:off x="2063751" y="3259139"/>
            <a:ext cx="47529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r>
              <a:rPr lang="en-GB" altLang="x-none">
                <a:latin typeface="Calibri Regular" charset="0"/>
                <a:ea typeface="Calibri Regular" charset="0"/>
                <a:cs typeface="Calibri Regular" charset="0"/>
              </a:rPr>
              <a:t>Examples</a:t>
            </a:r>
          </a:p>
        </p:txBody>
      </p:sp>
    </p:spTree>
    <p:extLst>
      <p:ext uri="{BB962C8B-B14F-4D97-AF65-F5344CB8AC3E}">
        <p14:creationId xmlns:p14="http://schemas.microsoft.com/office/powerpoint/2010/main" val="17143524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31950" y="1196976"/>
            <a:ext cx="4319588" cy="5040313"/>
          </a:xfrm>
          <a:prstGeom prst="rect">
            <a:avLst/>
          </a:prstGeom>
          <a:solidFill>
            <a:srgbClr val="99CC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3" name="TextBox 2"/>
          <p:cNvSpPr txBox="1">
            <a:spLocks noChangeArrowheads="1"/>
          </p:cNvSpPr>
          <p:nvPr/>
        </p:nvSpPr>
        <p:spPr bwMode="auto">
          <a:xfrm>
            <a:off x="1703389" y="1341439"/>
            <a:ext cx="410527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2800" dirty="0">
                <a:latin typeface="Calibri Regular" charset="0"/>
                <a:ea typeface="Calibri Regular" charset="0"/>
                <a:cs typeface="Calibri Regular" charset="0"/>
              </a:rPr>
              <a:t>Style Rules</a:t>
            </a:r>
          </a:p>
        </p:txBody>
      </p:sp>
      <p:sp>
        <p:nvSpPr>
          <p:cNvPr id="181251" name="TextBox 3"/>
          <p:cNvSpPr txBox="1">
            <a:spLocks noChangeArrowheads="1"/>
          </p:cNvSpPr>
          <p:nvPr/>
        </p:nvSpPr>
        <p:spPr bwMode="auto">
          <a:xfrm>
            <a:off x="3719514" y="319089"/>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solidFill>
                  <a:srgbClr val="800080"/>
                </a:solidFill>
                <a:latin typeface="Calibri Regular" charset="0"/>
                <a:ea typeface="Calibri Regular" charset="0"/>
                <a:cs typeface="Calibri Regular" charset="0"/>
              </a:rPr>
              <a:t>Tables</a:t>
            </a:r>
            <a:endParaRPr lang="en-GB" altLang="x-none" sz="3600">
              <a:solidFill>
                <a:srgbClr val="800080"/>
              </a:solidFill>
              <a:latin typeface="Calibri Regular" charset="0"/>
              <a:ea typeface="Calibri Regular" charset="0"/>
              <a:cs typeface="Calibri Regular" charset="0"/>
            </a:endParaRPr>
          </a:p>
        </p:txBody>
      </p:sp>
      <p:sp>
        <p:nvSpPr>
          <p:cNvPr id="5" name="TextBox 4"/>
          <p:cNvSpPr txBox="1"/>
          <p:nvPr/>
        </p:nvSpPr>
        <p:spPr>
          <a:xfrm>
            <a:off x="1703388" y="1989138"/>
            <a:ext cx="4248150" cy="2585323"/>
          </a:xfrm>
          <a:prstGeom prst="rect">
            <a:avLst/>
          </a:prstGeom>
          <a:noFill/>
        </p:spPr>
        <p:txBody>
          <a:bodyPr>
            <a:spAutoFit/>
          </a:bodyPr>
          <a:lstStyle/>
          <a:p>
            <a:pPr marL="285750" indent="-285750">
              <a:buFont typeface="Arial" pitchFamily="34" charset="0"/>
              <a:buChar char="•"/>
              <a:defRPr/>
            </a:pPr>
            <a:r>
              <a:rPr lang="en-GB" dirty="0">
                <a:latin typeface="Calibri Regular" charset="0"/>
                <a:ea typeface="Calibri Regular" charset="0"/>
              </a:rPr>
              <a:t>Tables should not be filled with grid </a:t>
            </a:r>
            <a:r>
              <a:rPr lang="en-GB" dirty="0" smtClean="0">
                <a:latin typeface="Calibri Regular" charset="0"/>
                <a:ea typeface="Calibri Regular" charset="0"/>
              </a:rPr>
              <a:t>lines</a:t>
            </a:r>
            <a:endParaRPr lang="en-GB" dirty="0">
              <a:latin typeface="Calibri Regular" charset="0"/>
              <a:ea typeface="Calibri Regular" charset="0"/>
            </a:endParaRPr>
          </a:p>
          <a:p>
            <a:pPr marL="285750" indent="-285750">
              <a:buFont typeface="Arial" pitchFamily="34" charset="0"/>
              <a:buChar char="•"/>
              <a:defRPr/>
            </a:pPr>
            <a:r>
              <a:rPr lang="en-GB" dirty="0">
                <a:latin typeface="Calibri Regular" charset="0"/>
                <a:ea typeface="Calibri Regular" charset="0"/>
              </a:rPr>
              <a:t>Sorting</a:t>
            </a:r>
          </a:p>
          <a:p>
            <a:pPr marL="285750" indent="-285750">
              <a:buFontTx/>
              <a:buChar char="-"/>
              <a:defRPr/>
            </a:pPr>
            <a:r>
              <a:rPr lang="en-GB" dirty="0">
                <a:latin typeface="Calibri Regular" charset="0"/>
                <a:ea typeface="Calibri Regular" charset="0"/>
              </a:rPr>
              <a:t>We read from left to right, or top to bottom</a:t>
            </a:r>
          </a:p>
          <a:p>
            <a:pPr marL="285750" indent="-285750">
              <a:buFontTx/>
              <a:buChar char="-"/>
              <a:defRPr/>
            </a:pPr>
            <a:r>
              <a:rPr lang="en-GB" dirty="0">
                <a:latin typeface="Calibri Regular" charset="0"/>
                <a:ea typeface="Calibri Regular" charset="0"/>
              </a:rPr>
              <a:t>Time: from past to present</a:t>
            </a:r>
          </a:p>
          <a:p>
            <a:pPr marL="285750" indent="-285750">
              <a:buFontTx/>
              <a:buChar char="-"/>
              <a:defRPr/>
            </a:pPr>
            <a:r>
              <a:rPr lang="en-GB" dirty="0">
                <a:latin typeface="Calibri Regular" charset="0"/>
                <a:ea typeface="Calibri Regular" charset="0"/>
              </a:rPr>
              <a:t>Increasing size: from small to </a:t>
            </a:r>
            <a:r>
              <a:rPr lang="en-GB" dirty="0" smtClean="0">
                <a:latin typeface="Calibri Regular" charset="0"/>
                <a:ea typeface="Calibri Regular" charset="0"/>
              </a:rPr>
              <a:t>large</a:t>
            </a:r>
            <a:endParaRPr lang="en-GB" dirty="0">
              <a:latin typeface="Calibri Regular" charset="0"/>
              <a:ea typeface="Calibri Regular" charset="0"/>
            </a:endParaRPr>
          </a:p>
          <a:p>
            <a:pPr marL="285750" indent="-285750">
              <a:buFont typeface="Arial" pitchFamily="34" charset="0"/>
              <a:buChar char="•"/>
              <a:defRPr/>
            </a:pPr>
            <a:r>
              <a:rPr lang="en-GB" dirty="0">
                <a:latin typeface="Calibri Regular" charset="0"/>
                <a:ea typeface="Calibri Regular" charset="0"/>
              </a:rPr>
              <a:t>When comparing numbers it is easier to have the numbers in columns than rows</a:t>
            </a:r>
          </a:p>
        </p:txBody>
      </p:sp>
      <p:sp>
        <p:nvSpPr>
          <p:cNvPr id="6" name="Rectangle 5"/>
          <p:cNvSpPr/>
          <p:nvPr/>
        </p:nvSpPr>
        <p:spPr>
          <a:xfrm>
            <a:off x="6240464" y="1212851"/>
            <a:ext cx="4319587" cy="5040313"/>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7" name="TextBox 6"/>
          <p:cNvSpPr txBox="1">
            <a:spLocks noChangeArrowheads="1"/>
          </p:cNvSpPr>
          <p:nvPr/>
        </p:nvSpPr>
        <p:spPr bwMode="auto">
          <a:xfrm>
            <a:off x="6456364" y="1341439"/>
            <a:ext cx="4103687"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2800" dirty="0">
                <a:latin typeface="Calibri Regular" charset="0"/>
                <a:ea typeface="Calibri Regular" charset="0"/>
                <a:cs typeface="Calibri Regular" charset="0"/>
              </a:rPr>
              <a:t>Principles of Use</a:t>
            </a:r>
          </a:p>
        </p:txBody>
      </p:sp>
      <p:sp>
        <p:nvSpPr>
          <p:cNvPr id="8" name="TextBox 7"/>
          <p:cNvSpPr txBox="1">
            <a:spLocks noChangeArrowheads="1"/>
          </p:cNvSpPr>
          <p:nvPr/>
        </p:nvSpPr>
        <p:spPr bwMode="auto">
          <a:xfrm>
            <a:off x="6456363" y="1989139"/>
            <a:ext cx="4248150" cy="3231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buFont typeface="Arial" charset="0"/>
              <a:buChar char="•"/>
            </a:pPr>
            <a:r>
              <a:rPr lang="en-GB" altLang="x-none" sz="1800" dirty="0">
                <a:latin typeface="Calibri Regular" charset="0"/>
                <a:ea typeface="Calibri Regular" charset="0"/>
                <a:cs typeface="Calibri Regular" charset="0"/>
              </a:rPr>
              <a:t>Round data in summary tables</a:t>
            </a:r>
          </a:p>
          <a:p>
            <a:pPr>
              <a:buFont typeface="Arial" charset="0"/>
              <a:buChar char="•"/>
            </a:pPr>
            <a:r>
              <a:rPr lang="en-GB" altLang="x-none" sz="1800" dirty="0">
                <a:latin typeface="Calibri Regular" charset="0"/>
                <a:ea typeface="Calibri Regular" charset="0"/>
                <a:cs typeface="Calibri Regular" charset="0"/>
              </a:rPr>
              <a:t>Left/Right justify numbers in columns</a:t>
            </a:r>
          </a:p>
          <a:p>
            <a:pPr>
              <a:buFont typeface="Arial" charset="0"/>
              <a:buChar char="•"/>
            </a:pPr>
            <a:r>
              <a:rPr lang="en-GB" altLang="x-none" sz="1800" dirty="0">
                <a:latin typeface="Calibri Regular" charset="0"/>
                <a:ea typeface="Calibri Regular" charset="0"/>
                <a:cs typeface="Calibri Regular" charset="0"/>
              </a:rPr>
              <a:t>Consistent and neat formatting</a:t>
            </a:r>
          </a:p>
          <a:p>
            <a:pPr>
              <a:buFont typeface="Arial" charset="0"/>
              <a:buChar char="•"/>
            </a:pPr>
            <a:r>
              <a:rPr lang="en-GB" altLang="x-none" sz="1800" dirty="0">
                <a:latin typeface="Calibri Regular" charset="0"/>
                <a:ea typeface="Calibri Regular" charset="0"/>
                <a:cs typeface="Calibri Regular" charset="0"/>
              </a:rPr>
              <a:t>Time from left to right or top to bottom</a:t>
            </a:r>
          </a:p>
          <a:p>
            <a:pPr>
              <a:buFont typeface="Arial" charset="0"/>
              <a:buChar char="•"/>
            </a:pPr>
            <a:r>
              <a:rPr lang="en-GB" altLang="x-none" sz="1800" dirty="0">
                <a:latin typeface="Calibri Regular" charset="0"/>
                <a:ea typeface="Calibri Regular" charset="0"/>
                <a:cs typeface="Calibri Regular" charset="0"/>
              </a:rPr>
              <a:t>Row total at right hand side.</a:t>
            </a:r>
          </a:p>
          <a:p>
            <a:pPr>
              <a:buFont typeface="Arial" charset="0"/>
              <a:buChar char="•"/>
            </a:pPr>
            <a:r>
              <a:rPr lang="en-GB" altLang="x-none" sz="1800" dirty="0">
                <a:latin typeface="Calibri Regular" charset="0"/>
                <a:ea typeface="Calibri Regular" charset="0"/>
                <a:cs typeface="Calibri Regular" charset="0"/>
              </a:rPr>
              <a:t>Column totals at bottom</a:t>
            </a:r>
          </a:p>
          <a:p>
            <a:pPr>
              <a:buFont typeface="Arial" charset="0"/>
              <a:buChar char="•"/>
            </a:pPr>
            <a:r>
              <a:rPr lang="en-GB" altLang="x-none" sz="1800" dirty="0">
                <a:latin typeface="Calibri Regular" charset="0"/>
                <a:ea typeface="Calibri Regular" charset="0"/>
                <a:cs typeface="Calibri Regular" charset="0"/>
              </a:rPr>
              <a:t>Use space to separate data not lines</a:t>
            </a:r>
          </a:p>
          <a:p>
            <a:pPr>
              <a:buFont typeface="Arial" charset="0"/>
              <a:buChar char="•"/>
            </a:pPr>
            <a:r>
              <a:rPr lang="en-GB" altLang="x-none" sz="1800" dirty="0">
                <a:latin typeface="Calibri Regular" charset="0"/>
                <a:ea typeface="Calibri Regular" charset="0"/>
                <a:cs typeface="Calibri Regular" charset="0"/>
              </a:rPr>
              <a:t>Consistent scales and units</a:t>
            </a:r>
          </a:p>
          <a:p>
            <a:pPr>
              <a:buFont typeface="Arial" charset="0"/>
              <a:buChar char="•"/>
            </a:pPr>
            <a:r>
              <a:rPr lang="en-GB" altLang="x-none" sz="1800" dirty="0">
                <a:latin typeface="Calibri Regular" charset="0"/>
                <a:ea typeface="Calibri Regular" charset="0"/>
                <a:cs typeface="Calibri Regular" charset="0"/>
              </a:rPr>
              <a:t>Consistent number of decimal places or significant figures</a:t>
            </a:r>
          </a:p>
          <a:p>
            <a:pPr>
              <a:buFont typeface="Arial" charset="0"/>
              <a:buChar char="•"/>
            </a:pPr>
            <a:r>
              <a:rPr lang="en-GB" altLang="x-none" sz="1800" dirty="0">
                <a:latin typeface="Calibri Regular" charset="0"/>
                <a:ea typeface="Calibri Regular" charset="0"/>
                <a:cs typeface="Calibri Regular" charset="0"/>
              </a:rPr>
              <a:t>KEEP IT </a:t>
            </a:r>
            <a:r>
              <a:rPr lang="en-GB" altLang="x-none" dirty="0">
                <a:latin typeface="Calibri Regular" charset="0"/>
                <a:ea typeface="Calibri Regular" charset="0"/>
                <a:cs typeface="Calibri Regular" charset="0"/>
              </a:rPr>
              <a:t>SIMPLE!</a:t>
            </a:r>
          </a:p>
        </p:txBody>
      </p:sp>
    </p:spTree>
    <p:extLst>
      <p:ext uri="{BB962C8B-B14F-4D97-AF65-F5344CB8AC3E}">
        <p14:creationId xmlns:p14="http://schemas.microsoft.com/office/powerpoint/2010/main" val="19228678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5" grpId="0"/>
      <p:bldP spid="6" grpId="0" animBg="1"/>
      <p:bldP spid="7" grpId="0"/>
      <p:bldP spid="8"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273" name="Picture 3" descr="\\nask.man.ac.uk\home$\Desktop\featured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5975" y="1143000"/>
            <a:ext cx="802005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2275" name="AutoShape 2" descr="Image result for chart"/>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endParaRPr lang="en-GB" altLang="x-none">
              <a:latin typeface="Calibri Regular" charset="0"/>
              <a:ea typeface="Calibri Regular" charset="0"/>
              <a:cs typeface="Calibri Regular" charset="0"/>
            </a:endParaRPr>
          </a:p>
        </p:txBody>
      </p:sp>
    </p:spTree>
    <p:extLst>
      <p:ext uri="{BB962C8B-B14F-4D97-AF65-F5344CB8AC3E}">
        <p14:creationId xmlns:p14="http://schemas.microsoft.com/office/powerpoint/2010/main" val="15787896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Charts and graphs</a:t>
            </a:r>
            <a:endParaRPr lang="en-US" dirty="0"/>
          </a:p>
        </p:txBody>
      </p:sp>
      <p:sp>
        <p:nvSpPr>
          <p:cNvPr id="3" name="Content Placeholder 2"/>
          <p:cNvSpPr>
            <a:spLocks noGrp="1"/>
          </p:cNvSpPr>
          <p:nvPr>
            <p:ph idx="1"/>
          </p:nvPr>
        </p:nvSpPr>
        <p:spPr/>
        <p:txBody>
          <a:bodyPr>
            <a:normAutofit fontScale="92500"/>
          </a:bodyPr>
          <a:lstStyle/>
          <a:p>
            <a:pPr>
              <a:lnSpc>
                <a:spcPct val="100000"/>
              </a:lnSpc>
              <a:spcBef>
                <a:spcPct val="20000"/>
              </a:spcBef>
              <a:buFontTx/>
              <a:buChar char="•"/>
            </a:pPr>
            <a:r>
              <a:rPr lang="en-GB" altLang="x-none" sz="2400" dirty="0">
                <a:ea typeface="Calibri Regular" charset="0"/>
                <a:cs typeface="Calibri Regular" charset="0"/>
              </a:rPr>
              <a:t>As an alternative to table, these are usually better and easier way to present</a:t>
            </a:r>
          </a:p>
          <a:p>
            <a:pPr lvl="1">
              <a:lnSpc>
                <a:spcPct val="100000"/>
              </a:lnSpc>
              <a:spcBef>
                <a:spcPct val="20000"/>
              </a:spcBef>
              <a:buClrTx/>
              <a:buFontTx/>
              <a:buChar char="–"/>
            </a:pPr>
            <a:r>
              <a:rPr lang="en-GB" altLang="x-none" dirty="0">
                <a:ea typeface="Calibri Regular" charset="0"/>
                <a:cs typeface="Calibri Regular" charset="0"/>
              </a:rPr>
              <a:t>Trends</a:t>
            </a:r>
          </a:p>
          <a:p>
            <a:pPr lvl="1">
              <a:lnSpc>
                <a:spcPct val="100000"/>
              </a:lnSpc>
              <a:spcBef>
                <a:spcPct val="20000"/>
              </a:spcBef>
              <a:buClrTx/>
              <a:buFontTx/>
              <a:buChar char="–"/>
            </a:pPr>
            <a:r>
              <a:rPr lang="en-GB" altLang="x-none" dirty="0">
                <a:ea typeface="Calibri Regular" charset="0"/>
                <a:cs typeface="Calibri Regular" charset="0"/>
              </a:rPr>
              <a:t>Patterns</a:t>
            </a:r>
          </a:p>
          <a:p>
            <a:pPr lvl="1">
              <a:lnSpc>
                <a:spcPct val="100000"/>
              </a:lnSpc>
              <a:spcBef>
                <a:spcPct val="20000"/>
              </a:spcBef>
              <a:buClrTx/>
              <a:buFontTx/>
              <a:buChar char="–"/>
            </a:pPr>
            <a:r>
              <a:rPr lang="en-GB" altLang="x-none" dirty="0">
                <a:ea typeface="Calibri Regular" charset="0"/>
                <a:cs typeface="Calibri Regular" charset="0"/>
              </a:rPr>
              <a:t>large amounts of data</a:t>
            </a:r>
          </a:p>
          <a:p>
            <a:pPr lvl="1">
              <a:lnSpc>
                <a:spcPct val="100000"/>
              </a:lnSpc>
              <a:spcBef>
                <a:spcPct val="20000"/>
              </a:spcBef>
              <a:buClrTx/>
              <a:buFontTx/>
              <a:buChar char="–"/>
            </a:pPr>
            <a:r>
              <a:rPr lang="en-GB" altLang="x-none" dirty="0">
                <a:ea typeface="Calibri Regular" charset="0"/>
                <a:cs typeface="Calibri Regular" charset="0"/>
              </a:rPr>
              <a:t>Idea of how things change</a:t>
            </a:r>
          </a:p>
          <a:p>
            <a:pPr>
              <a:lnSpc>
                <a:spcPct val="100000"/>
              </a:lnSpc>
              <a:spcBef>
                <a:spcPct val="20000"/>
              </a:spcBef>
              <a:buFontTx/>
              <a:buChar char="•"/>
            </a:pPr>
            <a:r>
              <a:rPr lang="en-GB" altLang="x-none" sz="2400" dirty="0">
                <a:ea typeface="Calibri Regular" charset="0"/>
                <a:cs typeface="Calibri Regular" charset="0"/>
              </a:rPr>
              <a:t>Deciding between type of graphs, you need to consider the </a:t>
            </a:r>
            <a:r>
              <a:rPr lang="en-GB" altLang="x-none" sz="2400" dirty="0">
                <a:solidFill>
                  <a:srgbClr val="6D009D"/>
                </a:solidFill>
                <a:ea typeface="Calibri Regular" charset="0"/>
                <a:cs typeface="Calibri Regular" charset="0"/>
              </a:rPr>
              <a:t>main questions</a:t>
            </a:r>
          </a:p>
          <a:p>
            <a:pPr lvl="1">
              <a:lnSpc>
                <a:spcPct val="100000"/>
              </a:lnSpc>
              <a:spcBef>
                <a:spcPct val="20000"/>
              </a:spcBef>
              <a:buClrTx/>
              <a:buFontTx/>
              <a:buChar char="–"/>
            </a:pPr>
            <a:r>
              <a:rPr lang="en-GB" altLang="x-none" dirty="0">
                <a:ea typeface="Calibri Regular" charset="0"/>
                <a:cs typeface="Calibri Regular" charset="0"/>
              </a:rPr>
              <a:t>What is the </a:t>
            </a:r>
            <a:r>
              <a:rPr lang="en-GB" altLang="x-none" dirty="0">
                <a:solidFill>
                  <a:srgbClr val="6D009D"/>
                </a:solidFill>
                <a:ea typeface="Calibri Regular" charset="0"/>
                <a:cs typeface="Calibri Regular" charset="0"/>
              </a:rPr>
              <a:t>aim</a:t>
            </a:r>
            <a:r>
              <a:rPr lang="en-GB" altLang="x-none" dirty="0">
                <a:ea typeface="Calibri Regular" charset="0"/>
                <a:cs typeface="Calibri Regular" charset="0"/>
              </a:rPr>
              <a:t> of the diagram?</a:t>
            </a:r>
          </a:p>
          <a:p>
            <a:pPr lvl="1">
              <a:lnSpc>
                <a:spcPct val="100000"/>
              </a:lnSpc>
              <a:spcBef>
                <a:spcPct val="20000"/>
              </a:spcBef>
              <a:buClrTx/>
              <a:buFontTx/>
              <a:buChar char="–"/>
            </a:pPr>
            <a:r>
              <a:rPr lang="en-GB" altLang="x-none" dirty="0">
                <a:ea typeface="Calibri Regular" charset="0"/>
                <a:cs typeface="Calibri Regular" charset="0"/>
              </a:rPr>
              <a:t>Does it meet the aims?</a:t>
            </a:r>
          </a:p>
          <a:p>
            <a:pPr>
              <a:lnSpc>
                <a:spcPct val="100000"/>
              </a:lnSpc>
              <a:spcBef>
                <a:spcPct val="20000"/>
              </a:spcBef>
              <a:buFontTx/>
              <a:buChar char="•"/>
            </a:pPr>
            <a:r>
              <a:rPr lang="en-GB" altLang="x-none" sz="2400" dirty="0">
                <a:ea typeface="Calibri Regular" charset="0"/>
                <a:cs typeface="Calibri Regular" charset="0"/>
              </a:rPr>
              <a:t>Sounds obvious but people don’t often do this!</a:t>
            </a:r>
          </a:p>
          <a:p>
            <a:pPr>
              <a:lnSpc>
                <a:spcPct val="100000"/>
              </a:lnSpc>
              <a:spcBef>
                <a:spcPct val="20000"/>
              </a:spcBef>
              <a:buFontTx/>
              <a:buChar char="•"/>
            </a:pPr>
            <a:r>
              <a:rPr lang="en-GB" altLang="x-none" sz="2400" dirty="0">
                <a:ea typeface="Calibri Regular" charset="0"/>
                <a:cs typeface="Calibri Regular" charset="0"/>
              </a:rPr>
              <a:t>Choose the right representation to </a:t>
            </a:r>
            <a:r>
              <a:rPr lang="en-GB" altLang="x-none" sz="2400" dirty="0">
                <a:solidFill>
                  <a:srgbClr val="6D009D"/>
                </a:solidFill>
                <a:ea typeface="Calibri Regular" charset="0"/>
                <a:cs typeface="Calibri Regular" charset="0"/>
              </a:rPr>
              <a:t>get your message across</a:t>
            </a:r>
          </a:p>
          <a:p>
            <a:pPr>
              <a:lnSpc>
                <a:spcPct val="100000"/>
              </a:lnSpc>
              <a:spcBef>
                <a:spcPct val="20000"/>
              </a:spcBef>
              <a:buFontTx/>
              <a:buChar char="•"/>
            </a:pPr>
            <a:endParaRPr lang="en-GB" altLang="x-none" sz="2400" dirty="0">
              <a:ea typeface="Calibri Regular" charset="0"/>
              <a:cs typeface="Calibri Regular" charset="0"/>
            </a:endParaRPr>
          </a:p>
          <a:p>
            <a:endParaRPr lang="en-US" dirty="0"/>
          </a:p>
        </p:txBody>
      </p:sp>
    </p:spTree>
    <p:extLst>
      <p:ext uri="{BB962C8B-B14F-4D97-AF65-F5344CB8AC3E}">
        <p14:creationId xmlns:p14="http://schemas.microsoft.com/office/powerpoint/2010/main" val="8384947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b="1" dirty="0" smtClean="0"/>
              <a:t>Bike shop sales</a:t>
            </a:r>
            <a:endParaRPr lang="en-US" b="1" dirty="0"/>
          </a:p>
        </p:txBody>
      </p:sp>
      <p:sp>
        <p:nvSpPr>
          <p:cNvPr id="3" name="Content Placeholder 2"/>
          <p:cNvSpPr>
            <a:spLocks noGrp="1"/>
          </p:cNvSpPr>
          <p:nvPr>
            <p:ph sz="half" idx="1"/>
          </p:nvPr>
        </p:nvSpPr>
        <p:spPr>
          <a:xfrm>
            <a:off x="1371600" y="1433384"/>
            <a:ext cx="5387546" cy="5053913"/>
          </a:xfrm>
        </p:spPr>
        <p:txBody>
          <a:bodyPr>
            <a:normAutofit fontScale="92500"/>
          </a:bodyPr>
          <a:lstStyle/>
          <a:p>
            <a:pPr>
              <a:spcBef>
                <a:spcPts val="0"/>
              </a:spcBef>
              <a:defRPr/>
            </a:pPr>
            <a:r>
              <a:rPr lang="en-GB" dirty="0" smtClean="0">
                <a:ea typeface="Calibri Regular" charset="0"/>
              </a:rPr>
              <a:t>3D is to be avoided – </a:t>
            </a:r>
          </a:p>
          <a:p>
            <a:pPr>
              <a:spcBef>
                <a:spcPts val="0"/>
              </a:spcBef>
              <a:defRPr/>
            </a:pPr>
            <a:r>
              <a:rPr lang="en-GB" dirty="0" smtClean="0">
                <a:ea typeface="Calibri Regular" charset="0"/>
              </a:rPr>
              <a:t>same data in a 2D format. Do the sizes of the area appear the same as in the 3D plot?</a:t>
            </a:r>
          </a:p>
          <a:p>
            <a:pPr>
              <a:spcBef>
                <a:spcPts val="0"/>
              </a:spcBef>
              <a:defRPr/>
            </a:pPr>
            <a:r>
              <a:rPr lang="en-GB" dirty="0" smtClean="0">
                <a:ea typeface="Calibri Regular" charset="0"/>
              </a:rPr>
              <a:t>How easy is it to compare the area of different </a:t>
            </a:r>
            <a:r>
              <a:rPr lang="en-GB" dirty="0" err="1" smtClean="0">
                <a:ea typeface="Calibri Regular" charset="0"/>
              </a:rPr>
              <a:t>shapes?e.g</a:t>
            </a:r>
            <a:r>
              <a:rPr lang="en-GB" dirty="0" smtClean="0">
                <a:ea typeface="Calibri Regular" charset="0"/>
              </a:rPr>
              <a:t>. how much bigger is the green area to the blue area?</a:t>
            </a:r>
            <a:endParaRPr lang="en-GB" dirty="0" smtClean="0"/>
          </a:p>
          <a:p>
            <a:pPr>
              <a:spcBef>
                <a:spcPts val="0"/>
              </a:spcBef>
              <a:defRPr/>
            </a:pPr>
            <a:r>
              <a:rPr lang="en-GB" dirty="0" smtClean="0">
                <a:ea typeface="Calibri Regular" charset="0"/>
              </a:rPr>
              <a:t>This </a:t>
            </a:r>
            <a:r>
              <a:rPr lang="en-GB" dirty="0">
                <a:ea typeface="Calibri Regular" charset="0"/>
              </a:rPr>
              <a:t>is much clearer (if not a little less exciting) than the 3D pyramid</a:t>
            </a:r>
            <a:r>
              <a:rPr lang="en-GB" dirty="0" smtClean="0">
                <a:ea typeface="Calibri Regular" charset="0"/>
              </a:rPr>
              <a:t>.</a:t>
            </a:r>
            <a:endParaRPr lang="en-GB" dirty="0" smtClean="0"/>
          </a:p>
          <a:p>
            <a:pPr>
              <a:spcBef>
                <a:spcPts val="0"/>
              </a:spcBef>
              <a:defRPr/>
            </a:pPr>
            <a:r>
              <a:rPr lang="en-GB" dirty="0" smtClean="0">
                <a:ea typeface="Calibri Regular" charset="0"/>
              </a:rPr>
              <a:t>The human eye normally reads things from left to right so putting on the side may be more natural.</a:t>
            </a:r>
          </a:p>
          <a:p>
            <a:pPr>
              <a:spcBef>
                <a:spcPts val="0"/>
              </a:spcBef>
              <a:defRPr/>
            </a:pPr>
            <a:r>
              <a:rPr lang="en-GB" dirty="0" smtClean="0">
                <a:ea typeface="Calibri Regular" charset="0"/>
              </a:rPr>
              <a:t>Placing the bars side-by-side also makes it easier to compare.</a:t>
            </a:r>
            <a:endParaRPr lang="en-GB" dirty="0" smtClean="0"/>
          </a:p>
          <a:p>
            <a:pPr>
              <a:spcBef>
                <a:spcPts val="0"/>
              </a:spcBef>
              <a:defRPr/>
            </a:pPr>
            <a:r>
              <a:rPr lang="en-GB" dirty="0">
                <a:ea typeface="Calibri Regular" charset="0"/>
              </a:rPr>
              <a:t>W</a:t>
            </a:r>
            <a:r>
              <a:rPr lang="en-GB" dirty="0" smtClean="0">
                <a:ea typeface="Calibri Regular" charset="0"/>
              </a:rPr>
              <a:t>e </a:t>
            </a:r>
            <a:r>
              <a:rPr lang="en-GB" dirty="0">
                <a:ea typeface="Calibri Regular" charset="0"/>
              </a:rPr>
              <a:t>can include more information in a line graphs. If we want to show change with respect to time this is a common representation.</a:t>
            </a:r>
          </a:p>
          <a:p>
            <a:pPr>
              <a:defRPr/>
            </a:pPr>
            <a:endParaRPr lang="en-GB" dirty="0" smtClean="0"/>
          </a:p>
          <a:p>
            <a:pPr>
              <a:defRPr/>
            </a:pPr>
            <a:endParaRPr lang="en-US" dirty="0"/>
          </a:p>
        </p:txBody>
      </p:sp>
      <p:pic>
        <p:nvPicPr>
          <p:cNvPr id="5" name="Content Placeholder 4"/>
          <p:cNvPicPr>
            <a:picLocks noGrp="1" noChangeAspect="1"/>
          </p:cNvPicPr>
          <p:nvPr>
            <p:ph sz="half" idx="2"/>
          </p:nvPr>
        </p:nvPicPr>
        <p:blipFill>
          <a:blip r:embed="rId2"/>
          <a:stretch>
            <a:fillRect/>
          </a:stretch>
        </p:blipFill>
        <p:spPr>
          <a:xfrm>
            <a:off x="6440872" y="2193925"/>
            <a:ext cx="4796655" cy="4024313"/>
          </a:xfrm>
          <a:prstGeom prst="rect">
            <a:avLst/>
          </a:prstGeom>
        </p:spPr>
      </p:pic>
    </p:spTree>
    <p:extLst>
      <p:ext uri="{BB962C8B-B14F-4D97-AF65-F5344CB8AC3E}">
        <p14:creationId xmlns:p14="http://schemas.microsoft.com/office/powerpoint/2010/main" val="15630546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nask.man.ac.uk\home$\Desktop\downloa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4660900"/>
            <a:ext cx="26670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http://peltiertech.com/WordPress/wp-content/img200804/BadDash2DPyramid.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0200" y="533400"/>
            <a:ext cx="4464050" cy="396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8" descr="http://peltiertech.com/WordPress/wp-content/img200804/BadDashStackCol.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81201" y="533400"/>
            <a:ext cx="2593975" cy="498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2420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xit" presetSubtype="0" fill="hold" nodeType="withEffect">
                                  <p:stCondLst>
                                    <p:cond delay="0"/>
                                  </p:stCondLst>
                                  <p:childTnLst>
                                    <p:animEffect transition="out" filter="fade">
                                      <p:cBhvr>
                                        <p:cTn id="6" dur="500"/>
                                        <p:tgtEl>
                                          <p:spTgt spid="17410"/>
                                        </p:tgtEl>
                                      </p:cBhvr>
                                    </p:animEffect>
                                    <p:set>
                                      <p:cBhvr>
                                        <p:cTn id="7" dur="1" fill="hold">
                                          <p:stCondLst>
                                            <p:cond delay="499"/>
                                          </p:stCondLst>
                                        </p:cTn>
                                        <p:tgtEl>
                                          <p:spTgt spid="17410"/>
                                        </p:tgtEl>
                                        <p:attrNameLst>
                                          <p:attrName>style.visibility</p:attrName>
                                        </p:attrNameLst>
                                      </p:cBhvr>
                                      <p:to>
                                        <p:strVal val="hidden"/>
                                      </p:to>
                                    </p:se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xit" presetSubtype="0" fill="hold" nodeType="clickEffect">
                                  <p:stCondLst>
                                    <p:cond delay="0"/>
                                  </p:stCondLst>
                                  <p:childTnLst>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xit" presetSubtype="0" fill="hold" nodeType="clickEffect">
                                  <p:stCondLst>
                                    <p:cond delay="0"/>
                                  </p:stCondLst>
                                  <p:childTnLst>
                                    <p:animEffect transition="out" filter="fade">
                                      <p:cBhvr>
                                        <p:cTn id="23" dur="500"/>
                                        <p:tgtEl>
                                          <p:spTgt spid="8"/>
                                        </p:tgtEl>
                                      </p:cBhvr>
                                    </p:animEffect>
                                    <p:set>
                                      <p:cBhvr>
                                        <p:cTn id="24"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peltiertech.com/WordPress/wp-content/img200804/BadDashBar.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071" y="1604318"/>
            <a:ext cx="10015658" cy="3387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7906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xit" presetSubtype="0" fill="hold" nodeType="clickEffect">
                                  <p:stCondLst>
                                    <p:cond delay="0"/>
                                  </p:stCondLst>
                                  <p:childTnLst>
                                    <p:animEffect transition="out" filter="fade">
                                      <p:cBhvr>
                                        <p:cTn id="11" dur="500"/>
                                        <p:tgtEl>
                                          <p:spTgt spid="2"/>
                                        </p:tgtEl>
                                      </p:cBhvr>
                                    </p:animEffect>
                                    <p:set>
                                      <p:cBhvr>
                                        <p:cTn id="12"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descr="http://peltiertech.com/WordPress/wp-content/img200804/BadDashSalesLine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0519" y="423697"/>
            <a:ext cx="8884508" cy="6360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23033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89"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ACTIVITY</a:t>
            </a:r>
            <a:endParaRPr lang="en-GB" altLang="x-none" sz="3600" dirty="0">
              <a:latin typeface="Calibri Regular" charset="0"/>
              <a:ea typeface="Calibri Regular" charset="0"/>
              <a:cs typeface="Calibri Regular" charset="0"/>
            </a:endParaRPr>
          </a:p>
        </p:txBody>
      </p:sp>
      <p:graphicFrame>
        <p:nvGraphicFramePr>
          <p:cNvPr id="4" name="Content Placeholder 3"/>
          <p:cNvGraphicFramePr>
            <a:graphicFrameLocks/>
          </p:cNvGraphicFramePr>
          <p:nvPr/>
        </p:nvGraphicFramePr>
        <p:xfrm>
          <a:off x="1981200" y="2500314"/>
          <a:ext cx="8229600" cy="1857375"/>
        </p:xfrm>
        <a:graphic>
          <a:graphicData uri="http://schemas.openxmlformats.org/drawingml/2006/table">
            <a:tbl>
              <a:tblPr/>
              <a:tblGrid>
                <a:gridCol w="2743200"/>
                <a:gridCol w="2743200"/>
                <a:gridCol w="2743200"/>
              </a:tblGrid>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rgbClr val="000000"/>
                        </a:solidFill>
                        <a:effectLst/>
                        <a:latin typeface="Calibri Regular" charset="0"/>
                        <a:ea typeface="Calibri Regular" charset="0"/>
                      </a:endParaRP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16-25</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25-65</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The Sun</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348</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278</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The Times</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107</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167</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The Telegraph</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96</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147</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The Guardian</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70</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99</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r>
            </a:tbl>
          </a:graphicData>
        </a:graphic>
      </p:graphicFrame>
      <p:sp>
        <p:nvSpPr>
          <p:cNvPr id="191516" name="TextBox 4"/>
          <p:cNvSpPr txBox="1">
            <a:spLocks noChangeArrowheads="1"/>
          </p:cNvSpPr>
          <p:nvPr/>
        </p:nvSpPr>
        <p:spPr bwMode="auto">
          <a:xfrm>
            <a:off x="4440239" y="4437063"/>
            <a:ext cx="583247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a:r>
              <a:rPr lang="en-GB" altLang="x-none">
                <a:latin typeface="Calibri Regular" charset="0"/>
                <a:ea typeface="Calibri Regular" charset="0"/>
                <a:cs typeface="Calibri Regular" charset="0"/>
              </a:rPr>
              <a:t>Newspaper readership figures stratified by age</a:t>
            </a:r>
          </a:p>
        </p:txBody>
      </p:sp>
      <p:sp>
        <p:nvSpPr>
          <p:cNvPr id="191517" name="TextBox 5"/>
          <p:cNvSpPr txBox="1">
            <a:spLocks noChangeArrowheads="1"/>
          </p:cNvSpPr>
          <p:nvPr/>
        </p:nvSpPr>
        <p:spPr bwMode="auto">
          <a:xfrm>
            <a:off x="1868489" y="1773239"/>
            <a:ext cx="640873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r>
              <a:rPr lang="en-GB" altLang="x-none">
                <a:latin typeface="Calibri Regular" charset="0"/>
                <a:ea typeface="Calibri Regular" charset="0"/>
                <a:cs typeface="Calibri Regular" charset="0"/>
              </a:rPr>
              <a:t>How would you present this data?</a:t>
            </a:r>
          </a:p>
        </p:txBody>
      </p:sp>
    </p:spTree>
    <p:extLst>
      <p:ext uri="{BB962C8B-B14F-4D97-AF65-F5344CB8AC3E}">
        <p14:creationId xmlns:p14="http://schemas.microsoft.com/office/powerpoint/2010/main" val="49803940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251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00825" y="3789363"/>
            <a:ext cx="3811588"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2514"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PIE CHARTS</a:t>
            </a:r>
            <a:endParaRPr lang="en-GB" altLang="x-none" sz="3600" dirty="0">
              <a:latin typeface="Calibri Regular" charset="0"/>
              <a:ea typeface="Calibri Regular" charset="0"/>
              <a:cs typeface="Calibri Regular" charset="0"/>
            </a:endParaRPr>
          </a:p>
        </p:txBody>
      </p:sp>
      <p:sp>
        <p:nvSpPr>
          <p:cNvPr id="192515" name="Content Placeholder 2"/>
          <p:cNvSpPr txBox="1">
            <a:spLocks/>
          </p:cNvSpPr>
          <p:nvPr/>
        </p:nvSpPr>
        <p:spPr bwMode="auto">
          <a:xfrm>
            <a:off x="1992313" y="1844675"/>
            <a:ext cx="8229600" cy="428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Char char="•"/>
            </a:pPr>
            <a:r>
              <a:rPr lang="en-GB" altLang="x-none" sz="2400">
                <a:ea typeface="Calibri Regular" charset="0"/>
                <a:cs typeface="Calibri Regular" charset="0"/>
              </a:rPr>
              <a:t>Represent the </a:t>
            </a:r>
            <a:r>
              <a:rPr lang="en-GB" altLang="x-none" sz="2400">
                <a:solidFill>
                  <a:srgbClr val="6D009D"/>
                </a:solidFill>
                <a:ea typeface="Calibri Regular" charset="0"/>
                <a:cs typeface="Calibri Regular" charset="0"/>
              </a:rPr>
              <a:t>proportions</a:t>
            </a:r>
            <a:r>
              <a:rPr lang="en-GB" altLang="x-none" sz="2400">
                <a:ea typeface="Calibri Regular" charset="0"/>
                <a:cs typeface="Calibri Regular" charset="0"/>
              </a:rPr>
              <a:t> of a total amount</a:t>
            </a:r>
          </a:p>
          <a:p>
            <a:pPr>
              <a:lnSpc>
                <a:spcPct val="100000"/>
              </a:lnSpc>
              <a:spcBef>
                <a:spcPct val="20000"/>
              </a:spcBef>
              <a:buClrTx/>
              <a:buFontTx/>
              <a:buChar char="•"/>
            </a:pPr>
            <a:r>
              <a:rPr lang="en-GB" altLang="x-none" sz="2400">
                <a:ea typeface="Calibri Regular" charset="0"/>
                <a:cs typeface="Calibri Regular" charset="0"/>
              </a:rPr>
              <a:t>It may be easier to read if the segments are </a:t>
            </a:r>
            <a:r>
              <a:rPr lang="en-GB" altLang="x-none" sz="2400">
                <a:solidFill>
                  <a:srgbClr val="6D009D"/>
                </a:solidFill>
                <a:ea typeface="Calibri Regular" charset="0"/>
                <a:cs typeface="Calibri Regular" charset="0"/>
              </a:rPr>
              <a:t>ordered by size</a:t>
            </a:r>
            <a:r>
              <a:rPr lang="en-GB" altLang="x-none" sz="2400">
                <a:ea typeface="Calibri Regular" charset="0"/>
                <a:cs typeface="Calibri Regular" charset="0"/>
              </a:rPr>
              <a:t>, from largest to smallest</a:t>
            </a:r>
          </a:p>
          <a:p>
            <a:pPr>
              <a:lnSpc>
                <a:spcPct val="100000"/>
              </a:lnSpc>
              <a:spcBef>
                <a:spcPct val="20000"/>
              </a:spcBef>
              <a:buClrTx/>
              <a:buFontTx/>
              <a:buChar char="•"/>
            </a:pPr>
            <a:r>
              <a:rPr lang="en-GB" altLang="x-none" sz="2400">
                <a:ea typeface="Calibri Regular" charset="0"/>
                <a:cs typeface="Calibri Regular" charset="0"/>
              </a:rPr>
              <a:t>Don’t use too many (or too few) segments</a:t>
            </a:r>
          </a:p>
          <a:p>
            <a:pPr lvl="1">
              <a:lnSpc>
                <a:spcPct val="100000"/>
              </a:lnSpc>
              <a:spcBef>
                <a:spcPct val="20000"/>
              </a:spcBef>
              <a:buClrTx/>
              <a:buFontTx/>
              <a:buChar char="–"/>
            </a:pPr>
            <a:r>
              <a:rPr lang="en-GB" altLang="x-none" sz="2000">
                <a:solidFill>
                  <a:srgbClr val="6D009D"/>
                </a:solidFill>
                <a:ea typeface="Calibri Regular" charset="0"/>
                <a:cs typeface="Calibri Regular" charset="0"/>
              </a:rPr>
              <a:t>Group</a:t>
            </a:r>
            <a:r>
              <a:rPr lang="en-GB" altLang="x-none" sz="2000">
                <a:ea typeface="Calibri Regular" charset="0"/>
                <a:cs typeface="Calibri Regular" charset="0"/>
              </a:rPr>
              <a:t> things together if necessary</a:t>
            </a:r>
          </a:p>
        </p:txBody>
      </p:sp>
    </p:spTree>
    <p:extLst>
      <p:ext uri="{BB962C8B-B14F-4D97-AF65-F5344CB8AC3E}">
        <p14:creationId xmlns:p14="http://schemas.microsoft.com/office/powerpoint/2010/main" val="180452428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7"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PIE CHARTS</a:t>
            </a:r>
            <a:endParaRPr lang="en-GB" altLang="x-none" sz="3600" dirty="0">
              <a:latin typeface="Calibri Regular" charset="0"/>
              <a:ea typeface="Calibri Regular" charset="0"/>
              <a:cs typeface="Calibri Regular" charset="0"/>
            </a:endParaRPr>
          </a:p>
        </p:txBody>
      </p:sp>
      <p:sp>
        <p:nvSpPr>
          <p:cNvPr id="193538" name="Content Placeholder 2"/>
          <p:cNvSpPr txBox="1">
            <a:spLocks/>
          </p:cNvSpPr>
          <p:nvPr/>
        </p:nvSpPr>
        <p:spPr bwMode="auto">
          <a:xfrm>
            <a:off x="2359026" y="1246188"/>
            <a:ext cx="27289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20000"/>
              </a:spcBef>
              <a:spcAft>
                <a:spcPct val="20000"/>
              </a:spcAft>
            </a:pPr>
            <a:r>
              <a:rPr lang="en-GB" altLang="x-none" dirty="0" smtClean="0">
                <a:latin typeface="Calibri Regular" charset="0"/>
                <a:ea typeface="Calibri Regular" charset="0"/>
                <a:cs typeface="Calibri Regular" charset="0"/>
              </a:rPr>
              <a:t>GOOD CHART ?</a:t>
            </a:r>
          </a:p>
          <a:p>
            <a:pPr>
              <a:spcBef>
                <a:spcPct val="20000"/>
              </a:spcBef>
              <a:spcAft>
                <a:spcPct val="20000"/>
              </a:spcAft>
            </a:pPr>
            <a:endParaRPr lang="en-GB" altLang="x-none" dirty="0">
              <a:latin typeface="Calibri Regular" charset="0"/>
              <a:ea typeface="Calibri Regular" charset="0"/>
              <a:cs typeface="Calibri Regular" charset="0"/>
            </a:endParaRPr>
          </a:p>
          <a:p>
            <a:pPr>
              <a:spcBef>
                <a:spcPct val="20000"/>
              </a:spcBef>
              <a:spcAft>
                <a:spcPct val="20000"/>
              </a:spcAft>
            </a:pPr>
            <a:endParaRPr lang="en-GB" altLang="x-none" dirty="0" smtClean="0">
              <a:latin typeface="Calibri Regular" charset="0"/>
              <a:ea typeface="Calibri Regular" charset="0"/>
              <a:cs typeface="Calibri Regular" charset="0"/>
            </a:endParaRPr>
          </a:p>
          <a:p>
            <a:pPr>
              <a:spcBef>
                <a:spcPct val="20000"/>
              </a:spcBef>
              <a:spcAft>
                <a:spcPct val="20000"/>
              </a:spcAft>
            </a:pPr>
            <a:r>
              <a:rPr lang="en-GB" altLang="x-none" dirty="0" err="1" smtClean="0">
                <a:latin typeface="Calibri Regular" charset="0"/>
                <a:ea typeface="Calibri Regular" charset="0"/>
                <a:cs typeface="Calibri Regular" charset="0"/>
              </a:rPr>
              <a:t>ood</a:t>
            </a:r>
            <a:r>
              <a:rPr lang="en-GB" altLang="x-none" dirty="0" smtClean="0">
                <a:latin typeface="Calibri Regular" charset="0"/>
                <a:ea typeface="Calibri Regular" charset="0"/>
                <a:cs typeface="Calibri Regular" charset="0"/>
              </a:rPr>
              <a:t> </a:t>
            </a:r>
            <a:r>
              <a:rPr lang="en-GB" altLang="x-none" dirty="0">
                <a:latin typeface="Calibri Regular" charset="0"/>
                <a:ea typeface="Calibri Regular" charset="0"/>
                <a:cs typeface="Calibri Regular" charset="0"/>
              </a:rPr>
              <a:t>chart?</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044" y="2392417"/>
            <a:ext cx="581025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91213" y="2098890"/>
            <a:ext cx="6300787" cy="3787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55614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xit" presetSubtype="0" fill="hold"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58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5075" y="4292601"/>
            <a:ext cx="7181850" cy="224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5586"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LINE GRAPHS</a:t>
            </a:r>
            <a:endParaRPr lang="en-GB" altLang="x-none" sz="3600" dirty="0">
              <a:latin typeface="Calibri Regular" charset="0"/>
              <a:ea typeface="Calibri Regular" charset="0"/>
              <a:cs typeface="Calibri Regular" charset="0"/>
            </a:endParaRPr>
          </a:p>
        </p:txBody>
      </p:sp>
      <p:sp>
        <p:nvSpPr>
          <p:cNvPr id="195587" name="Content Placeholder 2"/>
          <p:cNvSpPr txBox="1">
            <a:spLocks/>
          </p:cNvSpPr>
          <p:nvPr/>
        </p:nvSpPr>
        <p:spPr bwMode="auto">
          <a:xfrm>
            <a:off x="1981200" y="1557338"/>
            <a:ext cx="8229600" cy="3167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Char char="•"/>
            </a:pPr>
            <a:r>
              <a:rPr lang="en-GB" altLang="x-none">
                <a:ea typeface="Calibri Regular" charset="0"/>
                <a:cs typeface="Calibri Regular" charset="0"/>
              </a:rPr>
              <a:t>Normally used to show a </a:t>
            </a:r>
            <a:r>
              <a:rPr lang="en-GB" altLang="x-none">
                <a:solidFill>
                  <a:srgbClr val="6D009D"/>
                </a:solidFill>
                <a:ea typeface="Calibri Regular" charset="0"/>
                <a:cs typeface="Calibri Regular" charset="0"/>
              </a:rPr>
              <a:t>change with respect to time</a:t>
            </a:r>
          </a:p>
          <a:p>
            <a:pPr>
              <a:lnSpc>
                <a:spcPct val="100000"/>
              </a:lnSpc>
              <a:spcBef>
                <a:spcPct val="20000"/>
              </a:spcBef>
              <a:buClrTx/>
              <a:buFontTx/>
              <a:buChar char="•"/>
            </a:pPr>
            <a:r>
              <a:rPr lang="en-GB" altLang="x-none">
                <a:ea typeface="Calibri Regular" charset="0"/>
                <a:cs typeface="Calibri Regular" charset="0"/>
              </a:rPr>
              <a:t>Use a sensible scale</a:t>
            </a:r>
          </a:p>
          <a:p>
            <a:pPr>
              <a:lnSpc>
                <a:spcPct val="100000"/>
              </a:lnSpc>
              <a:spcBef>
                <a:spcPct val="20000"/>
              </a:spcBef>
              <a:buClrTx/>
              <a:buFontTx/>
              <a:buChar char="•"/>
            </a:pPr>
            <a:r>
              <a:rPr lang="en-GB" altLang="x-none">
                <a:ea typeface="Calibri Regular" charset="0"/>
                <a:cs typeface="Calibri Regular" charset="0"/>
              </a:rPr>
              <a:t>Gridlines can help the eye to navigate the plot</a:t>
            </a:r>
          </a:p>
          <a:p>
            <a:pPr>
              <a:lnSpc>
                <a:spcPct val="100000"/>
              </a:lnSpc>
              <a:spcBef>
                <a:spcPct val="20000"/>
              </a:spcBef>
              <a:buClrTx/>
              <a:buFontTx/>
              <a:buChar char="•"/>
            </a:pPr>
            <a:r>
              <a:rPr lang="en-GB" altLang="x-none">
                <a:ea typeface="Calibri Regular" charset="0"/>
                <a:cs typeface="Calibri Regular" charset="0"/>
              </a:rPr>
              <a:t>If comparing 2 graphs use the </a:t>
            </a:r>
            <a:r>
              <a:rPr lang="en-GB" altLang="x-none">
                <a:solidFill>
                  <a:srgbClr val="6D009D"/>
                </a:solidFill>
                <a:ea typeface="Calibri Regular" charset="0"/>
                <a:cs typeface="Calibri Regular" charset="0"/>
              </a:rPr>
              <a:t>same scale</a:t>
            </a:r>
          </a:p>
          <a:p>
            <a:pPr>
              <a:lnSpc>
                <a:spcPct val="100000"/>
              </a:lnSpc>
              <a:spcBef>
                <a:spcPct val="20000"/>
              </a:spcBef>
              <a:buClrTx/>
              <a:buFontTx/>
              <a:buChar char="•"/>
            </a:pPr>
            <a:r>
              <a:rPr lang="en-GB" altLang="x-none">
                <a:ea typeface="Calibri Regular" charset="0"/>
                <a:cs typeface="Calibri Regular" charset="0"/>
              </a:rPr>
              <a:t>Use a sensible number of tick points and labelling</a:t>
            </a:r>
          </a:p>
          <a:p>
            <a:pPr lvl="1">
              <a:lnSpc>
                <a:spcPct val="100000"/>
              </a:lnSpc>
              <a:spcBef>
                <a:spcPct val="20000"/>
              </a:spcBef>
              <a:buClrTx/>
              <a:buFontTx/>
              <a:buChar char="–"/>
            </a:pPr>
            <a:r>
              <a:rPr lang="en-GB" altLang="x-none">
                <a:ea typeface="Calibri Regular" charset="0"/>
                <a:cs typeface="Calibri Regular" charset="0"/>
              </a:rPr>
              <a:t>Appropriately round the values</a:t>
            </a:r>
          </a:p>
          <a:p>
            <a:pPr>
              <a:lnSpc>
                <a:spcPct val="100000"/>
              </a:lnSpc>
              <a:spcBef>
                <a:spcPct val="20000"/>
              </a:spcBef>
              <a:buClrTx/>
              <a:buFontTx/>
              <a:buChar char="•"/>
            </a:pPr>
            <a:r>
              <a:rPr lang="en-GB" altLang="x-none">
                <a:ea typeface="Calibri Regular" charset="0"/>
                <a:cs typeface="Calibri Regular" charset="0"/>
              </a:rPr>
              <a:t>ALWAYS label the axis</a:t>
            </a:r>
          </a:p>
          <a:p>
            <a:pPr>
              <a:lnSpc>
                <a:spcPct val="100000"/>
              </a:lnSpc>
              <a:spcBef>
                <a:spcPct val="20000"/>
              </a:spcBef>
              <a:buClrTx/>
              <a:buFontTx/>
              <a:buChar char="•"/>
            </a:pPr>
            <a:endParaRPr lang="en-GB" altLang="x-none">
              <a:ea typeface="Calibri Regular" charset="0"/>
              <a:cs typeface="Calibri Regular" charset="0"/>
            </a:endParaRPr>
          </a:p>
        </p:txBody>
      </p:sp>
    </p:spTree>
    <p:extLst>
      <p:ext uri="{BB962C8B-B14F-4D97-AF65-F5344CB8AC3E}">
        <p14:creationId xmlns:p14="http://schemas.microsoft.com/office/powerpoint/2010/main" val="98143811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3"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BAR CHARTS</a:t>
            </a:r>
            <a:endParaRPr lang="en-GB" altLang="x-none" sz="3600" dirty="0">
              <a:latin typeface="Calibri Regular" charset="0"/>
              <a:ea typeface="Calibri Regular" charset="0"/>
              <a:cs typeface="Calibri Regular" charset="0"/>
            </a:endParaRPr>
          </a:p>
        </p:txBody>
      </p:sp>
      <p:sp>
        <p:nvSpPr>
          <p:cNvPr id="197634" name="Content Placeholder 2"/>
          <p:cNvSpPr txBox="1">
            <a:spLocks/>
          </p:cNvSpPr>
          <p:nvPr/>
        </p:nvSpPr>
        <p:spPr bwMode="auto">
          <a:xfrm>
            <a:off x="1898650" y="1412876"/>
            <a:ext cx="8229600" cy="230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Char char="•"/>
            </a:pPr>
            <a:r>
              <a:rPr lang="en-GB" altLang="x-none" sz="2800">
                <a:ea typeface="Calibri Regular" charset="0"/>
                <a:cs typeface="Calibri Regular" charset="0"/>
              </a:rPr>
              <a:t>Represented by </a:t>
            </a:r>
            <a:r>
              <a:rPr lang="en-GB" altLang="x-none" sz="2800">
                <a:solidFill>
                  <a:srgbClr val="6D009D"/>
                </a:solidFill>
                <a:ea typeface="Calibri Regular" charset="0"/>
                <a:cs typeface="Calibri Regular" charset="0"/>
              </a:rPr>
              <a:t>area</a:t>
            </a:r>
            <a:r>
              <a:rPr lang="en-GB" altLang="x-none" sz="2800">
                <a:ea typeface="Calibri Regular" charset="0"/>
                <a:cs typeface="Calibri Regular" charset="0"/>
              </a:rPr>
              <a:t> of bars</a:t>
            </a:r>
          </a:p>
          <a:p>
            <a:pPr>
              <a:lnSpc>
                <a:spcPct val="100000"/>
              </a:lnSpc>
              <a:spcBef>
                <a:spcPct val="20000"/>
              </a:spcBef>
              <a:buClrTx/>
              <a:buFontTx/>
              <a:buChar char="•"/>
            </a:pPr>
            <a:r>
              <a:rPr lang="en-GB" altLang="x-none" sz="2800">
                <a:ea typeface="Calibri Regular" charset="0"/>
                <a:cs typeface="Calibri Regular" charset="0"/>
              </a:rPr>
              <a:t>Show the origin</a:t>
            </a:r>
          </a:p>
          <a:p>
            <a:pPr>
              <a:lnSpc>
                <a:spcPct val="100000"/>
              </a:lnSpc>
              <a:spcBef>
                <a:spcPct val="20000"/>
              </a:spcBef>
              <a:buClrTx/>
              <a:buFontTx/>
              <a:buChar char="•"/>
            </a:pPr>
            <a:r>
              <a:rPr lang="en-GB" altLang="x-none" sz="2800">
                <a:ea typeface="Calibri Regular" charset="0"/>
                <a:cs typeface="Calibri Regular" charset="0"/>
              </a:rPr>
              <a:t>Do not over-lap areas</a:t>
            </a:r>
          </a:p>
          <a:p>
            <a:pPr>
              <a:lnSpc>
                <a:spcPct val="100000"/>
              </a:lnSpc>
              <a:spcBef>
                <a:spcPct val="20000"/>
              </a:spcBef>
              <a:buClrTx/>
              <a:buFontTx/>
              <a:buChar char="•"/>
            </a:pPr>
            <a:r>
              <a:rPr lang="en-GB" altLang="x-none" sz="2800">
                <a:ea typeface="Calibri Regular" charset="0"/>
                <a:cs typeface="Calibri Regular" charset="0"/>
              </a:rPr>
              <a:t>When several variables are considered together, what is the important message of the chart?</a:t>
            </a:r>
          </a:p>
          <a:p>
            <a:pPr lvl="1">
              <a:lnSpc>
                <a:spcPct val="100000"/>
              </a:lnSpc>
              <a:spcBef>
                <a:spcPct val="20000"/>
              </a:spcBef>
              <a:buClrTx/>
              <a:buFontTx/>
              <a:buChar char="–"/>
            </a:pPr>
            <a:r>
              <a:rPr lang="en-GB" altLang="x-none" sz="2800">
                <a:ea typeface="Calibri Regular" charset="0"/>
                <a:cs typeface="Calibri Regular" charset="0"/>
              </a:rPr>
              <a:t>This will help us think about how to group the bars</a:t>
            </a:r>
          </a:p>
        </p:txBody>
      </p:sp>
    </p:spTree>
    <p:extLst>
      <p:ext uri="{BB962C8B-B14F-4D97-AF65-F5344CB8AC3E}">
        <p14:creationId xmlns:p14="http://schemas.microsoft.com/office/powerpoint/2010/main" val="153536628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7"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BAR CHARTS</a:t>
            </a:r>
            <a:endParaRPr lang="en-GB" altLang="x-none" sz="3600" dirty="0">
              <a:latin typeface="Calibri Regular" charset="0"/>
              <a:ea typeface="Calibri Regular" charset="0"/>
              <a:cs typeface="Calibri Regular" charset="0"/>
            </a:endParaRPr>
          </a:p>
        </p:txBody>
      </p:sp>
      <p:sp>
        <p:nvSpPr>
          <p:cNvPr id="198658" name="TextBox 2"/>
          <p:cNvSpPr txBox="1">
            <a:spLocks noChangeArrowheads="1"/>
          </p:cNvSpPr>
          <p:nvPr/>
        </p:nvSpPr>
        <p:spPr bwMode="auto">
          <a:xfrm>
            <a:off x="1919288" y="1557339"/>
            <a:ext cx="37449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r>
              <a:rPr lang="en-GB" altLang="x-none">
                <a:latin typeface="Calibri Regular" charset="0"/>
                <a:ea typeface="Calibri Regular" charset="0"/>
                <a:cs typeface="Calibri Regular" charset="0"/>
              </a:rPr>
              <a:t>Are these good bar charts?</a:t>
            </a:r>
          </a:p>
        </p:txBody>
      </p:sp>
      <p:pic>
        <p:nvPicPr>
          <p:cNvPr id="19865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9288" y="2771776"/>
            <a:ext cx="4343400" cy="288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866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62689" y="2765426"/>
            <a:ext cx="3963987" cy="261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756560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27750" y="1503364"/>
            <a:ext cx="3657600" cy="242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0706" name="TextBox 1"/>
          <p:cNvSpPr txBox="1">
            <a:spLocks noChangeArrowheads="1"/>
          </p:cNvSpPr>
          <p:nvPr/>
        </p:nvSpPr>
        <p:spPr bwMode="auto">
          <a:xfrm>
            <a:off x="3719514" y="260350"/>
            <a:ext cx="6408737"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solidFill>
                  <a:srgbClr val="800080"/>
                </a:solidFill>
                <a:latin typeface="Calibri Regular" charset="0"/>
                <a:ea typeface="Calibri Regular" charset="0"/>
                <a:cs typeface="Calibri Regular" charset="0"/>
              </a:rPr>
              <a:t>3D Graphs</a:t>
            </a:r>
            <a:endParaRPr lang="en-GB" altLang="x-none" sz="3600">
              <a:solidFill>
                <a:srgbClr val="800080"/>
              </a:solidFill>
              <a:latin typeface="Calibri Regular" charset="0"/>
              <a:ea typeface="Calibri Regular" charset="0"/>
              <a:cs typeface="Calibri Regular" charset="0"/>
            </a:endParaRPr>
          </a:p>
        </p:txBody>
      </p:sp>
      <p:sp>
        <p:nvSpPr>
          <p:cNvPr id="4" name="Rectangle 3"/>
          <p:cNvSpPr/>
          <p:nvPr/>
        </p:nvSpPr>
        <p:spPr>
          <a:xfrm>
            <a:off x="1703388" y="1174750"/>
            <a:ext cx="4032250" cy="5422900"/>
          </a:xfrm>
          <a:prstGeom prst="rect">
            <a:avLst/>
          </a:prstGeom>
          <a:solidFill>
            <a:srgbClr val="99CC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5" name="Rectangle 3"/>
          <p:cNvSpPr txBox="1">
            <a:spLocks noChangeArrowheads="1"/>
          </p:cNvSpPr>
          <p:nvPr/>
        </p:nvSpPr>
        <p:spPr>
          <a:xfrm>
            <a:off x="1774826" y="1268413"/>
            <a:ext cx="3889375" cy="5256212"/>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defRPr/>
            </a:pPr>
            <a:r>
              <a:rPr lang="en-GB" sz="1800" dirty="0">
                <a:latin typeface="Calibri Regular" charset="0"/>
                <a:ea typeface="Calibri Regular" charset="0"/>
              </a:rPr>
              <a:t>All three bars appear to be </a:t>
            </a:r>
            <a:r>
              <a:rPr lang="en-GB" sz="1800" dirty="0">
                <a:solidFill>
                  <a:srgbClr val="6D009D"/>
                </a:solidFill>
                <a:latin typeface="Calibri Regular" charset="0"/>
                <a:ea typeface="Calibri Regular" charset="0"/>
              </a:rPr>
              <a:t>below their scale lines</a:t>
            </a:r>
          </a:p>
          <a:p>
            <a:pPr lvl="1" eaLnBrk="1" hangingPunct="1">
              <a:defRPr/>
            </a:pPr>
            <a:r>
              <a:rPr lang="en-GB" sz="1800" dirty="0">
                <a:latin typeface="Calibri Regular" charset="0"/>
                <a:ea typeface="Calibri Regular" charset="0"/>
              </a:rPr>
              <a:t>this is the effect of the third dimension</a:t>
            </a:r>
          </a:p>
          <a:p>
            <a:pPr marL="457200" lvl="1" indent="0" eaLnBrk="1" hangingPunct="1">
              <a:buNone/>
              <a:defRPr/>
            </a:pPr>
            <a:endParaRPr lang="en-GB" sz="1800" dirty="0">
              <a:latin typeface="Calibri Regular" charset="0"/>
              <a:ea typeface="Calibri Regular" charset="0"/>
            </a:endParaRPr>
          </a:p>
          <a:p>
            <a:pPr eaLnBrk="1" hangingPunct="1">
              <a:defRPr/>
            </a:pPr>
            <a:r>
              <a:rPr lang="en-GB" sz="1800" dirty="0">
                <a:latin typeface="Calibri Regular" charset="0"/>
                <a:ea typeface="Calibri Regular" charset="0"/>
              </a:rPr>
              <a:t>Area of the </a:t>
            </a:r>
            <a:r>
              <a:rPr lang="en-GB" sz="1800" dirty="0">
                <a:solidFill>
                  <a:srgbClr val="6D009D"/>
                </a:solidFill>
                <a:latin typeface="Calibri Regular" charset="0"/>
                <a:ea typeface="Calibri Regular" charset="0"/>
              </a:rPr>
              <a:t>front and side faces</a:t>
            </a:r>
            <a:r>
              <a:rPr lang="en-GB" sz="1800" dirty="0">
                <a:latin typeface="Calibri Regular" charset="0"/>
                <a:ea typeface="Calibri Regular" charset="0"/>
              </a:rPr>
              <a:t> of the blocks seem to be in the proportion 1, 2 and 3, all have the </a:t>
            </a:r>
            <a:r>
              <a:rPr lang="en-GB" sz="1800" dirty="0">
                <a:solidFill>
                  <a:srgbClr val="6D009D"/>
                </a:solidFill>
                <a:latin typeface="Calibri Regular" charset="0"/>
                <a:ea typeface="Calibri Regular" charset="0"/>
              </a:rPr>
              <a:t>same</a:t>
            </a:r>
            <a:r>
              <a:rPr lang="en-GB" sz="1800" dirty="0">
                <a:latin typeface="Calibri Regular" charset="0"/>
                <a:ea typeface="Calibri Regular" charset="0"/>
              </a:rPr>
              <a:t> </a:t>
            </a:r>
            <a:r>
              <a:rPr lang="en-GB" sz="1800" dirty="0">
                <a:solidFill>
                  <a:srgbClr val="6D009D"/>
                </a:solidFill>
                <a:latin typeface="Calibri Regular" charset="0"/>
                <a:ea typeface="Calibri Regular" charset="0"/>
              </a:rPr>
              <a:t>top surface</a:t>
            </a:r>
          </a:p>
          <a:p>
            <a:pPr lvl="1" eaLnBrk="1" hangingPunct="1">
              <a:defRPr/>
            </a:pPr>
            <a:r>
              <a:rPr lang="en-GB" sz="1800" dirty="0">
                <a:latin typeface="Calibri Regular" charset="0"/>
                <a:ea typeface="Calibri Regular" charset="0"/>
              </a:rPr>
              <a:t>so the first block will appear relatively bigger</a:t>
            </a:r>
          </a:p>
          <a:p>
            <a:pPr lvl="1" eaLnBrk="1" hangingPunct="1">
              <a:defRPr/>
            </a:pPr>
            <a:r>
              <a:rPr lang="en-GB" sz="1800" dirty="0">
                <a:latin typeface="Calibri Regular" charset="0"/>
                <a:ea typeface="Calibri Regular" charset="0"/>
              </a:rPr>
              <a:t>The data is represented accurately only in the front face of the blocks</a:t>
            </a:r>
          </a:p>
          <a:p>
            <a:pPr lvl="1" eaLnBrk="1" hangingPunct="1">
              <a:defRPr/>
            </a:pPr>
            <a:r>
              <a:rPr lang="en-GB" sz="1800" dirty="0">
                <a:latin typeface="Calibri Regular" charset="0"/>
                <a:ea typeface="Calibri Regular" charset="0"/>
              </a:rPr>
              <a:t>hence that is what should be shown</a:t>
            </a:r>
          </a:p>
        </p:txBody>
      </p:sp>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7589" y="4168775"/>
            <a:ext cx="4371975" cy="262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a:spLocks noChangeArrowheads="1"/>
          </p:cNvSpPr>
          <p:nvPr/>
        </p:nvSpPr>
        <p:spPr bwMode="auto">
          <a:xfrm>
            <a:off x="6167438" y="890588"/>
            <a:ext cx="39608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r>
              <a:rPr lang="en-GB" altLang="x-none">
                <a:latin typeface="Calibri Regular" charset="0"/>
                <a:ea typeface="Calibri Regular" charset="0"/>
                <a:cs typeface="Calibri Regular" charset="0"/>
              </a:rPr>
              <a:t>This graph is much better</a:t>
            </a:r>
          </a:p>
        </p:txBody>
      </p:sp>
    </p:spTree>
    <p:extLst>
      <p:ext uri="{BB962C8B-B14F-4D97-AF65-F5344CB8AC3E}">
        <p14:creationId xmlns:p14="http://schemas.microsoft.com/office/powerpoint/2010/main" val="14748694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Bar chart</a:t>
            </a:r>
          </a:p>
          <a:p>
            <a:pPr>
              <a:spcBef>
                <a:spcPct val="50000"/>
              </a:spcBef>
            </a:pPr>
            <a:r>
              <a:rPr lang="en-GB" altLang="en-US" sz="800">
                <a:latin typeface="Calibri Regular" charset="0"/>
                <a:ea typeface="Calibri Regular" charset="0"/>
                <a:cs typeface="Calibri Regular" charset="0"/>
              </a:rPr>
              <a:t>Source: Adapted from Eurostat (2011) © European Communities, 2011. Reproduced with permission</a:t>
            </a:r>
          </a:p>
        </p:txBody>
      </p:sp>
      <p:pic>
        <p:nvPicPr>
          <p:cNvPr id="87042" name="Picture 3" descr="M12NF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4475" y="350839"/>
            <a:ext cx="6624638" cy="5335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435717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Bar chart (data reordered)</a:t>
            </a:r>
          </a:p>
          <a:p>
            <a:pPr>
              <a:spcBef>
                <a:spcPct val="50000"/>
              </a:spcBef>
            </a:pPr>
            <a:r>
              <a:rPr lang="en-GB" altLang="en-US" sz="800">
                <a:latin typeface="Calibri Regular" charset="0"/>
                <a:ea typeface="Calibri Regular" charset="0"/>
                <a:cs typeface="Calibri Regular" charset="0"/>
              </a:rPr>
              <a:t>Source: Adapted from Eurostat (2011) © European Communities, 2011. Reproduced with permission</a:t>
            </a:r>
          </a:p>
        </p:txBody>
      </p:sp>
      <p:pic>
        <p:nvPicPr>
          <p:cNvPr id="88066" name="Picture 3" descr="M12NF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7600" y="350839"/>
            <a:ext cx="7416800" cy="5265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347280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Histogram</a:t>
            </a:r>
          </a:p>
          <a:p>
            <a:pPr>
              <a:spcBef>
                <a:spcPct val="50000"/>
              </a:spcBef>
            </a:pPr>
            <a:r>
              <a:rPr lang="en-GB" altLang="en-US" sz="800">
                <a:latin typeface="Calibri Regular" charset="0"/>
                <a:ea typeface="Calibri Regular" charset="0"/>
                <a:cs typeface="Calibri Regular" charset="0"/>
              </a:rPr>
              <a:t>Source: </a:t>
            </a:r>
            <a:r>
              <a:rPr lang="pt-BR" altLang="en-US" sz="800">
                <a:latin typeface="Calibri Regular" charset="0"/>
                <a:ea typeface="Calibri Regular" charset="0"/>
                <a:cs typeface="Calibri Regular" charset="0"/>
              </a:rPr>
              <a:t>EPOS data (11–17 February 2012)</a:t>
            </a:r>
            <a:endParaRPr lang="en-GB" altLang="en-US" sz="800">
              <a:latin typeface="Calibri Regular" charset="0"/>
              <a:ea typeface="Calibri Regular" charset="0"/>
              <a:cs typeface="Calibri Regular" charset="0"/>
            </a:endParaRPr>
          </a:p>
        </p:txBody>
      </p:sp>
      <p:pic>
        <p:nvPicPr>
          <p:cNvPr id="89090" name="Picture 3" descr="M12NF0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500064"/>
            <a:ext cx="7410450" cy="509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2546466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Histogram</a:t>
            </a:r>
          </a:p>
          <a:p>
            <a:pPr>
              <a:spcBef>
                <a:spcPct val="50000"/>
              </a:spcBef>
            </a:pPr>
            <a:r>
              <a:rPr lang="en-GB" altLang="en-US" sz="800">
                <a:latin typeface="Calibri Regular" charset="0"/>
                <a:ea typeface="Calibri Regular" charset="0"/>
                <a:cs typeface="Calibri Regular" charset="0"/>
              </a:rPr>
              <a:t>Sources: Adapted from Harley-Davidson Inc. (2009) Annual Report 2008 and (2011) Form 10K (Annual Report) 2010</a:t>
            </a:r>
          </a:p>
        </p:txBody>
      </p:sp>
      <p:pic>
        <p:nvPicPr>
          <p:cNvPr id="90114" name="Picture 3" descr="M12NF0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527051"/>
            <a:ext cx="7410450" cy="5053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023142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Pictogram</a:t>
            </a:r>
          </a:p>
          <a:p>
            <a:pPr>
              <a:spcBef>
                <a:spcPct val="50000"/>
              </a:spcBef>
            </a:pPr>
            <a:r>
              <a:rPr lang="en-GB" altLang="en-US" sz="800">
                <a:latin typeface="Calibri Regular" charset="0"/>
                <a:ea typeface="Calibri Regular" charset="0"/>
                <a:cs typeface="Calibri Regular" charset="0"/>
              </a:rPr>
              <a:t>Sources: Adapted from Harley-Davidson Inc. (2009) Annual Report 2008 and (2011) Form 10K (Annual Report) 2010</a:t>
            </a:r>
          </a:p>
        </p:txBody>
      </p:sp>
      <p:pic>
        <p:nvPicPr>
          <p:cNvPr id="91138" name="Picture 3" descr="M12NF00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73314" y="584201"/>
            <a:ext cx="7445375" cy="487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6451372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Line graph</a:t>
            </a:r>
          </a:p>
          <a:p>
            <a:pPr>
              <a:spcBef>
                <a:spcPct val="50000"/>
              </a:spcBef>
            </a:pPr>
            <a:r>
              <a:rPr lang="en-GB" altLang="en-US" sz="800">
                <a:latin typeface="Calibri Regular" charset="0"/>
                <a:ea typeface="Calibri Regular" charset="0"/>
                <a:cs typeface="Calibri Regular" charset="0"/>
              </a:rPr>
              <a:t>Sources: Adapted from Harley-Davidson Inc. (2009) Annual Report 2008 and (2011) Form 10K (Annual Report) 2010</a:t>
            </a:r>
          </a:p>
        </p:txBody>
      </p:sp>
      <p:pic>
        <p:nvPicPr>
          <p:cNvPr id="92162" name="Picture 3" descr="M12NF00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469900"/>
            <a:ext cx="7410450"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8884107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Text Box 2"/>
          <p:cNvSpPr txBox="1">
            <a:spLocks noChangeArrowheads="1"/>
          </p:cNvSpPr>
          <p:nvPr/>
        </p:nvSpPr>
        <p:spPr bwMode="auto">
          <a:xfrm>
            <a:off x="1790700" y="5886451"/>
            <a:ext cx="8534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Annotated box plot</a:t>
            </a:r>
          </a:p>
        </p:txBody>
      </p:sp>
      <p:pic>
        <p:nvPicPr>
          <p:cNvPr id="93186" name="Picture 3" descr="M12NF00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7600" y="417514"/>
            <a:ext cx="7416800" cy="517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218828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Text Box 2"/>
          <p:cNvSpPr txBox="1">
            <a:spLocks noChangeArrowheads="1"/>
          </p:cNvSpPr>
          <p:nvPr/>
        </p:nvSpPr>
        <p:spPr bwMode="auto">
          <a:xfrm>
            <a:off x="1790700" y="5886451"/>
            <a:ext cx="8534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Multiple bar chart</a:t>
            </a:r>
          </a:p>
        </p:txBody>
      </p:sp>
      <p:pic>
        <p:nvPicPr>
          <p:cNvPr id="94210" name="Picture 3" descr="M12NF00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360364"/>
            <a:ext cx="7410450" cy="538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71497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Text Box 2"/>
          <p:cNvSpPr txBox="1">
            <a:spLocks noChangeArrowheads="1"/>
          </p:cNvSpPr>
          <p:nvPr/>
        </p:nvSpPr>
        <p:spPr bwMode="auto">
          <a:xfrm>
            <a:off x="1790700" y="5886451"/>
            <a:ext cx="8534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Percentage component bar chart</a:t>
            </a:r>
          </a:p>
        </p:txBody>
      </p:sp>
      <p:pic>
        <p:nvPicPr>
          <p:cNvPr id="95234" name="Picture 3" descr="M12NF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1114" y="350839"/>
            <a:ext cx="7089775" cy="5360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670504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7" name="Picture 4" descr="M12UF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503239"/>
            <a:ext cx="7410450" cy="552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7865047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1" name="Picture 3" descr="M12UF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608014"/>
            <a:ext cx="7410450" cy="510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259651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Text Box 2"/>
          <p:cNvSpPr txBox="1">
            <a:spLocks noChangeArrowheads="1"/>
          </p:cNvSpPr>
          <p:nvPr/>
        </p:nvSpPr>
        <p:spPr bwMode="auto">
          <a:xfrm>
            <a:off x="1790700" y="5886451"/>
            <a:ext cx="8534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Stacked bar chart</a:t>
            </a:r>
          </a:p>
        </p:txBody>
      </p:sp>
      <p:pic>
        <p:nvPicPr>
          <p:cNvPr id="98306" name="Picture 3" descr="M12NF0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9764" y="360364"/>
            <a:ext cx="5832475" cy="530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840078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Text Box 2"/>
          <p:cNvSpPr txBox="1">
            <a:spLocks noChangeArrowheads="1"/>
          </p:cNvSpPr>
          <p:nvPr/>
        </p:nvSpPr>
        <p:spPr bwMode="auto">
          <a:xfrm>
            <a:off x="1790700" y="5886451"/>
            <a:ext cx="8534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Scatter graph</a:t>
            </a:r>
          </a:p>
        </p:txBody>
      </p:sp>
      <p:pic>
        <p:nvPicPr>
          <p:cNvPr id="99330" name="Picture 3" descr="M12NF0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5314" y="644525"/>
            <a:ext cx="8461375" cy="4738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512553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ext Box 2"/>
          <p:cNvSpPr txBox="1">
            <a:spLocks noChangeArrowheads="1"/>
          </p:cNvSpPr>
          <p:nvPr/>
        </p:nvSpPr>
        <p:spPr bwMode="auto">
          <a:xfrm>
            <a:off x="1790700" y="5886451"/>
            <a:ext cx="85344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Annotated frequency polygon showing a normal distribution</a:t>
            </a:r>
          </a:p>
        </p:txBody>
      </p:sp>
      <p:pic>
        <p:nvPicPr>
          <p:cNvPr id="100354" name="Picture 3" descr="M12NF0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533401"/>
            <a:ext cx="7410450" cy="5027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78850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Values of the correlation coefficient</a:t>
            </a:r>
          </a:p>
          <a:p>
            <a:pPr>
              <a:spcBef>
                <a:spcPct val="50000"/>
              </a:spcBef>
            </a:pPr>
            <a:r>
              <a:rPr lang="en-GB" altLang="en-US" sz="800">
                <a:latin typeface="Calibri Regular" charset="0"/>
                <a:ea typeface="Calibri Regular" charset="0"/>
                <a:cs typeface="Calibri Regular" charset="0"/>
              </a:rPr>
              <a:t>Sources: Developed from earlier editions; Hair et al. (2006)</a:t>
            </a:r>
          </a:p>
        </p:txBody>
      </p:sp>
      <p:pic>
        <p:nvPicPr>
          <p:cNvPr id="101378" name="Picture 3" descr="M12NF01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5314" y="2463800"/>
            <a:ext cx="84613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905397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Text Box 2"/>
          <p:cNvSpPr txBox="1">
            <a:spLocks noChangeArrowheads="1"/>
          </p:cNvSpPr>
          <p:nvPr/>
        </p:nvSpPr>
        <p:spPr bwMode="auto">
          <a:xfrm>
            <a:off x="1790700" y="5613400"/>
            <a:ext cx="85344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A typical light freight vehicle, rigid body, weighing between 3.5 to 7.5 tonnes</a:t>
            </a:r>
          </a:p>
          <a:p>
            <a:pPr>
              <a:spcBef>
                <a:spcPct val="50000"/>
              </a:spcBef>
            </a:pPr>
            <a:r>
              <a:rPr lang="en-GB" altLang="en-US" sz="800">
                <a:latin typeface="Calibri Regular" charset="0"/>
                <a:ea typeface="Calibri Regular" charset="0"/>
                <a:cs typeface="Calibri Regular" charset="0"/>
              </a:rPr>
              <a:t>Source: Shutterstock.com/max blain</a:t>
            </a:r>
          </a:p>
        </p:txBody>
      </p:sp>
      <p:pic>
        <p:nvPicPr>
          <p:cNvPr id="102402" name="Picture 3" descr="M12CF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0575" y="1031876"/>
            <a:ext cx="5530850" cy="376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465293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A typical 33 tonne articulated heavy goods vehicle</a:t>
            </a:r>
          </a:p>
          <a:p>
            <a:pPr>
              <a:spcBef>
                <a:spcPct val="50000"/>
              </a:spcBef>
            </a:pPr>
            <a:r>
              <a:rPr lang="en-GB" altLang="en-US" sz="800">
                <a:latin typeface="Calibri Regular" charset="0"/>
                <a:ea typeface="Calibri Regular" charset="0"/>
                <a:cs typeface="Calibri Regular" charset="0"/>
              </a:rPr>
              <a:t>Source: Shutterstock/Adrian Reynolds</a:t>
            </a:r>
          </a:p>
        </p:txBody>
      </p:sp>
      <p:pic>
        <p:nvPicPr>
          <p:cNvPr id="103426" name="Picture 3" descr="M12CF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7789" y="701675"/>
            <a:ext cx="6956425" cy="469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493826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Text Box 2"/>
          <p:cNvSpPr txBox="1">
            <a:spLocks noChangeArrowheads="1"/>
          </p:cNvSpPr>
          <p:nvPr/>
        </p:nvSpPr>
        <p:spPr bwMode="auto">
          <a:xfrm>
            <a:off x="1790700" y="5886451"/>
            <a:ext cx="85344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Data for the mean customer and distribution journey distances at 28 farm shops and 28 supermarkets</a:t>
            </a:r>
            <a:endParaRPr lang="en-GB" altLang="en-US" sz="800">
              <a:latin typeface="Calibri Regular" charset="0"/>
              <a:ea typeface="Calibri Regular" charset="0"/>
              <a:cs typeface="Calibri Regular" charset="0"/>
            </a:endParaRPr>
          </a:p>
        </p:txBody>
      </p:sp>
      <p:pic>
        <p:nvPicPr>
          <p:cNvPr id="104450" name="Picture 3" descr="M12CF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4275" y="360364"/>
            <a:ext cx="4745038" cy="531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283695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Text Box 2"/>
          <p:cNvSpPr txBox="1">
            <a:spLocks noChangeArrowheads="1"/>
          </p:cNvSpPr>
          <p:nvPr/>
        </p:nvSpPr>
        <p:spPr bwMode="auto">
          <a:xfrm>
            <a:off x="1790700" y="5886451"/>
            <a:ext cx="85344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Spreadsheet output for an independent sample t -test for the difference between the mean total journeys</a:t>
            </a:r>
          </a:p>
        </p:txBody>
      </p:sp>
      <p:pic>
        <p:nvPicPr>
          <p:cNvPr id="105474" name="Picture 3" descr="M12CF0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6739" y="1068389"/>
            <a:ext cx="5978525" cy="380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0790712"/>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Text Box 2"/>
          <p:cNvSpPr txBox="1">
            <a:spLocks noChangeArrowheads="1"/>
          </p:cNvSpPr>
          <p:nvPr/>
        </p:nvSpPr>
        <p:spPr bwMode="auto">
          <a:xfrm>
            <a:off x="1790700" y="5886451"/>
            <a:ext cx="85344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Spreadsheet output for independent sample t -test for the difference between the mean carbon emissions</a:t>
            </a:r>
          </a:p>
        </p:txBody>
      </p:sp>
      <p:pic>
        <p:nvPicPr>
          <p:cNvPr id="106498" name="Picture 3" descr="M12CF0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8326" y="1028701"/>
            <a:ext cx="5973763" cy="376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207610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1" name="Picture 3" descr="M12UF0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730251"/>
            <a:ext cx="7410450" cy="508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423906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p:txBody>
          <a:bodyPr/>
          <a:lstStyle/>
          <a:p>
            <a:r>
              <a:rPr lang="en-US" dirty="0"/>
              <a:t>The process of breaking up the whole study into its constituent parts of categories according to the specific questions under the statement of the problem. (Calderon, 1993</a:t>
            </a:r>
            <a:r>
              <a:rPr lang="en-US" dirty="0" smtClean="0"/>
              <a:t>)</a:t>
            </a:r>
          </a:p>
          <a:p>
            <a:r>
              <a:rPr lang="en-US" dirty="0"/>
              <a:t>Qualitative Analysis – is not based on precise measurement and quantitative claims. (PSSC: 2001: 51)</a:t>
            </a:r>
          </a:p>
          <a:p>
            <a:r>
              <a:rPr lang="en-US" dirty="0" smtClean="0"/>
              <a:t>Quantitative </a:t>
            </a:r>
            <a:r>
              <a:rPr lang="en-US" dirty="0"/>
              <a:t>Analysis – is employed on data that have been assigned some numerical value. (PSSC: 2001: 51)</a:t>
            </a:r>
          </a:p>
          <a:p>
            <a:pPr lvl="1"/>
            <a:r>
              <a:rPr lang="en-US" dirty="0" smtClean="0"/>
              <a:t>It </a:t>
            </a:r>
            <a:r>
              <a:rPr lang="en-US" dirty="0"/>
              <a:t>can range from the examination of simple frequencies to the description of events or phenomenon using descriptive statistics, and to the investigation of correlation and causal hypothesis using various statistical tests. (PSSC: 2001: 51)</a:t>
            </a:r>
            <a:endParaRPr lang="en-GB" dirty="0"/>
          </a:p>
        </p:txBody>
      </p:sp>
    </p:spTree>
    <p:extLst>
      <p:ext uri="{BB962C8B-B14F-4D97-AF65-F5344CB8AC3E}">
        <p14:creationId xmlns:p14="http://schemas.microsoft.com/office/powerpoint/2010/main" val="201716363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INTERPRETATION</a:t>
            </a:r>
            <a:endParaRPr lang="en-US" dirty="0"/>
          </a:p>
        </p:txBody>
      </p:sp>
      <p:sp>
        <p:nvSpPr>
          <p:cNvPr id="3" name="Content Placeholder 2"/>
          <p:cNvSpPr>
            <a:spLocks noGrp="1"/>
          </p:cNvSpPr>
          <p:nvPr>
            <p:ph idx="1"/>
          </p:nvPr>
        </p:nvSpPr>
        <p:spPr/>
        <p:txBody>
          <a:bodyPr/>
          <a:lstStyle/>
          <a:p>
            <a:r>
              <a:rPr lang="en-US" dirty="0" smtClean="0"/>
              <a:t>Interpretation demands </a:t>
            </a:r>
            <a:r>
              <a:rPr lang="en-US" dirty="0"/>
              <a:t>perceptiveness and creativity from the researcher</a:t>
            </a:r>
            <a:r>
              <a:rPr lang="en-US" dirty="0" smtClean="0"/>
              <a:t>.</a:t>
            </a:r>
          </a:p>
          <a:p>
            <a:r>
              <a:rPr lang="en-US" dirty="0" smtClean="0"/>
              <a:t>You need to compare to </a:t>
            </a:r>
            <a:r>
              <a:rPr lang="en-US" dirty="0"/>
              <a:t>the review of </a:t>
            </a:r>
            <a:r>
              <a:rPr lang="en-US" dirty="0" smtClean="0"/>
              <a:t>literature</a:t>
            </a:r>
            <a:r>
              <a:rPr lang="en-US" dirty="0"/>
              <a:t>.</a:t>
            </a:r>
          </a:p>
        </p:txBody>
      </p:sp>
    </p:spTree>
    <p:extLst>
      <p:ext uri="{BB962C8B-B14F-4D97-AF65-F5344CB8AC3E}">
        <p14:creationId xmlns:p14="http://schemas.microsoft.com/office/powerpoint/2010/main" val="103556414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useful</a:t>
            </a:r>
            <a:endParaRPr lang="en-US" dirty="0"/>
          </a:p>
        </p:txBody>
      </p:sp>
      <p:sp>
        <p:nvSpPr>
          <p:cNvPr id="3" name="Content Placeholder 2"/>
          <p:cNvSpPr>
            <a:spLocks noGrp="1"/>
          </p:cNvSpPr>
          <p:nvPr>
            <p:ph idx="1"/>
          </p:nvPr>
        </p:nvSpPr>
        <p:spPr/>
        <p:txBody>
          <a:bodyPr>
            <a:normAutofit/>
          </a:bodyPr>
          <a:lstStyle/>
          <a:p>
            <a:r>
              <a:rPr lang="en-US" dirty="0" smtClean="0"/>
              <a:t>1.  </a:t>
            </a:r>
            <a:r>
              <a:rPr lang="en-US" dirty="0"/>
              <a:t>Table _____ presents the… </a:t>
            </a:r>
            <a:endParaRPr lang="en-US" dirty="0" smtClean="0"/>
          </a:p>
          <a:p>
            <a:r>
              <a:rPr lang="en-US" dirty="0" smtClean="0"/>
              <a:t>2</a:t>
            </a:r>
            <a:r>
              <a:rPr lang="en-US" dirty="0"/>
              <a:t>. Table _____ indicates the… </a:t>
            </a:r>
            <a:endParaRPr lang="en-US" dirty="0" smtClean="0"/>
          </a:p>
          <a:p>
            <a:r>
              <a:rPr lang="en-US" dirty="0" smtClean="0"/>
              <a:t>3</a:t>
            </a:r>
            <a:r>
              <a:rPr lang="en-US" dirty="0"/>
              <a:t>. As reflected in the table, there was… </a:t>
            </a:r>
            <a:endParaRPr lang="en-US" dirty="0" smtClean="0"/>
          </a:p>
          <a:p>
            <a:r>
              <a:rPr lang="en-US" dirty="0" smtClean="0"/>
              <a:t>4</a:t>
            </a:r>
            <a:r>
              <a:rPr lang="en-US" dirty="0"/>
              <a:t>. As observed, there was indeed… 5. Delving deeper into the figures…</a:t>
            </a:r>
          </a:p>
          <a:p>
            <a:r>
              <a:rPr lang="en-US" dirty="0" smtClean="0"/>
              <a:t>6. The </a:t>
            </a:r>
            <a:r>
              <a:rPr lang="en-US" dirty="0"/>
              <a:t>illustrative graph above/below shows that… </a:t>
            </a:r>
            <a:endParaRPr lang="en-US" dirty="0" smtClean="0"/>
          </a:p>
          <a:p>
            <a:r>
              <a:rPr lang="en-US" dirty="0" smtClean="0"/>
              <a:t>7</a:t>
            </a:r>
            <a:r>
              <a:rPr lang="en-US" dirty="0"/>
              <a:t>. In explaining this result, it can be stated that… </a:t>
            </a:r>
            <a:endParaRPr lang="en-US" dirty="0" smtClean="0"/>
          </a:p>
          <a:p>
            <a:r>
              <a:rPr lang="en-US" dirty="0" smtClean="0"/>
              <a:t>8</a:t>
            </a:r>
            <a:r>
              <a:rPr lang="en-US" dirty="0"/>
              <a:t>. Is significantly related to… </a:t>
            </a:r>
            <a:endParaRPr lang="en-US" dirty="0" smtClean="0"/>
          </a:p>
          <a:p>
            <a:r>
              <a:rPr lang="en-US" dirty="0" smtClean="0"/>
              <a:t>9</a:t>
            </a:r>
            <a:r>
              <a:rPr lang="en-US" dirty="0"/>
              <a:t>. Is found to be determinant of… </a:t>
            </a:r>
            <a:endParaRPr lang="en-US" dirty="0" smtClean="0"/>
          </a:p>
          <a:p>
            <a:r>
              <a:rPr lang="en-US" dirty="0" smtClean="0"/>
              <a:t>10</a:t>
            </a:r>
            <a:r>
              <a:rPr lang="en-US" dirty="0"/>
              <a:t>. Registered positive correlation with</a:t>
            </a:r>
            <a:r>
              <a:rPr lang="en-US" dirty="0" smtClean="0"/>
              <a:t>…</a:t>
            </a:r>
            <a:endParaRPr lang="en-US" dirty="0"/>
          </a:p>
        </p:txBody>
      </p:sp>
    </p:spTree>
    <p:extLst>
      <p:ext uri="{BB962C8B-B14F-4D97-AF65-F5344CB8AC3E}">
        <p14:creationId xmlns:p14="http://schemas.microsoft.com/office/powerpoint/2010/main" val="89960333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useful</a:t>
            </a:r>
            <a:endParaRPr lang="en-US" dirty="0"/>
          </a:p>
        </p:txBody>
      </p:sp>
      <p:sp>
        <p:nvSpPr>
          <p:cNvPr id="3" name="Content Placeholder 2"/>
          <p:cNvSpPr>
            <a:spLocks noGrp="1"/>
          </p:cNvSpPr>
          <p:nvPr>
            <p:ph idx="1"/>
          </p:nvPr>
        </p:nvSpPr>
        <p:spPr/>
        <p:txBody>
          <a:bodyPr>
            <a:normAutofit/>
          </a:bodyPr>
          <a:lstStyle/>
          <a:p>
            <a:r>
              <a:rPr lang="en-US" dirty="0" smtClean="0"/>
              <a:t>11</a:t>
            </a:r>
            <a:r>
              <a:rPr lang="en-US" dirty="0"/>
              <a:t>. Is revealed to influence… </a:t>
            </a:r>
            <a:endParaRPr lang="en-US" dirty="0" smtClean="0"/>
          </a:p>
          <a:p>
            <a:r>
              <a:rPr lang="en-US" dirty="0" smtClean="0"/>
              <a:t>12</a:t>
            </a:r>
            <a:r>
              <a:rPr lang="en-US" dirty="0"/>
              <a:t>. Has significant relationship with… </a:t>
            </a:r>
            <a:endParaRPr lang="en-US" dirty="0" smtClean="0"/>
          </a:p>
          <a:p>
            <a:r>
              <a:rPr lang="en-US" dirty="0" smtClean="0"/>
              <a:t>13</a:t>
            </a:r>
            <a:r>
              <a:rPr lang="en-US" dirty="0"/>
              <a:t>. Is discovered to be a factor of… </a:t>
            </a:r>
            <a:endParaRPr lang="en-US" dirty="0" smtClean="0"/>
          </a:p>
          <a:p>
            <a:r>
              <a:rPr lang="en-US" dirty="0" smtClean="0"/>
              <a:t>14</a:t>
            </a:r>
            <a:r>
              <a:rPr lang="en-US" dirty="0"/>
              <a:t>. In relation with the result of __________, it may be constructed that…</a:t>
            </a:r>
          </a:p>
          <a:p>
            <a:r>
              <a:rPr lang="en-US" dirty="0" smtClean="0"/>
              <a:t>15</a:t>
            </a:r>
            <a:r>
              <a:rPr lang="en-US" dirty="0"/>
              <a:t>. And in viewing in this sense, it can be stated that… </a:t>
            </a:r>
            <a:endParaRPr lang="en-US" dirty="0" smtClean="0"/>
          </a:p>
          <a:p>
            <a:r>
              <a:rPr lang="en-US" dirty="0" smtClean="0"/>
              <a:t>16</a:t>
            </a:r>
            <a:r>
              <a:rPr lang="en-US" dirty="0"/>
              <a:t>. The result establishes the fact that… </a:t>
            </a:r>
            <a:endParaRPr lang="en-US" dirty="0" smtClean="0"/>
          </a:p>
          <a:p>
            <a:r>
              <a:rPr lang="en-US" dirty="0" smtClean="0"/>
              <a:t>17</a:t>
            </a:r>
            <a:r>
              <a:rPr lang="en-US" dirty="0"/>
              <a:t>. This finding suggests that</a:t>
            </a:r>
            <a:r>
              <a:rPr lang="en-US" dirty="0" smtClean="0"/>
              <a:t>…</a:t>
            </a:r>
            <a:endParaRPr lang="en-US" dirty="0"/>
          </a:p>
        </p:txBody>
      </p:sp>
    </p:spTree>
    <p:extLst>
      <p:ext uri="{BB962C8B-B14F-4D97-AF65-F5344CB8AC3E}">
        <p14:creationId xmlns:p14="http://schemas.microsoft.com/office/powerpoint/2010/main" val="3058019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useful</a:t>
            </a:r>
            <a:endParaRPr lang="en-US" dirty="0"/>
          </a:p>
        </p:txBody>
      </p:sp>
      <p:sp>
        <p:nvSpPr>
          <p:cNvPr id="3" name="Content Placeholder 2"/>
          <p:cNvSpPr>
            <a:spLocks noGrp="1"/>
          </p:cNvSpPr>
          <p:nvPr>
            <p:ph idx="1"/>
          </p:nvPr>
        </p:nvSpPr>
        <p:spPr/>
        <p:txBody>
          <a:bodyPr/>
          <a:lstStyle/>
          <a:p>
            <a:r>
              <a:rPr lang="en-US" dirty="0"/>
              <a:t>18. With this result, the researcher developed an impression that…</a:t>
            </a:r>
          </a:p>
          <a:p>
            <a:r>
              <a:rPr lang="en-US" dirty="0" smtClean="0"/>
              <a:t>19</a:t>
            </a:r>
            <a:r>
              <a:rPr lang="en-US" dirty="0"/>
              <a:t>. This finding also validates the findings of… </a:t>
            </a:r>
            <a:endParaRPr lang="en-US" dirty="0" smtClean="0"/>
          </a:p>
          <a:p>
            <a:r>
              <a:rPr lang="en-US" dirty="0" smtClean="0"/>
              <a:t>20</a:t>
            </a:r>
            <a:r>
              <a:rPr lang="en-US" dirty="0"/>
              <a:t>. This improvement in _________ could be understood in the context of… 21. These findings also accept the framework of the </a:t>
            </a:r>
            <a:r>
              <a:rPr lang="en-US" dirty="0" smtClean="0"/>
              <a:t>study…</a:t>
            </a:r>
          </a:p>
          <a:p>
            <a:r>
              <a:rPr lang="en-US" dirty="0" smtClean="0"/>
              <a:t>22</a:t>
            </a:r>
            <a:r>
              <a:rPr lang="en-US" dirty="0"/>
              <a:t>. The interpretation marked as __________ reveals that… </a:t>
            </a:r>
            <a:endParaRPr lang="en-US" dirty="0" smtClean="0"/>
          </a:p>
          <a:p>
            <a:r>
              <a:rPr lang="en-US" dirty="0" smtClean="0"/>
              <a:t>23</a:t>
            </a:r>
            <a:r>
              <a:rPr lang="en-US" dirty="0"/>
              <a:t>. Nevertheless, this finding could be attributed to the fact that… </a:t>
            </a:r>
            <a:endParaRPr lang="en-US" dirty="0" smtClean="0"/>
          </a:p>
          <a:p>
            <a:r>
              <a:rPr lang="en-US" dirty="0" smtClean="0"/>
              <a:t>24</a:t>
            </a:r>
            <a:r>
              <a:rPr lang="en-US" dirty="0"/>
              <a:t>. Probably, this was also influenced… </a:t>
            </a:r>
            <a:endParaRPr lang="en-US" dirty="0" smtClean="0"/>
          </a:p>
          <a:p>
            <a:r>
              <a:rPr lang="en-US" dirty="0" smtClean="0"/>
              <a:t>25</a:t>
            </a:r>
            <a:r>
              <a:rPr lang="en-US" dirty="0"/>
              <a:t>. In the rational sense, the juxtaposition of…</a:t>
            </a:r>
          </a:p>
          <a:p>
            <a:endParaRPr lang="en-US" dirty="0"/>
          </a:p>
          <a:p>
            <a:endParaRPr lang="en-US" dirty="0"/>
          </a:p>
        </p:txBody>
      </p:sp>
    </p:spTree>
    <p:extLst>
      <p:ext uri="{BB962C8B-B14F-4D97-AF65-F5344CB8AC3E}">
        <p14:creationId xmlns:p14="http://schemas.microsoft.com/office/powerpoint/2010/main" val="38587992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2"/>
          <p:cNvSpPr>
            <a:spLocks noGrp="1"/>
          </p:cNvSpPr>
          <p:nvPr>
            <p:ph type="title"/>
          </p:nvPr>
        </p:nvSpPr>
        <p:spPr bwMode="auto"/>
        <p:txBody>
          <a:bodyPr wrap="square" numCol="1" anchorCtr="0" compatLnSpc="1">
            <a:prstTxWarp prst="textNoShape">
              <a:avLst/>
            </a:prstTxWarp>
          </a:bodyPr>
          <a:lstStyle/>
          <a:p>
            <a:r>
              <a:rPr lang="en-US" altLang="x-none" cap="none"/>
              <a:t>Four basic steps</a:t>
            </a:r>
          </a:p>
        </p:txBody>
      </p:sp>
      <p:sp>
        <p:nvSpPr>
          <p:cNvPr id="131074" name="Content Placeholder 1"/>
          <p:cNvSpPr>
            <a:spLocks noGrp="1"/>
          </p:cNvSpPr>
          <p:nvPr>
            <p:ph idx="1"/>
          </p:nvPr>
        </p:nvSpPr>
        <p:spPr bwMode="auto"/>
        <p:txBody>
          <a:bodyPr wrap="square" numCol="1" anchor="t" anchorCtr="0" compatLnSpc="1">
            <a:prstTxWarp prst="textNoShape">
              <a:avLst/>
            </a:prstTxWarp>
            <a:normAutofit/>
          </a:bodyPr>
          <a:lstStyle/>
          <a:p>
            <a:r>
              <a:rPr lang="en-US" altLang="x-none" sz="2400" dirty="0"/>
              <a:t>All qualitative data analysis involves the same four essential steps:</a:t>
            </a:r>
          </a:p>
          <a:p>
            <a:pPr marL="457200" indent="-457200">
              <a:buFont typeface="+mj-lt"/>
              <a:buAutoNum type="arabicPeriod"/>
            </a:pPr>
            <a:r>
              <a:rPr lang="en-US" altLang="x-none" sz="2400" dirty="0"/>
              <a:t>Raw data management- ‘data cleaning’</a:t>
            </a:r>
          </a:p>
          <a:p>
            <a:pPr marL="457200" indent="-457200">
              <a:buFont typeface="+mj-lt"/>
              <a:buAutoNum type="arabicPeriod"/>
            </a:pPr>
            <a:r>
              <a:rPr lang="en-US" altLang="x-none" sz="2400" dirty="0"/>
              <a:t>Data reduction, I, II – ‘chunking’ </a:t>
            </a:r>
            <a:r>
              <a:rPr lang="en-US" altLang="x-none" sz="2400" dirty="0" smtClean="0"/>
              <a:t>(organize </a:t>
            </a:r>
            <a:r>
              <a:rPr lang="en-US" altLang="x-none" sz="2400" dirty="0"/>
              <a:t>into </a:t>
            </a:r>
            <a:r>
              <a:rPr lang="en-US" altLang="x-none" sz="2400" dirty="0" smtClean="0"/>
              <a:t>sub-groups) </a:t>
            </a:r>
            <a:r>
              <a:rPr lang="en-US" altLang="x-none" sz="2400" dirty="0"/>
              <a:t>‘coding</a:t>
            </a:r>
            <a:r>
              <a:rPr lang="en-US" altLang="x-none" sz="2400" dirty="0" smtClean="0"/>
              <a:t>’ </a:t>
            </a:r>
            <a:r>
              <a:rPr lang="en-GB" altLang="x-none" sz="2400" dirty="0"/>
              <a:t>sub-groups into </a:t>
            </a:r>
            <a:r>
              <a:rPr lang="en-GB" altLang="x-none" sz="2400" dirty="0" smtClean="0"/>
              <a:t>groups/clusters </a:t>
            </a:r>
            <a:r>
              <a:rPr lang="en-GB" altLang="x-none" sz="2400" dirty="0"/>
              <a:t>of  similar things that belong together </a:t>
            </a:r>
            <a:endParaRPr lang="en-US" altLang="x-none" sz="2400" dirty="0"/>
          </a:p>
          <a:p>
            <a:pPr marL="457200" indent="-457200">
              <a:buFont typeface="+mj-lt"/>
              <a:buAutoNum type="arabicPeriod"/>
            </a:pPr>
            <a:r>
              <a:rPr lang="en-US" altLang="x-none" sz="2400" dirty="0"/>
              <a:t>Data interpretation – </a:t>
            </a:r>
            <a:r>
              <a:rPr lang="en-US" altLang="x-none" sz="2400" dirty="0" smtClean="0"/>
              <a:t>interpreting the groups</a:t>
            </a:r>
            <a:endParaRPr lang="en-US" altLang="x-none" sz="2400" dirty="0"/>
          </a:p>
          <a:p>
            <a:pPr marL="457200" indent="-457200">
              <a:buFont typeface="+mj-lt"/>
              <a:buAutoNum type="arabicPeriod"/>
            </a:pPr>
            <a:r>
              <a:rPr lang="en-US" altLang="x-none" sz="2400" dirty="0"/>
              <a:t>Data representation – ‘telling the story</a:t>
            </a:r>
            <a:r>
              <a:rPr lang="en-US" altLang="x-none" sz="2400" dirty="0" smtClean="0"/>
              <a:t>’ </a:t>
            </a:r>
            <a:r>
              <a:rPr lang="en-US" altLang="x-none" sz="2400" dirty="0"/>
              <a:t>‘making sense of the data for others’</a:t>
            </a:r>
          </a:p>
        </p:txBody>
      </p:sp>
    </p:spTree>
    <p:extLst>
      <p:ext uri="{BB962C8B-B14F-4D97-AF65-F5344CB8AC3E}">
        <p14:creationId xmlns:p14="http://schemas.microsoft.com/office/powerpoint/2010/main" val="245330077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Title 2"/>
          <p:cNvSpPr>
            <a:spLocks noGrp="1"/>
          </p:cNvSpPr>
          <p:nvPr>
            <p:ph type="title"/>
          </p:nvPr>
        </p:nvSpPr>
        <p:spPr bwMode="auto"/>
        <p:txBody>
          <a:bodyPr wrap="square" numCol="1" anchorCtr="0" compatLnSpc="1">
            <a:prstTxWarp prst="textNoShape">
              <a:avLst/>
            </a:prstTxWarp>
          </a:bodyPr>
          <a:lstStyle/>
          <a:p>
            <a:r>
              <a:rPr lang="en-US" altLang="x-none" cap="none" dirty="0"/>
              <a:t>Step 1: </a:t>
            </a:r>
            <a:r>
              <a:rPr lang="en-US" altLang="x-none" cap="none" dirty="0" smtClean="0"/>
              <a:t>Raw </a:t>
            </a:r>
            <a:r>
              <a:rPr lang="en-US" altLang="x-none" cap="none" dirty="0"/>
              <a:t>data management</a:t>
            </a:r>
          </a:p>
        </p:txBody>
      </p:sp>
      <p:sp>
        <p:nvSpPr>
          <p:cNvPr id="2" name="Content Placeholder 1"/>
          <p:cNvSpPr>
            <a:spLocks noGrp="1"/>
          </p:cNvSpPr>
          <p:nvPr>
            <p:ph idx="1"/>
          </p:nvPr>
        </p:nvSpPr>
        <p:spPr/>
        <p:txBody>
          <a:bodyPr>
            <a:noAutofit/>
          </a:bodyPr>
          <a:lstStyle/>
          <a:p>
            <a:pPr>
              <a:defRPr/>
            </a:pPr>
            <a:r>
              <a:rPr lang="en-US" sz="2400" dirty="0"/>
              <a:t>What is raw data management?</a:t>
            </a:r>
          </a:p>
          <a:p>
            <a:pPr lvl="1">
              <a:defRPr/>
            </a:pPr>
            <a:r>
              <a:rPr lang="en-US" dirty="0"/>
              <a:t>The process of preparing and organizing raw data into meaningful units of analysis:</a:t>
            </a:r>
          </a:p>
          <a:p>
            <a:pPr lvl="2">
              <a:defRPr/>
            </a:pPr>
            <a:r>
              <a:rPr lang="en-US" sz="2400" dirty="0"/>
              <a:t>Text or audio data transformed into transcripts</a:t>
            </a:r>
          </a:p>
          <a:p>
            <a:pPr lvl="2">
              <a:defRPr/>
            </a:pPr>
            <a:r>
              <a:rPr lang="en-US" sz="2400" dirty="0"/>
              <a:t>D</a:t>
            </a:r>
            <a:r>
              <a:rPr lang="en-US" sz="2400" dirty="0" smtClean="0"/>
              <a:t>ata </a:t>
            </a:r>
            <a:r>
              <a:rPr lang="en-US" sz="2400" dirty="0"/>
              <a:t>transformed into </a:t>
            </a:r>
            <a:r>
              <a:rPr lang="en-US" sz="2400" dirty="0" smtClean="0"/>
              <a:t>graphs, charts</a:t>
            </a:r>
          </a:p>
          <a:p>
            <a:pPr lvl="2">
              <a:defRPr/>
            </a:pPr>
            <a:endParaRPr lang="en-US" sz="2400" dirty="0" smtClean="0"/>
          </a:p>
          <a:p>
            <a:pPr marL="914400" lvl="2" indent="0">
              <a:buNone/>
              <a:defRPr/>
            </a:pPr>
            <a:r>
              <a:rPr lang="en-US" sz="2400" dirty="0" smtClean="0"/>
              <a:t>As </a:t>
            </a:r>
            <a:r>
              <a:rPr lang="en-US" sz="2400" dirty="0"/>
              <a:t>you review your data, you find that some of it is not usable or relevant to your study…</a:t>
            </a:r>
          </a:p>
        </p:txBody>
      </p:sp>
    </p:spTree>
    <p:extLst>
      <p:ext uri="{BB962C8B-B14F-4D97-AF65-F5344CB8AC3E}">
        <p14:creationId xmlns:p14="http://schemas.microsoft.com/office/powerpoint/2010/main" val="1184130241"/>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itle 1"/>
          <p:cNvSpPr>
            <a:spLocks noGrp="1"/>
          </p:cNvSpPr>
          <p:nvPr>
            <p:ph type="title"/>
          </p:nvPr>
        </p:nvSpPr>
        <p:spPr bwMode="auto">
          <a:xfrm>
            <a:off x="2907030" y="-231774"/>
            <a:ext cx="8610600" cy="1295400"/>
          </a:xfrm>
        </p:spPr>
        <p:txBody>
          <a:bodyPr wrap="square" numCol="1" anchorCtr="0" compatLnSpc="1">
            <a:prstTxWarp prst="textNoShape">
              <a:avLst/>
            </a:prstTxWarp>
          </a:bodyPr>
          <a:lstStyle/>
          <a:p>
            <a:r>
              <a:rPr lang="en-US" altLang="x-none" cap="none"/>
              <a:t>Raw data sample</a:t>
            </a:r>
          </a:p>
        </p:txBody>
      </p:sp>
      <p:sp>
        <p:nvSpPr>
          <p:cNvPr id="5" name="Text Placeholder 4"/>
          <p:cNvSpPr>
            <a:spLocks noGrp="1"/>
          </p:cNvSpPr>
          <p:nvPr>
            <p:ph type="body" idx="1"/>
          </p:nvPr>
        </p:nvSpPr>
        <p:spPr>
          <a:xfrm>
            <a:off x="1752601" y="1346200"/>
            <a:ext cx="3654425" cy="679450"/>
          </a:xfrm>
        </p:spPr>
        <p:txBody>
          <a:bodyPr>
            <a:normAutofit fontScale="92500" lnSpcReduction="20000"/>
          </a:bodyPr>
          <a:lstStyle/>
          <a:p>
            <a:pPr>
              <a:defRPr/>
            </a:pPr>
            <a:r>
              <a:rPr lang="en-US" dirty="0" smtClean="0"/>
              <a:t>Transcript of Interview Data</a:t>
            </a:r>
            <a:endParaRPr lang="en-US" dirty="0"/>
          </a:p>
        </p:txBody>
      </p:sp>
      <p:sp>
        <p:nvSpPr>
          <p:cNvPr id="3" name="Content Placeholder 2"/>
          <p:cNvSpPr>
            <a:spLocks noGrp="1"/>
          </p:cNvSpPr>
          <p:nvPr>
            <p:ph sz="half" idx="2"/>
          </p:nvPr>
        </p:nvSpPr>
        <p:spPr>
          <a:xfrm>
            <a:off x="1000897" y="2590799"/>
            <a:ext cx="6314303" cy="4118919"/>
          </a:xfrm>
        </p:spPr>
        <p:txBody>
          <a:bodyPr>
            <a:normAutofit fontScale="40000" lnSpcReduction="20000"/>
          </a:bodyPr>
          <a:lstStyle/>
          <a:p>
            <a:pPr>
              <a:defRPr/>
            </a:pPr>
            <a:r>
              <a:rPr lang="en-US" sz="5000" dirty="0"/>
              <a:t>I always wanted to get </a:t>
            </a:r>
            <a:r>
              <a:rPr lang="en-US" sz="5000" dirty="0" smtClean="0"/>
              <a:t>to get to manager but </a:t>
            </a:r>
            <a:r>
              <a:rPr lang="en-US" sz="5000" dirty="0"/>
              <a:t>I never felt I had the </a:t>
            </a:r>
            <a:r>
              <a:rPr lang="en-US" sz="5000" dirty="0" smtClean="0"/>
              <a:t>chance. Then </a:t>
            </a:r>
            <a:r>
              <a:rPr lang="en-US" sz="5000" dirty="0"/>
              <a:t>I reached a point in my </a:t>
            </a:r>
            <a:r>
              <a:rPr lang="en-US" sz="5000" dirty="0" smtClean="0"/>
              <a:t>job </a:t>
            </a:r>
            <a:r>
              <a:rPr lang="en-US" sz="5000" dirty="0"/>
              <a:t>where I saw that without the </a:t>
            </a:r>
            <a:r>
              <a:rPr lang="en-US" sz="5000" dirty="0" smtClean="0"/>
              <a:t>qualifications</a:t>
            </a:r>
            <a:r>
              <a:rPr lang="en-US" sz="5000" dirty="0"/>
              <a:t>, I would never </a:t>
            </a:r>
            <a:r>
              <a:rPr lang="en-US" sz="5000" dirty="0" smtClean="0"/>
              <a:t>get </a:t>
            </a:r>
            <a:r>
              <a:rPr lang="en-US" sz="5000" dirty="0"/>
              <a:t>to the types of positions I </a:t>
            </a:r>
            <a:r>
              <a:rPr lang="en-US" sz="5000" dirty="0" smtClean="0"/>
              <a:t>wanted even though I </a:t>
            </a:r>
            <a:r>
              <a:rPr lang="en-US" sz="5000" dirty="0"/>
              <a:t>could do the work.  I wasn’t sure I could go back to </a:t>
            </a:r>
            <a:r>
              <a:rPr lang="en-US" sz="5000" dirty="0" smtClean="0"/>
              <a:t>studying and I thought about working </a:t>
            </a:r>
            <a:r>
              <a:rPr lang="en-US" sz="5000" dirty="0"/>
              <a:t>and a family? These were the things I struggled with as I looked for the right </a:t>
            </a:r>
            <a:r>
              <a:rPr lang="en-US" sz="5000" dirty="0" smtClean="0"/>
              <a:t>course.</a:t>
            </a:r>
            <a:endParaRPr lang="en-US" sz="5000" dirty="0"/>
          </a:p>
          <a:p>
            <a:pPr>
              <a:defRPr/>
            </a:pPr>
            <a:r>
              <a:rPr lang="en-US" sz="5000" b="1" dirty="0">
                <a:solidFill>
                  <a:srgbClr val="7030A0"/>
                </a:solidFill>
              </a:rPr>
              <a:t>Um, .</a:t>
            </a:r>
            <a:r>
              <a:rPr lang="en-US" sz="5000" dirty="0">
                <a:solidFill>
                  <a:srgbClr val="7030A0"/>
                </a:solidFill>
              </a:rPr>
              <a:t>.</a:t>
            </a:r>
            <a:r>
              <a:rPr lang="en-US" sz="5000" dirty="0"/>
              <a:t>finally starting the </a:t>
            </a:r>
            <a:r>
              <a:rPr lang="en-US" sz="5000" dirty="0" smtClean="0"/>
              <a:t>degree </a:t>
            </a:r>
            <a:r>
              <a:rPr lang="en-US" sz="5000" dirty="0"/>
              <a:t>with others like me, it felt </a:t>
            </a:r>
            <a:r>
              <a:rPr lang="en-US" sz="5000" dirty="0" smtClean="0"/>
              <a:t>tidy. </a:t>
            </a:r>
            <a:r>
              <a:rPr lang="en-US" sz="5000" dirty="0"/>
              <a:t>Once you </a:t>
            </a:r>
            <a:r>
              <a:rPr lang="en-US" sz="5000" dirty="0" smtClean="0"/>
              <a:t>go from </a:t>
            </a:r>
            <a:r>
              <a:rPr lang="en-US" sz="5000" dirty="0"/>
              <a:t>being </a:t>
            </a:r>
            <a:r>
              <a:rPr lang="en-US" sz="5000" dirty="0" smtClean="0"/>
              <a:t>a worker to </a:t>
            </a:r>
            <a:r>
              <a:rPr lang="en-US" sz="5000" dirty="0"/>
              <a:t>being a </a:t>
            </a:r>
            <a:r>
              <a:rPr lang="en-US" sz="5000" dirty="0" smtClean="0"/>
              <a:t>student, some people </a:t>
            </a:r>
            <a:r>
              <a:rPr lang="en-US" sz="5000" dirty="0"/>
              <a:t>look at you differently. And people at work began to take me more </a:t>
            </a:r>
            <a:r>
              <a:rPr lang="en-US" sz="5000" dirty="0" smtClean="0"/>
              <a:t>seriously</a:t>
            </a:r>
            <a:r>
              <a:rPr lang="en-US" sz="5000" b="1" dirty="0" smtClean="0">
                <a:solidFill>
                  <a:srgbClr val="FF0000"/>
                </a:solidFill>
              </a:rPr>
              <a:t>. Its </a:t>
            </a:r>
            <a:r>
              <a:rPr lang="en-US" sz="5000" b="1" dirty="0">
                <a:solidFill>
                  <a:srgbClr val="FF0000"/>
                </a:solidFill>
              </a:rPr>
              <a:t>like magic!</a:t>
            </a:r>
          </a:p>
          <a:p>
            <a:pPr>
              <a:defRPr/>
            </a:pPr>
            <a:r>
              <a:rPr lang="en-US" sz="5000" b="1" dirty="0">
                <a:solidFill>
                  <a:srgbClr val="7030A0"/>
                </a:solidFill>
              </a:rPr>
              <a:t>I can’t think of a particular example right now…</a:t>
            </a:r>
          </a:p>
          <a:p>
            <a:pPr>
              <a:defRPr/>
            </a:pPr>
            <a:endParaRPr lang="en-US" b="1" dirty="0">
              <a:solidFill>
                <a:srgbClr val="7030A0"/>
              </a:solidFill>
            </a:endParaRPr>
          </a:p>
        </p:txBody>
      </p:sp>
      <p:sp>
        <p:nvSpPr>
          <p:cNvPr id="8" name="Text Placeholder 7"/>
          <p:cNvSpPr>
            <a:spLocks noGrp="1"/>
          </p:cNvSpPr>
          <p:nvPr>
            <p:ph type="body" sz="quarter" idx="3"/>
          </p:nvPr>
        </p:nvSpPr>
        <p:spPr>
          <a:xfrm>
            <a:off x="7662227" y="1146178"/>
            <a:ext cx="3660775" cy="679450"/>
          </a:xfrm>
        </p:spPr>
        <p:txBody>
          <a:bodyPr/>
          <a:lstStyle/>
          <a:p>
            <a:pPr>
              <a:defRPr/>
            </a:pPr>
            <a:r>
              <a:rPr lang="en-US" dirty="0" smtClean="0"/>
              <a:t>Raw Data Overview</a:t>
            </a:r>
            <a:endParaRPr lang="en-US" dirty="0"/>
          </a:p>
        </p:txBody>
      </p:sp>
      <p:sp>
        <p:nvSpPr>
          <p:cNvPr id="7" name="Content Placeholder 6"/>
          <p:cNvSpPr>
            <a:spLocks noGrp="1"/>
          </p:cNvSpPr>
          <p:nvPr>
            <p:ph sz="quarter" idx="4"/>
          </p:nvPr>
        </p:nvSpPr>
        <p:spPr>
          <a:xfrm>
            <a:off x="7315200" y="3352801"/>
            <a:ext cx="3829050" cy="2740025"/>
          </a:xfrm>
        </p:spPr>
        <p:txBody>
          <a:bodyPr/>
          <a:lstStyle/>
          <a:p>
            <a:pPr>
              <a:defRPr/>
            </a:pPr>
            <a:r>
              <a:rPr lang="en-US" dirty="0" smtClean="0"/>
              <a:t>Are some portions of this transcript unusable or irrelevant? (</a:t>
            </a:r>
            <a:r>
              <a:rPr lang="en-US" dirty="0" smtClean="0">
                <a:solidFill>
                  <a:srgbClr val="7030A0"/>
                </a:solidFill>
              </a:rPr>
              <a:t>purple)</a:t>
            </a:r>
            <a:endParaRPr lang="en-US" dirty="0"/>
          </a:p>
        </p:txBody>
      </p:sp>
    </p:spTree>
    <p:extLst>
      <p:ext uri="{BB962C8B-B14F-4D97-AF65-F5344CB8AC3E}">
        <p14:creationId xmlns:p14="http://schemas.microsoft.com/office/powerpoint/2010/main" val="3676845351"/>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Title 6"/>
          <p:cNvSpPr>
            <a:spLocks noGrp="1"/>
          </p:cNvSpPr>
          <p:nvPr>
            <p:ph type="title"/>
          </p:nvPr>
        </p:nvSpPr>
        <p:spPr bwMode="auto"/>
        <p:txBody>
          <a:bodyPr wrap="square" numCol="1" anchorCtr="0" compatLnSpc="1">
            <a:prstTxWarp prst="textNoShape">
              <a:avLst/>
            </a:prstTxWarp>
          </a:bodyPr>
          <a:lstStyle/>
          <a:p>
            <a:r>
              <a:rPr lang="en-US" altLang="x-none" cap="none" dirty="0"/>
              <a:t>Step II: data reduction </a:t>
            </a:r>
          </a:p>
        </p:txBody>
      </p:sp>
      <p:sp>
        <p:nvSpPr>
          <p:cNvPr id="8" name="Content Placeholder 7"/>
          <p:cNvSpPr>
            <a:spLocks noGrp="1"/>
          </p:cNvSpPr>
          <p:nvPr>
            <p:ph idx="1"/>
          </p:nvPr>
        </p:nvSpPr>
        <p:spPr/>
        <p:txBody>
          <a:bodyPr>
            <a:normAutofit/>
          </a:bodyPr>
          <a:lstStyle/>
          <a:p>
            <a:pPr>
              <a:defRPr/>
            </a:pPr>
            <a:r>
              <a:rPr lang="en-US" sz="3200" dirty="0"/>
              <a:t>Get a sense of the data holistically, read several times (immersion)</a:t>
            </a:r>
          </a:p>
          <a:p>
            <a:pPr>
              <a:defRPr/>
            </a:pPr>
            <a:r>
              <a:rPr lang="en-US" sz="3200" dirty="0"/>
              <a:t>Classify and categorize repeatedly, allowing for deeper immersion</a:t>
            </a:r>
          </a:p>
          <a:p>
            <a:pPr>
              <a:defRPr/>
            </a:pPr>
            <a:r>
              <a:rPr lang="en-US" sz="3200" dirty="0"/>
              <a:t>Write notes in the margins (</a:t>
            </a:r>
            <a:r>
              <a:rPr lang="en-US" sz="3200" dirty="0" err="1"/>
              <a:t>memoing</a:t>
            </a:r>
            <a:r>
              <a:rPr lang="en-US" sz="3200" dirty="0"/>
              <a:t>)</a:t>
            </a:r>
          </a:p>
          <a:p>
            <a:pPr>
              <a:defRPr/>
            </a:pPr>
            <a:r>
              <a:rPr lang="en-US" sz="3200" dirty="0"/>
              <a:t>Preliminary classification schemes emerge, categorize raw data into groupings (chunking)</a:t>
            </a:r>
          </a:p>
        </p:txBody>
      </p:sp>
    </p:spTree>
    <p:extLst>
      <p:ext uri="{BB962C8B-B14F-4D97-AF65-F5344CB8AC3E}">
        <p14:creationId xmlns:p14="http://schemas.microsoft.com/office/powerpoint/2010/main" val="22701773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2" dur="500"/>
                                        <p:tgtEl>
                                          <p:spTgt spid="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7" dur="500"/>
                                        <p:tgtEl>
                                          <p:spTgt spid="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randombar(horizontal)">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smtClean="0"/>
              <a:t>Winnowing</a:t>
            </a:r>
            <a:endParaRPr lang="en-US" dirty="0"/>
          </a:p>
        </p:txBody>
      </p:sp>
      <p:sp>
        <p:nvSpPr>
          <p:cNvPr id="2" name="Content Placeholder 1"/>
          <p:cNvSpPr>
            <a:spLocks noGrp="1"/>
          </p:cNvSpPr>
          <p:nvPr>
            <p:ph idx="1"/>
          </p:nvPr>
        </p:nvSpPr>
        <p:spPr/>
        <p:txBody>
          <a:bodyPr>
            <a:normAutofit/>
          </a:bodyPr>
          <a:lstStyle/>
          <a:p>
            <a:pPr>
              <a:defRPr/>
            </a:pPr>
            <a:endParaRPr lang="en-US" dirty="0" smtClean="0"/>
          </a:p>
          <a:p>
            <a:pPr>
              <a:defRPr/>
            </a:pPr>
            <a:r>
              <a:rPr lang="en-US" dirty="0"/>
              <a:t>Develop an initial sense of usable data and the general categories you will create</a:t>
            </a:r>
          </a:p>
          <a:p>
            <a:pPr>
              <a:defRPr/>
            </a:pPr>
            <a:r>
              <a:rPr lang="en-US" dirty="0"/>
              <a:t>Preliminary set of codes developed, cluster raw data into units that share similar meanings or qualities</a:t>
            </a:r>
          </a:p>
          <a:p>
            <a:pPr>
              <a:defRPr/>
            </a:pPr>
            <a:r>
              <a:rPr lang="en-US" dirty="0"/>
              <a:t>Create initial code </a:t>
            </a:r>
            <a:r>
              <a:rPr lang="en-US" dirty="0" smtClean="0"/>
              <a:t>list</a:t>
            </a:r>
            <a:endParaRPr lang="en-US" dirty="0"/>
          </a:p>
        </p:txBody>
      </p:sp>
    </p:spTree>
    <p:extLst>
      <p:ext uri="{BB962C8B-B14F-4D97-AF65-F5344CB8AC3E}">
        <p14:creationId xmlns:p14="http://schemas.microsoft.com/office/powerpoint/2010/main" val="3799440752"/>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0275" y="0"/>
            <a:ext cx="7773988" cy="1595438"/>
          </a:xfrm>
        </p:spPr>
        <p:txBody>
          <a:bodyPr/>
          <a:lstStyle/>
          <a:p>
            <a:pPr>
              <a:defRPr/>
            </a:pPr>
            <a:r>
              <a:rPr lang="en-US" dirty="0" smtClean="0"/>
              <a:t>Chunks-Clusters Sample</a:t>
            </a:r>
            <a:endParaRPr lang="en-US" dirty="0"/>
          </a:p>
        </p:txBody>
      </p:sp>
      <p:sp>
        <p:nvSpPr>
          <p:cNvPr id="6" name="Text Placeholder 5"/>
          <p:cNvSpPr>
            <a:spLocks noGrp="1"/>
          </p:cNvSpPr>
          <p:nvPr>
            <p:ph type="body" idx="1"/>
          </p:nvPr>
        </p:nvSpPr>
        <p:spPr>
          <a:xfrm>
            <a:off x="6610351" y="5676900"/>
            <a:ext cx="4041775" cy="533400"/>
          </a:xfrm>
        </p:spPr>
        <p:txBody>
          <a:bodyPr/>
          <a:lstStyle/>
          <a:p>
            <a:pPr>
              <a:defRPr/>
            </a:pPr>
            <a:r>
              <a:rPr lang="en-US" dirty="0" smtClean="0"/>
              <a:t>Chunking? Clusters?</a:t>
            </a:r>
            <a:endParaRPr lang="en-US" dirty="0"/>
          </a:p>
        </p:txBody>
      </p:sp>
      <p:sp>
        <p:nvSpPr>
          <p:cNvPr id="3" name="Content Placeholder 2"/>
          <p:cNvSpPr>
            <a:spLocks noGrp="1"/>
          </p:cNvSpPr>
          <p:nvPr>
            <p:ph sz="half" idx="2"/>
          </p:nvPr>
        </p:nvSpPr>
        <p:spPr>
          <a:xfrm>
            <a:off x="342900" y="1260475"/>
            <a:ext cx="6846569" cy="4495800"/>
          </a:xfrm>
        </p:spPr>
        <p:txBody>
          <a:bodyPr>
            <a:noAutofit/>
          </a:bodyPr>
          <a:lstStyle/>
          <a:p>
            <a:pPr lvl="0">
              <a:defRPr/>
            </a:pPr>
            <a:r>
              <a:rPr lang="en-US" dirty="0">
                <a:solidFill>
                  <a:srgbClr val="FF0000"/>
                </a:solidFill>
              </a:rPr>
              <a:t>I always wanted to get to manager but I never felt I had the chance. Then I reached a point in my job where I saw that without the qualifications</a:t>
            </a:r>
            <a:r>
              <a:rPr lang="en-US" dirty="0">
                <a:solidFill>
                  <a:srgbClr val="191B0E"/>
                </a:solidFill>
              </a:rPr>
              <a:t>, I </a:t>
            </a:r>
            <a:r>
              <a:rPr lang="en-US" dirty="0">
                <a:solidFill>
                  <a:srgbClr val="00B0F0"/>
                </a:solidFill>
              </a:rPr>
              <a:t>would never get to the types of positions I wanted even though I could do the work.  I wasn’t sure I could go back to studying and I thought about working and a family? These were the things I struggled with as I looked for the right course.</a:t>
            </a:r>
          </a:p>
          <a:p>
            <a:pPr lvl="0">
              <a:defRPr/>
            </a:pPr>
            <a:r>
              <a:rPr lang="en-US" b="1" dirty="0">
                <a:solidFill>
                  <a:srgbClr val="00B050"/>
                </a:solidFill>
              </a:rPr>
              <a:t>Um, .</a:t>
            </a:r>
            <a:r>
              <a:rPr lang="en-US" dirty="0">
                <a:solidFill>
                  <a:srgbClr val="00B050"/>
                </a:solidFill>
              </a:rPr>
              <a:t>.finally starting the degree with others like me, it felt tidy. Once you go from being a worker to being a student, some people look at you differently. And people at work began to take me more seriously</a:t>
            </a:r>
            <a:r>
              <a:rPr lang="en-US" b="1" dirty="0">
                <a:solidFill>
                  <a:srgbClr val="00B050"/>
                </a:solidFill>
              </a:rPr>
              <a:t>.</a:t>
            </a:r>
            <a:r>
              <a:rPr lang="en-US" b="1" dirty="0">
                <a:solidFill>
                  <a:srgbClr val="FF0000"/>
                </a:solidFill>
              </a:rPr>
              <a:t> Its like magic!</a:t>
            </a:r>
          </a:p>
          <a:p>
            <a:pPr lvl="0">
              <a:defRPr/>
            </a:pPr>
            <a:r>
              <a:rPr lang="en-US" b="1" dirty="0">
                <a:solidFill>
                  <a:srgbClr val="7030A0"/>
                </a:solidFill>
              </a:rPr>
              <a:t>I can’t think of a particular example right now…</a:t>
            </a:r>
          </a:p>
        </p:txBody>
      </p:sp>
      <p:sp>
        <p:nvSpPr>
          <p:cNvPr id="7" name="Content Placeholder 6"/>
          <p:cNvSpPr>
            <a:spLocks noGrp="1"/>
          </p:cNvSpPr>
          <p:nvPr>
            <p:ph sz="quarter" idx="4"/>
          </p:nvPr>
        </p:nvSpPr>
        <p:spPr>
          <a:xfrm>
            <a:off x="7856220" y="1849439"/>
            <a:ext cx="3829050" cy="2740025"/>
          </a:xfrm>
        </p:spPr>
        <p:txBody>
          <a:bodyPr>
            <a:normAutofit lnSpcReduction="10000"/>
          </a:bodyPr>
          <a:lstStyle/>
          <a:p>
            <a:pPr>
              <a:defRPr/>
            </a:pPr>
            <a:r>
              <a:rPr lang="en-US" dirty="0" smtClean="0"/>
              <a:t>Which sections of data are broadly similar? (</a:t>
            </a:r>
            <a:r>
              <a:rPr lang="en-US" dirty="0" smtClean="0">
                <a:solidFill>
                  <a:srgbClr val="FF0000"/>
                </a:solidFill>
              </a:rPr>
              <a:t>red for credentials, </a:t>
            </a:r>
            <a:r>
              <a:rPr lang="en-US" dirty="0" smtClean="0">
                <a:solidFill>
                  <a:srgbClr val="00B0F0"/>
                </a:solidFill>
              </a:rPr>
              <a:t>blue for personal struggles, </a:t>
            </a:r>
            <a:r>
              <a:rPr lang="en-US" dirty="0" smtClean="0">
                <a:solidFill>
                  <a:srgbClr val="00B050"/>
                </a:solidFill>
              </a:rPr>
              <a:t>green for shift in identity)</a:t>
            </a:r>
            <a:endParaRPr lang="en-US" dirty="0"/>
          </a:p>
          <a:p>
            <a:pPr>
              <a:defRPr/>
            </a:pPr>
            <a:r>
              <a:rPr lang="en-US" dirty="0" smtClean="0"/>
              <a:t>Which ‘chunks’ can be clustered together to relate to a broad coding scheme? </a:t>
            </a:r>
          </a:p>
          <a:p>
            <a:pPr lvl="1">
              <a:defRPr/>
            </a:pPr>
            <a:endParaRPr lang="en-US" dirty="0"/>
          </a:p>
        </p:txBody>
      </p:sp>
    </p:spTree>
    <p:extLst>
      <p:ext uri="{BB962C8B-B14F-4D97-AF65-F5344CB8AC3E}">
        <p14:creationId xmlns:p14="http://schemas.microsoft.com/office/powerpoint/2010/main" val="1880548144"/>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Step II: Data Reduction II</a:t>
            </a:r>
            <a:endParaRPr lang="en-US" dirty="0"/>
          </a:p>
        </p:txBody>
      </p:sp>
      <p:sp>
        <p:nvSpPr>
          <p:cNvPr id="3" name="Content Placeholder 2"/>
          <p:cNvSpPr>
            <a:spLocks noGrp="1"/>
          </p:cNvSpPr>
          <p:nvPr>
            <p:ph idx="1"/>
          </p:nvPr>
        </p:nvSpPr>
        <p:spPr/>
        <p:txBody>
          <a:bodyPr>
            <a:normAutofit/>
          </a:bodyPr>
          <a:lstStyle/>
          <a:p>
            <a:pPr lvl="0"/>
            <a:r>
              <a:rPr lang="en-US" altLang="x-none" sz="3200" dirty="0">
                <a:solidFill>
                  <a:srgbClr val="191B0E"/>
                </a:solidFill>
              </a:rPr>
              <a:t>Initial coding may include many categories</a:t>
            </a:r>
          </a:p>
          <a:p>
            <a:pPr lvl="0"/>
            <a:r>
              <a:rPr lang="en-US" altLang="x-none" sz="3200" dirty="0">
                <a:solidFill>
                  <a:srgbClr val="191B0E"/>
                </a:solidFill>
              </a:rPr>
              <a:t>Reduce codes once, probably twice</a:t>
            </a:r>
          </a:p>
          <a:p>
            <a:pPr lvl="0"/>
            <a:r>
              <a:rPr lang="en-US" altLang="x-none" sz="3200" dirty="0">
                <a:solidFill>
                  <a:srgbClr val="191B0E"/>
                </a:solidFill>
              </a:rPr>
              <a:t>Reduce again to and refine to codes that are mutually exclusive and include all raw data that was identified as usable</a:t>
            </a:r>
          </a:p>
          <a:p>
            <a:pPr marL="109728" indent="0">
              <a:buNone/>
              <a:defRPr/>
            </a:pPr>
            <a:endParaRPr lang="en-US" dirty="0" smtClean="0"/>
          </a:p>
        </p:txBody>
      </p:sp>
    </p:spTree>
    <p:extLst>
      <p:ext uri="{BB962C8B-B14F-4D97-AF65-F5344CB8AC3E}">
        <p14:creationId xmlns:p14="http://schemas.microsoft.com/office/powerpoint/2010/main" val="1583024702"/>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smtClean="0"/>
              <a:t>A Priori or In Vivo Codes</a:t>
            </a:r>
            <a:endParaRPr lang="en-US" dirty="0"/>
          </a:p>
        </p:txBody>
      </p:sp>
      <p:sp>
        <p:nvSpPr>
          <p:cNvPr id="2" name="Content Placeholder 1"/>
          <p:cNvSpPr>
            <a:spLocks noGrp="1"/>
          </p:cNvSpPr>
          <p:nvPr>
            <p:ph idx="1"/>
          </p:nvPr>
        </p:nvSpPr>
        <p:spPr/>
        <p:txBody>
          <a:bodyPr>
            <a:normAutofit/>
          </a:bodyPr>
          <a:lstStyle/>
          <a:p>
            <a:pPr>
              <a:defRPr/>
            </a:pPr>
            <a:r>
              <a:rPr lang="en-US" sz="2400" b="1" dirty="0">
                <a:solidFill>
                  <a:schemeClr val="accent6"/>
                </a:solidFill>
              </a:rPr>
              <a:t>A priori</a:t>
            </a:r>
          </a:p>
          <a:p>
            <a:pPr lvl="1">
              <a:defRPr/>
            </a:pPr>
            <a:r>
              <a:rPr lang="en-US" dirty="0"/>
              <a:t>Codes derived from literature, theoretical frames</a:t>
            </a:r>
          </a:p>
          <a:p>
            <a:pPr>
              <a:defRPr/>
            </a:pPr>
            <a:r>
              <a:rPr lang="en-US" sz="2400" b="1" dirty="0">
                <a:solidFill>
                  <a:schemeClr val="accent6"/>
                </a:solidFill>
              </a:rPr>
              <a:t>In vivo (inductive or grounded)</a:t>
            </a:r>
          </a:p>
          <a:p>
            <a:pPr lvl="1">
              <a:defRPr/>
            </a:pPr>
            <a:r>
              <a:rPr lang="en-US" dirty="0"/>
              <a:t>Codes derived from the data by using </a:t>
            </a:r>
            <a:r>
              <a:rPr lang="en-US" dirty="0" smtClean="0"/>
              <a:t>participant </a:t>
            </a:r>
            <a:r>
              <a:rPr lang="en-US" dirty="0"/>
              <a:t>quotes or interpretation of the </a:t>
            </a:r>
            <a:r>
              <a:rPr lang="en-US" dirty="0" smtClean="0"/>
              <a:t>data</a:t>
            </a:r>
          </a:p>
          <a:p>
            <a:pPr lvl="1">
              <a:defRPr/>
            </a:pPr>
            <a:r>
              <a:rPr lang="en-US" sz="2400" dirty="0" smtClean="0"/>
              <a:t>“</a:t>
            </a:r>
            <a:r>
              <a:rPr lang="en-US" sz="2400" dirty="0" smtClean="0">
                <a:solidFill>
                  <a:srgbClr val="00B050"/>
                </a:solidFill>
              </a:rPr>
              <a:t>And </a:t>
            </a:r>
            <a:r>
              <a:rPr lang="en-US" sz="2400" dirty="0">
                <a:solidFill>
                  <a:srgbClr val="00B050"/>
                </a:solidFill>
              </a:rPr>
              <a:t>people at work began to take me more seriously</a:t>
            </a:r>
            <a:r>
              <a:rPr lang="en-US" sz="2400" dirty="0" smtClean="0"/>
              <a:t>” </a:t>
            </a:r>
            <a:r>
              <a:rPr lang="en-US" sz="2400" dirty="0"/>
              <a:t>is a phrase that could form the basis for a code category</a:t>
            </a:r>
          </a:p>
          <a:p>
            <a:pPr marL="393192" lvl="1" indent="0">
              <a:buNone/>
              <a:defRPr/>
            </a:pPr>
            <a:endParaRPr lang="en-US" dirty="0"/>
          </a:p>
        </p:txBody>
      </p:sp>
    </p:spTree>
    <p:extLst>
      <p:ext uri="{BB962C8B-B14F-4D97-AF65-F5344CB8AC3E}">
        <p14:creationId xmlns:p14="http://schemas.microsoft.com/office/powerpoint/2010/main" val="9639211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Coding Levels</a:t>
            </a:r>
            <a:endParaRPr lang="en-US" dirty="0"/>
          </a:p>
        </p:txBody>
      </p:sp>
      <p:sp>
        <p:nvSpPr>
          <p:cNvPr id="142338" name="Content Placeholder 2"/>
          <p:cNvSpPr>
            <a:spLocks noGrp="1"/>
          </p:cNvSpPr>
          <p:nvPr>
            <p:ph idx="1"/>
          </p:nvPr>
        </p:nvSpPr>
        <p:spPr bwMode="auto"/>
        <p:txBody>
          <a:bodyPr wrap="square" numCol="1" anchor="t" anchorCtr="0" compatLnSpc="1">
            <a:prstTxWarp prst="textNoShape">
              <a:avLst/>
            </a:prstTxWarp>
            <a:normAutofit/>
          </a:bodyPr>
          <a:lstStyle/>
          <a:p>
            <a:r>
              <a:rPr lang="en-US" altLang="x-none" cap="none" dirty="0"/>
              <a:t>Descriptive to interpretative to pattern coding</a:t>
            </a:r>
          </a:p>
          <a:p>
            <a:pPr lvl="1"/>
            <a:r>
              <a:rPr lang="en-US" altLang="x-none" sz="2000" dirty="0"/>
              <a:t>Moves from summary to meaning to </a:t>
            </a:r>
            <a:r>
              <a:rPr lang="en-US" altLang="x-none" sz="2000" dirty="0" smtClean="0"/>
              <a:t>explanation</a:t>
            </a:r>
            <a:endParaRPr lang="en-US" altLang="x-none" sz="2000" dirty="0"/>
          </a:p>
        </p:txBody>
      </p:sp>
    </p:spTree>
    <p:extLst>
      <p:ext uri="{BB962C8B-B14F-4D97-AF65-F5344CB8AC3E}">
        <p14:creationId xmlns:p14="http://schemas.microsoft.com/office/powerpoint/2010/main" val="1292785855"/>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smtClean="0"/>
              <a:t>Step III: </a:t>
            </a:r>
            <a:r>
              <a:rPr lang="en-US" dirty="0"/>
              <a:t/>
            </a:r>
            <a:br>
              <a:rPr lang="en-US" dirty="0"/>
            </a:br>
            <a:r>
              <a:rPr lang="en-US" dirty="0" smtClean="0"/>
              <a:t>Data Interpretation &amp; Themes</a:t>
            </a:r>
            <a:endParaRPr lang="en-US" dirty="0"/>
          </a:p>
        </p:txBody>
      </p:sp>
      <p:sp>
        <p:nvSpPr>
          <p:cNvPr id="3" name="Content Placeholder 2"/>
          <p:cNvSpPr>
            <a:spLocks noGrp="1"/>
          </p:cNvSpPr>
          <p:nvPr>
            <p:ph idx="1"/>
          </p:nvPr>
        </p:nvSpPr>
        <p:spPr bwMode="auto">
          <a:xfrm>
            <a:off x="1981200" y="2214563"/>
            <a:ext cx="8229600" cy="4254500"/>
          </a:xfrm>
        </p:spPr>
        <p:txBody>
          <a:bodyPr wrap="square" numCol="1" anchor="t" anchorCtr="0" compatLnSpc="1">
            <a:prstTxWarp prst="textNoShape">
              <a:avLst/>
            </a:prstTxWarp>
          </a:bodyPr>
          <a:lstStyle/>
          <a:p>
            <a:r>
              <a:rPr lang="en-US" altLang="x-none" sz="2400" dirty="0" smtClean="0"/>
              <a:t>‘Interpret </a:t>
            </a:r>
            <a:r>
              <a:rPr lang="en-US" altLang="x-none" sz="2400" dirty="0"/>
              <a:t>themes to answer research questions</a:t>
            </a:r>
          </a:p>
        </p:txBody>
      </p:sp>
    </p:spTree>
    <p:extLst>
      <p:ext uri="{BB962C8B-B14F-4D97-AF65-F5344CB8AC3E}">
        <p14:creationId xmlns:p14="http://schemas.microsoft.com/office/powerpoint/2010/main" val="27360886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Step IV: Data Representation</a:t>
            </a:r>
            <a:endParaRPr lang="en-US" dirty="0"/>
          </a:p>
        </p:txBody>
      </p:sp>
      <p:sp>
        <p:nvSpPr>
          <p:cNvPr id="3" name="Content Placeholder 2"/>
          <p:cNvSpPr>
            <a:spLocks noGrp="1"/>
          </p:cNvSpPr>
          <p:nvPr>
            <p:ph idx="1"/>
          </p:nvPr>
        </p:nvSpPr>
        <p:spPr bwMode="auto">
          <a:xfrm>
            <a:off x="1981200" y="1752600"/>
            <a:ext cx="8229600" cy="4254500"/>
          </a:xfrm>
        </p:spPr>
        <p:txBody>
          <a:bodyPr wrap="square" numCol="1" anchor="t" anchorCtr="0" compatLnSpc="1">
            <a:prstTxWarp prst="textNoShape">
              <a:avLst/>
            </a:prstTxWarp>
          </a:bodyPr>
          <a:lstStyle/>
          <a:p>
            <a:r>
              <a:rPr lang="en-US" altLang="x-none" sz="2400" dirty="0" smtClean="0"/>
              <a:t>Researchers </a:t>
            </a:r>
            <a:r>
              <a:rPr lang="en-US" altLang="x-none" sz="2400" dirty="0"/>
              <a:t>interpret the data as they read and re-read the data, categorize and code the data and inductively develop a thematic analysis</a:t>
            </a:r>
          </a:p>
          <a:p>
            <a:r>
              <a:rPr lang="en-US" altLang="x-none" sz="2400" dirty="0" smtClean="0"/>
              <a:t>Themes</a:t>
            </a:r>
            <a:endParaRPr lang="en-US" altLang="x-none" sz="2400" dirty="0"/>
          </a:p>
        </p:txBody>
      </p:sp>
    </p:spTree>
    <p:extLst>
      <p:ext uri="{BB962C8B-B14F-4D97-AF65-F5344CB8AC3E}">
        <p14:creationId xmlns:p14="http://schemas.microsoft.com/office/powerpoint/2010/main" val="41390346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How will it look in the end?</a:t>
            </a:r>
            <a:endParaRPr lang="en-US" dirty="0"/>
          </a:p>
        </p:txBody>
      </p:sp>
      <p:sp>
        <p:nvSpPr>
          <p:cNvPr id="5" name="Content Placeholder 4"/>
          <p:cNvSpPr>
            <a:spLocks noGrp="1"/>
          </p:cNvSpPr>
          <p:nvPr>
            <p:ph idx="1"/>
          </p:nvPr>
        </p:nvSpPr>
        <p:spPr/>
        <p:txBody>
          <a:bodyPr/>
          <a:lstStyle/>
          <a:p>
            <a:pPr>
              <a:defRPr/>
            </a:pPr>
            <a:endParaRPr lang="en-US"/>
          </a:p>
        </p:txBody>
      </p:sp>
    </p:spTree>
    <p:extLst>
      <p:ext uri="{BB962C8B-B14F-4D97-AF65-F5344CB8AC3E}">
        <p14:creationId xmlns:p14="http://schemas.microsoft.com/office/powerpoint/2010/main" val="2792703423"/>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905000" y="152400"/>
            <a:ext cx="8077200" cy="6705600"/>
          </a:xfrm>
          <a:prstGeom prst="rect">
            <a:avLst/>
          </a:prstGeom>
        </p:spPr>
        <p:txBody>
          <a:bodyPr>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b="0" i="0" kern="1200" cap="all" baseline="0">
                <a:solidFill>
                  <a:schemeClr val="tx1"/>
                </a:solidFill>
                <a:effectLst/>
                <a:latin typeface="Calibri Regular" charset="0"/>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b="0" i="0" kern="1200" cap="all" baseline="0">
                <a:solidFill>
                  <a:schemeClr val="tx1"/>
                </a:solidFill>
                <a:effectLst/>
                <a:latin typeface="Calibri Regular" charset="0"/>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b="0" i="0" kern="1200" cap="all" baseline="0">
                <a:solidFill>
                  <a:schemeClr val="tx1"/>
                </a:solidFill>
                <a:effectLst/>
                <a:latin typeface="Calibri Regular" charset="0"/>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defRPr/>
            </a:pPr>
            <a:r>
              <a:rPr lang="en-US" sz="2400" cap="none" dirty="0"/>
              <a:t>This qualitative </a:t>
            </a:r>
            <a:r>
              <a:rPr lang="en-US" sz="2400" cap="none" dirty="0" smtClean="0"/>
              <a:t>study </a:t>
            </a:r>
            <a:r>
              <a:rPr lang="en-US" sz="2400" cap="none" dirty="0"/>
              <a:t>sought to explore </a:t>
            </a:r>
            <a:r>
              <a:rPr lang="en-US" sz="2400" cap="none" dirty="0" smtClean="0"/>
              <a:t>degree students</a:t>
            </a:r>
            <a:r>
              <a:rPr lang="en-US" sz="2400" cap="none" dirty="0"/>
              <a:t>’ perceptions of self, identity and purpose in the </a:t>
            </a:r>
            <a:r>
              <a:rPr lang="en-US" sz="2400" cap="none" dirty="0" smtClean="0"/>
              <a:t>post-degree </a:t>
            </a:r>
            <a:r>
              <a:rPr lang="en-US" sz="2400" cap="none" dirty="0"/>
              <a:t>phase, seeking </a:t>
            </a:r>
            <a:r>
              <a:rPr lang="en-US" sz="2400" cap="none" dirty="0" smtClean="0"/>
              <a:t>graduate </a:t>
            </a:r>
            <a:r>
              <a:rPr lang="en-US" sz="2400" cap="none" dirty="0"/>
              <a:t>perspectives on the phenomena of transition.  Considerable research has been conducted on </a:t>
            </a:r>
            <a:r>
              <a:rPr lang="en-US" sz="2400" cap="none" dirty="0" smtClean="0"/>
              <a:t>students (Baird</a:t>
            </a:r>
            <a:r>
              <a:rPr lang="en-US" sz="2400" cap="none" dirty="0"/>
              <a:t>, </a:t>
            </a:r>
            <a:r>
              <a:rPr lang="en-US" sz="2400" cap="none" dirty="0" smtClean="0"/>
              <a:t>2017</a:t>
            </a:r>
            <a:r>
              <a:rPr lang="en-US" sz="2400" cap="none" dirty="0"/>
              <a:t>; </a:t>
            </a:r>
            <a:r>
              <a:rPr lang="en-US" sz="2400" cap="none" dirty="0" smtClean="0"/>
              <a:t>David</a:t>
            </a:r>
            <a:r>
              <a:rPr lang="en-US" sz="2400" cap="none" dirty="0"/>
              <a:t>, 2011; </a:t>
            </a:r>
            <a:r>
              <a:rPr lang="en-US" sz="2400" cap="none" dirty="0" smtClean="0"/>
              <a:t>Pauley</a:t>
            </a:r>
            <a:r>
              <a:rPr lang="en-US" sz="2400" cap="none" dirty="0"/>
              <a:t>, 2004; ) relative to the issues of 1) overcoming obstacles to completing the </a:t>
            </a:r>
            <a:r>
              <a:rPr lang="en-US" sz="2400" cap="none" dirty="0" smtClean="0"/>
              <a:t>degree, </a:t>
            </a:r>
            <a:r>
              <a:rPr lang="en-US" sz="2400" cap="none" dirty="0"/>
              <a:t>2) managing feelings of isolation and disengagement, 3) successfully </a:t>
            </a:r>
            <a:r>
              <a:rPr lang="en-US" sz="2400" cap="none" dirty="0" smtClean="0"/>
              <a:t>searching </a:t>
            </a:r>
            <a:r>
              <a:rPr lang="en-US" sz="2400" cap="none" dirty="0"/>
              <a:t>for </a:t>
            </a:r>
            <a:r>
              <a:rPr lang="en-US" sz="2400" cap="none" dirty="0" smtClean="0"/>
              <a:t>positions </a:t>
            </a:r>
            <a:r>
              <a:rPr lang="en-US" sz="2400" cap="none" dirty="0"/>
              <a:t>after degree completion.  Research on </a:t>
            </a:r>
            <a:r>
              <a:rPr lang="en-US" sz="2400" cap="none" dirty="0" smtClean="0"/>
              <a:t>graduates </a:t>
            </a:r>
            <a:r>
              <a:rPr lang="en-US" sz="2400" cap="none" dirty="0"/>
              <a:t>has typically been conducted on individuals in </a:t>
            </a:r>
            <a:r>
              <a:rPr lang="en-US" sz="2400" cap="none" dirty="0" smtClean="0"/>
              <a:t>employment (</a:t>
            </a:r>
            <a:r>
              <a:rPr lang="en-US" sz="2400" cap="none" dirty="0" err="1"/>
              <a:t>D</a:t>
            </a:r>
            <a:r>
              <a:rPr lang="en-US" sz="2400" cap="none" dirty="0" err="1" smtClean="0"/>
              <a:t>’andrea</a:t>
            </a:r>
            <a:r>
              <a:rPr lang="en-US" sz="2400" cap="none" dirty="0"/>
              <a:t>, </a:t>
            </a:r>
            <a:r>
              <a:rPr lang="en-US" sz="2400" cap="none" dirty="0" smtClean="0"/>
              <a:t>2012</a:t>
            </a:r>
            <a:r>
              <a:rPr lang="en-US" sz="2400" cap="none" dirty="0"/>
              <a:t>;  </a:t>
            </a:r>
            <a:r>
              <a:rPr lang="en-US" sz="2400" cap="none" dirty="0" smtClean="0"/>
              <a:t>Di </a:t>
            </a:r>
            <a:r>
              <a:rPr lang="en-US" sz="2400" cap="none" dirty="0" err="1"/>
              <a:t>pierro</a:t>
            </a:r>
            <a:r>
              <a:rPr lang="en-US" sz="2400" cap="none" dirty="0"/>
              <a:t>, </a:t>
            </a:r>
            <a:r>
              <a:rPr lang="en-US" sz="2400" cap="none" dirty="0" smtClean="0"/>
              <a:t>2017</a:t>
            </a:r>
            <a:r>
              <a:rPr lang="en-US" sz="2400" cap="none" dirty="0"/>
              <a:t>; </a:t>
            </a:r>
            <a:r>
              <a:rPr lang="en-US" sz="2400" cap="none" dirty="0" smtClean="0"/>
              <a:t>Johnson and Conyers</a:t>
            </a:r>
            <a:r>
              <a:rPr lang="en-US" sz="2400" cap="none" dirty="0"/>
              <a:t>, </a:t>
            </a:r>
            <a:r>
              <a:rPr lang="en-US" sz="2400" cap="none" dirty="0" smtClean="0"/>
              <a:t>2015; Varney</a:t>
            </a:r>
            <a:r>
              <a:rPr lang="en-US" sz="2400" cap="none" dirty="0"/>
              <a:t>, 2010</a:t>
            </a:r>
            <a:r>
              <a:rPr lang="en-US" sz="2400" cap="none" dirty="0" smtClean="0"/>
              <a:t>) but  </a:t>
            </a:r>
            <a:r>
              <a:rPr lang="en-US" sz="2400" cap="none" dirty="0"/>
              <a:t>minimal research has been conducted on </a:t>
            </a:r>
            <a:r>
              <a:rPr lang="en-US" sz="2400" cap="none" dirty="0" smtClean="0"/>
              <a:t>graduates </a:t>
            </a:r>
            <a:r>
              <a:rPr lang="en-US" sz="2400" cap="none" dirty="0"/>
              <a:t>who </a:t>
            </a:r>
            <a:r>
              <a:rPr lang="en-US" sz="2400" cap="none" dirty="0" smtClean="0"/>
              <a:t>have </a:t>
            </a:r>
            <a:r>
              <a:rPr lang="en-US" sz="2400" cap="none" dirty="0"/>
              <a:t>also balanced work-life challenges while pursuing their degrees. </a:t>
            </a:r>
          </a:p>
          <a:p>
            <a:pPr marL="0" indent="0">
              <a:buNone/>
              <a:defRPr/>
            </a:pPr>
            <a:endParaRPr lang="en-US" sz="1200" dirty="0"/>
          </a:p>
        </p:txBody>
      </p:sp>
    </p:spTree>
    <p:extLst>
      <p:ext uri="{BB962C8B-B14F-4D97-AF65-F5344CB8AC3E}">
        <p14:creationId xmlns:p14="http://schemas.microsoft.com/office/powerpoint/2010/main" val="212418897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p:txBody>
          <a:bodyPr>
            <a:normAutofit/>
            <a:scene3d>
              <a:camera prst="orthographicFront"/>
              <a:lightRig rig="soft" dir="t"/>
            </a:scene3d>
          </a:bodyPr>
          <a:lstStyle/>
          <a:p>
            <a:pPr>
              <a:defRPr/>
            </a:pPr>
            <a:r>
              <a:rPr b="1" dirty="0" smtClean="0">
                <a:solidFill>
                  <a:schemeClr val="tx1">
                    <a:lumMod val="85000"/>
                    <a:lumOff val="15000"/>
                  </a:schemeClr>
                </a:solidFill>
              </a:rPr>
              <a:t>Analysing and Interpreting Qualitative Data</a:t>
            </a:r>
            <a:endParaRPr b="1" dirty="0">
              <a:solidFill>
                <a:schemeClr val="tx1">
                  <a:lumMod val="85000"/>
                  <a:lumOff val="15000"/>
                </a:schemeClr>
              </a:solidFill>
            </a:endParaRPr>
          </a:p>
        </p:txBody>
      </p:sp>
      <p:sp>
        <p:nvSpPr>
          <p:cNvPr id="107523"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Qualitative data is thick in detail and description</a:t>
            </a:r>
          </a:p>
          <a:p>
            <a:pPr>
              <a:defRPr/>
            </a:pPr>
            <a:r>
              <a:rPr lang="en-US" altLang="en-US" dirty="0">
                <a:ea typeface="Calibri Regular" charset="0"/>
              </a:rPr>
              <a:t>Data often in a narrative format</a:t>
            </a:r>
          </a:p>
          <a:p>
            <a:pPr>
              <a:defRPr/>
            </a:pPr>
            <a:r>
              <a:rPr lang="en-US" altLang="en-US" dirty="0">
                <a:ea typeface="Calibri Regular" charset="0"/>
              </a:rPr>
              <a:t>Data often collected by observation, open-ended interviewing, document review</a:t>
            </a:r>
          </a:p>
          <a:p>
            <a:pPr>
              <a:defRPr/>
            </a:pPr>
            <a:r>
              <a:rPr lang="en-US" altLang="en-US" dirty="0">
                <a:ea typeface="Calibri Regular" charset="0"/>
              </a:rPr>
              <a:t>Analysis often emphasizes understanding phenomena as they exist, not following pre-determined assumptions/hypotheses</a:t>
            </a:r>
          </a:p>
          <a:p>
            <a:pPr>
              <a:defRPr/>
            </a:pPr>
            <a:endParaRPr lang="en-US" altLang="en-US" dirty="0">
              <a:ea typeface="Calibri Regular" charset="0"/>
            </a:endParaRPr>
          </a:p>
          <a:p>
            <a:pPr>
              <a:defRPr/>
            </a:pPr>
            <a:endParaRPr lang="en-US" altLang="en-US" dirty="0">
              <a:ea typeface="Calibri Regular" charset="0"/>
            </a:endParaRPr>
          </a:p>
        </p:txBody>
      </p:sp>
    </p:spTree>
    <p:extLst>
      <p:ext uri="{BB962C8B-B14F-4D97-AF65-F5344CB8AC3E}">
        <p14:creationId xmlns:p14="http://schemas.microsoft.com/office/powerpoint/2010/main" val="170440532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analyse interviews</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95221027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tel 1"/>
          <p:cNvSpPr>
            <a:spLocks noGrp="1"/>
          </p:cNvSpPr>
          <p:nvPr>
            <p:ph type="title"/>
          </p:nvPr>
        </p:nvSpPr>
        <p:spPr>
          <a:xfrm>
            <a:off x="2757054" y="0"/>
            <a:ext cx="8610600" cy="1293028"/>
          </a:xfrm>
        </p:spPr>
        <p:txBody>
          <a:bodyPr/>
          <a:lstStyle/>
          <a:p>
            <a:r>
              <a:rPr lang="nb-NO" altLang="x-none" dirty="0" err="1" smtClean="0"/>
              <a:t>Interview</a:t>
            </a:r>
            <a:r>
              <a:rPr lang="nb-NO" altLang="x-none" dirty="0" smtClean="0"/>
              <a:t> </a:t>
            </a:r>
            <a:r>
              <a:rPr lang="nb-NO" altLang="x-none" dirty="0" err="1" smtClean="0"/>
              <a:t>analysis</a:t>
            </a:r>
            <a:r>
              <a:rPr lang="nb-NO" altLang="x-none" dirty="0"/>
              <a:t/>
            </a:r>
            <a:br>
              <a:rPr lang="nb-NO" altLang="x-none" dirty="0"/>
            </a:br>
            <a:r>
              <a:rPr lang="nb-NO" altLang="x-none" dirty="0" err="1"/>
              <a:t>Tables</a:t>
            </a:r>
            <a:r>
              <a:rPr lang="nb-NO" altLang="x-none" dirty="0"/>
              <a:t> (data </a:t>
            </a:r>
            <a:r>
              <a:rPr lang="nb-NO" altLang="x-none" dirty="0" err="1"/>
              <a:t>matrix</a:t>
            </a:r>
            <a:r>
              <a:rPr lang="nb-NO" altLang="x-none" dirty="0"/>
              <a:t>)</a:t>
            </a:r>
          </a:p>
        </p:txBody>
      </p:sp>
      <p:sp>
        <p:nvSpPr>
          <p:cNvPr id="11267" name="Plassholder for lysbildenummer 3"/>
          <p:cNvSpPr>
            <a:spLocks noGrp="1"/>
          </p:cNvSpPr>
          <p:nvPr>
            <p:ph type="sldNum" sz="quarter" idx="4294967295"/>
          </p:nvPr>
        </p:nvSpPr>
        <p:spPr bwMode="auto">
          <a:xfrm>
            <a:off x="8077200" y="6248400"/>
            <a:ext cx="21336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ea typeface="ヒラギノ角ゴ Pro W3" charset="-128"/>
              </a:defRPr>
            </a:lvl1pPr>
            <a:lvl2pPr marL="742950" indent="-285750">
              <a:defRPr sz="2000">
                <a:solidFill>
                  <a:schemeClr val="tx1"/>
                </a:solidFill>
                <a:latin typeface="Arial" charset="0"/>
                <a:ea typeface="ヒラギノ角ゴ Pro W3" charset="-128"/>
              </a:defRPr>
            </a:lvl2pPr>
            <a:lvl3pPr marL="1143000" indent="-228600">
              <a:defRPr sz="2000">
                <a:solidFill>
                  <a:schemeClr val="tx1"/>
                </a:solidFill>
                <a:latin typeface="Arial" charset="0"/>
                <a:ea typeface="ヒラギノ角ゴ Pro W3" charset="-128"/>
              </a:defRPr>
            </a:lvl3pPr>
            <a:lvl4pPr marL="1600200" indent="-228600">
              <a:defRPr sz="2000">
                <a:solidFill>
                  <a:schemeClr val="tx1"/>
                </a:solidFill>
                <a:latin typeface="Arial" charset="0"/>
                <a:ea typeface="ヒラギノ角ゴ Pro W3" charset="-128"/>
              </a:defRPr>
            </a:lvl4pPr>
            <a:lvl5pPr marL="2057400" indent="-228600">
              <a:defRPr sz="2000">
                <a:solidFill>
                  <a:schemeClr val="tx1"/>
                </a:solidFill>
                <a:latin typeface="Arial" charset="0"/>
                <a:ea typeface="ヒラギノ角ゴ Pro W3" charset="-128"/>
              </a:defRPr>
            </a:lvl5pPr>
            <a:lvl6pPr marL="2514600" indent="-228600" eaLnBrk="0" fontAlgn="base" hangingPunct="0">
              <a:spcBef>
                <a:spcPct val="0"/>
              </a:spcBef>
              <a:spcAft>
                <a:spcPct val="0"/>
              </a:spcAft>
              <a:defRPr sz="2000">
                <a:solidFill>
                  <a:schemeClr val="tx1"/>
                </a:solidFill>
                <a:latin typeface="Arial" charset="0"/>
                <a:ea typeface="ヒラギノ角ゴ Pro W3" charset="-128"/>
              </a:defRPr>
            </a:lvl6pPr>
            <a:lvl7pPr marL="2971800" indent="-228600" eaLnBrk="0" fontAlgn="base" hangingPunct="0">
              <a:spcBef>
                <a:spcPct val="0"/>
              </a:spcBef>
              <a:spcAft>
                <a:spcPct val="0"/>
              </a:spcAft>
              <a:defRPr sz="2000">
                <a:solidFill>
                  <a:schemeClr val="tx1"/>
                </a:solidFill>
                <a:latin typeface="Arial" charset="0"/>
                <a:ea typeface="ヒラギノ角ゴ Pro W3" charset="-128"/>
              </a:defRPr>
            </a:lvl7pPr>
            <a:lvl8pPr marL="3429000" indent="-228600" eaLnBrk="0" fontAlgn="base" hangingPunct="0">
              <a:spcBef>
                <a:spcPct val="0"/>
              </a:spcBef>
              <a:spcAft>
                <a:spcPct val="0"/>
              </a:spcAft>
              <a:defRPr sz="2000">
                <a:solidFill>
                  <a:schemeClr val="tx1"/>
                </a:solidFill>
                <a:latin typeface="Arial" charset="0"/>
                <a:ea typeface="ヒラギノ角ゴ Pro W3" charset="-128"/>
              </a:defRPr>
            </a:lvl8pPr>
            <a:lvl9pPr marL="3886200" indent="-228600" eaLnBrk="0" fontAlgn="base" hangingPunct="0">
              <a:spcBef>
                <a:spcPct val="0"/>
              </a:spcBef>
              <a:spcAft>
                <a:spcPct val="0"/>
              </a:spcAft>
              <a:defRPr sz="2000">
                <a:solidFill>
                  <a:schemeClr val="tx1"/>
                </a:solidFill>
                <a:latin typeface="Arial" charset="0"/>
                <a:ea typeface="ヒラギノ角ゴ Pro W3" charset="-128"/>
              </a:defRPr>
            </a:lvl9pPr>
          </a:lstStyle>
          <a:p>
            <a:fld id="{9EA2123D-5239-1442-92AB-DA51F27BB8E5}" type="slidenum">
              <a:rPr lang="ko-KR" altLang="en-US"/>
              <a:pPr/>
              <a:t>86</a:t>
            </a:fld>
            <a:endParaRPr lang="en-US" altLang="ko-KR"/>
          </a:p>
        </p:txBody>
      </p:sp>
      <p:graphicFrame>
        <p:nvGraphicFramePr>
          <p:cNvPr id="97" name="Tabell 96"/>
          <p:cNvGraphicFramePr>
            <a:graphicFrameLocks noGrp="1"/>
          </p:cNvGraphicFramePr>
          <p:nvPr>
            <p:extLst>
              <p:ext uri="{D42A27DB-BD31-4B8C-83A1-F6EECF244321}">
                <p14:modId xmlns:p14="http://schemas.microsoft.com/office/powerpoint/2010/main" val="328744930"/>
              </p:ext>
            </p:extLst>
          </p:nvPr>
        </p:nvGraphicFramePr>
        <p:xfrm>
          <a:off x="2381251" y="1928814"/>
          <a:ext cx="7000875" cy="4068763"/>
        </p:xfrm>
        <a:graphic>
          <a:graphicData uri="http://schemas.openxmlformats.org/drawingml/2006/table">
            <a:tbl>
              <a:tblPr/>
              <a:tblGrid>
                <a:gridCol w="1400175"/>
                <a:gridCol w="1400175"/>
                <a:gridCol w="1400175"/>
                <a:gridCol w="1400175"/>
                <a:gridCol w="1400175"/>
              </a:tblGrid>
              <a:tr h="979488">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endParaRPr kumimoji="0" lang="nb-NO" altLang="x-none" sz="1800" b="1" i="0" u="none" strike="noStrike" cap="none" normalizeH="0" baseline="0" dirty="0">
                        <a:ln>
                          <a:noFill/>
                        </a:ln>
                        <a:solidFill>
                          <a:srgbClr val="FFFFFF"/>
                        </a:solidFill>
                        <a:effectLst/>
                        <a:latin typeface="Arial" charset="0"/>
                        <a:ea typeface="ヒラギノ角ゴ Pro W3" charset="-128"/>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1" i="0" u="none" strike="noStrike" cap="none" normalizeH="0" baseline="0" dirty="0" err="1" smtClean="0">
                          <a:ln>
                            <a:noFill/>
                          </a:ln>
                          <a:solidFill>
                            <a:srgbClr val="FFFFFF"/>
                          </a:solidFill>
                          <a:effectLst/>
                          <a:latin typeface="Arial" charset="0"/>
                          <a:ea typeface="ヒラギノ角ゴ Pro W3" charset="-128"/>
                        </a:rPr>
                        <a:t>Question</a:t>
                      </a:r>
                      <a:r>
                        <a:rPr kumimoji="0" lang="nb-NO" altLang="x-none" sz="1800" b="1" i="0" u="none" strike="noStrike" cap="none" normalizeH="0" baseline="0" dirty="0" smtClean="0">
                          <a:ln>
                            <a:noFill/>
                          </a:ln>
                          <a:solidFill>
                            <a:srgbClr val="FFFFFF"/>
                          </a:solidFill>
                          <a:effectLst/>
                          <a:latin typeface="Arial" charset="0"/>
                          <a:ea typeface="ヒラギノ角ゴ Pro W3" charset="-128"/>
                        </a:rPr>
                        <a:t> </a:t>
                      </a:r>
                      <a:endParaRPr kumimoji="0" lang="nb-NO" altLang="x-none" sz="1800" b="1" i="0" u="none" strike="noStrike" cap="none" normalizeH="0" baseline="0" dirty="0">
                        <a:ln>
                          <a:noFill/>
                        </a:ln>
                        <a:solidFill>
                          <a:srgbClr val="FFFFFF"/>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600" b="1" i="0" u="none" strike="noStrike" cap="none" normalizeH="0" baseline="0">
                          <a:ln>
                            <a:noFill/>
                          </a:ln>
                          <a:solidFill>
                            <a:srgbClr val="FFFFFF"/>
                          </a:solidFill>
                          <a:effectLst/>
                          <a:latin typeface="Arial" charset="0"/>
                          <a:ea typeface="ヒラギノ角ゴ Pro W3" charset="-128"/>
                        </a:rPr>
                        <a:t>Informant     A</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400">
                          <a:solidFill>
                            <a:schemeClr val="tx1"/>
                          </a:solidFill>
                          <a:latin typeface="Arial" charset="0"/>
                          <a:ea typeface="ヒラギノ角ゴ Pro W3" charset="-128"/>
                        </a:defRPr>
                      </a:lvl1pPr>
                      <a:lvl2pPr marL="742950" indent="-285750">
                        <a:spcBef>
                          <a:spcPct val="20000"/>
                        </a:spcBef>
                        <a:defRPr sz="2000">
                          <a:solidFill>
                            <a:schemeClr val="tx1"/>
                          </a:solidFill>
                          <a:latin typeface="Arial" charset="0"/>
                          <a:ea typeface="ヒラギノ角ゴ Pro W3" charset="-128"/>
                        </a:defRPr>
                      </a:lvl2pPr>
                      <a:lvl3pPr marL="1143000" indent="-228600">
                        <a:spcBef>
                          <a:spcPct val="20000"/>
                        </a:spcBef>
                        <a:defRPr>
                          <a:solidFill>
                            <a:schemeClr val="tx1"/>
                          </a:solidFill>
                          <a:latin typeface="Arial" charset="0"/>
                          <a:ea typeface="ヒラギノ角ゴ Pro W3" charset="-128"/>
                        </a:defRPr>
                      </a:lvl3pPr>
                      <a:lvl4pPr marL="1600200" indent="-228600">
                        <a:spcBef>
                          <a:spcPct val="20000"/>
                        </a:spcBef>
                        <a:defRPr sz="1600">
                          <a:solidFill>
                            <a:schemeClr val="tx1"/>
                          </a:solidFill>
                          <a:latin typeface="Arial" charset="0"/>
                          <a:ea typeface="ヒラギノ角ゴ Pro W3" charset="-128"/>
                        </a:defRPr>
                      </a:lvl4pPr>
                      <a:lvl5pPr marL="2057400" indent="-228600">
                        <a:spcBef>
                          <a:spcPct val="20000"/>
                        </a:spcBef>
                        <a:defRPr sz="1400">
                          <a:solidFill>
                            <a:schemeClr val="tx1"/>
                          </a:solidFill>
                          <a:latin typeface="Arial" charset="0"/>
                          <a:ea typeface="ヒラギノ角ゴ Pro W3" charset="-128"/>
                        </a:defRPr>
                      </a:lvl5pPr>
                      <a:lvl6pPr marL="2514600" indent="-2286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nb-NO" altLang="x-none" sz="1600" b="1" i="0" u="none" strike="noStrike" cap="none" normalizeH="0" baseline="0">
                          <a:ln>
                            <a:noFill/>
                          </a:ln>
                          <a:solidFill>
                            <a:srgbClr val="FFFFFF"/>
                          </a:solidFill>
                          <a:effectLst/>
                          <a:latin typeface="Arial" charset="0"/>
                          <a:ea typeface="ヒラギノ角ゴ Pro W3" charset="-128"/>
                        </a:rPr>
                        <a:t>Informant     B</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nb-NO" altLang="x-none" sz="1600" b="1" i="0" u="none" strike="noStrike" cap="none" normalizeH="0" baseline="0">
                        <a:ln>
                          <a:noFill/>
                        </a:ln>
                        <a:solidFill>
                          <a:srgbClr val="FFFFFF"/>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400">
                          <a:solidFill>
                            <a:schemeClr val="tx1"/>
                          </a:solidFill>
                          <a:latin typeface="Arial" charset="0"/>
                          <a:ea typeface="ヒラギノ角ゴ Pro W3" charset="-128"/>
                        </a:defRPr>
                      </a:lvl1pPr>
                      <a:lvl2pPr marL="742950" indent="-285750">
                        <a:spcBef>
                          <a:spcPct val="20000"/>
                        </a:spcBef>
                        <a:defRPr sz="2000">
                          <a:solidFill>
                            <a:schemeClr val="tx1"/>
                          </a:solidFill>
                          <a:latin typeface="Arial" charset="0"/>
                          <a:ea typeface="ヒラギノ角ゴ Pro W3" charset="-128"/>
                        </a:defRPr>
                      </a:lvl2pPr>
                      <a:lvl3pPr marL="1143000" indent="-228600">
                        <a:spcBef>
                          <a:spcPct val="20000"/>
                        </a:spcBef>
                        <a:defRPr>
                          <a:solidFill>
                            <a:schemeClr val="tx1"/>
                          </a:solidFill>
                          <a:latin typeface="Arial" charset="0"/>
                          <a:ea typeface="ヒラギノ角ゴ Pro W3" charset="-128"/>
                        </a:defRPr>
                      </a:lvl3pPr>
                      <a:lvl4pPr marL="1600200" indent="-228600">
                        <a:spcBef>
                          <a:spcPct val="20000"/>
                        </a:spcBef>
                        <a:defRPr sz="1600">
                          <a:solidFill>
                            <a:schemeClr val="tx1"/>
                          </a:solidFill>
                          <a:latin typeface="Arial" charset="0"/>
                          <a:ea typeface="ヒラギノ角ゴ Pro W3" charset="-128"/>
                        </a:defRPr>
                      </a:lvl4pPr>
                      <a:lvl5pPr marL="2057400" indent="-228600">
                        <a:spcBef>
                          <a:spcPct val="20000"/>
                        </a:spcBef>
                        <a:defRPr sz="1400">
                          <a:solidFill>
                            <a:schemeClr val="tx1"/>
                          </a:solidFill>
                          <a:latin typeface="Arial" charset="0"/>
                          <a:ea typeface="ヒラギノ角ゴ Pro W3" charset="-128"/>
                        </a:defRPr>
                      </a:lvl5pPr>
                      <a:lvl6pPr marL="2514600" indent="-2286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nb-NO" altLang="x-none" sz="1600" b="1" i="0" u="none" strike="noStrike" cap="none" normalizeH="0" baseline="0">
                          <a:ln>
                            <a:noFill/>
                          </a:ln>
                          <a:solidFill>
                            <a:srgbClr val="FFFFFF"/>
                          </a:solidFill>
                          <a:effectLst/>
                          <a:latin typeface="Arial" charset="0"/>
                          <a:ea typeface="ヒラギノ角ゴ Pro W3" charset="-128"/>
                        </a:rPr>
                        <a:t>Informant     C</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nb-NO" altLang="x-none" sz="1600" b="1" i="0" u="none" strike="noStrike" cap="none" normalizeH="0" baseline="0">
                        <a:ln>
                          <a:noFill/>
                        </a:ln>
                        <a:solidFill>
                          <a:srgbClr val="FFFFFF"/>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400">
                          <a:solidFill>
                            <a:schemeClr val="tx1"/>
                          </a:solidFill>
                          <a:latin typeface="Arial" charset="0"/>
                          <a:ea typeface="ヒラギノ角ゴ Pro W3" charset="-128"/>
                        </a:defRPr>
                      </a:lvl1pPr>
                      <a:lvl2pPr marL="742950" indent="-285750">
                        <a:spcBef>
                          <a:spcPct val="20000"/>
                        </a:spcBef>
                        <a:defRPr sz="2000">
                          <a:solidFill>
                            <a:schemeClr val="tx1"/>
                          </a:solidFill>
                          <a:latin typeface="Arial" charset="0"/>
                          <a:ea typeface="ヒラギノ角ゴ Pro W3" charset="-128"/>
                        </a:defRPr>
                      </a:lvl2pPr>
                      <a:lvl3pPr marL="1143000" indent="-228600">
                        <a:spcBef>
                          <a:spcPct val="20000"/>
                        </a:spcBef>
                        <a:defRPr>
                          <a:solidFill>
                            <a:schemeClr val="tx1"/>
                          </a:solidFill>
                          <a:latin typeface="Arial" charset="0"/>
                          <a:ea typeface="ヒラギノ角ゴ Pro W3" charset="-128"/>
                        </a:defRPr>
                      </a:lvl3pPr>
                      <a:lvl4pPr marL="1600200" indent="-228600">
                        <a:spcBef>
                          <a:spcPct val="20000"/>
                        </a:spcBef>
                        <a:defRPr sz="1600">
                          <a:solidFill>
                            <a:schemeClr val="tx1"/>
                          </a:solidFill>
                          <a:latin typeface="Arial" charset="0"/>
                          <a:ea typeface="ヒラギノ角ゴ Pro W3" charset="-128"/>
                        </a:defRPr>
                      </a:lvl4pPr>
                      <a:lvl5pPr marL="2057400" indent="-228600">
                        <a:spcBef>
                          <a:spcPct val="20000"/>
                        </a:spcBef>
                        <a:defRPr sz="1400">
                          <a:solidFill>
                            <a:schemeClr val="tx1"/>
                          </a:solidFill>
                          <a:latin typeface="Arial" charset="0"/>
                          <a:ea typeface="ヒラギノ角ゴ Pro W3" charset="-128"/>
                        </a:defRPr>
                      </a:lvl5pPr>
                      <a:lvl6pPr marL="2514600" indent="-2286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nb-NO" altLang="x-none" sz="1600" b="1" i="0" u="none" strike="noStrike" cap="none" normalizeH="0" baseline="0">
                          <a:ln>
                            <a:noFill/>
                          </a:ln>
                          <a:solidFill>
                            <a:srgbClr val="FFFFFF"/>
                          </a:solidFill>
                          <a:effectLst/>
                          <a:latin typeface="Arial" charset="0"/>
                          <a:ea typeface="ヒラギノ角ゴ Pro W3" charset="-128"/>
                        </a:rPr>
                        <a:t>Informant     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nb-NO" altLang="x-none" sz="1600" b="1" i="0" u="none" strike="noStrike" cap="none" normalizeH="0" baseline="0">
                        <a:ln>
                          <a:noFill/>
                        </a:ln>
                        <a:solidFill>
                          <a:srgbClr val="FFFFFF"/>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bl>
          </a:graphicData>
        </a:graphic>
      </p:graphicFrame>
    </p:spTree>
    <p:extLst>
      <p:ext uri="{BB962C8B-B14F-4D97-AF65-F5344CB8AC3E}">
        <p14:creationId xmlns:p14="http://schemas.microsoft.com/office/powerpoint/2010/main" val="48655507"/>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78654" y="-581891"/>
            <a:ext cx="11186873" cy="8390155"/>
          </a:xfrm>
          <a:prstGeom prst="rect">
            <a:avLst/>
          </a:prstGeom>
        </p:spPr>
      </p:pic>
    </p:spTree>
    <p:extLst>
      <p:ext uri="{BB962C8B-B14F-4D97-AF65-F5344CB8AC3E}">
        <p14:creationId xmlns:p14="http://schemas.microsoft.com/office/powerpoint/2010/main" val="160336868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scene3d>
              <a:camera prst="orthographicFront"/>
              <a:lightRig rig="soft" dir="t"/>
            </a:scene3d>
          </a:bodyPr>
          <a:lstStyle/>
          <a:p>
            <a:pPr>
              <a:defRPr/>
            </a:pPr>
            <a:r>
              <a:rPr lang="en-IE" smtClean="0">
                <a:solidFill>
                  <a:schemeClr val="tx1">
                    <a:lumMod val="85000"/>
                    <a:lumOff val="15000"/>
                  </a:schemeClr>
                </a:solidFill>
              </a:rPr>
              <a:t>Common stages of analysis</a:t>
            </a:r>
            <a:endParaRPr>
              <a:solidFill>
                <a:schemeClr val="tx1">
                  <a:lumMod val="85000"/>
                  <a:lumOff val="15000"/>
                </a:schemeClr>
              </a:solidFill>
            </a:endParaRPr>
          </a:p>
        </p:txBody>
      </p:sp>
      <p:sp>
        <p:nvSpPr>
          <p:cNvPr id="26627"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err="1">
                <a:ea typeface="Calibri Regular" charset="0"/>
              </a:rPr>
              <a:t>Familiarisation</a:t>
            </a:r>
            <a:r>
              <a:rPr lang="en-US" altLang="en-US" dirty="0">
                <a:ea typeface="Calibri Regular" charset="0"/>
              </a:rPr>
              <a:t> with the data through review, reading, listening etc. </a:t>
            </a:r>
          </a:p>
          <a:p>
            <a:pPr>
              <a:defRPr/>
            </a:pPr>
            <a:r>
              <a:rPr lang="en-US" altLang="en-US" dirty="0">
                <a:ea typeface="Calibri Regular" charset="0"/>
              </a:rPr>
              <a:t>Transcription of ‘recorded’ material</a:t>
            </a:r>
          </a:p>
          <a:p>
            <a:pPr>
              <a:defRPr/>
            </a:pPr>
            <a:r>
              <a:rPr lang="en-US" altLang="en-US" dirty="0" err="1">
                <a:ea typeface="Calibri Regular" charset="0"/>
              </a:rPr>
              <a:t>Organisation</a:t>
            </a:r>
            <a:r>
              <a:rPr lang="en-US" altLang="en-US" dirty="0">
                <a:ea typeface="Calibri Regular" charset="0"/>
              </a:rPr>
              <a:t> and indexing of data for easy retrieval and identification</a:t>
            </a:r>
          </a:p>
          <a:p>
            <a:pPr>
              <a:defRPr/>
            </a:pPr>
            <a:r>
              <a:rPr lang="en-US" altLang="en-US" dirty="0" err="1">
                <a:ea typeface="Calibri Regular" charset="0"/>
              </a:rPr>
              <a:t>Anonymising</a:t>
            </a:r>
            <a:r>
              <a:rPr lang="en-US" altLang="en-US" dirty="0">
                <a:ea typeface="Calibri Regular" charset="0"/>
              </a:rPr>
              <a:t> of sensitive data </a:t>
            </a:r>
          </a:p>
          <a:p>
            <a:pPr>
              <a:defRPr/>
            </a:pPr>
            <a:r>
              <a:rPr lang="en-US" altLang="en-US" dirty="0">
                <a:ea typeface="Calibri Regular" charset="0"/>
              </a:rPr>
              <a:t>Coding (or indexing)</a:t>
            </a:r>
          </a:p>
          <a:p>
            <a:pPr>
              <a:defRPr/>
            </a:pPr>
            <a:r>
              <a:rPr lang="en-US" altLang="en-US" dirty="0">
                <a:ea typeface="Calibri Regular" charset="0"/>
              </a:rPr>
              <a:t>Identification of themes </a:t>
            </a:r>
          </a:p>
          <a:p>
            <a:pPr>
              <a:defRPr/>
            </a:pPr>
            <a:r>
              <a:rPr lang="en-US" altLang="en-US" dirty="0">
                <a:ea typeface="Calibri Regular" charset="0"/>
              </a:rPr>
              <a:t>Re-coding</a:t>
            </a:r>
          </a:p>
        </p:txBody>
      </p:sp>
    </p:spTree>
    <p:extLst>
      <p:ext uri="{BB962C8B-B14F-4D97-AF65-F5344CB8AC3E}">
        <p14:creationId xmlns:p14="http://schemas.microsoft.com/office/powerpoint/2010/main" val="326814646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smtClean="0">
                <a:solidFill>
                  <a:schemeClr val="tx1">
                    <a:lumMod val="85000"/>
                    <a:lumOff val="15000"/>
                  </a:schemeClr>
                </a:solidFill>
              </a:rPr>
              <a:t>Continued</a:t>
            </a:r>
            <a:endParaRPr>
              <a:solidFill>
                <a:schemeClr val="tx1">
                  <a:lumMod val="85000"/>
                  <a:lumOff val="15000"/>
                </a:schemeClr>
              </a:solidFill>
            </a:endParaRPr>
          </a:p>
        </p:txBody>
      </p:sp>
      <p:sp>
        <p:nvSpPr>
          <p:cNvPr id="28675" name="Content Placeholder 1"/>
          <p:cNvSpPr>
            <a:spLocks noGrp="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Development of provisional categories </a:t>
            </a:r>
          </a:p>
          <a:p>
            <a:pPr>
              <a:defRPr/>
            </a:pPr>
            <a:r>
              <a:rPr lang="en-US" altLang="en-US" dirty="0">
                <a:ea typeface="Calibri Regular" charset="0"/>
              </a:rPr>
              <a:t>Exploration of relationships between categories </a:t>
            </a:r>
          </a:p>
          <a:p>
            <a:pPr>
              <a:defRPr/>
            </a:pPr>
            <a:r>
              <a:rPr lang="en-US" altLang="en-US" dirty="0">
                <a:ea typeface="Calibri Regular" charset="0"/>
              </a:rPr>
              <a:t>Refinement of themes and categories</a:t>
            </a:r>
          </a:p>
          <a:p>
            <a:pPr>
              <a:defRPr/>
            </a:pPr>
            <a:r>
              <a:rPr lang="en-US" altLang="en-US" dirty="0">
                <a:ea typeface="Calibri Regular" charset="0"/>
              </a:rPr>
              <a:t>Development of theory and incorporation of pre-existing knowledge </a:t>
            </a:r>
          </a:p>
          <a:p>
            <a:pPr>
              <a:defRPr/>
            </a:pPr>
            <a:r>
              <a:rPr lang="en-US" altLang="en-US" dirty="0">
                <a:ea typeface="Calibri Regular" charset="0"/>
              </a:rPr>
              <a:t>Testing of theory against the data </a:t>
            </a:r>
          </a:p>
          <a:p>
            <a:pPr>
              <a:defRPr/>
            </a:pPr>
            <a:r>
              <a:rPr lang="en-US" altLang="en-US" dirty="0">
                <a:ea typeface="Calibri Regular" charset="0"/>
              </a:rPr>
              <a:t>Report writing, including excerpts from original data if appropriate (</a:t>
            </a:r>
            <a:r>
              <a:rPr lang="en-US" altLang="en-US" dirty="0" err="1">
                <a:ea typeface="Calibri Regular" charset="0"/>
              </a:rPr>
              <a:t>e.G.</a:t>
            </a:r>
            <a:r>
              <a:rPr lang="en-US" altLang="en-US" dirty="0">
                <a:ea typeface="Calibri Regular" charset="0"/>
              </a:rPr>
              <a:t>, Quotes from interviews) </a:t>
            </a:r>
          </a:p>
          <a:p>
            <a:pPr>
              <a:defRPr/>
            </a:pPr>
            <a:endParaRPr lang="en-US" altLang="en-US" cap="none" dirty="0">
              <a:ea typeface="Calibri Regular" charset="0"/>
            </a:endParaRPr>
          </a:p>
        </p:txBody>
      </p:sp>
    </p:spTree>
    <p:extLst>
      <p:ext uri="{BB962C8B-B14F-4D97-AF65-F5344CB8AC3E}">
        <p14:creationId xmlns:p14="http://schemas.microsoft.com/office/powerpoint/2010/main" val="99683217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scene3d>
              <a:camera prst="orthographicFront"/>
              <a:lightRig rig="soft" dir="t"/>
            </a:scene3d>
          </a:bodyPr>
          <a:lstStyle/>
          <a:p>
            <a:pPr>
              <a:defRPr/>
            </a:pPr>
            <a:r>
              <a:rPr smtClean="0">
                <a:solidFill>
                  <a:schemeClr val="tx1">
                    <a:lumMod val="85000"/>
                    <a:lumOff val="15000"/>
                  </a:schemeClr>
                </a:solidFill>
              </a:rPr>
              <a:t>3 broad levels of analysis that could be pursued</a:t>
            </a:r>
            <a:endParaRPr>
              <a:solidFill>
                <a:schemeClr val="tx1">
                  <a:lumMod val="85000"/>
                  <a:lumOff val="15000"/>
                </a:schemeClr>
              </a:solidFill>
            </a:endParaRPr>
          </a:p>
        </p:txBody>
      </p:sp>
      <p:sp>
        <p:nvSpPr>
          <p:cNvPr id="29699"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sz="2400" dirty="0">
                <a:ea typeface="Calibri Regular" charset="0"/>
              </a:rPr>
              <a:t>Simply count the number of times a particular word or concept occurs (</a:t>
            </a:r>
            <a:r>
              <a:rPr lang="en-US" altLang="en-US" sz="2400" dirty="0" err="1">
                <a:ea typeface="Calibri Regular" charset="0"/>
              </a:rPr>
              <a:t>e.G.</a:t>
            </a:r>
            <a:r>
              <a:rPr lang="en-US" altLang="en-US" sz="2400" dirty="0">
                <a:ea typeface="Calibri Regular" charset="0"/>
              </a:rPr>
              <a:t>, Loneliness) in a narrative: the qualitative data can then be </a:t>
            </a:r>
            <a:r>
              <a:rPr lang="en-US" altLang="en-US" sz="2400" dirty="0" err="1">
                <a:ea typeface="Calibri Regular" charset="0"/>
              </a:rPr>
              <a:t>categorised</a:t>
            </a:r>
            <a:r>
              <a:rPr lang="en-US" altLang="en-US" sz="2400" dirty="0">
                <a:ea typeface="Calibri Regular" charset="0"/>
              </a:rPr>
              <a:t> quantitatively and subjected to statistical analysis. </a:t>
            </a:r>
          </a:p>
          <a:p>
            <a:pPr>
              <a:defRPr/>
            </a:pPr>
            <a:r>
              <a:rPr lang="en-US" altLang="en-US" sz="2400" dirty="0">
                <a:ea typeface="Calibri Regular" charset="0"/>
              </a:rPr>
              <a:t> For a thematic analysis want to go deeper than this. </a:t>
            </a:r>
          </a:p>
          <a:p>
            <a:pPr lvl="2">
              <a:defRPr/>
            </a:pPr>
            <a:r>
              <a:rPr lang="en-US" altLang="en-US" sz="2400" dirty="0">
                <a:ea typeface="Calibri Regular" charset="0"/>
              </a:rPr>
              <a:t>All units of data (eg sentences or paragraphs) referring to job satisfaction could be given a particular code, extracted and examined in more detail. In what terms do they express job satisfaction? Do men and women talk of job satisfaction in different ways? </a:t>
            </a:r>
          </a:p>
        </p:txBody>
      </p:sp>
    </p:spTree>
    <p:extLst>
      <p:ext uri="{BB962C8B-B14F-4D97-AF65-F5344CB8AC3E}">
        <p14:creationId xmlns:p14="http://schemas.microsoft.com/office/powerpoint/2010/main" val="217741540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scene3d>
              <a:camera prst="orthographicFront"/>
              <a:lightRig rig="soft" dir="t"/>
            </a:scene3d>
          </a:bodyPr>
          <a:lstStyle/>
          <a:p>
            <a:pPr>
              <a:defRPr/>
            </a:pPr>
            <a:r>
              <a:rPr lang="en-GB">
                <a:solidFill>
                  <a:schemeClr val="tx1">
                    <a:lumMod val="85000"/>
                    <a:lumOff val="15000"/>
                  </a:schemeClr>
                </a:solidFill>
              </a:rPr>
              <a:t>1. Analysis Considerations</a:t>
            </a:r>
          </a:p>
        </p:txBody>
      </p:sp>
      <p:sp>
        <p:nvSpPr>
          <p:cNvPr id="30722" name="Rectangle 3"/>
          <p:cNvSpPr>
            <a:spLocks noGrp="1" noChangeArrowheads="1"/>
          </p:cNvSpPr>
          <p:nvPr>
            <p:ph idx="1"/>
          </p:nvPr>
        </p:nvSpPr>
        <p:spPr bwMode="auto"/>
        <p:txBody>
          <a:bodyPr wrap="square" numCol="1" anchor="t" anchorCtr="0" compatLnSpc="1">
            <a:prstTxWarp prst="textNoShape">
              <a:avLst/>
            </a:prstTxWarp>
          </a:bodyPr>
          <a:lstStyle/>
          <a:p>
            <a:r>
              <a:rPr lang="en-GB" altLang="en-US" cap="none">
                <a:ea typeface="Calibri Regular" charset="0"/>
                <a:cs typeface="Calibri Regular" charset="0"/>
              </a:rPr>
              <a:t>Words</a:t>
            </a:r>
          </a:p>
          <a:p>
            <a:r>
              <a:rPr lang="en-GB" altLang="en-US" cap="none">
                <a:ea typeface="Calibri Regular" charset="0"/>
                <a:cs typeface="Calibri Regular" charset="0"/>
              </a:rPr>
              <a:t>Context (tone and inflection)</a:t>
            </a:r>
          </a:p>
          <a:p>
            <a:r>
              <a:rPr lang="en-GB" altLang="en-US" cap="none">
                <a:ea typeface="Calibri Regular" charset="0"/>
                <a:cs typeface="Calibri Regular" charset="0"/>
              </a:rPr>
              <a:t>Internal consistency (opinion shifts during groups)</a:t>
            </a:r>
          </a:p>
          <a:p>
            <a:r>
              <a:rPr lang="en-GB" altLang="en-US" cap="none">
                <a:ea typeface="Calibri Regular" charset="0"/>
                <a:cs typeface="Calibri Regular" charset="0"/>
              </a:rPr>
              <a:t>Frequency and intensity of comments (counting, content analysis)</a:t>
            </a:r>
          </a:p>
          <a:p>
            <a:r>
              <a:rPr lang="en-GB" altLang="en-US" cap="none">
                <a:ea typeface="Calibri Regular" charset="0"/>
                <a:cs typeface="Calibri Regular" charset="0"/>
              </a:rPr>
              <a:t>Specificity</a:t>
            </a:r>
          </a:p>
          <a:p>
            <a:r>
              <a:rPr lang="en-GB" altLang="en-US" cap="none">
                <a:ea typeface="Calibri Regular" charset="0"/>
                <a:cs typeface="Calibri Regular" charset="0"/>
              </a:rPr>
              <a:t>Trends/themes</a:t>
            </a:r>
          </a:p>
          <a:p>
            <a:r>
              <a:rPr lang="en-GB" altLang="en-US" cap="none">
                <a:ea typeface="Calibri Regular" charset="0"/>
                <a:cs typeface="Calibri Regular" charset="0"/>
              </a:rPr>
              <a:t>Iteration (data collection and analysis is an iterative process moving back and forth)</a:t>
            </a:r>
          </a:p>
        </p:txBody>
      </p:sp>
    </p:spTree>
    <p:extLst>
      <p:ext uri="{BB962C8B-B14F-4D97-AF65-F5344CB8AC3E}">
        <p14:creationId xmlns:p14="http://schemas.microsoft.com/office/powerpoint/2010/main" val="120211780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2209800" y="223839"/>
            <a:ext cx="7772400" cy="1597025"/>
          </a:xfrm>
        </p:spPr>
        <p:txBody>
          <a:bodyPr/>
          <a:lstStyle/>
          <a:p>
            <a:pPr>
              <a:defRPr/>
            </a:pPr>
            <a:r>
              <a:rPr lang="en-GB" altLang="en-US" dirty="0" smtClean="0"/>
              <a:t>GROUNDED THEORY</a:t>
            </a:r>
            <a:endParaRPr lang="en-GB" altLang="en-US" dirty="0"/>
          </a:p>
        </p:txBody>
      </p:sp>
      <p:sp>
        <p:nvSpPr>
          <p:cNvPr id="34819" name="Content Placeholder 2"/>
          <p:cNvSpPr>
            <a:spLocks noGrp="1"/>
          </p:cNvSpPr>
          <p:nvPr>
            <p:ph idx="1"/>
          </p:nvPr>
        </p:nvSpPr>
        <p:spPr bwMode="auto">
          <a:xfrm>
            <a:off x="2209800" y="1676400"/>
            <a:ext cx="7772400" cy="3424238"/>
          </a:xfrm>
        </p:spPr>
        <p:txBody>
          <a:bodyPr wrap="square" numCol="1" anchor="t" anchorCtr="0" compatLnSpc="1">
            <a:prstTxWarp prst="textNoShape">
              <a:avLst/>
            </a:prstTxWarp>
          </a:bodyPr>
          <a:lstStyle/>
          <a:p>
            <a:pPr>
              <a:defRPr/>
            </a:pPr>
            <a:r>
              <a:rPr lang="en-GB" altLang="en-US" cap="none" dirty="0" smtClean="0"/>
              <a:t>Developed in the school of nursing, university of </a:t>
            </a:r>
            <a:r>
              <a:rPr lang="en-GB" altLang="en-US" cap="none" dirty="0" err="1" smtClean="0"/>
              <a:t>california</a:t>
            </a:r>
            <a:r>
              <a:rPr lang="en-GB" altLang="en-US" cap="none" dirty="0" smtClean="0"/>
              <a:t> san </a:t>
            </a:r>
            <a:r>
              <a:rPr lang="en-GB" altLang="en-US" cap="none" dirty="0" err="1" smtClean="0"/>
              <a:t>francisco</a:t>
            </a:r>
            <a:r>
              <a:rPr lang="en-GB" altLang="en-US" cap="none" dirty="0" smtClean="0"/>
              <a:t> by sociologists Barney </a:t>
            </a:r>
            <a:r>
              <a:rPr lang="en-GB" altLang="en-US" dirty="0" smtClean="0"/>
              <a:t>G</a:t>
            </a:r>
            <a:r>
              <a:rPr lang="en-GB" altLang="en-US" cap="none" dirty="0" smtClean="0"/>
              <a:t>laser and </a:t>
            </a:r>
            <a:r>
              <a:rPr lang="en-GB" altLang="en-US" dirty="0"/>
              <a:t>A</a:t>
            </a:r>
            <a:r>
              <a:rPr lang="en-GB" altLang="en-US" cap="none" dirty="0" smtClean="0"/>
              <a:t>nselm </a:t>
            </a:r>
            <a:r>
              <a:rPr lang="en-GB" altLang="en-US" dirty="0"/>
              <a:t>S</a:t>
            </a:r>
            <a:r>
              <a:rPr lang="en-GB" altLang="en-US" cap="none" dirty="0" smtClean="0"/>
              <a:t>trauss – in their book: </a:t>
            </a:r>
            <a:r>
              <a:rPr lang="en-GB" altLang="en-US" i="1" cap="none" dirty="0" smtClean="0"/>
              <a:t>awareness of dying</a:t>
            </a:r>
          </a:p>
          <a:p>
            <a:pPr>
              <a:defRPr/>
            </a:pPr>
            <a:endParaRPr lang="en-GB" altLang="en-US" dirty="0"/>
          </a:p>
        </p:txBody>
      </p:sp>
      <p:pic>
        <p:nvPicPr>
          <p:cNvPr id="33795" name="Picture 6" descr="imgres.jpe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43250" y="2852739"/>
            <a:ext cx="2089150"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7" descr="imgres-1.jpeg"/>
          <p:cNvPicPr>
            <a:picLocks noChangeAspect="1"/>
          </p:cNvPicPr>
          <p:nvPr/>
        </p:nvPicPr>
        <p:blipFill>
          <a:blip r:embed="rId3">
            <a:extLst>
              <a:ext uri="{28A0092B-C50C-407E-A947-70E740481C1C}">
                <a14:useLocalDpi xmlns:a14="http://schemas.microsoft.com/office/drawing/2010/main" val="0"/>
              </a:ext>
            </a:extLst>
          </a:blip>
          <a:srcRect l="17989" t="30269" r="18027" b="1192"/>
          <a:stretch>
            <a:fillRect/>
          </a:stretch>
        </p:blipFill>
        <p:spPr bwMode="auto">
          <a:xfrm>
            <a:off x="6708775" y="2997201"/>
            <a:ext cx="2687638"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7" name="TextBox 8"/>
          <p:cNvSpPr txBox="1">
            <a:spLocks noChangeArrowheads="1"/>
          </p:cNvSpPr>
          <p:nvPr/>
        </p:nvSpPr>
        <p:spPr bwMode="auto">
          <a:xfrm>
            <a:off x="3792538" y="6092826"/>
            <a:ext cx="64071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0"/>
              </a:spcBef>
              <a:buClrTx/>
              <a:buFontTx/>
              <a:buNone/>
            </a:pPr>
            <a:r>
              <a:rPr lang="en-GB" altLang="en-US" sz="1600">
                <a:ea typeface="Calibri Regular" charset="0"/>
                <a:cs typeface="Calibri Regular" charset="0"/>
              </a:rPr>
              <a:t>Glaser				     Strauss</a:t>
            </a:r>
          </a:p>
        </p:txBody>
      </p:sp>
    </p:spTree>
    <p:extLst>
      <p:ext uri="{BB962C8B-B14F-4D97-AF65-F5344CB8AC3E}">
        <p14:creationId xmlns:p14="http://schemas.microsoft.com/office/powerpoint/2010/main" val="203846899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defRPr/>
            </a:pPr>
            <a:r>
              <a:rPr lang="en-GB" altLang="en-US" dirty="0"/>
              <a:t>Approaches to open coding</a:t>
            </a:r>
          </a:p>
        </p:txBody>
      </p:sp>
      <p:sp>
        <p:nvSpPr>
          <p:cNvPr id="44035"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GB" altLang="en-US" sz="3200" dirty="0"/>
              <a:t>Line by line</a:t>
            </a:r>
          </a:p>
          <a:p>
            <a:pPr>
              <a:defRPr/>
            </a:pPr>
            <a:r>
              <a:rPr lang="en-GB" altLang="en-US" sz="3200" dirty="0"/>
              <a:t>Sentence by sentence</a:t>
            </a:r>
          </a:p>
          <a:p>
            <a:pPr>
              <a:defRPr/>
            </a:pPr>
            <a:r>
              <a:rPr lang="en-GB" altLang="en-US" sz="3200" dirty="0"/>
              <a:t>Several phrases or sentences</a:t>
            </a:r>
          </a:p>
          <a:p>
            <a:pPr>
              <a:defRPr/>
            </a:pPr>
            <a:r>
              <a:rPr lang="en-GB" altLang="en-US" sz="3200" dirty="0"/>
              <a:t>Paragraph by paragraph</a:t>
            </a:r>
          </a:p>
          <a:p>
            <a:pPr>
              <a:defRPr/>
            </a:pPr>
            <a:r>
              <a:rPr lang="en-GB" altLang="en-US" sz="3200" dirty="0"/>
              <a:t>Whole document</a:t>
            </a:r>
          </a:p>
        </p:txBody>
      </p:sp>
    </p:spTree>
    <p:extLst>
      <p:ext uri="{BB962C8B-B14F-4D97-AF65-F5344CB8AC3E}">
        <p14:creationId xmlns:p14="http://schemas.microsoft.com/office/powerpoint/2010/main" val="3500375401"/>
      </p:ext>
    </p:extLst>
  </p:cSld>
  <p:clrMapOvr>
    <a:masterClrMapping/>
  </p:clrMapOvr>
  <p:transition spd="slow"/>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pPr>
              <a:defRPr/>
            </a:pPr>
            <a:r>
              <a:rPr lang="en-GB" altLang="en-US" dirty="0"/>
              <a:t>The Core concept</a:t>
            </a:r>
          </a:p>
        </p:txBody>
      </p:sp>
      <p:sp>
        <p:nvSpPr>
          <p:cNvPr id="62467" name="Content Placeholder 2"/>
          <p:cNvSpPr>
            <a:spLocks noGrp="1"/>
          </p:cNvSpPr>
          <p:nvPr>
            <p:ph idx="1"/>
          </p:nvPr>
        </p:nvSpPr>
        <p:spPr bwMode="auto"/>
        <p:txBody>
          <a:bodyPr wrap="square" numCol="1" anchor="t" anchorCtr="0" compatLnSpc="1">
            <a:prstTxWarp prst="textNoShape">
              <a:avLst/>
            </a:prstTxWarp>
            <a:normAutofit/>
          </a:bodyPr>
          <a:lstStyle/>
          <a:p>
            <a:pPr>
              <a:lnSpc>
                <a:spcPct val="80000"/>
              </a:lnSpc>
              <a:defRPr/>
            </a:pPr>
            <a:r>
              <a:rPr lang="en-GB" altLang="en-US" dirty="0"/>
              <a:t>Glaser - coding not a description, rather it gets to the concept/pattern </a:t>
            </a:r>
          </a:p>
          <a:p>
            <a:pPr>
              <a:lnSpc>
                <a:spcPct val="80000"/>
              </a:lnSpc>
              <a:defRPr/>
            </a:pPr>
            <a:r>
              <a:rPr lang="en-GB" altLang="en-US" dirty="0"/>
              <a:t>Core category </a:t>
            </a:r>
          </a:p>
          <a:p>
            <a:pPr lvl="1">
              <a:defRPr/>
            </a:pPr>
            <a:r>
              <a:rPr lang="en-GB" altLang="en-US" sz="2600" dirty="0"/>
              <a:t>Accounts for most of variation</a:t>
            </a:r>
          </a:p>
          <a:p>
            <a:pPr lvl="1">
              <a:defRPr/>
            </a:pPr>
            <a:r>
              <a:rPr lang="en-GB" altLang="en-US" sz="2600" dirty="0"/>
              <a:t>Most other categories relate to it</a:t>
            </a:r>
          </a:p>
          <a:p>
            <a:pPr>
              <a:lnSpc>
                <a:spcPct val="80000"/>
              </a:lnSpc>
              <a:defRPr/>
            </a:pPr>
            <a:r>
              <a:rPr lang="en-GB" altLang="en-US" dirty="0"/>
              <a:t>Glaser on </a:t>
            </a:r>
            <a:r>
              <a:rPr lang="en-GB" altLang="en-GB" dirty="0"/>
              <a:t>“</a:t>
            </a:r>
            <a:r>
              <a:rPr lang="en-GB" altLang="en-US" dirty="0"/>
              <a:t>GT is the study of a concept</a:t>
            </a:r>
            <a:r>
              <a:rPr lang="en-GB" altLang="en-GB" dirty="0"/>
              <a:t>”</a:t>
            </a:r>
            <a:r>
              <a:rPr lang="en-GB" altLang="en-US" dirty="0"/>
              <a:t>.</a:t>
            </a:r>
          </a:p>
          <a:p>
            <a:pPr lvl="1">
              <a:defRPr/>
            </a:pPr>
            <a:r>
              <a:rPr lang="en-GB" altLang="en-US" dirty="0">
                <a:hlinkClick r:id="rId2"/>
              </a:rPr>
              <a:t>Http://</a:t>
            </a:r>
            <a:r>
              <a:rPr lang="en-GB" altLang="en-US" dirty="0" smtClean="0">
                <a:hlinkClick r:id="rId2"/>
              </a:rPr>
              <a:t>www.Youtube.Com/watch?V=ocpxalqdnlk&amp;feature=share&amp;list=pl8cb91cc62c1c2c7e</a:t>
            </a:r>
            <a:endParaRPr lang="en-GB" altLang="en-US" dirty="0"/>
          </a:p>
        </p:txBody>
      </p:sp>
    </p:spTree>
    <p:extLst>
      <p:ext uri="{BB962C8B-B14F-4D97-AF65-F5344CB8AC3E}">
        <p14:creationId xmlns:p14="http://schemas.microsoft.com/office/powerpoint/2010/main" val="290234205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smtClean="0">
                <a:solidFill>
                  <a:schemeClr val="tx1">
                    <a:lumMod val="85000"/>
                    <a:lumOff val="15000"/>
                  </a:schemeClr>
                </a:solidFill>
              </a:rPr>
              <a:t>Qualitative or Quantitative ?</a:t>
            </a:r>
            <a:endParaRPr>
              <a:solidFill>
                <a:schemeClr val="tx1">
                  <a:lumMod val="85000"/>
                  <a:lumOff val="15000"/>
                </a:schemeClr>
              </a:solidFill>
            </a:endParaRPr>
          </a:p>
        </p:txBody>
      </p:sp>
      <p:sp>
        <p:nvSpPr>
          <p:cNvPr id="73731" name="Content Placeholder 1"/>
          <p:cNvSpPr>
            <a:spLocks noGrp="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Or Mixed</a:t>
            </a:r>
          </a:p>
        </p:txBody>
      </p:sp>
    </p:spTree>
    <p:extLst>
      <p:ext uri="{BB962C8B-B14F-4D97-AF65-F5344CB8AC3E}">
        <p14:creationId xmlns:p14="http://schemas.microsoft.com/office/powerpoint/2010/main" val="180502007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Analysing Survey Data</a:t>
            </a:r>
            <a:endParaRPr b="1" dirty="0">
              <a:solidFill>
                <a:schemeClr val="tx1">
                  <a:lumMod val="85000"/>
                  <a:lumOff val="15000"/>
                </a:schemeClr>
              </a:solidFill>
            </a:endParaRPr>
          </a:p>
        </p:txBody>
      </p:sp>
      <p:sp>
        <p:nvSpPr>
          <p:cNvPr id="84995"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sz="3200" dirty="0">
                <a:ea typeface="Calibri Regular" charset="0"/>
              </a:rPr>
              <a:t>Do you want to report… </a:t>
            </a:r>
          </a:p>
          <a:p>
            <a:pPr lvl="1">
              <a:defRPr/>
            </a:pPr>
            <a:r>
              <a:rPr lang="en-US" altLang="en-US" sz="3200" dirty="0">
                <a:ea typeface="Calibri Regular" charset="0"/>
              </a:rPr>
              <a:t>how many people answered a, b, c, d?</a:t>
            </a:r>
          </a:p>
          <a:p>
            <a:pPr lvl="1">
              <a:defRPr/>
            </a:pPr>
            <a:r>
              <a:rPr lang="en-US" altLang="en-US" sz="3200" dirty="0">
                <a:ea typeface="Calibri Regular" charset="0"/>
              </a:rPr>
              <a:t>the average number or score?</a:t>
            </a:r>
          </a:p>
          <a:p>
            <a:pPr lvl="1">
              <a:defRPr/>
            </a:pPr>
            <a:r>
              <a:rPr lang="en-US" altLang="en-US" sz="3200" dirty="0">
                <a:ea typeface="Calibri Regular" charset="0"/>
              </a:rPr>
              <a:t>a change in score between two points in time?</a:t>
            </a:r>
          </a:p>
          <a:p>
            <a:pPr lvl="1">
              <a:defRPr/>
            </a:pPr>
            <a:r>
              <a:rPr lang="en-US" altLang="en-US" sz="3200" dirty="0">
                <a:ea typeface="Calibri Regular" charset="0"/>
              </a:rPr>
              <a:t>how people compared?</a:t>
            </a:r>
          </a:p>
          <a:p>
            <a:pPr lvl="1">
              <a:defRPr/>
            </a:pPr>
            <a:r>
              <a:rPr lang="en-US" altLang="en-US" sz="3200" dirty="0">
                <a:ea typeface="Calibri Regular" charset="0"/>
              </a:rPr>
              <a:t>how many people reached a certain level?</a:t>
            </a:r>
          </a:p>
          <a:p>
            <a:pPr lvl="1">
              <a:defRPr/>
            </a:pPr>
            <a:r>
              <a:rPr lang="mr-IN" altLang="en-US" sz="3200" dirty="0">
                <a:ea typeface="Calibri Regular" charset="0"/>
                <a:cs typeface="Calibri Regular" charset="0"/>
              </a:rPr>
              <a:t>………</a:t>
            </a:r>
            <a:r>
              <a:rPr lang="en-GB" altLang="en-US" sz="3200" dirty="0">
                <a:ea typeface="Calibri Regular" charset="0"/>
              </a:rPr>
              <a:t>. Do you ?</a:t>
            </a:r>
            <a:endParaRPr lang="en-US" altLang="en-US" sz="3200" dirty="0">
              <a:ea typeface="Calibri Regular" charset="0"/>
            </a:endParaRPr>
          </a:p>
          <a:p>
            <a:pPr>
              <a:defRPr/>
            </a:pPr>
            <a:endParaRPr lang="en-US" altLang="en-US" dirty="0">
              <a:ea typeface="Calibri Regular" charset="0"/>
            </a:endParaRPr>
          </a:p>
        </p:txBody>
      </p:sp>
    </p:spTree>
    <p:extLst>
      <p:ext uri="{BB962C8B-B14F-4D97-AF65-F5344CB8AC3E}">
        <p14:creationId xmlns:p14="http://schemas.microsoft.com/office/powerpoint/2010/main" val="318876863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Common descriptive statistics</a:t>
            </a:r>
            <a:endParaRPr b="1" dirty="0">
              <a:solidFill>
                <a:schemeClr val="tx1">
                  <a:lumMod val="85000"/>
                  <a:lumOff val="15000"/>
                </a:schemeClr>
              </a:solidFill>
            </a:endParaRPr>
          </a:p>
        </p:txBody>
      </p:sp>
      <p:sp>
        <p:nvSpPr>
          <p:cNvPr id="87043" name="Rectangle 3"/>
          <p:cNvSpPr>
            <a:spLocks noGrp="1" noChangeArrowheads="1"/>
          </p:cNvSpPr>
          <p:nvPr>
            <p:ph sz="half"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Count (frequencies)</a:t>
            </a:r>
          </a:p>
          <a:p>
            <a:pPr>
              <a:defRPr/>
            </a:pPr>
            <a:r>
              <a:rPr lang="en-US" altLang="en-US" dirty="0">
                <a:ea typeface="Calibri Regular" charset="0"/>
              </a:rPr>
              <a:t>Percentage</a:t>
            </a:r>
          </a:p>
          <a:p>
            <a:pPr>
              <a:defRPr/>
            </a:pPr>
            <a:r>
              <a:rPr lang="en-US" altLang="en-US" dirty="0">
                <a:ea typeface="Calibri Regular" charset="0"/>
              </a:rPr>
              <a:t>Mean</a:t>
            </a:r>
          </a:p>
          <a:p>
            <a:pPr>
              <a:defRPr/>
            </a:pPr>
            <a:r>
              <a:rPr lang="en-US" altLang="en-US" dirty="0">
                <a:ea typeface="Calibri Regular" charset="0"/>
              </a:rPr>
              <a:t>Mode</a:t>
            </a:r>
          </a:p>
          <a:p>
            <a:pPr>
              <a:defRPr/>
            </a:pPr>
            <a:r>
              <a:rPr lang="en-US" altLang="en-US" dirty="0" smtClean="0">
                <a:ea typeface="Calibri Regular" charset="0"/>
              </a:rPr>
              <a:t>Median</a:t>
            </a:r>
            <a:endParaRPr lang="en-US" altLang="en-US" dirty="0">
              <a:ea typeface="Calibri Regular" charset="0"/>
            </a:endParaRPr>
          </a:p>
        </p:txBody>
      </p:sp>
      <p:sp>
        <p:nvSpPr>
          <p:cNvPr id="2" name="Content Placeholder 1"/>
          <p:cNvSpPr>
            <a:spLocks noGrp="1"/>
          </p:cNvSpPr>
          <p:nvPr>
            <p:ph sz="half" idx="2"/>
          </p:nvPr>
        </p:nvSpPr>
        <p:spPr/>
        <p:txBody>
          <a:bodyPr>
            <a:normAutofit/>
          </a:bodyPr>
          <a:lstStyle/>
          <a:p>
            <a:pPr>
              <a:defRPr/>
            </a:pPr>
            <a:r>
              <a:rPr lang="en-US" altLang="en-US" dirty="0">
                <a:ea typeface="Calibri Regular" charset="0"/>
              </a:rPr>
              <a:t>Range</a:t>
            </a:r>
          </a:p>
          <a:p>
            <a:pPr>
              <a:defRPr/>
            </a:pPr>
            <a:r>
              <a:rPr lang="en-US" altLang="en-US" dirty="0">
                <a:solidFill>
                  <a:srgbClr val="7030A0"/>
                </a:solidFill>
                <a:ea typeface="Calibri Regular" charset="0"/>
              </a:rPr>
              <a:t>Standard deviation</a:t>
            </a:r>
          </a:p>
          <a:p>
            <a:pPr>
              <a:defRPr/>
            </a:pPr>
            <a:r>
              <a:rPr lang="en-US" altLang="en-US" dirty="0">
                <a:ea typeface="Calibri Regular" charset="0"/>
              </a:rPr>
              <a:t>Variance</a:t>
            </a:r>
          </a:p>
          <a:p>
            <a:pPr>
              <a:defRPr/>
            </a:pPr>
            <a:r>
              <a:rPr lang="en-US" altLang="en-US" dirty="0">
                <a:ea typeface="Calibri Regular" charset="0"/>
              </a:rPr>
              <a:t>Ranking</a:t>
            </a:r>
          </a:p>
          <a:p>
            <a:pPr>
              <a:defRPr/>
            </a:pPr>
            <a:r>
              <a:rPr lang="en-US" altLang="en-US" dirty="0" smtClean="0">
                <a:ea typeface="Calibri Regular" charset="0"/>
              </a:rPr>
              <a:t>Statistical </a:t>
            </a:r>
            <a:r>
              <a:rPr lang="en-US" altLang="en-US" dirty="0">
                <a:ea typeface="Calibri Regular" charset="0"/>
              </a:rPr>
              <a:t>Significance</a:t>
            </a:r>
          </a:p>
          <a:p>
            <a:pPr>
              <a:defRPr/>
            </a:pPr>
            <a:r>
              <a:rPr lang="en-US" altLang="en-US" dirty="0">
                <a:ea typeface="Calibri Regular" charset="0"/>
              </a:rPr>
              <a:t>Factor Analysis</a:t>
            </a:r>
          </a:p>
          <a:p>
            <a:endParaRPr lang="en-GB" dirty="0"/>
          </a:p>
        </p:txBody>
      </p:sp>
    </p:spTree>
    <p:extLst>
      <p:ext uri="{BB962C8B-B14F-4D97-AF65-F5344CB8AC3E}">
        <p14:creationId xmlns:p14="http://schemas.microsoft.com/office/powerpoint/2010/main" val="55234453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Getting your data ready</a:t>
            </a:r>
            <a:endParaRPr b="1" dirty="0">
              <a:solidFill>
                <a:schemeClr val="tx1">
                  <a:lumMod val="85000"/>
                  <a:lumOff val="15000"/>
                </a:schemeClr>
              </a:solidFill>
            </a:endParaRPr>
          </a:p>
        </p:txBody>
      </p:sp>
      <p:sp>
        <p:nvSpPr>
          <p:cNvPr id="90115"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Assign a unique identifier</a:t>
            </a:r>
          </a:p>
          <a:p>
            <a:pPr>
              <a:defRPr/>
            </a:pPr>
            <a:r>
              <a:rPr lang="en-US" altLang="en-US" dirty="0" err="1">
                <a:ea typeface="Calibri Regular" charset="0"/>
              </a:rPr>
              <a:t>Organise</a:t>
            </a:r>
            <a:r>
              <a:rPr lang="en-US" altLang="en-US" dirty="0">
                <a:ea typeface="Calibri Regular" charset="0"/>
              </a:rPr>
              <a:t> and keep everything (questionnaires, interviews, </a:t>
            </a:r>
            <a:r>
              <a:rPr lang="en-US" altLang="en-US" dirty="0" smtClean="0">
                <a:ea typeface="Calibri Regular" charset="0"/>
              </a:rPr>
              <a:t>recordings</a:t>
            </a:r>
            <a:r>
              <a:rPr lang="en-US" altLang="en-US" dirty="0">
                <a:ea typeface="Calibri Regular" charset="0"/>
              </a:rPr>
              <a:t>, etc)</a:t>
            </a:r>
          </a:p>
          <a:p>
            <a:pPr>
              <a:defRPr/>
            </a:pPr>
            <a:r>
              <a:rPr lang="en-US" altLang="en-US" dirty="0">
                <a:ea typeface="Calibri Regular" charset="0"/>
              </a:rPr>
              <a:t>Check for completeness and accuracy</a:t>
            </a:r>
          </a:p>
          <a:p>
            <a:pPr>
              <a:defRPr/>
            </a:pPr>
            <a:r>
              <a:rPr lang="en-US" altLang="en-US" dirty="0">
                <a:ea typeface="Calibri Regular" charset="0"/>
              </a:rPr>
              <a:t>Remove those that are incomplete or do not make sense</a:t>
            </a:r>
          </a:p>
        </p:txBody>
      </p:sp>
    </p:spTree>
    <p:extLst>
      <p:ext uri="{BB962C8B-B14F-4D97-AF65-F5344CB8AC3E}">
        <p14:creationId xmlns:p14="http://schemas.microsoft.com/office/powerpoint/2010/main" val="97676169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Data entry</a:t>
            </a:r>
            <a:endParaRPr b="1" dirty="0">
              <a:solidFill>
                <a:schemeClr val="tx1">
                  <a:lumMod val="85000"/>
                  <a:lumOff val="15000"/>
                </a:schemeClr>
              </a:solidFill>
            </a:endParaRPr>
          </a:p>
        </p:txBody>
      </p:sp>
      <p:sp>
        <p:nvSpPr>
          <p:cNvPr id="92163"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You can enter your data </a:t>
            </a:r>
          </a:p>
          <a:p>
            <a:pPr lvl="1">
              <a:defRPr/>
            </a:pPr>
            <a:r>
              <a:rPr lang="en-US" altLang="en-US" dirty="0">
                <a:ea typeface="Calibri Regular" charset="0"/>
              </a:rPr>
              <a:t>By hand</a:t>
            </a:r>
          </a:p>
          <a:p>
            <a:pPr lvl="1">
              <a:defRPr/>
            </a:pPr>
            <a:r>
              <a:rPr lang="en-US" altLang="en-US" dirty="0">
                <a:ea typeface="Calibri Regular" charset="0"/>
              </a:rPr>
              <a:t>By computer</a:t>
            </a:r>
          </a:p>
        </p:txBody>
      </p:sp>
    </p:spTree>
    <p:extLst>
      <p:ext uri="{BB962C8B-B14F-4D97-AF65-F5344CB8AC3E}">
        <p14:creationId xmlns:p14="http://schemas.microsoft.com/office/powerpoint/2010/main" val="137870619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Data entry by computer</a:t>
            </a:r>
            <a:endParaRPr b="1" dirty="0">
              <a:solidFill>
                <a:schemeClr val="tx1">
                  <a:lumMod val="85000"/>
                  <a:lumOff val="15000"/>
                </a:schemeClr>
              </a:solidFill>
            </a:endParaRPr>
          </a:p>
        </p:txBody>
      </p:sp>
      <p:sp>
        <p:nvSpPr>
          <p:cNvPr id="94211"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By Computer </a:t>
            </a:r>
          </a:p>
          <a:p>
            <a:pPr lvl="1">
              <a:defRPr/>
            </a:pPr>
            <a:r>
              <a:rPr lang="en-US" altLang="en-US" dirty="0">
                <a:ea typeface="Calibri Regular" charset="0"/>
              </a:rPr>
              <a:t>Excel  (spreadsheet)</a:t>
            </a:r>
          </a:p>
          <a:p>
            <a:pPr lvl="1">
              <a:defRPr/>
            </a:pPr>
            <a:r>
              <a:rPr lang="en-US" altLang="en-US" dirty="0">
                <a:ea typeface="Calibri Regular" charset="0"/>
              </a:rPr>
              <a:t>Microsoft Access (database </a:t>
            </a:r>
            <a:r>
              <a:rPr lang="en-US" altLang="en-US" dirty="0" err="1">
                <a:ea typeface="Calibri Regular" charset="0"/>
              </a:rPr>
              <a:t>mngt</a:t>
            </a:r>
            <a:r>
              <a:rPr lang="en-US" altLang="en-US" dirty="0">
                <a:ea typeface="Calibri Regular" charset="0"/>
              </a:rPr>
              <a:t>)</a:t>
            </a:r>
          </a:p>
          <a:p>
            <a:pPr lvl="1">
              <a:defRPr/>
            </a:pPr>
            <a:r>
              <a:rPr lang="en-US" altLang="en-US" dirty="0">
                <a:ea typeface="Calibri Regular" charset="0"/>
              </a:rPr>
              <a:t>Quantitative analysis: SPSS (statistical software)</a:t>
            </a:r>
          </a:p>
          <a:p>
            <a:pPr lvl="1">
              <a:defRPr/>
            </a:pPr>
            <a:r>
              <a:rPr lang="en-US" altLang="en-US" dirty="0">
                <a:ea typeface="Calibri Regular" charset="0"/>
              </a:rPr>
              <a:t>Qualitative analysis: Epi info (CDC data management and analysis program:  </a:t>
            </a:r>
            <a:r>
              <a:rPr lang="en-US" altLang="en-US" dirty="0" err="1">
                <a:ea typeface="Calibri Regular" charset="0"/>
              </a:rPr>
              <a:t>www.cdc.gov</a:t>
            </a:r>
            <a:r>
              <a:rPr lang="en-US" altLang="en-US" dirty="0">
                <a:ea typeface="Calibri Regular" charset="0"/>
              </a:rPr>
              <a:t>/</a:t>
            </a:r>
            <a:r>
              <a:rPr lang="en-US" altLang="en-US" dirty="0" err="1">
                <a:ea typeface="Calibri Regular" charset="0"/>
              </a:rPr>
              <a:t>epiinfo</a:t>
            </a:r>
            <a:r>
              <a:rPr lang="en-US" altLang="en-US" dirty="0">
                <a:ea typeface="Calibri Regular" charset="0"/>
              </a:rPr>
              <a:t>); In </a:t>
            </a:r>
            <a:r>
              <a:rPr lang="en-US" altLang="en-US" dirty="0" err="1">
                <a:ea typeface="Calibri Regular" charset="0"/>
              </a:rPr>
              <a:t>ViVo</a:t>
            </a:r>
            <a:r>
              <a:rPr lang="en-US" altLang="en-US" dirty="0">
                <a:ea typeface="Calibri Regular" charset="0"/>
              </a:rPr>
              <a:t>, etc.  </a:t>
            </a:r>
          </a:p>
        </p:txBody>
      </p:sp>
    </p:spTree>
    <p:extLst>
      <p:ext uri="{BB962C8B-B14F-4D97-AF65-F5344CB8AC3E}">
        <p14:creationId xmlns:p14="http://schemas.microsoft.com/office/powerpoint/2010/main" val="271573554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83" name="Rectangle 31"/>
          <p:cNvSpPr>
            <a:spLocks noGrp="1" noChangeArrowheads="1"/>
          </p:cNvSpPr>
          <p:nvPr>
            <p:ph type="title"/>
          </p:nvPr>
        </p:nvSpPr>
        <p:spPr/>
        <p:txBody>
          <a:bodyPr>
            <a:scene3d>
              <a:camera prst="orthographicFront"/>
              <a:lightRig rig="soft" dir="t"/>
            </a:scene3d>
          </a:bodyPr>
          <a:lstStyle/>
          <a:p>
            <a:pPr>
              <a:defRPr/>
            </a:pPr>
            <a:r>
              <a:rPr b="1" dirty="0">
                <a:solidFill>
                  <a:schemeClr val="tx1">
                    <a:lumMod val="85000"/>
                    <a:lumOff val="15000"/>
                  </a:schemeClr>
                </a:solidFill>
              </a:rPr>
              <a:t>Data entry computer screen</a:t>
            </a:r>
          </a:p>
        </p:txBody>
      </p:sp>
      <p:graphicFrame>
        <p:nvGraphicFramePr>
          <p:cNvPr id="100443" name="Group 91"/>
          <p:cNvGraphicFramePr>
            <a:graphicFrameLocks noGrp="1"/>
          </p:cNvGraphicFramePr>
          <p:nvPr>
            <p:ph idx="1"/>
          </p:nvPr>
        </p:nvGraphicFramePr>
        <p:xfrm>
          <a:off x="2292350" y="2286001"/>
          <a:ext cx="7289803" cy="4475161"/>
        </p:xfrm>
        <a:graphic>
          <a:graphicData uri="http://schemas.openxmlformats.org/drawingml/2006/table">
            <a:tbl>
              <a:tblPr/>
              <a:tblGrid>
                <a:gridCol w="1706531"/>
                <a:gridCol w="1941304"/>
                <a:gridCol w="1630228"/>
                <a:gridCol w="2011740"/>
              </a:tblGrid>
              <a:tr h="1371787">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Survey ID</a:t>
                      </a: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Q1 Do you smoke?</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Q2 Age</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Q3 Support smoking-ban?</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239">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001</a:t>
                      </a: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24</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239">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002</a:t>
                      </a: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18</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239">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003</a:t>
                      </a: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36</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239">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004</a:t>
                      </a: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48</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30418">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005</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Calibri Regular" charset="0"/>
                        <a:ea typeface="Calibri Regular" charset="0"/>
                      </a:endParaRP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26</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74791" name="Text Box 54"/>
          <p:cNvSpPr txBox="1">
            <a:spLocks noChangeArrowheads="1"/>
          </p:cNvSpPr>
          <p:nvPr/>
        </p:nvSpPr>
        <p:spPr bwMode="auto">
          <a:xfrm>
            <a:off x="896007" y="1828801"/>
            <a:ext cx="7162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spcBef>
                <a:spcPct val="50000"/>
              </a:spcBef>
            </a:pPr>
            <a:r>
              <a:rPr lang="en-US" altLang="en-US">
                <a:latin typeface="Calibri Regular" charset="0"/>
                <a:ea typeface="Calibri Regular" charset="0"/>
                <a:cs typeface="Calibri Regular" charset="0"/>
              </a:rPr>
              <a:t>Smoking:  1 (YES)  2 (NO)</a:t>
            </a:r>
          </a:p>
        </p:txBody>
      </p:sp>
    </p:spTree>
    <p:extLst>
      <p:ext uri="{BB962C8B-B14F-4D97-AF65-F5344CB8AC3E}">
        <p14:creationId xmlns:p14="http://schemas.microsoft.com/office/powerpoint/2010/main" val="120837749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Dig deeper</a:t>
            </a:r>
            <a:endParaRPr b="1" dirty="0">
              <a:solidFill>
                <a:schemeClr val="tx1">
                  <a:lumMod val="85000"/>
                  <a:lumOff val="15000"/>
                </a:schemeClr>
              </a:solidFill>
            </a:endParaRPr>
          </a:p>
        </p:txBody>
      </p:sp>
      <p:sp>
        <p:nvSpPr>
          <p:cNvPr id="98307"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Did different groups show different results</a:t>
            </a:r>
            <a:r>
              <a:rPr lang="en-US" altLang="en-US" dirty="0" smtClean="0">
                <a:ea typeface="Calibri Regular" charset="0"/>
              </a:rPr>
              <a:t>? Cross-tabulation</a:t>
            </a:r>
            <a:endParaRPr lang="en-US" altLang="en-US" dirty="0">
              <a:ea typeface="Calibri Regular" charset="0"/>
            </a:endParaRPr>
          </a:p>
          <a:p>
            <a:pPr>
              <a:defRPr/>
            </a:pPr>
            <a:r>
              <a:rPr lang="en-US" altLang="en-US" dirty="0">
                <a:ea typeface="Calibri Regular" charset="0"/>
              </a:rPr>
              <a:t>Were there findings that surprised you?</a:t>
            </a:r>
          </a:p>
          <a:p>
            <a:pPr>
              <a:defRPr/>
            </a:pPr>
            <a:r>
              <a:rPr lang="en-US" altLang="en-US" dirty="0">
                <a:ea typeface="Calibri Regular" charset="0"/>
              </a:rPr>
              <a:t>Are there things you don’t understand very well – further study needed?</a:t>
            </a:r>
          </a:p>
        </p:txBody>
      </p:sp>
    </p:spTree>
    <p:extLst>
      <p:ext uri="{BB962C8B-B14F-4D97-AF65-F5344CB8AC3E}">
        <p14:creationId xmlns:p14="http://schemas.microsoft.com/office/powerpoint/2010/main" val="318286555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5"/>
          <p:cNvSpPr>
            <a:spLocks noChangeArrowheads="1"/>
          </p:cNvSpPr>
          <p:nvPr/>
        </p:nvSpPr>
        <p:spPr bwMode="auto">
          <a:xfrm>
            <a:off x="2289176" y="-76200"/>
            <a:ext cx="183832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US" altLang="en-US" sz="1200">
                <a:latin typeface="Calibri Regular" charset="0"/>
                <a:ea typeface="Calibri Regular" charset="0"/>
                <a:cs typeface="Calibri Regular" charset="0"/>
              </a:rPr>
              <a:t> </a:t>
            </a:r>
          </a:p>
          <a:p>
            <a:endParaRPr lang="en-US" altLang="en-US">
              <a:latin typeface="Calibri Regular" charset="0"/>
              <a:ea typeface="Calibri Regular" charset="0"/>
              <a:cs typeface="Calibri Regular" charset="0"/>
            </a:endParaRPr>
          </a:p>
        </p:txBody>
      </p:sp>
      <p:sp>
        <p:nvSpPr>
          <p:cNvPr id="78850" name="Rectangle 6"/>
          <p:cNvSpPr>
            <a:spLocks noChangeArrowheads="1"/>
          </p:cNvSpPr>
          <p:nvPr/>
        </p:nvSpPr>
        <p:spPr bwMode="auto">
          <a:xfrm>
            <a:off x="2214563" y="223838"/>
            <a:ext cx="1987550" cy="10715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51" name="Rectangle 8"/>
          <p:cNvSpPr>
            <a:spLocks noChangeArrowheads="1"/>
          </p:cNvSpPr>
          <p:nvPr/>
        </p:nvSpPr>
        <p:spPr bwMode="auto">
          <a:xfrm>
            <a:off x="4276725" y="223838"/>
            <a:ext cx="1728788"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1800">
                <a:latin typeface="Calibri Regular" charset="0"/>
                <a:ea typeface="Calibri Regular" charset="0"/>
                <a:cs typeface="Calibri Regular" charset="0"/>
              </a:rPr>
              <a:t>Supports restaurant smoking-ban</a:t>
            </a:r>
          </a:p>
        </p:txBody>
      </p:sp>
      <p:sp>
        <p:nvSpPr>
          <p:cNvPr id="78852" name="Rectangle 9"/>
          <p:cNvSpPr>
            <a:spLocks noChangeArrowheads="1"/>
          </p:cNvSpPr>
          <p:nvPr/>
        </p:nvSpPr>
        <p:spPr bwMode="auto">
          <a:xfrm>
            <a:off x="4202113" y="223838"/>
            <a:ext cx="1878012" cy="10715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53" name="Rectangle 11"/>
          <p:cNvSpPr>
            <a:spLocks noChangeArrowheads="1"/>
          </p:cNvSpPr>
          <p:nvPr/>
        </p:nvSpPr>
        <p:spPr bwMode="auto">
          <a:xfrm>
            <a:off x="6154739" y="223838"/>
            <a:ext cx="1703387"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1800">
                <a:latin typeface="Calibri Regular" charset="0"/>
                <a:ea typeface="Calibri Regular" charset="0"/>
                <a:cs typeface="Calibri Regular" charset="0"/>
              </a:rPr>
              <a:t>Opposes restaurant smoking-ban</a:t>
            </a:r>
          </a:p>
        </p:txBody>
      </p:sp>
      <p:sp>
        <p:nvSpPr>
          <p:cNvPr id="78854" name="Rectangle 12"/>
          <p:cNvSpPr>
            <a:spLocks noChangeArrowheads="1"/>
          </p:cNvSpPr>
          <p:nvPr/>
        </p:nvSpPr>
        <p:spPr bwMode="auto">
          <a:xfrm>
            <a:off x="6080126" y="223838"/>
            <a:ext cx="1852613" cy="10715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55" name="Rectangle 14"/>
          <p:cNvSpPr>
            <a:spLocks noChangeArrowheads="1"/>
          </p:cNvSpPr>
          <p:nvPr/>
        </p:nvSpPr>
        <p:spPr bwMode="auto">
          <a:xfrm>
            <a:off x="8007351" y="223839"/>
            <a:ext cx="1971675" cy="985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1800">
                <a:latin typeface="Calibri Regular" charset="0"/>
                <a:ea typeface="Calibri Regular" charset="0"/>
                <a:cs typeface="Calibri Regular" charset="0"/>
              </a:rPr>
              <a:t>Undecided/ declined to comment</a:t>
            </a:r>
          </a:p>
        </p:txBody>
      </p:sp>
      <p:sp>
        <p:nvSpPr>
          <p:cNvPr id="78856" name="Rectangle 15"/>
          <p:cNvSpPr>
            <a:spLocks noChangeArrowheads="1"/>
          </p:cNvSpPr>
          <p:nvPr/>
        </p:nvSpPr>
        <p:spPr bwMode="auto">
          <a:xfrm>
            <a:off x="7932738" y="223838"/>
            <a:ext cx="2120900" cy="10715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57" name="Rectangle 17"/>
          <p:cNvSpPr>
            <a:spLocks noChangeArrowheads="1"/>
          </p:cNvSpPr>
          <p:nvPr/>
        </p:nvSpPr>
        <p:spPr bwMode="auto">
          <a:xfrm>
            <a:off x="2289176" y="1062038"/>
            <a:ext cx="183832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Current smokers</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(n=55)</a:t>
            </a:r>
            <a:endParaRPr lang="en-US" altLang="en-US" sz="1200">
              <a:latin typeface="Calibri Regular" charset="0"/>
              <a:ea typeface="Calibri Regular" charset="0"/>
              <a:cs typeface="Calibri Regular" charset="0"/>
            </a:endParaRPr>
          </a:p>
          <a:p>
            <a:endParaRPr lang="en-US" altLang="en-US">
              <a:latin typeface="Calibri Regular" charset="0"/>
              <a:ea typeface="Calibri Regular" charset="0"/>
              <a:cs typeface="Calibri Regular" charset="0"/>
            </a:endParaRPr>
          </a:p>
        </p:txBody>
      </p:sp>
      <p:sp>
        <p:nvSpPr>
          <p:cNvPr id="78858" name="Rectangle 18"/>
          <p:cNvSpPr>
            <a:spLocks noChangeArrowheads="1"/>
          </p:cNvSpPr>
          <p:nvPr/>
        </p:nvSpPr>
        <p:spPr bwMode="auto">
          <a:xfrm>
            <a:off x="2214563" y="1290638"/>
            <a:ext cx="1987550" cy="14478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59" name="Rectangle 20"/>
          <p:cNvSpPr>
            <a:spLocks noChangeArrowheads="1"/>
          </p:cNvSpPr>
          <p:nvPr/>
        </p:nvSpPr>
        <p:spPr bwMode="auto">
          <a:xfrm>
            <a:off x="4276725" y="1062038"/>
            <a:ext cx="1728788"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8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(15% of      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60" name="Rectangle 21"/>
          <p:cNvSpPr>
            <a:spLocks noChangeArrowheads="1"/>
          </p:cNvSpPr>
          <p:nvPr/>
        </p:nvSpPr>
        <p:spPr bwMode="auto">
          <a:xfrm>
            <a:off x="4202113" y="1290638"/>
            <a:ext cx="1878012" cy="14478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61" name="Rectangle 23"/>
          <p:cNvSpPr>
            <a:spLocks noChangeArrowheads="1"/>
          </p:cNvSpPr>
          <p:nvPr/>
        </p:nvSpPr>
        <p:spPr bwMode="auto">
          <a:xfrm>
            <a:off x="6154739" y="1062038"/>
            <a:ext cx="1703387"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33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(60% of 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62" name="Rectangle 24"/>
          <p:cNvSpPr>
            <a:spLocks noChangeArrowheads="1"/>
          </p:cNvSpPr>
          <p:nvPr/>
        </p:nvSpPr>
        <p:spPr bwMode="auto">
          <a:xfrm>
            <a:off x="6080126" y="1290638"/>
            <a:ext cx="1852613" cy="14478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63" name="Rectangle 26"/>
          <p:cNvSpPr>
            <a:spLocks noChangeArrowheads="1"/>
          </p:cNvSpPr>
          <p:nvPr/>
        </p:nvSpPr>
        <p:spPr bwMode="auto">
          <a:xfrm>
            <a:off x="8007351" y="1062038"/>
            <a:ext cx="197167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14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(25% of 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64" name="Rectangle 27"/>
          <p:cNvSpPr>
            <a:spLocks noChangeArrowheads="1"/>
          </p:cNvSpPr>
          <p:nvPr/>
        </p:nvSpPr>
        <p:spPr bwMode="auto">
          <a:xfrm>
            <a:off x="7932738" y="1290638"/>
            <a:ext cx="2120900" cy="14478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65" name="Rectangle 29"/>
          <p:cNvSpPr>
            <a:spLocks noChangeArrowheads="1"/>
          </p:cNvSpPr>
          <p:nvPr/>
        </p:nvSpPr>
        <p:spPr bwMode="auto">
          <a:xfrm>
            <a:off x="2289176" y="2738438"/>
            <a:ext cx="183832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Non-smokers</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(n=200)</a:t>
            </a:r>
            <a:endParaRPr lang="en-US" altLang="en-US" sz="1200">
              <a:latin typeface="Calibri Regular" charset="0"/>
              <a:ea typeface="Calibri Regular" charset="0"/>
              <a:cs typeface="Calibri Regular" charset="0"/>
            </a:endParaRPr>
          </a:p>
          <a:p>
            <a:endParaRPr lang="en-US" altLang="en-US">
              <a:latin typeface="Calibri Regular" charset="0"/>
              <a:ea typeface="Calibri Regular" charset="0"/>
              <a:cs typeface="Calibri Regular" charset="0"/>
            </a:endParaRPr>
          </a:p>
        </p:txBody>
      </p:sp>
      <p:sp>
        <p:nvSpPr>
          <p:cNvPr id="78866" name="Rectangle 30"/>
          <p:cNvSpPr>
            <a:spLocks noChangeArrowheads="1"/>
          </p:cNvSpPr>
          <p:nvPr/>
        </p:nvSpPr>
        <p:spPr bwMode="auto">
          <a:xfrm>
            <a:off x="2214563" y="2738438"/>
            <a:ext cx="1987550"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67" name="Rectangle 32"/>
          <p:cNvSpPr>
            <a:spLocks noChangeArrowheads="1"/>
          </p:cNvSpPr>
          <p:nvPr/>
        </p:nvSpPr>
        <p:spPr bwMode="auto">
          <a:xfrm>
            <a:off x="4276725" y="2738438"/>
            <a:ext cx="1728788"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170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(86% of non-smokers)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68" name="Rectangle 33"/>
          <p:cNvSpPr>
            <a:spLocks noChangeArrowheads="1"/>
          </p:cNvSpPr>
          <p:nvPr/>
        </p:nvSpPr>
        <p:spPr bwMode="auto">
          <a:xfrm>
            <a:off x="4202113" y="2738438"/>
            <a:ext cx="1878012"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69" name="Rectangle 35"/>
          <p:cNvSpPr>
            <a:spLocks noChangeArrowheads="1"/>
          </p:cNvSpPr>
          <p:nvPr/>
        </p:nvSpPr>
        <p:spPr bwMode="auto">
          <a:xfrm>
            <a:off x="6154739" y="2738438"/>
            <a:ext cx="1703387"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16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(8% of non-smokers)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70" name="Rectangle 36"/>
          <p:cNvSpPr>
            <a:spLocks noChangeArrowheads="1"/>
          </p:cNvSpPr>
          <p:nvPr/>
        </p:nvSpPr>
        <p:spPr bwMode="auto">
          <a:xfrm>
            <a:off x="6080126" y="2738438"/>
            <a:ext cx="1852613"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71" name="Rectangle 38"/>
          <p:cNvSpPr>
            <a:spLocks noChangeArrowheads="1"/>
          </p:cNvSpPr>
          <p:nvPr/>
        </p:nvSpPr>
        <p:spPr bwMode="auto">
          <a:xfrm>
            <a:off x="8007351" y="2738438"/>
            <a:ext cx="197167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12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(6% of non-smokers)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72" name="Rectangle 39"/>
          <p:cNvSpPr>
            <a:spLocks noChangeArrowheads="1"/>
          </p:cNvSpPr>
          <p:nvPr/>
        </p:nvSpPr>
        <p:spPr bwMode="auto">
          <a:xfrm>
            <a:off x="7932738" y="2738438"/>
            <a:ext cx="2120900"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73" name="Rectangle 41"/>
          <p:cNvSpPr>
            <a:spLocks noChangeArrowheads="1"/>
          </p:cNvSpPr>
          <p:nvPr/>
        </p:nvSpPr>
        <p:spPr bwMode="auto">
          <a:xfrm>
            <a:off x="2289176" y="4414838"/>
            <a:ext cx="183832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Total </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(N=255)</a:t>
            </a:r>
            <a:endParaRPr lang="en-US" altLang="en-US" sz="1200">
              <a:latin typeface="Calibri Regular" charset="0"/>
              <a:ea typeface="Calibri Regular" charset="0"/>
              <a:cs typeface="Calibri Regular" charset="0"/>
            </a:endParaRPr>
          </a:p>
          <a:p>
            <a:endParaRPr lang="en-US" altLang="en-US">
              <a:latin typeface="Calibri Regular" charset="0"/>
              <a:ea typeface="Calibri Regular" charset="0"/>
              <a:cs typeface="Calibri Regular" charset="0"/>
            </a:endParaRPr>
          </a:p>
        </p:txBody>
      </p:sp>
      <p:sp>
        <p:nvSpPr>
          <p:cNvPr id="78874" name="Rectangle 42"/>
          <p:cNvSpPr>
            <a:spLocks noChangeArrowheads="1"/>
          </p:cNvSpPr>
          <p:nvPr/>
        </p:nvSpPr>
        <p:spPr bwMode="auto">
          <a:xfrm>
            <a:off x="2214563" y="4414838"/>
            <a:ext cx="1987550"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75" name="Rectangle 44"/>
          <p:cNvSpPr>
            <a:spLocks noChangeArrowheads="1"/>
          </p:cNvSpPr>
          <p:nvPr/>
        </p:nvSpPr>
        <p:spPr bwMode="auto">
          <a:xfrm>
            <a:off x="4276725" y="4414838"/>
            <a:ext cx="1728788"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178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(70% of all respondents)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76" name="Rectangle 45"/>
          <p:cNvSpPr>
            <a:spLocks noChangeArrowheads="1"/>
          </p:cNvSpPr>
          <p:nvPr/>
        </p:nvSpPr>
        <p:spPr bwMode="auto">
          <a:xfrm>
            <a:off x="4202113" y="4414838"/>
            <a:ext cx="1878012"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77" name="Rectangle 47"/>
          <p:cNvSpPr>
            <a:spLocks noChangeArrowheads="1"/>
          </p:cNvSpPr>
          <p:nvPr/>
        </p:nvSpPr>
        <p:spPr bwMode="auto">
          <a:xfrm>
            <a:off x="6154739" y="4414838"/>
            <a:ext cx="1703387"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49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(19% of all respondents)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78" name="Rectangle 48"/>
          <p:cNvSpPr>
            <a:spLocks noChangeArrowheads="1"/>
          </p:cNvSpPr>
          <p:nvPr/>
        </p:nvSpPr>
        <p:spPr bwMode="auto">
          <a:xfrm>
            <a:off x="6080126" y="4414838"/>
            <a:ext cx="1852613"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79" name="Rectangle 50"/>
          <p:cNvSpPr>
            <a:spLocks noChangeArrowheads="1"/>
          </p:cNvSpPr>
          <p:nvPr/>
        </p:nvSpPr>
        <p:spPr bwMode="auto">
          <a:xfrm>
            <a:off x="8007351" y="4414838"/>
            <a:ext cx="197167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26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(11% of all respondents)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80" name="Rectangle 51"/>
          <p:cNvSpPr>
            <a:spLocks noChangeArrowheads="1"/>
          </p:cNvSpPr>
          <p:nvPr/>
        </p:nvSpPr>
        <p:spPr bwMode="auto">
          <a:xfrm>
            <a:off x="7932738" y="4414838"/>
            <a:ext cx="2120900"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81" name="Rectangle 52"/>
          <p:cNvSpPr>
            <a:spLocks noChangeArrowheads="1"/>
          </p:cNvSpPr>
          <p:nvPr/>
        </p:nvSpPr>
        <p:spPr bwMode="auto">
          <a:xfrm>
            <a:off x="2209800" y="223838"/>
            <a:ext cx="7848600" cy="5867400"/>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Tree>
    <p:extLst>
      <p:ext uri="{BB962C8B-B14F-4D97-AF65-F5344CB8AC3E}">
        <p14:creationId xmlns:p14="http://schemas.microsoft.com/office/powerpoint/2010/main" val="88376785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136" name="Rectangle 112"/>
          <p:cNvSpPr>
            <a:spLocks noGrp="1" noChangeArrowheads="1"/>
          </p:cNvSpPr>
          <p:nvPr>
            <p:ph type="title"/>
          </p:nvPr>
        </p:nvSpPr>
        <p:spPr/>
        <p:txBody>
          <a:bodyPr>
            <a:scene3d>
              <a:camera prst="orthographicFront"/>
              <a:lightRig rig="soft" dir="t"/>
            </a:scene3d>
          </a:bodyPr>
          <a:lstStyle/>
          <a:p>
            <a:pPr>
              <a:defRPr/>
            </a:pPr>
            <a:r>
              <a:rPr>
                <a:solidFill>
                  <a:schemeClr val="tx1">
                    <a:lumMod val="85000"/>
                    <a:lumOff val="15000"/>
                  </a:schemeClr>
                </a:solidFill>
              </a:rPr>
              <a:t>Interpretation of Pre/Post Data</a:t>
            </a:r>
          </a:p>
        </p:txBody>
      </p:sp>
      <p:sp>
        <p:nvSpPr>
          <p:cNvPr id="104451" name="Rectangle 114"/>
          <p:cNvSpPr>
            <a:spLocks noGrp="1" noChangeArrowheads="1"/>
          </p:cNvSpPr>
          <p:nvPr>
            <p:ph idx="1"/>
          </p:nvPr>
        </p:nvSpPr>
        <p:spPr bwMode="auto"/>
        <p:txBody>
          <a:bodyPr wrap="square" numCol="1" anchor="t" anchorCtr="0" compatLnSpc="1">
            <a:prstTxWarp prst="textNoShape">
              <a:avLst/>
            </a:prstTxWarp>
          </a:bodyPr>
          <a:lstStyle/>
          <a:p>
            <a:pPr>
              <a:buNone/>
              <a:defRPr/>
            </a:pPr>
            <a:r>
              <a:rPr lang="en-US" altLang="en-US" sz="1600" dirty="0">
                <a:ea typeface="Calibri Regular" charset="0"/>
              </a:rPr>
              <a:t>Rate your knowledge of procedure : 1=minimal 2=some 3=strong 4=very strong</a:t>
            </a:r>
          </a:p>
          <a:p>
            <a:pPr>
              <a:defRPr/>
            </a:pPr>
            <a:endParaRPr lang="en-US" altLang="en-US" sz="1600" dirty="0">
              <a:ea typeface="Calibri Regular" charset="0"/>
            </a:endParaRPr>
          </a:p>
        </p:txBody>
      </p:sp>
      <p:graphicFrame>
        <p:nvGraphicFramePr>
          <p:cNvPr id="129201" name="Group 177"/>
          <p:cNvGraphicFramePr>
            <a:graphicFrameLocks noGrp="1"/>
          </p:cNvGraphicFramePr>
          <p:nvPr>
            <p:ph sz="quarter" idx="4294967295"/>
            <p:extLst>
              <p:ext uri="{D42A27DB-BD31-4B8C-83A1-F6EECF244321}">
                <p14:modId xmlns:p14="http://schemas.microsoft.com/office/powerpoint/2010/main" val="1753400512"/>
              </p:ext>
            </p:extLst>
          </p:nvPr>
        </p:nvGraphicFramePr>
        <p:xfrm>
          <a:off x="3962400" y="2951820"/>
          <a:ext cx="3810000" cy="3028950"/>
        </p:xfrm>
        <a:graphic>
          <a:graphicData uri="http://schemas.openxmlformats.org/drawingml/2006/table">
            <a:tbl>
              <a:tblPr/>
              <a:tblGrid>
                <a:gridCol w="1270000"/>
                <a:gridCol w="1270000"/>
                <a:gridCol w="1270000"/>
              </a:tblGrid>
              <a:tr h="1714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Respondent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Pre-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Post-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C</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F</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H</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(missing)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57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I</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(missing)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J</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82997" name="Text Box 99"/>
          <p:cNvSpPr txBox="1">
            <a:spLocks noChangeArrowheads="1"/>
          </p:cNvSpPr>
          <p:nvPr/>
        </p:nvSpPr>
        <p:spPr bwMode="auto">
          <a:xfrm>
            <a:off x="6765926" y="1560513"/>
            <a:ext cx="32162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Tree>
    <p:extLst>
      <p:ext uri="{BB962C8B-B14F-4D97-AF65-F5344CB8AC3E}">
        <p14:creationId xmlns:p14="http://schemas.microsoft.com/office/powerpoint/2010/main" val="16850377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scene3d>
              <a:camera prst="orthographicFront"/>
              <a:lightRig rig="soft" dir="t"/>
            </a:scene3d>
          </a:bodyPr>
          <a:lstStyle/>
          <a:p>
            <a:pPr>
              <a:defRPr/>
            </a:pPr>
            <a:r>
              <a:rPr smtClean="0">
                <a:solidFill>
                  <a:schemeClr val="tx1">
                    <a:lumMod val="85000"/>
                    <a:lumOff val="15000"/>
                  </a:schemeClr>
                </a:solidFill>
              </a:rPr>
              <a:t>Discussing limitations</a:t>
            </a:r>
            <a:endParaRPr>
              <a:solidFill>
                <a:schemeClr val="tx1">
                  <a:lumMod val="85000"/>
                  <a:lumOff val="15000"/>
                </a:schemeClr>
              </a:solidFill>
            </a:endParaRPr>
          </a:p>
        </p:txBody>
      </p:sp>
      <p:sp>
        <p:nvSpPr>
          <p:cNvPr id="69634" name="Rectangle 3"/>
          <p:cNvSpPr>
            <a:spLocks noGrp="1" noChangeArrowheads="1"/>
          </p:cNvSpPr>
          <p:nvPr>
            <p:ph idx="1"/>
          </p:nvPr>
        </p:nvSpPr>
        <p:spPr/>
        <p:txBody>
          <a:bodyPr>
            <a:normAutofit/>
          </a:bodyPr>
          <a:lstStyle/>
          <a:p>
            <a:pPr marL="182880" indent="-182880">
              <a:buClr>
                <a:schemeClr val="tx1">
                  <a:lumMod val="85000"/>
                  <a:lumOff val="15000"/>
                </a:schemeClr>
              </a:buClr>
              <a:defRPr/>
            </a:pPr>
            <a:r>
              <a:rPr lang="en-US" altLang="en-US" sz="2500" dirty="0">
                <a:ea typeface="Calibri Regular" charset="0"/>
              </a:rPr>
              <a:t>Be explicit about your limitations</a:t>
            </a:r>
          </a:p>
          <a:p>
            <a:pPr marL="182880" indent="-182880">
              <a:buClr>
                <a:schemeClr val="tx1">
                  <a:lumMod val="85000"/>
                  <a:lumOff val="15000"/>
                </a:schemeClr>
              </a:buClr>
              <a:defRPr/>
            </a:pPr>
            <a:r>
              <a:rPr lang="en-US" altLang="en-US" sz="2500" dirty="0">
                <a:ea typeface="Calibri Regular" charset="0"/>
              </a:rPr>
              <a:t>Be prepared to discuss limitations</a:t>
            </a:r>
          </a:p>
          <a:p>
            <a:pPr marL="182880" indent="-182880">
              <a:buClr>
                <a:schemeClr val="tx1">
                  <a:lumMod val="85000"/>
                  <a:lumOff val="15000"/>
                </a:schemeClr>
              </a:buClr>
              <a:defRPr/>
            </a:pPr>
            <a:r>
              <a:rPr lang="en-US" altLang="en-US" sz="2500" dirty="0">
                <a:ea typeface="Calibri Regular" charset="0"/>
              </a:rPr>
              <a:t>Be honest about limitations</a:t>
            </a:r>
          </a:p>
          <a:p>
            <a:pPr marL="182880" indent="-182880">
              <a:buClr>
                <a:schemeClr val="tx1">
                  <a:lumMod val="85000"/>
                  <a:lumOff val="15000"/>
                </a:schemeClr>
              </a:buClr>
              <a:defRPr/>
            </a:pPr>
            <a:r>
              <a:rPr lang="en-US" altLang="en-US" sz="2500" dirty="0">
                <a:ea typeface="Calibri Regular" charset="0"/>
              </a:rPr>
              <a:t>Know the claims you cannot make</a:t>
            </a:r>
          </a:p>
          <a:p>
            <a:pPr lvl="1" indent="-182880">
              <a:buClr>
                <a:schemeClr val="tx1">
                  <a:lumMod val="85000"/>
                  <a:lumOff val="15000"/>
                </a:schemeClr>
              </a:buClr>
              <a:defRPr/>
            </a:pPr>
            <a:r>
              <a:rPr lang="en-US" altLang="en-US" sz="2100" dirty="0">
                <a:ea typeface="Calibri Regular" charset="0"/>
              </a:rPr>
              <a:t>Do not claim causation without a true experimental design</a:t>
            </a:r>
          </a:p>
          <a:p>
            <a:pPr lvl="1" indent="-182880">
              <a:buClr>
                <a:schemeClr val="tx1">
                  <a:lumMod val="85000"/>
                  <a:lumOff val="15000"/>
                </a:schemeClr>
              </a:buClr>
              <a:defRPr/>
            </a:pPr>
            <a:r>
              <a:rPr lang="en-US" altLang="en-US" sz="2100" dirty="0">
                <a:ea typeface="Calibri Regular" charset="0"/>
              </a:rPr>
              <a:t>Do not generalize to the population without random sample and quality administration (e.g., &lt;60% response rate on a survey)</a:t>
            </a:r>
            <a:r>
              <a:rPr lang="en-US" altLang="en-US" sz="2500" dirty="0">
                <a:ea typeface="Calibri Regular" charset="0"/>
              </a:rPr>
              <a:t>	</a:t>
            </a:r>
          </a:p>
        </p:txBody>
      </p:sp>
    </p:spTree>
    <p:extLst>
      <p:ext uri="{BB962C8B-B14F-4D97-AF65-F5344CB8AC3E}">
        <p14:creationId xmlns:p14="http://schemas.microsoft.com/office/powerpoint/2010/main" val="241934078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410</TotalTime>
  <Words>4762</Words>
  <Application>Microsoft Office PowerPoint</Application>
  <PresentationFormat>Widescreen</PresentationFormat>
  <Paragraphs>663</Paragraphs>
  <Slides>105</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105</vt:i4>
      </vt:variant>
    </vt:vector>
  </HeadingPairs>
  <TitlesOfParts>
    <vt:vector size="113" baseType="lpstr">
      <vt:lpstr>MS PGothic</vt:lpstr>
      <vt:lpstr>Arial</vt:lpstr>
      <vt:lpstr>Calibri</vt:lpstr>
      <vt:lpstr>Calibri Regular</vt:lpstr>
      <vt:lpstr>Century Gothic</vt:lpstr>
      <vt:lpstr>Times New Roman</vt:lpstr>
      <vt:lpstr>ヒラギノ角ゴ Pro W3</vt:lpstr>
      <vt:lpstr>Vapor Trail</vt:lpstr>
      <vt:lpstr>         </vt:lpstr>
      <vt:lpstr>Dates</vt:lpstr>
      <vt:lpstr>Dates</vt:lpstr>
      <vt:lpstr>PowerPoint Presentation</vt:lpstr>
      <vt:lpstr>Important</vt:lpstr>
      <vt:lpstr>PowerPoint Presentation</vt:lpstr>
      <vt:lpstr>Like cleaning a cupboard</vt:lpstr>
      <vt:lpstr>It’s the same process…</vt:lpstr>
      <vt:lpstr>pointers</vt:lpstr>
      <vt:lpstr>continued</vt:lpstr>
      <vt:lpstr>Key point</vt:lpstr>
      <vt:lpstr>Data analysis and interpretation</vt:lpstr>
      <vt:lpstr>Analysis</vt:lpstr>
      <vt:lpstr>Bogdan and Biklen</vt:lpstr>
      <vt:lpstr>Key points</vt:lpstr>
      <vt:lpstr>Presentation</vt:lpstr>
      <vt:lpstr>3 ways of presenting data</vt:lpstr>
      <vt:lpstr>2 general rules about tables and text</vt:lpstr>
      <vt:lpstr>2 general rules about tables and text</vt:lpstr>
      <vt:lpstr>PowerPoint Presentation</vt:lpstr>
      <vt:lpstr>Types of data</vt:lpstr>
      <vt:lpstr>Numbers in Text – General rules </vt:lpstr>
      <vt:lpstr>Summary statistics</vt:lpstr>
      <vt:lpstr>PowerPoint Presentation</vt:lpstr>
      <vt:lpstr>PowerPoint Presentation</vt:lpstr>
      <vt:lpstr>PowerPoint Presentation</vt:lpstr>
      <vt:lpstr>Things to consider</vt:lpstr>
      <vt:lpstr>PowerPoint Presentation</vt:lpstr>
      <vt:lpstr>PowerPoint Presentation</vt:lpstr>
      <vt:lpstr>PowerPoint Presentation</vt:lpstr>
      <vt:lpstr>PowerPoint Presentation</vt:lpstr>
      <vt:lpstr>PowerPoint Presentation</vt:lpstr>
      <vt:lpstr>Charts and graphs</vt:lpstr>
      <vt:lpstr>Bike shop sales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ANALYSIS</vt:lpstr>
      <vt:lpstr>INTERPRETATION</vt:lpstr>
      <vt:lpstr>useful</vt:lpstr>
      <vt:lpstr>useful</vt:lpstr>
      <vt:lpstr>useful</vt:lpstr>
      <vt:lpstr>Four basic steps</vt:lpstr>
      <vt:lpstr>Step 1: Raw data management</vt:lpstr>
      <vt:lpstr>Raw data sample</vt:lpstr>
      <vt:lpstr>Step II: data reduction </vt:lpstr>
      <vt:lpstr>Winnowing</vt:lpstr>
      <vt:lpstr>Chunks-Clusters Sample</vt:lpstr>
      <vt:lpstr>Step II: Data Reduction II</vt:lpstr>
      <vt:lpstr>A Priori or In Vivo Codes</vt:lpstr>
      <vt:lpstr>Coding Levels</vt:lpstr>
      <vt:lpstr>Step III:  Data Interpretation &amp; Themes</vt:lpstr>
      <vt:lpstr>Step IV: Data Representation</vt:lpstr>
      <vt:lpstr>How will it look in the end?</vt:lpstr>
      <vt:lpstr>PowerPoint Presentation</vt:lpstr>
      <vt:lpstr>Analysing and Interpreting Qualitative Data</vt:lpstr>
      <vt:lpstr>How to analyse interviews</vt:lpstr>
      <vt:lpstr>Interview analysis Tables (data matrix)</vt:lpstr>
      <vt:lpstr>PowerPoint Presentation</vt:lpstr>
      <vt:lpstr>Common stages of analysis</vt:lpstr>
      <vt:lpstr>Continued</vt:lpstr>
      <vt:lpstr>3 broad levels of analysis that could be pursued</vt:lpstr>
      <vt:lpstr>1. Analysis Considerations</vt:lpstr>
      <vt:lpstr>GROUNDED THEORY</vt:lpstr>
      <vt:lpstr>Approaches to open coding</vt:lpstr>
      <vt:lpstr>The Core concept</vt:lpstr>
      <vt:lpstr>Qualitative or Quantitative ?</vt:lpstr>
      <vt:lpstr>Analysing Survey Data</vt:lpstr>
      <vt:lpstr>Common descriptive statistics</vt:lpstr>
      <vt:lpstr>Getting your data ready</vt:lpstr>
      <vt:lpstr>Data entry</vt:lpstr>
      <vt:lpstr>Data entry by computer</vt:lpstr>
      <vt:lpstr>Data entry computer screen</vt:lpstr>
      <vt:lpstr>Dig deeper</vt:lpstr>
      <vt:lpstr>PowerPoint Presentation</vt:lpstr>
      <vt:lpstr>Interpretation of Pre/Post Data</vt:lpstr>
      <vt:lpstr>Discussing limitations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Caroline Jawad</cp:lastModifiedBy>
  <cp:revision>19</cp:revision>
  <dcterms:created xsi:type="dcterms:W3CDTF">2017-11-09T09:42:13Z</dcterms:created>
  <dcterms:modified xsi:type="dcterms:W3CDTF">2017-11-10T09:23:02Z</dcterms:modified>
</cp:coreProperties>
</file>