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9" r:id="rId3"/>
    <p:sldId id="263" r:id="rId4"/>
    <p:sldId id="260" r:id="rId5"/>
    <p:sldId id="265" r:id="rId6"/>
    <p:sldId id="264" r:id="rId7"/>
    <p:sldId id="261" r:id="rId8"/>
    <p:sldId id="262" r:id="rId9"/>
    <p:sldId id="269" r:id="rId10"/>
    <p:sldId id="268" r:id="rId11"/>
    <p:sldId id="267" r:id="rId12"/>
    <p:sldId id="270" r:id="rId13"/>
    <p:sldId id="271" r:id="rId14"/>
    <p:sldId id="281" r:id="rId15"/>
    <p:sldId id="274" r:id="rId16"/>
    <p:sldId id="272" r:id="rId17"/>
    <p:sldId id="273" r:id="rId18"/>
    <p:sldId id="28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35" autoAdjust="0"/>
    <p:restoredTop sz="79057" autoAdjust="0"/>
  </p:normalViewPr>
  <p:slideViewPr>
    <p:cSldViewPr snapToGrid="0">
      <p:cViewPr varScale="1">
        <p:scale>
          <a:sx n="58" d="100"/>
          <a:sy n="58" d="100"/>
        </p:scale>
        <p:origin x="172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10E363-6259-4AD3-AAAF-F06E57E5638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9974320-5B64-4D2C-8191-CC0763B58209}">
      <dgm:prSet/>
      <dgm:spPr/>
      <dgm:t>
        <a:bodyPr/>
        <a:lstStyle/>
        <a:p>
          <a:r>
            <a:rPr lang="en-GB" dirty="0"/>
            <a:t>Location component of decision making</a:t>
          </a:r>
          <a:endParaRPr lang="en-US" dirty="0"/>
        </a:p>
      </dgm:t>
    </dgm:pt>
    <dgm:pt modelId="{889718F4-1C1C-428C-8074-80D448584A6C}" type="parTrans" cxnId="{E071AB70-32E1-408B-ADB3-50EC07CDDD01}">
      <dgm:prSet/>
      <dgm:spPr/>
      <dgm:t>
        <a:bodyPr/>
        <a:lstStyle/>
        <a:p>
          <a:endParaRPr lang="en-US"/>
        </a:p>
      </dgm:t>
    </dgm:pt>
    <dgm:pt modelId="{806AFA46-1184-4398-AB1D-C408C37F8DF7}" type="sibTrans" cxnId="{E071AB70-32E1-408B-ADB3-50EC07CDDD01}">
      <dgm:prSet/>
      <dgm:spPr/>
      <dgm:t>
        <a:bodyPr/>
        <a:lstStyle/>
        <a:p>
          <a:endParaRPr lang="en-US"/>
        </a:p>
      </dgm:t>
    </dgm:pt>
    <dgm:pt modelId="{9525813D-6858-499F-816D-0DF5D7AEC858}">
      <dgm:prSet/>
      <dgm:spPr/>
      <dgm:t>
        <a:bodyPr/>
        <a:lstStyle/>
        <a:p>
          <a:r>
            <a:rPr lang="en-GB" dirty="0"/>
            <a:t>LBDM for field </a:t>
          </a:r>
          <a:endParaRPr lang="en-US" dirty="0"/>
        </a:p>
      </dgm:t>
    </dgm:pt>
    <dgm:pt modelId="{FD409EB5-4463-43AC-AEDF-5ED2C9FC0402}" type="parTrans" cxnId="{2CA34223-2689-4204-95CA-F102A436BB57}">
      <dgm:prSet/>
      <dgm:spPr/>
      <dgm:t>
        <a:bodyPr/>
        <a:lstStyle/>
        <a:p>
          <a:endParaRPr lang="en-US"/>
        </a:p>
      </dgm:t>
    </dgm:pt>
    <dgm:pt modelId="{826FCF84-6CC8-4827-A5F2-CFBA973BAB0A}" type="sibTrans" cxnId="{2CA34223-2689-4204-95CA-F102A436BB57}">
      <dgm:prSet/>
      <dgm:spPr/>
      <dgm:t>
        <a:bodyPr/>
        <a:lstStyle/>
        <a:p>
          <a:endParaRPr lang="en-US"/>
        </a:p>
      </dgm:t>
    </dgm:pt>
    <dgm:pt modelId="{523E30C1-C8E6-45E0-8E61-7371824C7992}">
      <dgm:prSet/>
      <dgm:spPr/>
      <dgm:t>
        <a:bodyPr/>
        <a:lstStyle/>
        <a:p>
          <a:r>
            <a:rPr lang="en-GB"/>
            <a:t>Guide for implementation and sustainable future</a:t>
          </a:r>
          <a:endParaRPr lang="en-US"/>
        </a:p>
      </dgm:t>
    </dgm:pt>
    <dgm:pt modelId="{918BD983-6E92-4E8C-B354-AA48689948C7}" type="parTrans" cxnId="{0FDBBD04-D72F-48EE-B7A3-632D6B522A91}">
      <dgm:prSet/>
      <dgm:spPr/>
      <dgm:t>
        <a:bodyPr/>
        <a:lstStyle/>
        <a:p>
          <a:endParaRPr lang="en-US"/>
        </a:p>
      </dgm:t>
    </dgm:pt>
    <dgm:pt modelId="{D1473BF6-2DF5-4E31-B250-DE1B347DBF5D}" type="sibTrans" cxnId="{0FDBBD04-D72F-48EE-B7A3-632D6B522A91}">
      <dgm:prSet/>
      <dgm:spPr/>
      <dgm:t>
        <a:bodyPr/>
        <a:lstStyle/>
        <a:p>
          <a:endParaRPr lang="en-US"/>
        </a:p>
      </dgm:t>
    </dgm:pt>
    <dgm:pt modelId="{87A34904-7235-4580-A1C8-1A9A3F054C5A}" type="pres">
      <dgm:prSet presAssocID="{2210E363-6259-4AD3-AAAF-F06E57E5638B}" presName="vert0" presStyleCnt="0">
        <dgm:presLayoutVars>
          <dgm:dir/>
          <dgm:animOne val="branch"/>
          <dgm:animLvl val="lvl"/>
        </dgm:presLayoutVars>
      </dgm:prSet>
      <dgm:spPr/>
    </dgm:pt>
    <dgm:pt modelId="{E70A6245-C5A4-42E6-920B-0A1D0BE82B04}" type="pres">
      <dgm:prSet presAssocID="{19974320-5B64-4D2C-8191-CC0763B58209}" presName="thickLine" presStyleLbl="alignNode1" presStyleIdx="0" presStyleCnt="3"/>
      <dgm:spPr/>
    </dgm:pt>
    <dgm:pt modelId="{4BF80B71-DEAB-4660-B71A-CB3EBC849F12}" type="pres">
      <dgm:prSet presAssocID="{19974320-5B64-4D2C-8191-CC0763B58209}" presName="horz1" presStyleCnt="0"/>
      <dgm:spPr/>
    </dgm:pt>
    <dgm:pt modelId="{27F1D965-4CF9-4650-91D0-FD3FA00A0828}" type="pres">
      <dgm:prSet presAssocID="{19974320-5B64-4D2C-8191-CC0763B58209}" presName="tx1" presStyleLbl="revTx" presStyleIdx="0" presStyleCnt="3"/>
      <dgm:spPr/>
    </dgm:pt>
    <dgm:pt modelId="{65F1EF8F-139C-4E03-8C79-2BBDD33C0516}" type="pres">
      <dgm:prSet presAssocID="{19974320-5B64-4D2C-8191-CC0763B58209}" presName="vert1" presStyleCnt="0"/>
      <dgm:spPr/>
    </dgm:pt>
    <dgm:pt modelId="{39A4DB5B-D1C5-4D14-848D-8A0F79E88FBD}" type="pres">
      <dgm:prSet presAssocID="{9525813D-6858-499F-816D-0DF5D7AEC858}" presName="thickLine" presStyleLbl="alignNode1" presStyleIdx="1" presStyleCnt="3"/>
      <dgm:spPr/>
    </dgm:pt>
    <dgm:pt modelId="{E8FFB884-4EDE-4B0B-8463-F1DDF1EB6B95}" type="pres">
      <dgm:prSet presAssocID="{9525813D-6858-499F-816D-0DF5D7AEC858}" presName="horz1" presStyleCnt="0"/>
      <dgm:spPr/>
    </dgm:pt>
    <dgm:pt modelId="{35E65AC6-FF51-44E6-A139-608EB99CA71B}" type="pres">
      <dgm:prSet presAssocID="{9525813D-6858-499F-816D-0DF5D7AEC858}" presName="tx1" presStyleLbl="revTx" presStyleIdx="1" presStyleCnt="3"/>
      <dgm:spPr/>
    </dgm:pt>
    <dgm:pt modelId="{8AA7CDD3-A67D-49AC-836D-1EA314EE10B6}" type="pres">
      <dgm:prSet presAssocID="{9525813D-6858-499F-816D-0DF5D7AEC858}" presName="vert1" presStyleCnt="0"/>
      <dgm:spPr/>
    </dgm:pt>
    <dgm:pt modelId="{9A94BB49-62A4-4F93-8B04-DF03AB357EEB}" type="pres">
      <dgm:prSet presAssocID="{523E30C1-C8E6-45E0-8E61-7371824C7992}" presName="thickLine" presStyleLbl="alignNode1" presStyleIdx="2" presStyleCnt="3"/>
      <dgm:spPr/>
    </dgm:pt>
    <dgm:pt modelId="{57C67824-2F4D-4D7A-8F3B-6281CF171670}" type="pres">
      <dgm:prSet presAssocID="{523E30C1-C8E6-45E0-8E61-7371824C7992}" presName="horz1" presStyleCnt="0"/>
      <dgm:spPr/>
    </dgm:pt>
    <dgm:pt modelId="{0AEF8040-DACF-43E2-8824-B862C6C9C448}" type="pres">
      <dgm:prSet presAssocID="{523E30C1-C8E6-45E0-8E61-7371824C7992}" presName="tx1" presStyleLbl="revTx" presStyleIdx="2" presStyleCnt="3"/>
      <dgm:spPr/>
    </dgm:pt>
    <dgm:pt modelId="{31EA6A43-41D3-4056-A909-350814E5D6E7}" type="pres">
      <dgm:prSet presAssocID="{523E30C1-C8E6-45E0-8E61-7371824C7992}" presName="vert1" presStyleCnt="0"/>
      <dgm:spPr/>
    </dgm:pt>
  </dgm:ptLst>
  <dgm:cxnLst>
    <dgm:cxn modelId="{0FDBBD04-D72F-48EE-B7A3-632D6B522A91}" srcId="{2210E363-6259-4AD3-AAAF-F06E57E5638B}" destId="{523E30C1-C8E6-45E0-8E61-7371824C7992}" srcOrd="2" destOrd="0" parTransId="{918BD983-6E92-4E8C-B354-AA48689948C7}" sibTransId="{D1473BF6-2DF5-4E31-B250-DE1B347DBF5D}"/>
    <dgm:cxn modelId="{2CA34223-2689-4204-95CA-F102A436BB57}" srcId="{2210E363-6259-4AD3-AAAF-F06E57E5638B}" destId="{9525813D-6858-499F-816D-0DF5D7AEC858}" srcOrd="1" destOrd="0" parTransId="{FD409EB5-4463-43AC-AEDF-5ED2C9FC0402}" sibTransId="{826FCF84-6CC8-4827-A5F2-CFBA973BAB0A}"/>
    <dgm:cxn modelId="{11996536-C142-40D2-9C5F-932B51756099}" type="presOf" srcId="{9525813D-6858-499F-816D-0DF5D7AEC858}" destId="{35E65AC6-FF51-44E6-A139-608EB99CA71B}" srcOrd="0" destOrd="0" presId="urn:microsoft.com/office/officeart/2008/layout/LinedList"/>
    <dgm:cxn modelId="{E071AB70-32E1-408B-ADB3-50EC07CDDD01}" srcId="{2210E363-6259-4AD3-AAAF-F06E57E5638B}" destId="{19974320-5B64-4D2C-8191-CC0763B58209}" srcOrd="0" destOrd="0" parTransId="{889718F4-1C1C-428C-8074-80D448584A6C}" sibTransId="{806AFA46-1184-4398-AB1D-C408C37F8DF7}"/>
    <dgm:cxn modelId="{42404B76-20E1-4376-B15E-CC4A6A6BA3D2}" type="presOf" srcId="{523E30C1-C8E6-45E0-8E61-7371824C7992}" destId="{0AEF8040-DACF-43E2-8824-B862C6C9C448}" srcOrd="0" destOrd="0" presId="urn:microsoft.com/office/officeart/2008/layout/LinedList"/>
    <dgm:cxn modelId="{2697CC9F-B86C-4D50-8911-202917D1D369}" type="presOf" srcId="{2210E363-6259-4AD3-AAAF-F06E57E5638B}" destId="{87A34904-7235-4580-A1C8-1A9A3F054C5A}" srcOrd="0" destOrd="0" presId="urn:microsoft.com/office/officeart/2008/layout/LinedList"/>
    <dgm:cxn modelId="{AD313DCF-7103-45C3-9C32-77F1320C5661}" type="presOf" srcId="{19974320-5B64-4D2C-8191-CC0763B58209}" destId="{27F1D965-4CF9-4650-91D0-FD3FA00A0828}" srcOrd="0" destOrd="0" presId="urn:microsoft.com/office/officeart/2008/layout/LinedList"/>
    <dgm:cxn modelId="{1B3F6832-F25D-4F53-923C-FEDAACC08C0E}" type="presParOf" srcId="{87A34904-7235-4580-A1C8-1A9A3F054C5A}" destId="{E70A6245-C5A4-42E6-920B-0A1D0BE82B04}" srcOrd="0" destOrd="0" presId="urn:microsoft.com/office/officeart/2008/layout/LinedList"/>
    <dgm:cxn modelId="{B3FC67E2-F17E-4510-9351-C7939A29B620}" type="presParOf" srcId="{87A34904-7235-4580-A1C8-1A9A3F054C5A}" destId="{4BF80B71-DEAB-4660-B71A-CB3EBC849F12}" srcOrd="1" destOrd="0" presId="urn:microsoft.com/office/officeart/2008/layout/LinedList"/>
    <dgm:cxn modelId="{CF042299-4CA8-4AF4-AE26-C6A919687B37}" type="presParOf" srcId="{4BF80B71-DEAB-4660-B71A-CB3EBC849F12}" destId="{27F1D965-4CF9-4650-91D0-FD3FA00A0828}" srcOrd="0" destOrd="0" presId="urn:microsoft.com/office/officeart/2008/layout/LinedList"/>
    <dgm:cxn modelId="{B564CAF0-45A2-420C-9902-0DF57A3D36F1}" type="presParOf" srcId="{4BF80B71-DEAB-4660-B71A-CB3EBC849F12}" destId="{65F1EF8F-139C-4E03-8C79-2BBDD33C0516}" srcOrd="1" destOrd="0" presId="urn:microsoft.com/office/officeart/2008/layout/LinedList"/>
    <dgm:cxn modelId="{DDE8F858-DE76-4B51-95F9-5B5BA651273E}" type="presParOf" srcId="{87A34904-7235-4580-A1C8-1A9A3F054C5A}" destId="{39A4DB5B-D1C5-4D14-848D-8A0F79E88FBD}" srcOrd="2" destOrd="0" presId="urn:microsoft.com/office/officeart/2008/layout/LinedList"/>
    <dgm:cxn modelId="{7FBDE552-06D9-40A9-A53E-EE166D6D6C82}" type="presParOf" srcId="{87A34904-7235-4580-A1C8-1A9A3F054C5A}" destId="{E8FFB884-4EDE-4B0B-8463-F1DDF1EB6B95}" srcOrd="3" destOrd="0" presId="urn:microsoft.com/office/officeart/2008/layout/LinedList"/>
    <dgm:cxn modelId="{2EA4BB86-590E-4FA6-9A07-E5A31B763F37}" type="presParOf" srcId="{E8FFB884-4EDE-4B0B-8463-F1DDF1EB6B95}" destId="{35E65AC6-FF51-44E6-A139-608EB99CA71B}" srcOrd="0" destOrd="0" presId="urn:microsoft.com/office/officeart/2008/layout/LinedList"/>
    <dgm:cxn modelId="{E7A2F1B3-1506-4452-8F67-5C7F96324884}" type="presParOf" srcId="{E8FFB884-4EDE-4B0B-8463-F1DDF1EB6B95}" destId="{8AA7CDD3-A67D-49AC-836D-1EA314EE10B6}" srcOrd="1" destOrd="0" presId="urn:microsoft.com/office/officeart/2008/layout/LinedList"/>
    <dgm:cxn modelId="{D100FE4E-1DBE-47DB-8F7B-F4247E390648}" type="presParOf" srcId="{87A34904-7235-4580-A1C8-1A9A3F054C5A}" destId="{9A94BB49-62A4-4F93-8B04-DF03AB357EEB}" srcOrd="4" destOrd="0" presId="urn:microsoft.com/office/officeart/2008/layout/LinedList"/>
    <dgm:cxn modelId="{3BE0A1F2-8D16-4A3E-A78A-68F704544B9F}" type="presParOf" srcId="{87A34904-7235-4580-A1C8-1A9A3F054C5A}" destId="{57C67824-2F4D-4D7A-8F3B-6281CF171670}" srcOrd="5" destOrd="0" presId="urn:microsoft.com/office/officeart/2008/layout/LinedList"/>
    <dgm:cxn modelId="{2A0041FC-01D5-497B-8346-B629BC09E6A1}" type="presParOf" srcId="{57C67824-2F4D-4D7A-8F3B-6281CF171670}" destId="{0AEF8040-DACF-43E2-8824-B862C6C9C448}" srcOrd="0" destOrd="0" presId="urn:microsoft.com/office/officeart/2008/layout/LinedList"/>
    <dgm:cxn modelId="{04216A06-B9E2-4503-8653-E4B422DD950D}" type="presParOf" srcId="{57C67824-2F4D-4D7A-8F3B-6281CF171670}" destId="{31EA6A43-41D3-4056-A909-350814E5D6E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484019-E7BE-4DF6-91BA-CD1A8F7C295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0C6B0F3-D844-4153-8530-C3A4B21617D0}">
      <dgm:prSet custT="1"/>
      <dgm:spPr/>
      <dgm:t>
        <a:bodyPr/>
        <a:lstStyle/>
        <a:p>
          <a:pPr>
            <a:lnSpc>
              <a:spcPct val="100000"/>
            </a:lnSpc>
          </a:pPr>
          <a:r>
            <a:rPr lang="en-US" sz="2000" b="0" i="0" baseline="0" dirty="0"/>
            <a:t>Complexity of decision-making research</a:t>
          </a:r>
          <a:endParaRPr lang="en-US" sz="2000" dirty="0"/>
        </a:p>
      </dgm:t>
    </dgm:pt>
    <dgm:pt modelId="{C22DA574-EEE0-4223-A2B5-0139F02E39FB}" type="parTrans" cxnId="{FEF0A20D-2C25-4085-8EA2-B03A78B61516}">
      <dgm:prSet/>
      <dgm:spPr/>
      <dgm:t>
        <a:bodyPr/>
        <a:lstStyle/>
        <a:p>
          <a:endParaRPr lang="en-US" sz="2000"/>
        </a:p>
      </dgm:t>
    </dgm:pt>
    <dgm:pt modelId="{C4593746-0F93-4DDD-8203-0EFE14836E32}" type="sibTrans" cxnId="{FEF0A20D-2C25-4085-8EA2-B03A78B61516}">
      <dgm:prSet/>
      <dgm:spPr/>
      <dgm:t>
        <a:bodyPr/>
        <a:lstStyle/>
        <a:p>
          <a:endParaRPr lang="en-US" sz="2000"/>
        </a:p>
      </dgm:t>
    </dgm:pt>
    <dgm:pt modelId="{9AE8A22C-A9E1-4A27-89A7-C2EF26FC0904}">
      <dgm:prSet custT="1"/>
      <dgm:spPr/>
      <dgm:t>
        <a:bodyPr/>
        <a:lstStyle/>
        <a:p>
          <a:pPr>
            <a:lnSpc>
              <a:spcPct val="100000"/>
            </a:lnSpc>
          </a:pPr>
          <a:r>
            <a:rPr lang="en-US" sz="2000" b="0" i="0" baseline="0"/>
            <a:t>Wide array of ideas</a:t>
          </a:r>
          <a:endParaRPr lang="en-US" sz="2000"/>
        </a:p>
      </dgm:t>
    </dgm:pt>
    <dgm:pt modelId="{E01D9236-3637-4AA4-A1FD-284C9AB03FEA}" type="parTrans" cxnId="{3B87EAA7-6EB6-4F88-9DC0-75943E94F7A2}">
      <dgm:prSet/>
      <dgm:spPr/>
      <dgm:t>
        <a:bodyPr/>
        <a:lstStyle/>
        <a:p>
          <a:endParaRPr lang="en-US" sz="2000"/>
        </a:p>
      </dgm:t>
    </dgm:pt>
    <dgm:pt modelId="{93BAB744-B419-47B9-8557-8757E236B324}" type="sibTrans" cxnId="{3B87EAA7-6EB6-4F88-9DC0-75943E94F7A2}">
      <dgm:prSet/>
      <dgm:spPr/>
      <dgm:t>
        <a:bodyPr/>
        <a:lstStyle/>
        <a:p>
          <a:endParaRPr lang="en-US" sz="2000"/>
        </a:p>
      </dgm:t>
    </dgm:pt>
    <dgm:pt modelId="{FD2AE10F-3222-4526-9B7C-6ABAD599932F}">
      <dgm:prSet custT="1"/>
      <dgm:spPr/>
      <dgm:t>
        <a:bodyPr/>
        <a:lstStyle/>
        <a:p>
          <a:pPr>
            <a:lnSpc>
              <a:spcPct val="100000"/>
            </a:lnSpc>
          </a:pPr>
          <a:r>
            <a:rPr lang="en-US" sz="2000" b="0" i="0" baseline="0" dirty="0"/>
            <a:t>Sticking to subject</a:t>
          </a:r>
          <a:endParaRPr lang="en-US" sz="2000" dirty="0"/>
        </a:p>
      </dgm:t>
    </dgm:pt>
    <dgm:pt modelId="{293B80E3-ABC7-4B9F-85C6-568D5C6F7511}" type="parTrans" cxnId="{8104E64C-F099-4D93-96B5-4EF3C04DBFF8}">
      <dgm:prSet/>
      <dgm:spPr/>
      <dgm:t>
        <a:bodyPr/>
        <a:lstStyle/>
        <a:p>
          <a:endParaRPr lang="en-US" sz="2000"/>
        </a:p>
      </dgm:t>
    </dgm:pt>
    <dgm:pt modelId="{47391D43-28C4-463F-B593-3DA7D8DDB154}" type="sibTrans" cxnId="{8104E64C-F099-4D93-96B5-4EF3C04DBFF8}">
      <dgm:prSet/>
      <dgm:spPr/>
      <dgm:t>
        <a:bodyPr/>
        <a:lstStyle/>
        <a:p>
          <a:endParaRPr lang="en-US" sz="2000"/>
        </a:p>
      </dgm:t>
    </dgm:pt>
    <dgm:pt modelId="{20C5F691-A7BC-40BC-A250-B9B654578A8B}">
      <dgm:prSet custT="1"/>
      <dgm:spPr/>
      <dgm:t>
        <a:bodyPr/>
        <a:lstStyle/>
        <a:p>
          <a:pPr>
            <a:lnSpc>
              <a:spcPct val="100000"/>
            </a:lnSpc>
          </a:pPr>
          <a:r>
            <a:rPr lang="en-US" sz="2000" b="0" i="0" baseline="0" dirty="0"/>
            <a:t>Literature</a:t>
          </a:r>
          <a:endParaRPr lang="en-US" sz="2000" dirty="0"/>
        </a:p>
      </dgm:t>
    </dgm:pt>
    <dgm:pt modelId="{2292D804-37D4-4314-83FA-F32BC076BE11}" type="parTrans" cxnId="{E4D0F28D-AE54-41A7-8F60-5B3B8644409F}">
      <dgm:prSet/>
      <dgm:spPr/>
      <dgm:t>
        <a:bodyPr/>
        <a:lstStyle/>
        <a:p>
          <a:endParaRPr lang="en-US" sz="2000"/>
        </a:p>
      </dgm:t>
    </dgm:pt>
    <dgm:pt modelId="{41FC32AF-BF99-4667-9811-E11209710AB1}" type="sibTrans" cxnId="{E4D0F28D-AE54-41A7-8F60-5B3B8644409F}">
      <dgm:prSet/>
      <dgm:spPr/>
      <dgm:t>
        <a:bodyPr/>
        <a:lstStyle/>
        <a:p>
          <a:endParaRPr lang="en-US" sz="2000"/>
        </a:p>
      </dgm:t>
    </dgm:pt>
    <dgm:pt modelId="{34BCF7DD-9F3A-43CB-AF79-EC931AEF0D21}">
      <dgm:prSet custT="1"/>
      <dgm:spPr/>
      <dgm:t>
        <a:bodyPr/>
        <a:lstStyle/>
        <a:p>
          <a:pPr>
            <a:lnSpc>
              <a:spcPct val="100000"/>
            </a:lnSpc>
          </a:pPr>
          <a:r>
            <a:rPr lang="en-US" sz="2000" dirty="0"/>
            <a:t>The small tricks nobody teaches</a:t>
          </a:r>
        </a:p>
      </dgm:t>
    </dgm:pt>
    <dgm:pt modelId="{1BEE8227-63FA-41FC-B7A1-5BD254A4D8D9}" type="parTrans" cxnId="{325B9B33-A1DB-40BE-8368-E8FAA8093FC2}">
      <dgm:prSet/>
      <dgm:spPr/>
      <dgm:t>
        <a:bodyPr/>
        <a:lstStyle/>
        <a:p>
          <a:endParaRPr lang="en-GB" sz="2000"/>
        </a:p>
      </dgm:t>
    </dgm:pt>
    <dgm:pt modelId="{AF94A76F-EC24-4269-B231-311DFC647ED4}" type="sibTrans" cxnId="{325B9B33-A1DB-40BE-8368-E8FAA8093FC2}">
      <dgm:prSet/>
      <dgm:spPr/>
      <dgm:t>
        <a:bodyPr/>
        <a:lstStyle/>
        <a:p>
          <a:endParaRPr lang="en-GB" sz="2000"/>
        </a:p>
      </dgm:t>
    </dgm:pt>
    <dgm:pt modelId="{FD5497B8-8769-4F19-AB01-C13586831923}" type="pres">
      <dgm:prSet presAssocID="{86484019-E7BE-4DF6-91BA-CD1A8F7C295B}" presName="root" presStyleCnt="0">
        <dgm:presLayoutVars>
          <dgm:dir/>
          <dgm:resizeHandles val="exact"/>
        </dgm:presLayoutVars>
      </dgm:prSet>
      <dgm:spPr/>
    </dgm:pt>
    <dgm:pt modelId="{69BA38D2-172E-4879-A360-7BD0AB8C347E}" type="pres">
      <dgm:prSet presAssocID="{50C6B0F3-D844-4153-8530-C3A4B21617D0}" presName="compNode" presStyleCnt="0"/>
      <dgm:spPr/>
    </dgm:pt>
    <dgm:pt modelId="{FB32BE6A-B3BA-4A4C-90A0-D01DB10DE93C}" type="pres">
      <dgm:prSet presAssocID="{50C6B0F3-D844-4153-8530-C3A4B21617D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03583BF8-8C37-47E4-AD77-BC51323741BD}" type="pres">
      <dgm:prSet presAssocID="{50C6B0F3-D844-4153-8530-C3A4B21617D0}" presName="spaceRect" presStyleCnt="0"/>
      <dgm:spPr/>
    </dgm:pt>
    <dgm:pt modelId="{3C78879D-6EBD-42C5-9D23-BF3E4051FAA7}" type="pres">
      <dgm:prSet presAssocID="{50C6B0F3-D844-4153-8530-C3A4B21617D0}" presName="textRect" presStyleLbl="revTx" presStyleIdx="0" presStyleCnt="5" custScaleY="112978">
        <dgm:presLayoutVars>
          <dgm:chMax val="1"/>
          <dgm:chPref val="1"/>
        </dgm:presLayoutVars>
      </dgm:prSet>
      <dgm:spPr/>
    </dgm:pt>
    <dgm:pt modelId="{1195605D-AD82-490A-A2EA-AE753AFB3C28}" type="pres">
      <dgm:prSet presAssocID="{C4593746-0F93-4DDD-8203-0EFE14836E32}" presName="sibTrans" presStyleCnt="0"/>
      <dgm:spPr/>
    </dgm:pt>
    <dgm:pt modelId="{B28DE834-B0F1-4225-B962-1AE4851EDAAB}" type="pres">
      <dgm:prSet presAssocID="{9AE8A22C-A9E1-4A27-89A7-C2EF26FC0904}" presName="compNode" presStyleCnt="0"/>
      <dgm:spPr/>
    </dgm:pt>
    <dgm:pt modelId="{3CE595DC-BCE3-46C5-A8DC-06DADCF35597}" type="pres">
      <dgm:prSet presAssocID="{9AE8A22C-A9E1-4A27-89A7-C2EF26FC090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bulb"/>
        </a:ext>
      </dgm:extLst>
    </dgm:pt>
    <dgm:pt modelId="{F7C1DE4C-3DA2-42DD-808F-63B2E6355DE3}" type="pres">
      <dgm:prSet presAssocID="{9AE8A22C-A9E1-4A27-89A7-C2EF26FC0904}" presName="spaceRect" presStyleCnt="0"/>
      <dgm:spPr/>
    </dgm:pt>
    <dgm:pt modelId="{372B49D4-E6BE-4448-9FE4-7A68137813AD}" type="pres">
      <dgm:prSet presAssocID="{9AE8A22C-A9E1-4A27-89A7-C2EF26FC0904}" presName="textRect" presStyleLbl="revTx" presStyleIdx="1" presStyleCnt="5">
        <dgm:presLayoutVars>
          <dgm:chMax val="1"/>
          <dgm:chPref val="1"/>
        </dgm:presLayoutVars>
      </dgm:prSet>
      <dgm:spPr/>
    </dgm:pt>
    <dgm:pt modelId="{4ACA5DEA-B0CA-4BC3-8F81-CBBDFC5F5E67}" type="pres">
      <dgm:prSet presAssocID="{93BAB744-B419-47B9-8557-8757E236B324}" presName="sibTrans" presStyleCnt="0"/>
      <dgm:spPr/>
    </dgm:pt>
    <dgm:pt modelId="{C2BC508F-B998-4AC4-B358-C03B6AF8F37D}" type="pres">
      <dgm:prSet presAssocID="{FD2AE10F-3222-4526-9B7C-6ABAD599932F}" presName="compNode" presStyleCnt="0"/>
      <dgm:spPr/>
    </dgm:pt>
    <dgm:pt modelId="{9B30F995-5915-49B8-885C-970C06042A3E}" type="pres">
      <dgm:prSet presAssocID="{FD2AE10F-3222-4526-9B7C-6ABAD599932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pen envelope"/>
        </a:ext>
      </dgm:extLst>
    </dgm:pt>
    <dgm:pt modelId="{2C2FDB2A-596A-4D03-8858-EDA0A7941C77}" type="pres">
      <dgm:prSet presAssocID="{FD2AE10F-3222-4526-9B7C-6ABAD599932F}" presName="spaceRect" presStyleCnt="0"/>
      <dgm:spPr/>
    </dgm:pt>
    <dgm:pt modelId="{F400A471-EF9F-4E5E-B4EB-0CBEAF43E194}" type="pres">
      <dgm:prSet presAssocID="{FD2AE10F-3222-4526-9B7C-6ABAD599932F}" presName="textRect" presStyleLbl="revTx" presStyleIdx="2" presStyleCnt="5">
        <dgm:presLayoutVars>
          <dgm:chMax val="1"/>
          <dgm:chPref val="1"/>
        </dgm:presLayoutVars>
      </dgm:prSet>
      <dgm:spPr/>
    </dgm:pt>
    <dgm:pt modelId="{CF6295E3-BD54-4604-A15C-9AEE0ACAC58B}" type="pres">
      <dgm:prSet presAssocID="{47391D43-28C4-463F-B593-3DA7D8DDB154}" presName="sibTrans" presStyleCnt="0"/>
      <dgm:spPr/>
    </dgm:pt>
    <dgm:pt modelId="{D276B6B6-4988-4180-9F69-313E4851B79A}" type="pres">
      <dgm:prSet presAssocID="{20C5F691-A7BC-40BC-A250-B9B654578A8B}" presName="compNode" presStyleCnt="0"/>
      <dgm:spPr/>
    </dgm:pt>
    <dgm:pt modelId="{9DABDF4B-881A-4F08-BD5B-39A3CC3885D3}" type="pres">
      <dgm:prSet presAssocID="{20C5F691-A7BC-40BC-A250-B9B654578A8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ove Letter"/>
        </a:ext>
      </dgm:extLst>
    </dgm:pt>
    <dgm:pt modelId="{2A783808-04D4-4723-99DA-6C5D8EC9C4F1}" type="pres">
      <dgm:prSet presAssocID="{20C5F691-A7BC-40BC-A250-B9B654578A8B}" presName="spaceRect" presStyleCnt="0"/>
      <dgm:spPr/>
    </dgm:pt>
    <dgm:pt modelId="{3B9E17DA-144D-486A-910E-EC17401ADA58}" type="pres">
      <dgm:prSet presAssocID="{20C5F691-A7BC-40BC-A250-B9B654578A8B}" presName="textRect" presStyleLbl="revTx" presStyleIdx="3" presStyleCnt="5">
        <dgm:presLayoutVars>
          <dgm:chMax val="1"/>
          <dgm:chPref val="1"/>
        </dgm:presLayoutVars>
      </dgm:prSet>
      <dgm:spPr/>
    </dgm:pt>
    <dgm:pt modelId="{D4129451-A469-430A-BD36-3651BB7728EC}" type="pres">
      <dgm:prSet presAssocID="{41FC32AF-BF99-4667-9811-E11209710AB1}" presName="sibTrans" presStyleCnt="0"/>
      <dgm:spPr/>
    </dgm:pt>
    <dgm:pt modelId="{E6B264BD-BBDC-4078-8B18-A4118E0A2FB3}" type="pres">
      <dgm:prSet presAssocID="{34BCF7DD-9F3A-43CB-AF79-EC931AEF0D21}" presName="compNode" presStyleCnt="0"/>
      <dgm:spPr/>
    </dgm:pt>
    <dgm:pt modelId="{55422D0D-07BE-4611-9228-2B0BF2243E9D}" type="pres">
      <dgm:prSet presAssocID="{34BCF7DD-9F3A-43CB-AF79-EC931AEF0D21}" presName="iconRect" presStyleLbl="nod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Magician Hat outline"/>
        </a:ext>
      </dgm:extLst>
    </dgm:pt>
    <dgm:pt modelId="{9431EF4B-1CE0-4B59-B418-C3FC9989E03D}" type="pres">
      <dgm:prSet presAssocID="{34BCF7DD-9F3A-43CB-AF79-EC931AEF0D21}" presName="spaceRect" presStyleCnt="0"/>
      <dgm:spPr/>
    </dgm:pt>
    <dgm:pt modelId="{B8038C83-FBC4-4F2A-BEA5-11FE6336D842}" type="pres">
      <dgm:prSet presAssocID="{34BCF7DD-9F3A-43CB-AF79-EC931AEF0D21}" presName="textRect" presStyleLbl="revTx" presStyleIdx="4" presStyleCnt="5">
        <dgm:presLayoutVars>
          <dgm:chMax val="1"/>
          <dgm:chPref val="1"/>
        </dgm:presLayoutVars>
      </dgm:prSet>
      <dgm:spPr/>
    </dgm:pt>
  </dgm:ptLst>
  <dgm:cxnLst>
    <dgm:cxn modelId="{54524406-D0E4-423D-92A3-E17645B403DF}" type="presOf" srcId="{34BCF7DD-9F3A-43CB-AF79-EC931AEF0D21}" destId="{B8038C83-FBC4-4F2A-BEA5-11FE6336D842}" srcOrd="0" destOrd="0" presId="urn:microsoft.com/office/officeart/2018/2/layout/IconLabelList"/>
    <dgm:cxn modelId="{336FB00B-A022-49FF-8E8B-4D5937E4B48A}" type="presOf" srcId="{86484019-E7BE-4DF6-91BA-CD1A8F7C295B}" destId="{FD5497B8-8769-4F19-AB01-C13586831923}" srcOrd="0" destOrd="0" presId="urn:microsoft.com/office/officeart/2018/2/layout/IconLabelList"/>
    <dgm:cxn modelId="{FEF0A20D-2C25-4085-8EA2-B03A78B61516}" srcId="{86484019-E7BE-4DF6-91BA-CD1A8F7C295B}" destId="{50C6B0F3-D844-4153-8530-C3A4B21617D0}" srcOrd="0" destOrd="0" parTransId="{C22DA574-EEE0-4223-A2B5-0139F02E39FB}" sibTransId="{C4593746-0F93-4DDD-8203-0EFE14836E32}"/>
    <dgm:cxn modelId="{325B9B33-A1DB-40BE-8368-E8FAA8093FC2}" srcId="{86484019-E7BE-4DF6-91BA-CD1A8F7C295B}" destId="{34BCF7DD-9F3A-43CB-AF79-EC931AEF0D21}" srcOrd="4" destOrd="0" parTransId="{1BEE8227-63FA-41FC-B7A1-5BD254A4D8D9}" sibTransId="{AF94A76F-EC24-4269-B231-311DFC647ED4}"/>
    <dgm:cxn modelId="{8104E64C-F099-4D93-96B5-4EF3C04DBFF8}" srcId="{86484019-E7BE-4DF6-91BA-CD1A8F7C295B}" destId="{FD2AE10F-3222-4526-9B7C-6ABAD599932F}" srcOrd="2" destOrd="0" parTransId="{293B80E3-ABC7-4B9F-85C6-568D5C6F7511}" sibTransId="{47391D43-28C4-463F-B593-3DA7D8DDB154}"/>
    <dgm:cxn modelId="{8D975185-E48B-4DE9-A094-8115FFC1D47D}" type="presOf" srcId="{9AE8A22C-A9E1-4A27-89A7-C2EF26FC0904}" destId="{372B49D4-E6BE-4448-9FE4-7A68137813AD}" srcOrd="0" destOrd="0" presId="urn:microsoft.com/office/officeart/2018/2/layout/IconLabelList"/>
    <dgm:cxn modelId="{E4D0F28D-AE54-41A7-8F60-5B3B8644409F}" srcId="{86484019-E7BE-4DF6-91BA-CD1A8F7C295B}" destId="{20C5F691-A7BC-40BC-A250-B9B654578A8B}" srcOrd="3" destOrd="0" parTransId="{2292D804-37D4-4314-83FA-F32BC076BE11}" sibTransId="{41FC32AF-BF99-4667-9811-E11209710AB1}"/>
    <dgm:cxn modelId="{3B87EAA7-6EB6-4F88-9DC0-75943E94F7A2}" srcId="{86484019-E7BE-4DF6-91BA-CD1A8F7C295B}" destId="{9AE8A22C-A9E1-4A27-89A7-C2EF26FC0904}" srcOrd="1" destOrd="0" parTransId="{E01D9236-3637-4AA4-A1FD-284C9AB03FEA}" sibTransId="{93BAB744-B419-47B9-8557-8757E236B324}"/>
    <dgm:cxn modelId="{02F677C8-8513-48ED-98E6-E65A16D43A39}" type="presOf" srcId="{50C6B0F3-D844-4153-8530-C3A4B21617D0}" destId="{3C78879D-6EBD-42C5-9D23-BF3E4051FAA7}" srcOrd="0" destOrd="0" presId="urn:microsoft.com/office/officeart/2018/2/layout/IconLabelList"/>
    <dgm:cxn modelId="{C121BED7-2855-49F7-842A-05CDA6A7D626}" type="presOf" srcId="{FD2AE10F-3222-4526-9B7C-6ABAD599932F}" destId="{F400A471-EF9F-4E5E-B4EB-0CBEAF43E194}" srcOrd="0" destOrd="0" presId="urn:microsoft.com/office/officeart/2018/2/layout/IconLabelList"/>
    <dgm:cxn modelId="{7FFFD0E9-3226-4824-A4E8-FC9E5DAE3EBE}" type="presOf" srcId="{20C5F691-A7BC-40BC-A250-B9B654578A8B}" destId="{3B9E17DA-144D-486A-910E-EC17401ADA58}" srcOrd="0" destOrd="0" presId="urn:microsoft.com/office/officeart/2018/2/layout/IconLabelList"/>
    <dgm:cxn modelId="{F3FFDDAE-4785-44C7-8241-2998B3591DF7}" type="presParOf" srcId="{FD5497B8-8769-4F19-AB01-C13586831923}" destId="{69BA38D2-172E-4879-A360-7BD0AB8C347E}" srcOrd="0" destOrd="0" presId="urn:microsoft.com/office/officeart/2018/2/layout/IconLabelList"/>
    <dgm:cxn modelId="{6D35BF0D-07CA-47E7-9D75-EC77C55BD3C3}" type="presParOf" srcId="{69BA38D2-172E-4879-A360-7BD0AB8C347E}" destId="{FB32BE6A-B3BA-4A4C-90A0-D01DB10DE93C}" srcOrd="0" destOrd="0" presId="urn:microsoft.com/office/officeart/2018/2/layout/IconLabelList"/>
    <dgm:cxn modelId="{07552A52-6E58-474C-AFC5-EA7F81714171}" type="presParOf" srcId="{69BA38D2-172E-4879-A360-7BD0AB8C347E}" destId="{03583BF8-8C37-47E4-AD77-BC51323741BD}" srcOrd="1" destOrd="0" presId="urn:microsoft.com/office/officeart/2018/2/layout/IconLabelList"/>
    <dgm:cxn modelId="{B76D4378-EA2C-4064-8E6E-97A1A6D707CB}" type="presParOf" srcId="{69BA38D2-172E-4879-A360-7BD0AB8C347E}" destId="{3C78879D-6EBD-42C5-9D23-BF3E4051FAA7}" srcOrd="2" destOrd="0" presId="urn:microsoft.com/office/officeart/2018/2/layout/IconLabelList"/>
    <dgm:cxn modelId="{2C345CAC-CE89-4A86-A545-22D0AF81024D}" type="presParOf" srcId="{FD5497B8-8769-4F19-AB01-C13586831923}" destId="{1195605D-AD82-490A-A2EA-AE753AFB3C28}" srcOrd="1" destOrd="0" presId="urn:microsoft.com/office/officeart/2018/2/layout/IconLabelList"/>
    <dgm:cxn modelId="{5A3E6344-5B4E-43D9-9464-423AABC6B855}" type="presParOf" srcId="{FD5497B8-8769-4F19-AB01-C13586831923}" destId="{B28DE834-B0F1-4225-B962-1AE4851EDAAB}" srcOrd="2" destOrd="0" presId="urn:microsoft.com/office/officeart/2018/2/layout/IconLabelList"/>
    <dgm:cxn modelId="{43190B5C-FF87-49B1-8A10-F2B511A59F51}" type="presParOf" srcId="{B28DE834-B0F1-4225-B962-1AE4851EDAAB}" destId="{3CE595DC-BCE3-46C5-A8DC-06DADCF35597}" srcOrd="0" destOrd="0" presId="urn:microsoft.com/office/officeart/2018/2/layout/IconLabelList"/>
    <dgm:cxn modelId="{DDDDE019-73A2-4817-8223-4F8250504000}" type="presParOf" srcId="{B28DE834-B0F1-4225-B962-1AE4851EDAAB}" destId="{F7C1DE4C-3DA2-42DD-808F-63B2E6355DE3}" srcOrd="1" destOrd="0" presId="urn:microsoft.com/office/officeart/2018/2/layout/IconLabelList"/>
    <dgm:cxn modelId="{BA77EB11-A3D6-423E-83D5-17E61237C45A}" type="presParOf" srcId="{B28DE834-B0F1-4225-B962-1AE4851EDAAB}" destId="{372B49D4-E6BE-4448-9FE4-7A68137813AD}" srcOrd="2" destOrd="0" presId="urn:microsoft.com/office/officeart/2018/2/layout/IconLabelList"/>
    <dgm:cxn modelId="{61452580-E400-4429-9882-1A40EB4BBBCF}" type="presParOf" srcId="{FD5497B8-8769-4F19-AB01-C13586831923}" destId="{4ACA5DEA-B0CA-4BC3-8F81-CBBDFC5F5E67}" srcOrd="3" destOrd="0" presId="urn:microsoft.com/office/officeart/2018/2/layout/IconLabelList"/>
    <dgm:cxn modelId="{C4554606-061D-49C7-B042-2E6FB640D3D7}" type="presParOf" srcId="{FD5497B8-8769-4F19-AB01-C13586831923}" destId="{C2BC508F-B998-4AC4-B358-C03B6AF8F37D}" srcOrd="4" destOrd="0" presId="urn:microsoft.com/office/officeart/2018/2/layout/IconLabelList"/>
    <dgm:cxn modelId="{B9039980-26C8-489B-9AA5-88CB8F85D0A6}" type="presParOf" srcId="{C2BC508F-B998-4AC4-B358-C03B6AF8F37D}" destId="{9B30F995-5915-49B8-885C-970C06042A3E}" srcOrd="0" destOrd="0" presId="urn:microsoft.com/office/officeart/2018/2/layout/IconLabelList"/>
    <dgm:cxn modelId="{69D9590B-C709-4513-AB8C-5A4CF2CFB1D7}" type="presParOf" srcId="{C2BC508F-B998-4AC4-B358-C03B6AF8F37D}" destId="{2C2FDB2A-596A-4D03-8858-EDA0A7941C77}" srcOrd="1" destOrd="0" presId="urn:microsoft.com/office/officeart/2018/2/layout/IconLabelList"/>
    <dgm:cxn modelId="{00DA0AEF-CF5F-4416-92B3-CF40CFD63642}" type="presParOf" srcId="{C2BC508F-B998-4AC4-B358-C03B6AF8F37D}" destId="{F400A471-EF9F-4E5E-B4EB-0CBEAF43E194}" srcOrd="2" destOrd="0" presId="urn:microsoft.com/office/officeart/2018/2/layout/IconLabelList"/>
    <dgm:cxn modelId="{86A29505-DEE3-4DF0-93F2-FE49A2073C5A}" type="presParOf" srcId="{FD5497B8-8769-4F19-AB01-C13586831923}" destId="{CF6295E3-BD54-4604-A15C-9AEE0ACAC58B}" srcOrd="5" destOrd="0" presId="urn:microsoft.com/office/officeart/2018/2/layout/IconLabelList"/>
    <dgm:cxn modelId="{E9DD9415-0644-42A1-BD85-B77D31912870}" type="presParOf" srcId="{FD5497B8-8769-4F19-AB01-C13586831923}" destId="{D276B6B6-4988-4180-9F69-313E4851B79A}" srcOrd="6" destOrd="0" presId="urn:microsoft.com/office/officeart/2018/2/layout/IconLabelList"/>
    <dgm:cxn modelId="{ABB04DC2-FB6B-4F13-9E9E-9283A3497056}" type="presParOf" srcId="{D276B6B6-4988-4180-9F69-313E4851B79A}" destId="{9DABDF4B-881A-4F08-BD5B-39A3CC3885D3}" srcOrd="0" destOrd="0" presId="urn:microsoft.com/office/officeart/2018/2/layout/IconLabelList"/>
    <dgm:cxn modelId="{3E4849A1-E1FD-4CC6-B621-9C46FD1CF2A3}" type="presParOf" srcId="{D276B6B6-4988-4180-9F69-313E4851B79A}" destId="{2A783808-04D4-4723-99DA-6C5D8EC9C4F1}" srcOrd="1" destOrd="0" presId="urn:microsoft.com/office/officeart/2018/2/layout/IconLabelList"/>
    <dgm:cxn modelId="{6D203847-C256-4B30-8339-DFC6A59DCFF7}" type="presParOf" srcId="{D276B6B6-4988-4180-9F69-313E4851B79A}" destId="{3B9E17DA-144D-486A-910E-EC17401ADA58}" srcOrd="2" destOrd="0" presId="urn:microsoft.com/office/officeart/2018/2/layout/IconLabelList"/>
    <dgm:cxn modelId="{571416BC-11DD-44DD-A3FA-68A667448D03}" type="presParOf" srcId="{FD5497B8-8769-4F19-AB01-C13586831923}" destId="{D4129451-A469-430A-BD36-3651BB7728EC}" srcOrd="7" destOrd="0" presId="urn:microsoft.com/office/officeart/2018/2/layout/IconLabelList"/>
    <dgm:cxn modelId="{7883D4DE-C6BC-46BF-B871-03E368B025DD}" type="presParOf" srcId="{FD5497B8-8769-4F19-AB01-C13586831923}" destId="{E6B264BD-BBDC-4078-8B18-A4118E0A2FB3}" srcOrd="8" destOrd="0" presId="urn:microsoft.com/office/officeart/2018/2/layout/IconLabelList"/>
    <dgm:cxn modelId="{0B8357B8-5437-4FBF-8F6C-8D976ED21168}" type="presParOf" srcId="{E6B264BD-BBDC-4078-8B18-A4118E0A2FB3}" destId="{55422D0D-07BE-4611-9228-2B0BF2243E9D}" srcOrd="0" destOrd="0" presId="urn:microsoft.com/office/officeart/2018/2/layout/IconLabelList"/>
    <dgm:cxn modelId="{3FBA9B0F-2B9F-4448-AE2B-1090308AFA04}" type="presParOf" srcId="{E6B264BD-BBDC-4078-8B18-A4118E0A2FB3}" destId="{9431EF4B-1CE0-4B59-B418-C3FC9989E03D}" srcOrd="1" destOrd="0" presId="urn:microsoft.com/office/officeart/2018/2/layout/IconLabelList"/>
    <dgm:cxn modelId="{A447C33E-1BC2-4CB0-8891-A5D8360ED478}" type="presParOf" srcId="{E6B264BD-BBDC-4078-8B18-A4118E0A2FB3}" destId="{B8038C83-FBC4-4F2A-BEA5-11FE6336D842}"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A6245-C5A4-42E6-920B-0A1D0BE82B04}">
      <dsp:nvSpPr>
        <dsp:cNvPr id="0" name=""/>
        <dsp:cNvSpPr/>
      </dsp:nvSpPr>
      <dsp:spPr>
        <a:xfrm>
          <a:off x="0" y="970"/>
          <a:ext cx="79491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1D965-4CF9-4650-91D0-FD3FA00A0828}">
      <dsp:nvSpPr>
        <dsp:cNvPr id="0" name=""/>
        <dsp:cNvSpPr/>
      </dsp:nvSpPr>
      <dsp:spPr>
        <a:xfrm>
          <a:off x="0" y="970"/>
          <a:ext cx="7949184" cy="66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Location component of decision making</a:t>
          </a:r>
          <a:endParaRPr lang="en-US" sz="2800" kern="1200" dirty="0"/>
        </a:p>
      </dsp:txBody>
      <dsp:txXfrm>
        <a:off x="0" y="970"/>
        <a:ext cx="7949184" cy="661869"/>
      </dsp:txXfrm>
    </dsp:sp>
    <dsp:sp modelId="{39A4DB5B-D1C5-4D14-848D-8A0F79E88FBD}">
      <dsp:nvSpPr>
        <dsp:cNvPr id="0" name=""/>
        <dsp:cNvSpPr/>
      </dsp:nvSpPr>
      <dsp:spPr>
        <a:xfrm>
          <a:off x="0" y="662839"/>
          <a:ext cx="79491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E65AC6-FF51-44E6-A139-608EB99CA71B}">
      <dsp:nvSpPr>
        <dsp:cNvPr id="0" name=""/>
        <dsp:cNvSpPr/>
      </dsp:nvSpPr>
      <dsp:spPr>
        <a:xfrm>
          <a:off x="0" y="662839"/>
          <a:ext cx="7949184" cy="66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LBDM for field </a:t>
          </a:r>
          <a:endParaRPr lang="en-US" sz="2800" kern="1200" dirty="0"/>
        </a:p>
      </dsp:txBody>
      <dsp:txXfrm>
        <a:off x="0" y="662839"/>
        <a:ext cx="7949184" cy="661869"/>
      </dsp:txXfrm>
    </dsp:sp>
    <dsp:sp modelId="{9A94BB49-62A4-4F93-8B04-DF03AB357EEB}">
      <dsp:nvSpPr>
        <dsp:cNvPr id="0" name=""/>
        <dsp:cNvSpPr/>
      </dsp:nvSpPr>
      <dsp:spPr>
        <a:xfrm>
          <a:off x="0" y="1324709"/>
          <a:ext cx="79491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EF8040-DACF-43E2-8824-B862C6C9C448}">
      <dsp:nvSpPr>
        <dsp:cNvPr id="0" name=""/>
        <dsp:cNvSpPr/>
      </dsp:nvSpPr>
      <dsp:spPr>
        <a:xfrm>
          <a:off x="0" y="1324709"/>
          <a:ext cx="7949184" cy="66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Guide for implementation and sustainable future</a:t>
          </a:r>
          <a:endParaRPr lang="en-US" sz="2800" kern="1200"/>
        </a:p>
      </dsp:txBody>
      <dsp:txXfrm>
        <a:off x="0" y="1324709"/>
        <a:ext cx="7949184" cy="6618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2BE6A-B3BA-4A4C-90A0-D01DB10DE93C}">
      <dsp:nvSpPr>
        <dsp:cNvPr id="0" name=""/>
        <dsp:cNvSpPr/>
      </dsp:nvSpPr>
      <dsp:spPr>
        <a:xfrm>
          <a:off x="996031" y="789599"/>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8879D-6EBD-42C5-9D23-BF3E4051FAA7}">
      <dsp:nvSpPr>
        <dsp:cNvPr id="0" name=""/>
        <dsp:cNvSpPr/>
      </dsp:nvSpPr>
      <dsp:spPr>
        <a:xfrm>
          <a:off x="501031" y="1858076"/>
          <a:ext cx="1800000" cy="1169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0" i="0" kern="1200" baseline="0" dirty="0"/>
            <a:t>Complexity of decision-making research</a:t>
          </a:r>
          <a:endParaRPr lang="en-US" sz="2000" kern="1200" dirty="0"/>
        </a:p>
      </dsp:txBody>
      <dsp:txXfrm>
        <a:off x="501031" y="1858076"/>
        <a:ext cx="1800000" cy="1169322"/>
      </dsp:txXfrm>
    </dsp:sp>
    <dsp:sp modelId="{3CE595DC-BCE3-46C5-A8DC-06DADCF35597}">
      <dsp:nvSpPr>
        <dsp:cNvPr id="0" name=""/>
        <dsp:cNvSpPr/>
      </dsp:nvSpPr>
      <dsp:spPr>
        <a:xfrm>
          <a:off x="3111031" y="82318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2B49D4-E6BE-4448-9FE4-7A68137813AD}">
      <dsp:nvSpPr>
        <dsp:cNvPr id="0" name=""/>
        <dsp:cNvSpPr/>
      </dsp:nvSpPr>
      <dsp:spPr>
        <a:xfrm>
          <a:off x="2616031" y="1958817"/>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0" i="0" kern="1200" baseline="0"/>
            <a:t>Wide array of ideas</a:t>
          </a:r>
          <a:endParaRPr lang="en-US" sz="2000" kern="1200"/>
        </a:p>
      </dsp:txBody>
      <dsp:txXfrm>
        <a:off x="2616031" y="1958817"/>
        <a:ext cx="1800000" cy="1035000"/>
      </dsp:txXfrm>
    </dsp:sp>
    <dsp:sp modelId="{9B30F995-5915-49B8-885C-970C06042A3E}">
      <dsp:nvSpPr>
        <dsp:cNvPr id="0" name=""/>
        <dsp:cNvSpPr/>
      </dsp:nvSpPr>
      <dsp:spPr>
        <a:xfrm>
          <a:off x="5226031" y="82318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00A471-EF9F-4E5E-B4EB-0CBEAF43E194}">
      <dsp:nvSpPr>
        <dsp:cNvPr id="0" name=""/>
        <dsp:cNvSpPr/>
      </dsp:nvSpPr>
      <dsp:spPr>
        <a:xfrm>
          <a:off x="4731031" y="1958817"/>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0" i="0" kern="1200" baseline="0" dirty="0"/>
            <a:t>Sticking to subject</a:t>
          </a:r>
          <a:endParaRPr lang="en-US" sz="2000" kern="1200" dirty="0"/>
        </a:p>
      </dsp:txBody>
      <dsp:txXfrm>
        <a:off x="4731031" y="1958817"/>
        <a:ext cx="1800000" cy="1035000"/>
      </dsp:txXfrm>
    </dsp:sp>
    <dsp:sp modelId="{9DABDF4B-881A-4F08-BD5B-39A3CC3885D3}">
      <dsp:nvSpPr>
        <dsp:cNvPr id="0" name=""/>
        <dsp:cNvSpPr/>
      </dsp:nvSpPr>
      <dsp:spPr>
        <a:xfrm>
          <a:off x="7341031" y="823180"/>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9E17DA-144D-486A-910E-EC17401ADA58}">
      <dsp:nvSpPr>
        <dsp:cNvPr id="0" name=""/>
        <dsp:cNvSpPr/>
      </dsp:nvSpPr>
      <dsp:spPr>
        <a:xfrm>
          <a:off x="6846031" y="1958817"/>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b="0" i="0" kern="1200" baseline="0" dirty="0"/>
            <a:t>Literature</a:t>
          </a:r>
          <a:endParaRPr lang="en-US" sz="2000" kern="1200" dirty="0"/>
        </a:p>
      </dsp:txBody>
      <dsp:txXfrm>
        <a:off x="6846031" y="1958817"/>
        <a:ext cx="1800000" cy="1035000"/>
      </dsp:txXfrm>
    </dsp:sp>
    <dsp:sp modelId="{55422D0D-07BE-4611-9228-2B0BF2243E9D}">
      <dsp:nvSpPr>
        <dsp:cNvPr id="0" name=""/>
        <dsp:cNvSpPr/>
      </dsp:nvSpPr>
      <dsp:spPr>
        <a:xfrm>
          <a:off x="9456031" y="823180"/>
          <a:ext cx="810000" cy="810000"/>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038C83-FBC4-4F2A-BEA5-11FE6336D842}">
      <dsp:nvSpPr>
        <dsp:cNvPr id="0" name=""/>
        <dsp:cNvSpPr/>
      </dsp:nvSpPr>
      <dsp:spPr>
        <a:xfrm>
          <a:off x="8961031" y="1958817"/>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The small tricks nobody teaches</a:t>
          </a:r>
        </a:p>
      </dsp:txBody>
      <dsp:txXfrm>
        <a:off x="8961031" y="1958817"/>
        <a:ext cx="1800000" cy="1035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B6554F-6271-4B59-BAA7-FDE89A5FAB4C}" type="datetimeFigureOut">
              <a:rPr lang="en-GB" smtClean="0"/>
              <a:t>29/09/2022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A4A7FC-B505-49EF-9FD1-AD0A4B779181}" type="slidenum">
              <a:rPr lang="en-GB" smtClean="0"/>
              <a:t>‹#›</a:t>
            </a:fld>
            <a:endParaRPr lang="en-GB"/>
          </a:p>
        </p:txBody>
      </p:sp>
    </p:spTree>
    <p:extLst>
      <p:ext uri="{BB962C8B-B14F-4D97-AF65-F5344CB8AC3E}">
        <p14:creationId xmlns:p14="http://schemas.microsoft.com/office/powerpoint/2010/main" val="1001385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A4A7FC-B505-49EF-9FD1-AD0A4B779181}" type="slidenum">
              <a:rPr lang="en-GB" smtClean="0"/>
              <a:t>1</a:t>
            </a:fld>
            <a:endParaRPr lang="en-GB"/>
          </a:p>
        </p:txBody>
      </p:sp>
    </p:spTree>
    <p:extLst>
      <p:ext uri="{BB962C8B-B14F-4D97-AF65-F5344CB8AC3E}">
        <p14:creationId xmlns:p14="http://schemas.microsoft.com/office/powerpoint/2010/main" val="521855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Trebuchet ms" panose="020B0603020202020204" pitchFamily="34" charset="0"/>
              </a:rPr>
              <a:t>We too condemn another war – the climate war – that humanity is waging on itself, our ecosystems, and ocean.</a:t>
            </a:r>
            <a:br>
              <a:rPr lang="en-GB" dirty="0"/>
            </a:br>
            <a:r>
              <a:rPr lang="en-GB" b="0" i="0" dirty="0">
                <a:solidFill>
                  <a:srgbClr val="333333"/>
                </a:solidFill>
                <a:effectLst/>
                <a:latin typeface="Trebuchet ms" panose="020B0603020202020204" pitchFamily="34" charset="0"/>
              </a:rPr>
              <a:t>This war isn’t fought with bullets and bombs, but apathy, denial, and a lack of courage to do what we all know which must be done.</a:t>
            </a:r>
            <a:br>
              <a:rPr lang="en-GB" dirty="0"/>
            </a:br>
            <a:r>
              <a:rPr lang="en-GB" b="0" i="0" dirty="0">
                <a:solidFill>
                  <a:srgbClr val="333333"/>
                </a:solidFill>
                <a:effectLst/>
                <a:latin typeface="Trebuchet ms" panose="020B0603020202020204" pitchFamily="34" charset="0"/>
              </a:rPr>
              <a:t>This is a war we are losing in every community, city, and country of every size. But small states, those leas responsible, stand to lose the most of all. </a:t>
            </a:r>
            <a:r>
              <a:rPr lang="en-GB" dirty="0"/>
              <a:t>It is a crisis we did not cause but the consequences of which we bear nonetheless.</a:t>
            </a:r>
          </a:p>
          <a:p>
            <a:endParaRPr lang="en-GB" dirty="0"/>
          </a:p>
          <a:p>
            <a:r>
              <a:rPr lang="en-GB" dirty="0"/>
              <a:t>This crisis can be fought if the right decisions are made at all levels of action. Decisions backed by science. Decisions which are predicted to have a sustainable impact. </a:t>
            </a:r>
          </a:p>
          <a:p>
            <a:endParaRPr lang="en-GB" dirty="0"/>
          </a:p>
          <a:p>
            <a:r>
              <a:rPr lang="en-GB" dirty="0"/>
              <a:t>These decisions will vary depending on the location it is being made for. The path to SD for France maybe different to what it is for Vanuatu. </a:t>
            </a:r>
          </a:p>
          <a:p>
            <a:endParaRPr lang="en-GB" dirty="0"/>
          </a:p>
          <a:p>
            <a:r>
              <a:rPr lang="en-GB" dirty="0"/>
              <a:t>As we all know that Forests are tied to a location and their characteristics are influenced by the location they are in. Therefore it </a:t>
            </a:r>
            <a:r>
              <a:rPr lang="en-GB" dirty="0" err="1"/>
              <a:t>os</a:t>
            </a:r>
            <a:r>
              <a:rPr lang="en-GB" dirty="0"/>
              <a:t> very important that we make decisions for forests based on its locational information criteria.</a:t>
            </a:r>
          </a:p>
          <a:p>
            <a:endParaRPr lang="en-GB" dirty="0"/>
          </a:p>
          <a:p>
            <a:r>
              <a:rPr lang="en-GB" dirty="0"/>
              <a:t>Forests play an important role in our daily lives and UN Goal 15.2 is to sustainably manage the earths forest in order to support life on earth. The benefits of forests are endless. However, we are losing it at an alarming rate because the decisions we make for our forests are not backed by science being tailored for each location depending on the factors of that location, hence it is not sustainable in nature.</a:t>
            </a:r>
          </a:p>
          <a:p>
            <a:endParaRPr lang="en-GB" dirty="0"/>
          </a:p>
          <a:p>
            <a:r>
              <a:rPr lang="en-GB" dirty="0"/>
              <a:t>Fiji, a small island nation in the south pacific with a </a:t>
            </a:r>
            <a:r>
              <a:rPr lang="en-GB" dirty="0" err="1"/>
              <a:t>poluplation</a:t>
            </a:r>
            <a:r>
              <a:rPr lang="en-GB" dirty="0"/>
              <a:t> of approximately 900k and land mass of 1.8m ha has been using LBI for Forestry for almost 3 decades. This study will look at decision making using location based information in the Fiji Scenario.</a:t>
            </a:r>
          </a:p>
        </p:txBody>
      </p:sp>
      <p:sp>
        <p:nvSpPr>
          <p:cNvPr id="4" name="Slide Number Placeholder 3"/>
          <p:cNvSpPr>
            <a:spLocks noGrp="1"/>
          </p:cNvSpPr>
          <p:nvPr>
            <p:ph type="sldNum" sz="quarter" idx="5"/>
          </p:nvPr>
        </p:nvSpPr>
        <p:spPr/>
        <p:txBody>
          <a:bodyPr/>
          <a:lstStyle/>
          <a:p>
            <a:fld id="{FBA4A7FC-B505-49EF-9FD1-AD0A4B779181}" type="slidenum">
              <a:rPr lang="en-GB" smtClean="0"/>
              <a:t>2</a:t>
            </a:fld>
            <a:endParaRPr lang="en-GB"/>
          </a:p>
        </p:txBody>
      </p:sp>
    </p:spTree>
    <p:extLst>
      <p:ext uri="{BB962C8B-B14F-4D97-AF65-F5344CB8AC3E}">
        <p14:creationId xmlns:p14="http://schemas.microsoft.com/office/powerpoint/2010/main" val="270462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study is to </a:t>
            </a:r>
          </a:p>
        </p:txBody>
      </p:sp>
      <p:sp>
        <p:nvSpPr>
          <p:cNvPr id="4" name="Slide Number Placeholder 3"/>
          <p:cNvSpPr>
            <a:spLocks noGrp="1"/>
          </p:cNvSpPr>
          <p:nvPr>
            <p:ph type="sldNum" sz="quarter" idx="5"/>
          </p:nvPr>
        </p:nvSpPr>
        <p:spPr/>
        <p:txBody>
          <a:bodyPr/>
          <a:lstStyle/>
          <a:p>
            <a:fld id="{FBA4A7FC-B505-49EF-9FD1-AD0A4B779181}" type="slidenum">
              <a:rPr lang="en-GB" smtClean="0"/>
              <a:t>3</a:t>
            </a:fld>
            <a:endParaRPr lang="en-GB"/>
          </a:p>
        </p:txBody>
      </p:sp>
    </p:spTree>
    <p:extLst>
      <p:ext uri="{BB962C8B-B14F-4D97-AF65-F5344CB8AC3E}">
        <p14:creationId xmlns:p14="http://schemas.microsoft.com/office/powerpoint/2010/main" val="4117417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the brief introduction and background which set the scene for my research, one may ask, WHY? Why this study, what is the rationale behind it?</a:t>
            </a:r>
          </a:p>
        </p:txBody>
      </p:sp>
      <p:sp>
        <p:nvSpPr>
          <p:cNvPr id="4" name="Slide Number Placeholder 3"/>
          <p:cNvSpPr>
            <a:spLocks noGrp="1"/>
          </p:cNvSpPr>
          <p:nvPr>
            <p:ph type="sldNum" sz="quarter" idx="5"/>
          </p:nvPr>
        </p:nvSpPr>
        <p:spPr/>
        <p:txBody>
          <a:bodyPr/>
          <a:lstStyle/>
          <a:p>
            <a:fld id="{FBA4A7FC-B505-49EF-9FD1-AD0A4B779181}" type="slidenum">
              <a:rPr lang="en-GB" smtClean="0"/>
              <a:t>4</a:t>
            </a:fld>
            <a:endParaRPr lang="en-GB"/>
          </a:p>
        </p:txBody>
      </p:sp>
    </p:spTree>
    <p:extLst>
      <p:ext uri="{BB962C8B-B14F-4D97-AF65-F5344CB8AC3E}">
        <p14:creationId xmlns:p14="http://schemas.microsoft.com/office/powerpoint/2010/main" val="2850696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Knowing the </a:t>
            </a:r>
            <a:r>
              <a:rPr lang="en-GB" dirty="0" err="1"/>
              <a:t>raionalle</a:t>
            </a:r>
            <a:r>
              <a:rPr lang="en-GB" dirty="0"/>
              <a:t> behind this study. Literature of the following themes were reviewed to get an insight into existing work already done on the subject. These literature were plucked from different fields of study as there has been no past study which focuses on the 3 key fields of study I am looking at which is DM, LBM and </a:t>
            </a:r>
            <a:r>
              <a:rPr lang="en-GB"/>
              <a:t>Forestry.41</a:t>
            </a:r>
            <a:endParaRPr lang="en-GB" dirty="0"/>
          </a:p>
          <a:p>
            <a:pPr marL="228600" indent="-228600">
              <a:buAutoNum type="arabicPeriod"/>
            </a:pPr>
            <a:r>
              <a:rPr lang="en-GB" dirty="0"/>
              <a:t>SFM can be traced back to the 17</a:t>
            </a:r>
            <a:r>
              <a:rPr lang="en-GB" baseline="30000" dirty="0"/>
              <a:t>th</a:t>
            </a:r>
            <a:r>
              <a:rPr lang="en-GB" dirty="0"/>
              <a:t> century. </a:t>
            </a:r>
            <a:r>
              <a:rPr lang="en-GB" dirty="0" err="1"/>
              <a:t>Cademics</a:t>
            </a:r>
            <a:r>
              <a:rPr lang="en-GB" dirty="0"/>
              <a:t> have argued a number of definitions for SFM but it all summarizes to the definition of SD by the </a:t>
            </a:r>
            <a:r>
              <a:rPr lang="en-GB" dirty="0" err="1"/>
              <a:t>Bruntland</a:t>
            </a:r>
            <a:r>
              <a:rPr lang="en-GB" dirty="0"/>
              <a:t> commission in 1987 which is ‘development that meets the needs of the present </a:t>
            </a:r>
            <a:r>
              <a:rPr lang="en-GB" dirty="0" err="1"/>
              <a:t>ithout</a:t>
            </a:r>
            <a:r>
              <a:rPr lang="en-GB" dirty="0"/>
              <a:t> compromising the needs of our future generations’. This study defines SFM as ‘Any activity involving or leading to the protection, conservation, sustainable management, establishment and sustainable logging of forests’.</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decision making as a concept and the role that decision making plays in sustainable development is very important. Academics have long argues that Decision making is an essential part of our daily lives. Decisions shape our future and those of our future generations. Our future generations will only have a nice future if we makes sustainable decisions today. Hence DM plays a very important role in SD</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Spatial information was a term first coined in 1985 by Hopkins and Armstrong. Spatial information is summarized as any information which is about a particular location. There have been many arguments that decisions are best made tailored for a particular location. To give an example: The decisions that are made </a:t>
            </a:r>
            <a:r>
              <a:rPr lang="en-GB" i="0" dirty="0" err="1">
                <a:solidFill>
                  <a:schemeClr val="tx1"/>
                </a:solidFill>
                <a:effectLst/>
                <a:latin typeface="Roboto" panose="02000000000000000000" pitchFamily="2" charset="0"/>
                <a:ea typeface="Calibri" panose="020F0502020204030204" pitchFamily="34" charset="0"/>
                <a:cs typeface="Times New Roman" panose="02020603050405020304" pitchFamily="18" charset="0"/>
              </a:rPr>
              <a:t>foer</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a:t>
            </a:r>
            <a:r>
              <a:rPr lang="en-GB" i="0" dirty="0" err="1">
                <a:solidFill>
                  <a:schemeClr val="tx1"/>
                </a:solidFill>
                <a:effectLst/>
                <a:latin typeface="Roboto" panose="02000000000000000000" pitchFamily="2" charset="0"/>
                <a:ea typeface="Calibri" panose="020F0502020204030204" pitchFamily="34" charset="0"/>
                <a:cs typeface="Times New Roman" panose="02020603050405020304" pitchFamily="18" charset="0"/>
              </a:rPr>
              <a:t>Nirways</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forests cannot be made for Fijis forests. Reason being? Location. The factor is location. Due to the difference in Location many factors are affected and hence the decisions change.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800" dirty="0">
                <a:effectLst/>
                <a:latin typeface="Roboto" panose="02000000000000000000" pitchFamily="2" charset="0"/>
                <a:ea typeface="Calibri" panose="020F0502020204030204" pitchFamily="34" charset="0"/>
                <a:cs typeface="Times New Roman" panose="02020603050405020304" pitchFamily="18" charset="0"/>
              </a:rPr>
              <a:t>Huber, 1990 states that Timely flow of accurate and reliable information throughout organizations is critical for decision making, hence the organizational structure for flow of spatial information systems from studies around the world were looked at. Organizations which fail to organize their information flow will have communication breaks which will eventually lead to a slow failure in the organizations deliverables.</a:t>
            </a:r>
            <a:endPar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800" dirty="0">
                <a:effectLst/>
                <a:latin typeface="Roboto" panose="02000000000000000000" pitchFamily="2" charset="0"/>
                <a:ea typeface="Calibri" panose="020F0502020204030204" pitchFamily="34" charset="0"/>
                <a:cs typeface="Times New Roman" panose="02020603050405020304" pitchFamily="18" charset="0"/>
              </a:rPr>
              <a:t>Brain drain is a major concern for developing countries (Docquier et al., 2007; Ngoma and Ismail, 2013). The concept of institutional memory for an organization can be traced back to Becker (1932, as sighted by El Sawy et al., (1986) who states that institutional memory is knowledge of an organization which lives in a person through the experiences that one goes through during their time in an organization. The loss of institutional memory is loss of organizational knowledge (El Sawy et al., 1986).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SDI are systems of spatial data interconnected through IT systems keeping data organized and </a:t>
            </a:r>
            <a:r>
              <a:rPr lang="en-GB" i="0" dirty="0" err="1">
                <a:solidFill>
                  <a:schemeClr val="tx1"/>
                </a:solidFill>
                <a:effectLst/>
                <a:latin typeface="Roboto" panose="02000000000000000000" pitchFamily="2" charset="0"/>
                <a:ea typeface="Calibri" panose="020F0502020204030204" pitchFamily="34" charset="0"/>
                <a:cs typeface="Times New Roman" panose="02020603050405020304" pitchFamily="18" charset="0"/>
              </a:rPr>
              <a:t>upto</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standards. Fonseca et al. (2009) have laid out the need for such a Spatial Data Infrastructure which leads to Global Forest Information System (</a:t>
            </a:r>
            <a:r>
              <a:rPr lang="en-GB" i="0" dirty="0" err="1">
                <a:solidFill>
                  <a:schemeClr val="tx1"/>
                </a:solidFill>
                <a:effectLst/>
                <a:latin typeface="Roboto" panose="02000000000000000000" pitchFamily="2" charset="0"/>
                <a:ea typeface="Calibri" panose="020F0502020204030204" pitchFamily="34" charset="0"/>
                <a:cs typeface="Times New Roman" panose="02020603050405020304" pitchFamily="18" charset="0"/>
              </a:rPr>
              <a:t>Câmara</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et al., 2009). Their focus is on the Amazon Forest Fires and how Spatial Data Infrastructures could help make quick decisions and have inter agency collaboration to prevent catastrophes at the Amazon forests.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endParaRP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FBA4A7FC-B505-49EF-9FD1-AD0A4B779181}" type="slidenum">
              <a:rPr lang="en-GB" smtClean="0"/>
              <a:t>5</a:t>
            </a:fld>
            <a:endParaRPr lang="en-GB"/>
          </a:p>
        </p:txBody>
      </p:sp>
    </p:spTree>
    <p:extLst>
      <p:ext uri="{BB962C8B-B14F-4D97-AF65-F5344CB8AC3E}">
        <p14:creationId xmlns:p14="http://schemas.microsoft.com/office/powerpoint/2010/main" val="769037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reviewed literature of the topics mentioned in </a:t>
            </a:r>
            <a:r>
              <a:rPr lang="en-GB" dirty="0" err="1"/>
              <a:t>thr</a:t>
            </a:r>
            <a:r>
              <a:rPr lang="en-GB" dirty="0"/>
              <a:t> last slied. 3 key gaps were identified.</a:t>
            </a:r>
          </a:p>
        </p:txBody>
      </p:sp>
      <p:sp>
        <p:nvSpPr>
          <p:cNvPr id="4" name="Slide Number Placeholder 3"/>
          <p:cNvSpPr>
            <a:spLocks noGrp="1"/>
          </p:cNvSpPr>
          <p:nvPr>
            <p:ph type="sldNum" sz="quarter" idx="5"/>
          </p:nvPr>
        </p:nvSpPr>
        <p:spPr/>
        <p:txBody>
          <a:bodyPr/>
          <a:lstStyle/>
          <a:p>
            <a:fld id="{FBA4A7FC-B505-49EF-9FD1-AD0A4B779181}" type="slidenum">
              <a:rPr lang="en-GB" smtClean="0"/>
              <a:t>6</a:t>
            </a:fld>
            <a:endParaRPr lang="en-GB"/>
          </a:p>
        </p:txBody>
      </p:sp>
    </p:spTree>
    <p:extLst>
      <p:ext uri="{BB962C8B-B14F-4D97-AF65-F5344CB8AC3E}">
        <p14:creationId xmlns:p14="http://schemas.microsoft.com/office/powerpoint/2010/main" val="2918359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to the research gaps that were identified in literature, 3 objectives were identified for this study</a:t>
            </a:r>
          </a:p>
        </p:txBody>
      </p:sp>
      <p:sp>
        <p:nvSpPr>
          <p:cNvPr id="4" name="Slide Number Placeholder 3"/>
          <p:cNvSpPr>
            <a:spLocks noGrp="1"/>
          </p:cNvSpPr>
          <p:nvPr>
            <p:ph type="sldNum" sz="quarter" idx="5"/>
          </p:nvPr>
        </p:nvSpPr>
        <p:spPr/>
        <p:txBody>
          <a:bodyPr/>
          <a:lstStyle/>
          <a:p>
            <a:fld id="{FBA4A7FC-B505-49EF-9FD1-AD0A4B779181}" type="slidenum">
              <a:rPr lang="en-GB" smtClean="0"/>
              <a:t>7</a:t>
            </a:fld>
            <a:endParaRPr lang="en-GB"/>
          </a:p>
        </p:txBody>
      </p:sp>
    </p:spTree>
    <p:extLst>
      <p:ext uri="{BB962C8B-B14F-4D97-AF65-F5344CB8AC3E}">
        <p14:creationId xmlns:p14="http://schemas.microsoft.com/office/powerpoint/2010/main" val="3360212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mixed method approach of mainly qualitative and a bit of quantitative research methods were employed for this research. </a:t>
            </a:r>
          </a:p>
          <a:p>
            <a:endParaRPr lang="en-GB" dirty="0"/>
          </a:p>
          <a:p>
            <a:endParaRPr lang="en-GB" dirty="0"/>
          </a:p>
          <a:p>
            <a:r>
              <a:rPr lang="en-GB" dirty="0"/>
              <a:t>Limitations of these methodology were assessed so that the validity and reliability of the methodology could be verified.</a:t>
            </a:r>
          </a:p>
        </p:txBody>
      </p:sp>
      <p:sp>
        <p:nvSpPr>
          <p:cNvPr id="4" name="Slide Number Placeholder 3"/>
          <p:cNvSpPr>
            <a:spLocks noGrp="1"/>
          </p:cNvSpPr>
          <p:nvPr>
            <p:ph type="sldNum" sz="quarter" idx="5"/>
          </p:nvPr>
        </p:nvSpPr>
        <p:spPr/>
        <p:txBody>
          <a:bodyPr/>
          <a:lstStyle/>
          <a:p>
            <a:fld id="{FBA4A7FC-B505-49EF-9FD1-AD0A4B779181}" type="slidenum">
              <a:rPr lang="en-GB" smtClean="0"/>
              <a:t>8</a:t>
            </a:fld>
            <a:endParaRPr lang="en-GB"/>
          </a:p>
        </p:txBody>
      </p:sp>
    </p:spTree>
    <p:extLst>
      <p:ext uri="{BB962C8B-B14F-4D97-AF65-F5344CB8AC3E}">
        <p14:creationId xmlns:p14="http://schemas.microsoft.com/office/powerpoint/2010/main" val="1588540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A4A7FC-B505-49EF-9FD1-AD0A4B779181}" type="slidenum">
              <a:rPr lang="en-GB" smtClean="0"/>
              <a:t>9</a:t>
            </a:fld>
            <a:endParaRPr lang="en-GB"/>
          </a:p>
        </p:txBody>
      </p:sp>
    </p:spTree>
    <p:extLst>
      <p:ext uri="{BB962C8B-B14F-4D97-AF65-F5344CB8AC3E}">
        <p14:creationId xmlns:p14="http://schemas.microsoft.com/office/powerpoint/2010/main" val="33333394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knowledge, experience, skills, and abilities of the human resource force of an organization can possibly determine and have an impact in the organization’s future. </a:t>
            </a:r>
          </a:p>
          <a:p>
            <a:endParaRPr lang="en-GB" dirty="0"/>
          </a:p>
          <a:p>
            <a:r>
              <a:rPr lang="en-GB" sz="1800" dirty="0">
                <a:solidFill>
                  <a:srgbClr val="212121"/>
                </a:solidFill>
                <a:effectLst/>
                <a:latin typeface="Roboto" panose="02000000000000000000" pitchFamily="2" charset="0"/>
                <a:ea typeface="Calibri" panose="020F0502020204030204" pitchFamily="34" charset="0"/>
                <a:cs typeface="Times New Roman" panose="02020603050405020304" pitchFamily="18" charset="0"/>
              </a:rPr>
              <a:t>Proper documentation will also ensure that a brain drain (like in 2018) will not hinder the organizations progress in the yester years. </a:t>
            </a:r>
            <a:endParaRPr lang="en-GB" dirty="0"/>
          </a:p>
        </p:txBody>
      </p:sp>
      <p:sp>
        <p:nvSpPr>
          <p:cNvPr id="4" name="Slide Number Placeholder 3"/>
          <p:cNvSpPr>
            <a:spLocks noGrp="1"/>
          </p:cNvSpPr>
          <p:nvPr>
            <p:ph type="sldNum" sz="quarter" idx="5"/>
          </p:nvPr>
        </p:nvSpPr>
        <p:spPr/>
        <p:txBody>
          <a:bodyPr/>
          <a:lstStyle/>
          <a:p>
            <a:fld id="{FBA4A7FC-B505-49EF-9FD1-AD0A4B779181}" type="slidenum">
              <a:rPr lang="en-GB" smtClean="0"/>
              <a:t>10</a:t>
            </a:fld>
            <a:endParaRPr lang="en-GB"/>
          </a:p>
        </p:txBody>
      </p:sp>
    </p:spTree>
    <p:extLst>
      <p:ext uri="{BB962C8B-B14F-4D97-AF65-F5344CB8AC3E}">
        <p14:creationId xmlns:p14="http://schemas.microsoft.com/office/powerpoint/2010/main" val="33170871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A4A7FC-B505-49EF-9FD1-AD0A4B779181}" type="slidenum">
              <a:rPr lang="en-GB" smtClean="0"/>
              <a:t>18</a:t>
            </a:fld>
            <a:endParaRPr lang="en-GB"/>
          </a:p>
        </p:txBody>
      </p:sp>
    </p:spTree>
    <p:extLst>
      <p:ext uri="{BB962C8B-B14F-4D97-AF65-F5344CB8AC3E}">
        <p14:creationId xmlns:p14="http://schemas.microsoft.com/office/powerpoint/2010/main" val="833178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lnSpc>
                <a:spcPct val="110000"/>
              </a:lnSpc>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9/29/2022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012200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9/29/2022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66297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9/29/2022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64241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9/29/2022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82637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9/29/2022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69677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9/29/2022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65787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9/29/2022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3993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9/29/2022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63531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9/29/2022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0997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9/29/2022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65627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9/29/2022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18991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lIns="109728" tIns="109728" rIns="109728" bIns="91440" anchor="ct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lIns="109728" tIns="109728" rIns="109728" bIns="9144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lIns="109728" tIns="109728" rIns="109728" bIns="91440" anchor="ctr"/>
          <a:lstStyle>
            <a:lvl1pPr algn="l">
              <a:defRPr sz="900" spc="120">
                <a:solidFill>
                  <a:schemeClr val="bg1">
                    <a:alpha val="60000"/>
                  </a:schemeClr>
                </a:solidFill>
                <a:latin typeface="+mn-lt"/>
              </a:defRPr>
            </a:lvl1pPr>
          </a:lstStyle>
          <a:p>
            <a:fld id="{57E0CF6C-748E-4B7A-BC8B-3011EF78ED13}" type="datetime1">
              <a:rPr lang="en-US" smtClean="0"/>
              <a:pPr/>
              <a:t>9/29/2022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lIns="109728" tIns="109728" rIns="109728" bIns="91440" anchor="ctr"/>
          <a:lstStyle>
            <a:lvl1pPr algn="ctr">
              <a:defRPr sz="900" spc="12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lIns="109728" tIns="109728" rIns="109728" bIns="91440" anchor="ctr"/>
          <a:lstStyle>
            <a:lvl1pPr algn="r">
              <a:defRPr sz="900" spc="12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82771171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b="1" kern="1200" spc="24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400" kern="1200" spc="12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spc="12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spc="12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image" Target="../media/image8.png"/><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image" Target="../media/image4.pn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3.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4.png"/><Relationship Id="rId9"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www.proquest.com/scholarly-journals/theory-effects-advanced-information-technologie/docview/210937018/se-2" TargetMode="External"/><Relationship Id="rId4" Type="http://schemas.openxmlformats.org/officeDocument/2006/relationships/hyperlink" Target="https://doi.org/10.5455/msm.2015.27.347-35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4DA0203-BFB4-49DB-A205-51AD7549D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2" name="Rectangle 31">
            <a:extLst>
              <a:ext uri="{FF2B5EF4-FFF2-40B4-BE49-F238E27FC236}">
                <a16:creationId xmlns:a16="http://schemas.microsoft.com/office/drawing/2014/main" id="{10BFCB1E-89C9-4789-A2D9-52D6C8653F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a:extLst>
              <a:ext uri="{FF2B5EF4-FFF2-40B4-BE49-F238E27FC236}">
                <a16:creationId xmlns:a16="http://schemas.microsoft.com/office/drawing/2014/main" id="{30BFB777-A520-4263-4FF8-B502A62729DB}"/>
              </a:ext>
            </a:extLst>
          </p:cNvPr>
          <p:cNvPicPr>
            <a:picLocks noChangeAspect="1"/>
          </p:cNvPicPr>
          <p:nvPr/>
        </p:nvPicPr>
        <p:blipFill rotWithShape="1">
          <a:blip r:embed="rId3">
            <a:alphaModFix/>
          </a:blip>
          <a:srcRect t="4550" b="38787"/>
          <a:stretch/>
        </p:blipFill>
        <p:spPr>
          <a:xfrm>
            <a:off x="20" y="10"/>
            <a:ext cx="12191980" cy="6856614"/>
          </a:xfrm>
          <a:prstGeom prst="rect">
            <a:avLst/>
          </a:prstGeom>
        </p:spPr>
      </p:pic>
      <p:sp>
        <p:nvSpPr>
          <p:cNvPr id="34" name="Rectangle 33">
            <a:extLst>
              <a:ext uri="{FF2B5EF4-FFF2-40B4-BE49-F238E27FC236}">
                <a16:creationId xmlns:a16="http://schemas.microsoft.com/office/drawing/2014/main" id="{16F61E84-9DCA-4F22-94BC-C901DB4999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72106-2B24-3E9E-4D09-A35502DB9FBB}"/>
              </a:ext>
            </a:extLst>
          </p:cNvPr>
          <p:cNvSpPr>
            <a:spLocks noGrp="1"/>
          </p:cNvSpPr>
          <p:nvPr>
            <p:ph type="ctrTitle"/>
          </p:nvPr>
        </p:nvSpPr>
        <p:spPr>
          <a:xfrm>
            <a:off x="996275" y="744909"/>
            <a:ext cx="10190071" cy="3145855"/>
          </a:xfrm>
        </p:spPr>
        <p:txBody>
          <a:bodyPr vert="horz" lIns="91440" tIns="45720" rIns="91440" bIns="45720" rtlCol="0" anchor="b">
            <a:normAutofit/>
          </a:bodyPr>
          <a:lstStyle/>
          <a:p>
            <a:r>
              <a:rPr lang="en-US" sz="5400" dirty="0">
                <a:solidFill>
                  <a:srgbClr val="FFFFFF"/>
                </a:solidFill>
                <a:effectLst>
                  <a:outerShdw blurRad="38100" dist="38100" dir="2700000" algn="tl">
                    <a:srgbClr val="000000">
                      <a:alpha val="43137"/>
                    </a:srgbClr>
                  </a:outerShdw>
                </a:effectLst>
              </a:rPr>
              <a:t>Location-Based Information for Sustainable Development of Forests in Fiji</a:t>
            </a:r>
          </a:p>
        </p:txBody>
      </p:sp>
      <p:sp>
        <p:nvSpPr>
          <p:cNvPr id="7" name="Subtitle 6">
            <a:extLst>
              <a:ext uri="{FF2B5EF4-FFF2-40B4-BE49-F238E27FC236}">
                <a16:creationId xmlns:a16="http://schemas.microsoft.com/office/drawing/2014/main" id="{B2C070BB-6F76-DEC6-8E76-42D624EFD05D}"/>
              </a:ext>
            </a:extLst>
          </p:cNvPr>
          <p:cNvSpPr>
            <a:spLocks noGrp="1"/>
          </p:cNvSpPr>
          <p:nvPr>
            <p:ph type="subTitle" idx="1"/>
          </p:nvPr>
        </p:nvSpPr>
        <p:spPr>
          <a:xfrm>
            <a:off x="3538662" y="5590585"/>
            <a:ext cx="5105296" cy="1171279"/>
          </a:xfrm>
          <a:solidFill>
            <a:schemeClr val="bg1">
              <a:lumMod val="85000"/>
              <a:alpha val="20000"/>
            </a:schemeClr>
          </a:solidFill>
        </p:spPr>
        <p:txBody>
          <a:bodyPr anchor="t">
            <a:normAutofit/>
          </a:bodyPr>
          <a:lstStyle/>
          <a:p>
            <a:r>
              <a:rPr lang="en-GB" sz="1400" b="1" dirty="0">
                <a:solidFill>
                  <a:srgbClr val="FFFFFF"/>
                </a:solidFill>
                <a:effectLst>
                  <a:outerShdw blurRad="38100" dist="38100" dir="2700000" algn="tl">
                    <a:srgbClr val="000000">
                      <a:alpha val="43137"/>
                    </a:srgbClr>
                  </a:outerShdw>
                </a:effectLst>
              </a:rPr>
              <a:t>Mohammed Shorab (2105064)</a:t>
            </a:r>
          </a:p>
          <a:p>
            <a:r>
              <a:rPr lang="en-GB" sz="1400" b="1" dirty="0">
                <a:solidFill>
                  <a:srgbClr val="FFFFFF"/>
                </a:solidFill>
                <a:effectLst>
                  <a:outerShdw blurRad="38100" dist="38100" dir="2700000" algn="tl">
                    <a:srgbClr val="000000">
                      <a:alpha val="43137"/>
                    </a:srgbClr>
                  </a:outerShdw>
                </a:effectLst>
              </a:rPr>
              <a:t>MSc Environmental Conservation and Management</a:t>
            </a:r>
          </a:p>
          <a:p>
            <a:r>
              <a:rPr lang="en-GB" sz="1400" b="1" dirty="0">
                <a:solidFill>
                  <a:srgbClr val="FFFFFF"/>
                </a:solidFill>
                <a:effectLst>
                  <a:outerShdw blurRad="38100" dist="38100" dir="2700000" algn="tl">
                    <a:srgbClr val="000000">
                      <a:alpha val="43137"/>
                    </a:srgbClr>
                  </a:outerShdw>
                </a:effectLst>
              </a:rPr>
              <a:t>University of Wales Trinity St David - 2022</a:t>
            </a:r>
          </a:p>
          <a:p>
            <a:endParaRPr lang="en-GB" sz="800" b="1" dirty="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78667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838201" y="559813"/>
            <a:ext cx="10348146" cy="1283471"/>
          </a:xfrm>
        </p:spPr>
        <p:txBody>
          <a:bodyPr anchor="t">
            <a:normAutofit/>
          </a:bodyPr>
          <a:lstStyle/>
          <a:p>
            <a:r>
              <a:rPr lang="en-GB" dirty="0">
                <a:solidFill>
                  <a:schemeClr val="tx2"/>
                </a:solidFill>
              </a:rPr>
              <a:t>Introduction</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5" name="Freeform: Shape 4">
            <a:extLst>
              <a:ext uri="{FF2B5EF4-FFF2-40B4-BE49-F238E27FC236}">
                <a16:creationId xmlns:a16="http://schemas.microsoft.com/office/drawing/2014/main" id="{0B884ECA-762B-1C88-280A-0076D36F0A94}"/>
              </a:ext>
            </a:extLst>
          </p:cNvPr>
          <p:cNvSpPr/>
          <p:nvPr/>
        </p:nvSpPr>
        <p:spPr>
          <a:xfrm>
            <a:off x="1197268" y="1843284"/>
            <a:ext cx="8125224" cy="953409"/>
          </a:xfrm>
          <a:custGeom>
            <a:avLst/>
            <a:gdLst>
              <a:gd name="connsiteX0" fmla="*/ 0 w 8125224"/>
              <a:gd name="connsiteY0" fmla="*/ 95341 h 953409"/>
              <a:gd name="connsiteX1" fmla="*/ 95341 w 8125224"/>
              <a:gd name="connsiteY1" fmla="*/ 0 h 953409"/>
              <a:gd name="connsiteX2" fmla="*/ 8029883 w 8125224"/>
              <a:gd name="connsiteY2" fmla="*/ 0 h 953409"/>
              <a:gd name="connsiteX3" fmla="*/ 8125224 w 8125224"/>
              <a:gd name="connsiteY3" fmla="*/ 95341 h 953409"/>
              <a:gd name="connsiteX4" fmla="*/ 8125224 w 8125224"/>
              <a:gd name="connsiteY4" fmla="*/ 858068 h 953409"/>
              <a:gd name="connsiteX5" fmla="*/ 8029883 w 8125224"/>
              <a:gd name="connsiteY5" fmla="*/ 953409 h 953409"/>
              <a:gd name="connsiteX6" fmla="*/ 95341 w 8125224"/>
              <a:gd name="connsiteY6" fmla="*/ 953409 h 953409"/>
              <a:gd name="connsiteX7" fmla="*/ 0 w 8125224"/>
              <a:gd name="connsiteY7" fmla="*/ 858068 h 953409"/>
              <a:gd name="connsiteX8" fmla="*/ 0 w 8125224"/>
              <a:gd name="connsiteY8" fmla="*/ 95341 h 95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25224" h="953409">
                <a:moveTo>
                  <a:pt x="0" y="95341"/>
                </a:moveTo>
                <a:cubicBezTo>
                  <a:pt x="0" y="42686"/>
                  <a:pt x="42686" y="0"/>
                  <a:pt x="95341" y="0"/>
                </a:cubicBezTo>
                <a:lnTo>
                  <a:pt x="8029883" y="0"/>
                </a:lnTo>
                <a:cubicBezTo>
                  <a:pt x="8082538" y="0"/>
                  <a:pt x="8125224" y="42686"/>
                  <a:pt x="8125224" y="95341"/>
                </a:cubicBezTo>
                <a:lnTo>
                  <a:pt x="8125224" y="858068"/>
                </a:lnTo>
                <a:cubicBezTo>
                  <a:pt x="8125224" y="910723"/>
                  <a:pt x="8082538" y="953409"/>
                  <a:pt x="8029883" y="953409"/>
                </a:cubicBezTo>
                <a:lnTo>
                  <a:pt x="95341" y="953409"/>
                </a:lnTo>
                <a:cubicBezTo>
                  <a:pt x="42686" y="953409"/>
                  <a:pt x="0" y="910723"/>
                  <a:pt x="0" y="858068"/>
                </a:cubicBezTo>
                <a:lnTo>
                  <a:pt x="0" y="95341"/>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2704" tIns="172704" rIns="1226221" bIns="172704" numCol="1" spcCol="1270" anchor="ctr" anchorCtr="0">
            <a:noAutofit/>
          </a:bodyPr>
          <a:lstStyle/>
          <a:p>
            <a:pPr marL="0" lvl="0" indent="0" algn="l" defTabSz="1689100">
              <a:lnSpc>
                <a:spcPct val="90000"/>
              </a:lnSpc>
              <a:spcBef>
                <a:spcPct val="0"/>
              </a:spcBef>
              <a:spcAft>
                <a:spcPct val="35000"/>
              </a:spcAft>
              <a:buNone/>
            </a:pPr>
            <a:r>
              <a:rPr lang="en-GB" sz="3800" kern="1200" dirty="0"/>
              <a:t>Decision Making</a:t>
            </a:r>
          </a:p>
        </p:txBody>
      </p:sp>
      <p:sp>
        <p:nvSpPr>
          <p:cNvPr id="6" name="Freeform: Shape 5">
            <a:extLst>
              <a:ext uri="{FF2B5EF4-FFF2-40B4-BE49-F238E27FC236}">
                <a16:creationId xmlns:a16="http://schemas.microsoft.com/office/drawing/2014/main" id="{74F05F07-5BB5-8437-052C-765DC12A8256}"/>
              </a:ext>
            </a:extLst>
          </p:cNvPr>
          <p:cNvSpPr/>
          <p:nvPr/>
        </p:nvSpPr>
        <p:spPr>
          <a:xfrm>
            <a:off x="1877755" y="2970040"/>
            <a:ext cx="8125224" cy="953409"/>
          </a:xfrm>
          <a:custGeom>
            <a:avLst/>
            <a:gdLst>
              <a:gd name="connsiteX0" fmla="*/ 0 w 8125224"/>
              <a:gd name="connsiteY0" fmla="*/ 95341 h 953409"/>
              <a:gd name="connsiteX1" fmla="*/ 95341 w 8125224"/>
              <a:gd name="connsiteY1" fmla="*/ 0 h 953409"/>
              <a:gd name="connsiteX2" fmla="*/ 8029883 w 8125224"/>
              <a:gd name="connsiteY2" fmla="*/ 0 h 953409"/>
              <a:gd name="connsiteX3" fmla="*/ 8125224 w 8125224"/>
              <a:gd name="connsiteY3" fmla="*/ 95341 h 953409"/>
              <a:gd name="connsiteX4" fmla="*/ 8125224 w 8125224"/>
              <a:gd name="connsiteY4" fmla="*/ 858068 h 953409"/>
              <a:gd name="connsiteX5" fmla="*/ 8029883 w 8125224"/>
              <a:gd name="connsiteY5" fmla="*/ 953409 h 953409"/>
              <a:gd name="connsiteX6" fmla="*/ 95341 w 8125224"/>
              <a:gd name="connsiteY6" fmla="*/ 953409 h 953409"/>
              <a:gd name="connsiteX7" fmla="*/ 0 w 8125224"/>
              <a:gd name="connsiteY7" fmla="*/ 858068 h 953409"/>
              <a:gd name="connsiteX8" fmla="*/ 0 w 8125224"/>
              <a:gd name="connsiteY8" fmla="*/ 95341 h 95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25224" h="953409">
                <a:moveTo>
                  <a:pt x="0" y="95341"/>
                </a:moveTo>
                <a:cubicBezTo>
                  <a:pt x="0" y="42686"/>
                  <a:pt x="42686" y="0"/>
                  <a:pt x="95341" y="0"/>
                </a:cubicBezTo>
                <a:lnTo>
                  <a:pt x="8029883" y="0"/>
                </a:lnTo>
                <a:cubicBezTo>
                  <a:pt x="8082538" y="0"/>
                  <a:pt x="8125224" y="42686"/>
                  <a:pt x="8125224" y="95341"/>
                </a:cubicBezTo>
                <a:lnTo>
                  <a:pt x="8125224" y="858068"/>
                </a:lnTo>
                <a:cubicBezTo>
                  <a:pt x="8125224" y="910723"/>
                  <a:pt x="8082538" y="953409"/>
                  <a:pt x="8029883" y="953409"/>
                </a:cubicBezTo>
                <a:lnTo>
                  <a:pt x="95341" y="953409"/>
                </a:lnTo>
                <a:cubicBezTo>
                  <a:pt x="42686" y="953409"/>
                  <a:pt x="0" y="910723"/>
                  <a:pt x="0" y="858068"/>
                </a:cubicBezTo>
                <a:lnTo>
                  <a:pt x="0" y="95341"/>
                </a:lnTo>
                <a:close/>
              </a:path>
            </a:pathLst>
          </a:custGeom>
        </p:spPr>
        <p:style>
          <a:lnRef idx="2">
            <a:schemeClr val="lt1">
              <a:hueOff val="0"/>
              <a:satOff val="0"/>
              <a:lumOff val="0"/>
              <a:alphaOff val="0"/>
            </a:schemeClr>
          </a:lnRef>
          <a:fillRef idx="1">
            <a:schemeClr val="accent2">
              <a:hueOff val="3195565"/>
              <a:satOff val="10438"/>
              <a:lumOff val="-8889"/>
              <a:alphaOff val="0"/>
            </a:schemeClr>
          </a:fillRef>
          <a:effectRef idx="0">
            <a:schemeClr val="accent2">
              <a:hueOff val="3195565"/>
              <a:satOff val="10438"/>
              <a:lumOff val="-8889"/>
              <a:alphaOff val="0"/>
            </a:schemeClr>
          </a:effectRef>
          <a:fontRef idx="minor">
            <a:schemeClr val="lt1"/>
          </a:fontRef>
        </p:style>
        <p:txBody>
          <a:bodyPr spcFirstLastPara="0" vert="horz" wrap="square" lIns="172704" tIns="172704" rIns="1472907" bIns="172704" numCol="1" spcCol="1270" anchor="ctr" anchorCtr="0">
            <a:noAutofit/>
          </a:bodyPr>
          <a:lstStyle/>
          <a:p>
            <a:pPr marL="0" lvl="0" indent="0" algn="l" defTabSz="1689100">
              <a:lnSpc>
                <a:spcPct val="90000"/>
              </a:lnSpc>
              <a:spcBef>
                <a:spcPct val="0"/>
              </a:spcBef>
              <a:spcAft>
                <a:spcPct val="35000"/>
              </a:spcAft>
              <a:buNone/>
            </a:pPr>
            <a:r>
              <a:rPr lang="en-GB" sz="3800" kern="1200" dirty="0"/>
              <a:t>Location Based Information</a:t>
            </a:r>
          </a:p>
        </p:txBody>
      </p:sp>
      <p:sp>
        <p:nvSpPr>
          <p:cNvPr id="7" name="Freeform: Shape 6">
            <a:extLst>
              <a:ext uri="{FF2B5EF4-FFF2-40B4-BE49-F238E27FC236}">
                <a16:creationId xmlns:a16="http://schemas.microsoft.com/office/drawing/2014/main" id="{DD6D869C-CD68-C684-5AD3-A3B29C3B44CA}"/>
              </a:ext>
            </a:extLst>
          </p:cNvPr>
          <p:cNvSpPr/>
          <p:nvPr/>
        </p:nvSpPr>
        <p:spPr>
          <a:xfrm>
            <a:off x="2548086" y="4096797"/>
            <a:ext cx="8125224" cy="953409"/>
          </a:xfrm>
          <a:custGeom>
            <a:avLst/>
            <a:gdLst>
              <a:gd name="connsiteX0" fmla="*/ 0 w 8125224"/>
              <a:gd name="connsiteY0" fmla="*/ 95341 h 953409"/>
              <a:gd name="connsiteX1" fmla="*/ 95341 w 8125224"/>
              <a:gd name="connsiteY1" fmla="*/ 0 h 953409"/>
              <a:gd name="connsiteX2" fmla="*/ 8029883 w 8125224"/>
              <a:gd name="connsiteY2" fmla="*/ 0 h 953409"/>
              <a:gd name="connsiteX3" fmla="*/ 8125224 w 8125224"/>
              <a:gd name="connsiteY3" fmla="*/ 95341 h 953409"/>
              <a:gd name="connsiteX4" fmla="*/ 8125224 w 8125224"/>
              <a:gd name="connsiteY4" fmla="*/ 858068 h 953409"/>
              <a:gd name="connsiteX5" fmla="*/ 8029883 w 8125224"/>
              <a:gd name="connsiteY5" fmla="*/ 953409 h 953409"/>
              <a:gd name="connsiteX6" fmla="*/ 95341 w 8125224"/>
              <a:gd name="connsiteY6" fmla="*/ 953409 h 953409"/>
              <a:gd name="connsiteX7" fmla="*/ 0 w 8125224"/>
              <a:gd name="connsiteY7" fmla="*/ 858068 h 953409"/>
              <a:gd name="connsiteX8" fmla="*/ 0 w 8125224"/>
              <a:gd name="connsiteY8" fmla="*/ 95341 h 95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25224" h="953409">
                <a:moveTo>
                  <a:pt x="0" y="95341"/>
                </a:moveTo>
                <a:cubicBezTo>
                  <a:pt x="0" y="42686"/>
                  <a:pt x="42686" y="0"/>
                  <a:pt x="95341" y="0"/>
                </a:cubicBezTo>
                <a:lnTo>
                  <a:pt x="8029883" y="0"/>
                </a:lnTo>
                <a:cubicBezTo>
                  <a:pt x="8082538" y="0"/>
                  <a:pt x="8125224" y="42686"/>
                  <a:pt x="8125224" y="95341"/>
                </a:cubicBezTo>
                <a:lnTo>
                  <a:pt x="8125224" y="858068"/>
                </a:lnTo>
                <a:cubicBezTo>
                  <a:pt x="8125224" y="910723"/>
                  <a:pt x="8082538" y="953409"/>
                  <a:pt x="8029883" y="953409"/>
                </a:cubicBezTo>
                <a:lnTo>
                  <a:pt x="95341" y="953409"/>
                </a:lnTo>
                <a:cubicBezTo>
                  <a:pt x="42686" y="953409"/>
                  <a:pt x="0" y="910723"/>
                  <a:pt x="0" y="858068"/>
                </a:cubicBezTo>
                <a:lnTo>
                  <a:pt x="0" y="95341"/>
                </a:lnTo>
                <a:close/>
              </a:path>
            </a:pathLst>
          </a:custGeom>
        </p:spPr>
        <p:style>
          <a:lnRef idx="2">
            <a:schemeClr val="lt1">
              <a:hueOff val="0"/>
              <a:satOff val="0"/>
              <a:lumOff val="0"/>
              <a:alphaOff val="0"/>
            </a:schemeClr>
          </a:lnRef>
          <a:fillRef idx="1">
            <a:schemeClr val="accent2">
              <a:hueOff val="6391131"/>
              <a:satOff val="20875"/>
              <a:lumOff val="-17777"/>
              <a:alphaOff val="0"/>
            </a:schemeClr>
          </a:fillRef>
          <a:effectRef idx="0">
            <a:schemeClr val="accent2">
              <a:hueOff val="6391131"/>
              <a:satOff val="20875"/>
              <a:lumOff val="-17777"/>
              <a:alphaOff val="0"/>
            </a:schemeClr>
          </a:effectRef>
          <a:fontRef idx="minor">
            <a:schemeClr val="lt1"/>
          </a:fontRef>
        </p:style>
        <p:txBody>
          <a:bodyPr spcFirstLastPara="0" vert="horz" wrap="square" lIns="172704" tIns="172704" rIns="1462751" bIns="172704" numCol="1" spcCol="1270" anchor="ctr" anchorCtr="0">
            <a:noAutofit/>
          </a:bodyPr>
          <a:lstStyle/>
          <a:p>
            <a:pPr marL="0" lvl="0" indent="0" algn="l" defTabSz="1689100">
              <a:lnSpc>
                <a:spcPct val="90000"/>
              </a:lnSpc>
              <a:spcBef>
                <a:spcPct val="0"/>
              </a:spcBef>
              <a:spcAft>
                <a:spcPct val="35000"/>
              </a:spcAft>
              <a:buNone/>
            </a:pPr>
            <a:r>
              <a:rPr lang="en-GB" sz="3800" kern="1200" dirty="0"/>
              <a:t>Forestry Scenario</a:t>
            </a:r>
          </a:p>
        </p:txBody>
      </p:sp>
      <p:sp>
        <p:nvSpPr>
          <p:cNvPr id="8" name="Freeform: Shape 7">
            <a:extLst>
              <a:ext uri="{FF2B5EF4-FFF2-40B4-BE49-F238E27FC236}">
                <a16:creationId xmlns:a16="http://schemas.microsoft.com/office/drawing/2014/main" id="{C09D4A5B-CEC7-0F90-FEBE-5C68E8A2F009}"/>
              </a:ext>
            </a:extLst>
          </p:cNvPr>
          <p:cNvSpPr/>
          <p:nvPr/>
        </p:nvSpPr>
        <p:spPr>
          <a:xfrm>
            <a:off x="3228574" y="5223553"/>
            <a:ext cx="8125224" cy="953409"/>
          </a:xfrm>
          <a:custGeom>
            <a:avLst/>
            <a:gdLst>
              <a:gd name="connsiteX0" fmla="*/ 0 w 8125224"/>
              <a:gd name="connsiteY0" fmla="*/ 95341 h 953409"/>
              <a:gd name="connsiteX1" fmla="*/ 95341 w 8125224"/>
              <a:gd name="connsiteY1" fmla="*/ 0 h 953409"/>
              <a:gd name="connsiteX2" fmla="*/ 8029883 w 8125224"/>
              <a:gd name="connsiteY2" fmla="*/ 0 h 953409"/>
              <a:gd name="connsiteX3" fmla="*/ 8125224 w 8125224"/>
              <a:gd name="connsiteY3" fmla="*/ 95341 h 953409"/>
              <a:gd name="connsiteX4" fmla="*/ 8125224 w 8125224"/>
              <a:gd name="connsiteY4" fmla="*/ 858068 h 953409"/>
              <a:gd name="connsiteX5" fmla="*/ 8029883 w 8125224"/>
              <a:gd name="connsiteY5" fmla="*/ 953409 h 953409"/>
              <a:gd name="connsiteX6" fmla="*/ 95341 w 8125224"/>
              <a:gd name="connsiteY6" fmla="*/ 953409 h 953409"/>
              <a:gd name="connsiteX7" fmla="*/ 0 w 8125224"/>
              <a:gd name="connsiteY7" fmla="*/ 858068 h 953409"/>
              <a:gd name="connsiteX8" fmla="*/ 0 w 8125224"/>
              <a:gd name="connsiteY8" fmla="*/ 95341 h 95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25224" h="953409">
                <a:moveTo>
                  <a:pt x="0" y="95341"/>
                </a:moveTo>
                <a:cubicBezTo>
                  <a:pt x="0" y="42686"/>
                  <a:pt x="42686" y="0"/>
                  <a:pt x="95341" y="0"/>
                </a:cubicBezTo>
                <a:lnTo>
                  <a:pt x="8029883" y="0"/>
                </a:lnTo>
                <a:cubicBezTo>
                  <a:pt x="8082538" y="0"/>
                  <a:pt x="8125224" y="42686"/>
                  <a:pt x="8125224" y="95341"/>
                </a:cubicBezTo>
                <a:lnTo>
                  <a:pt x="8125224" y="858068"/>
                </a:lnTo>
                <a:cubicBezTo>
                  <a:pt x="8125224" y="910723"/>
                  <a:pt x="8082538" y="953409"/>
                  <a:pt x="8029883" y="953409"/>
                </a:cubicBezTo>
                <a:lnTo>
                  <a:pt x="95341" y="953409"/>
                </a:lnTo>
                <a:cubicBezTo>
                  <a:pt x="42686" y="953409"/>
                  <a:pt x="0" y="910723"/>
                  <a:pt x="0" y="858068"/>
                </a:cubicBezTo>
                <a:lnTo>
                  <a:pt x="0" y="95341"/>
                </a:lnTo>
                <a:close/>
              </a:path>
            </a:pathLst>
          </a:custGeom>
        </p:spPr>
        <p:style>
          <a:lnRef idx="2">
            <a:schemeClr val="lt1">
              <a:hueOff val="0"/>
              <a:satOff val="0"/>
              <a:lumOff val="0"/>
              <a:alphaOff val="0"/>
            </a:schemeClr>
          </a:lnRef>
          <a:fillRef idx="1">
            <a:schemeClr val="accent2">
              <a:hueOff val="9586696"/>
              <a:satOff val="31313"/>
              <a:lumOff val="-26666"/>
              <a:alphaOff val="0"/>
            </a:schemeClr>
          </a:fillRef>
          <a:effectRef idx="0">
            <a:schemeClr val="accent2">
              <a:hueOff val="9586696"/>
              <a:satOff val="31313"/>
              <a:lumOff val="-26666"/>
              <a:alphaOff val="0"/>
            </a:schemeClr>
          </a:effectRef>
          <a:fontRef idx="minor">
            <a:schemeClr val="lt1"/>
          </a:fontRef>
        </p:style>
        <p:txBody>
          <a:bodyPr spcFirstLastPara="0" vert="horz" wrap="square" lIns="172704" tIns="172704" rIns="1472907" bIns="172704" numCol="1" spcCol="1270" anchor="ctr" anchorCtr="0">
            <a:noAutofit/>
          </a:bodyPr>
          <a:lstStyle/>
          <a:p>
            <a:pPr marL="0" lvl="0" indent="0" algn="l" defTabSz="1689100">
              <a:lnSpc>
                <a:spcPct val="90000"/>
              </a:lnSpc>
              <a:spcBef>
                <a:spcPct val="0"/>
              </a:spcBef>
              <a:spcAft>
                <a:spcPct val="35000"/>
              </a:spcAft>
              <a:buNone/>
            </a:pPr>
            <a:r>
              <a:rPr lang="en-GB" sz="3800" kern="1200" dirty="0"/>
              <a:t>Case of Fiji</a:t>
            </a:r>
          </a:p>
        </p:txBody>
      </p:sp>
      <p:sp>
        <p:nvSpPr>
          <p:cNvPr id="10" name="Freeform: Shape 9">
            <a:extLst>
              <a:ext uri="{FF2B5EF4-FFF2-40B4-BE49-F238E27FC236}">
                <a16:creationId xmlns:a16="http://schemas.microsoft.com/office/drawing/2014/main" id="{254082FF-FC7F-E4B4-3981-521E5D2728C3}"/>
              </a:ext>
            </a:extLst>
          </p:cNvPr>
          <p:cNvSpPr/>
          <p:nvPr/>
        </p:nvSpPr>
        <p:spPr>
          <a:xfrm>
            <a:off x="8702776" y="2573508"/>
            <a:ext cx="619716" cy="619716"/>
          </a:xfrm>
          <a:custGeom>
            <a:avLst/>
            <a:gdLst>
              <a:gd name="connsiteX0" fmla="*/ 0 w 619716"/>
              <a:gd name="connsiteY0" fmla="*/ 340844 h 619716"/>
              <a:gd name="connsiteX1" fmla="*/ 139436 w 619716"/>
              <a:gd name="connsiteY1" fmla="*/ 340844 h 619716"/>
              <a:gd name="connsiteX2" fmla="*/ 139436 w 619716"/>
              <a:gd name="connsiteY2" fmla="*/ 0 h 619716"/>
              <a:gd name="connsiteX3" fmla="*/ 480280 w 619716"/>
              <a:gd name="connsiteY3" fmla="*/ 0 h 619716"/>
              <a:gd name="connsiteX4" fmla="*/ 480280 w 619716"/>
              <a:gd name="connsiteY4" fmla="*/ 340844 h 619716"/>
              <a:gd name="connsiteX5" fmla="*/ 619716 w 619716"/>
              <a:gd name="connsiteY5" fmla="*/ 340844 h 619716"/>
              <a:gd name="connsiteX6" fmla="*/ 309858 w 619716"/>
              <a:gd name="connsiteY6" fmla="*/ 619716 h 619716"/>
              <a:gd name="connsiteX7" fmla="*/ 0 w 619716"/>
              <a:gd name="connsiteY7" fmla="*/ 340844 h 61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716" h="619716">
                <a:moveTo>
                  <a:pt x="0" y="340844"/>
                </a:moveTo>
                <a:lnTo>
                  <a:pt x="139436" y="340844"/>
                </a:lnTo>
                <a:lnTo>
                  <a:pt x="139436" y="0"/>
                </a:lnTo>
                <a:lnTo>
                  <a:pt x="480280" y="0"/>
                </a:lnTo>
                <a:lnTo>
                  <a:pt x="480280" y="340844"/>
                </a:lnTo>
                <a:lnTo>
                  <a:pt x="619716" y="340844"/>
                </a:lnTo>
                <a:lnTo>
                  <a:pt x="309858" y="619716"/>
                </a:lnTo>
                <a:lnTo>
                  <a:pt x="0" y="340844"/>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71186" tIns="31750" rIns="171186" bIns="185130" numCol="1" spcCol="1270" anchor="ctr" anchorCtr="0">
            <a:noAutofit/>
          </a:bodyPr>
          <a:lstStyle/>
          <a:p>
            <a:pPr marL="0" lvl="0" indent="0" algn="ctr" defTabSz="1111250">
              <a:lnSpc>
                <a:spcPct val="90000"/>
              </a:lnSpc>
              <a:spcBef>
                <a:spcPct val="0"/>
              </a:spcBef>
              <a:spcAft>
                <a:spcPct val="35000"/>
              </a:spcAft>
              <a:buNone/>
            </a:pPr>
            <a:endParaRPr lang="en-GB" sz="2500" kern="1200"/>
          </a:p>
        </p:txBody>
      </p:sp>
      <p:sp>
        <p:nvSpPr>
          <p:cNvPr id="12" name="Freeform: Shape 11">
            <a:extLst>
              <a:ext uri="{FF2B5EF4-FFF2-40B4-BE49-F238E27FC236}">
                <a16:creationId xmlns:a16="http://schemas.microsoft.com/office/drawing/2014/main" id="{1BEE2886-816C-2B21-A685-35C944188912}"/>
              </a:ext>
            </a:extLst>
          </p:cNvPr>
          <p:cNvSpPr/>
          <p:nvPr/>
        </p:nvSpPr>
        <p:spPr>
          <a:xfrm>
            <a:off x="9383264" y="3700265"/>
            <a:ext cx="619716" cy="619716"/>
          </a:xfrm>
          <a:custGeom>
            <a:avLst/>
            <a:gdLst>
              <a:gd name="connsiteX0" fmla="*/ 0 w 619716"/>
              <a:gd name="connsiteY0" fmla="*/ 340844 h 619716"/>
              <a:gd name="connsiteX1" fmla="*/ 139436 w 619716"/>
              <a:gd name="connsiteY1" fmla="*/ 340844 h 619716"/>
              <a:gd name="connsiteX2" fmla="*/ 139436 w 619716"/>
              <a:gd name="connsiteY2" fmla="*/ 0 h 619716"/>
              <a:gd name="connsiteX3" fmla="*/ 480280 w 619716"/>
              <a:gd name="connsiteY3" fmla="*/ 0 h 619716"/>
              <a:gd name="connsiteX4" fmla="*/ 480280 w 619716"/>
              <a:gd name="connsiteY4" fmla="*/ 340844 h 619716"/>
              <a:gd name="connsiteX5" fmla="*/ 619716 w 619716"/>
              <a:gd name="connsiteY5" fmla="*/ 340844 h 619716"/>
              <a:gd name="connsiteX6" fmla="*/ 309858 w 619716"/>
              <a:gd name="connsiteY6" fmla="*/ 619716 h 619716"/>
              <a:gd name="connsiteX7" fmla="*/ 0 w 619716"/>
              <a:gd name="connsiteY7" fmla="*/ 340844 h 61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716" h="619716">
                <a:moveTo>
                  <a:pt x="0" y="340844"/>
                </a:moveTo>
                <a:lnTo>
                  <a:pt x="139436" y="340844"/>
                </a:lnTo>
                <a:lnTo>
                  <a:pt x="139436" y="0"/>
                </a:lnTo>
                <a:lnTo>
                  <a:pt x="480280" y="0"/>
                </a:lnTo>
                <a:lnTo>
                  <a:pt x="480280" y="340844"/>
                </a:lnTo>
                <a:lnTo>
                  <a:pt x="619716" y="340844"/>
                </a:lnTo>
                <a:lnTo>
                  <a:pt x="309858" y="619716"/>
                </a:lnTo>
                <a:lnTo>
                  <a:pt x="0" y="340844"/>
                </a:lnTo>
                <a:close/>
              </a:path>
            </a:pathLst>
          </a:custGeom>
        </p:spPr>
        <p:style>
          <a:lnRef idx="2">
            <a:schemeClr val="accent2">
              <a:tint val="40000"/>
              <a:alpha val="90000"/>
              <a:hueOff val="4706635"/>
              <a:satOff val="654"/>
              <a:lumOff val="-2316"/>
              <a:alphaOff val="0"/>
            </a:schemeClr>
          </a:lnRef>
          <a:fillRef idx="1">
            <a:schemeClr val="accent2">
              <a:tint val="40000"/>
              <a:alpha val="90000"/>
              <a:hueOff val="4706635"/>
              <a:satOff val="654"/>
              <a:lumOff val="-2316"/>
              <a:alphaOff val="0"/>
            </a:schemeClr>
          </a:fillRef>
          <a:effectRef idx="0">
            <a:schemeClr val="accent2">
              <a:tint val="40000"/>
              <a:alpha val="90000"/>
              <a:hueOff val="4706635"/>
              <a:satOff val="654"/>
              <a:lumOff val="-2316"/>
              <a:alphaOff val="0"/>
            </a:schemeClr>
          </a:effectRef>
          <a:fontRef idx="minor">
            <a:schemeClr val="dk1">
              <a:hueOff val="0"/>
              <a:satOff val="0"/>
              <a:lumOff val="0"/>
              <a:alphaOff val="0"/>
            </a:schemeClr>
          </a:fontRef>
        </p:style>
        <p:txBody>
          <a:bodyPr spcFirstLastPara="0" vert="horz" wrap="square" lIns="171186" tIns="31750" rIns="171186" bIns="185130" numCol="1" spcCol="1270" anchor="ctr" anchorCtr="0">
            <a:noAutofit/>
          </a:bodyPr>
          <a:lstStyle/>
          <a:p>
            <a:pPr marL="0" lvl="0" indent="0" algn="ctr" defTabSz="1111250">
              <a:lnSpc>
                <a:spcPct val="90000"/>
              </a:lnSpc>
              <a:spcBef>
                <a:spcPct val="0"/>
              </a:spcBef>
              <a:spcAft>
                <a:spcPct val="35000"/>
              </a:spcAft>
              <a:buNone/>
            </a:pPr>
            <a:endParaRPr lang="en-GB" sz="2500" kern="1200"/>
          </a:p>
        </p:txBody>
      </p:sp>
      <p:sp>
        <p:nvSpPr>
          <p:cNvPr id="14" name="Freeform: Shape 13">
            <a:extLst>
              <a:ext uri="{FF2B5EF4-FFF2-40B4-BE49-F238E27FC236}">
                <a16:creationId xmlns:a16="http://schemas.microsoft.com/office/drawing/2014/main" id="{5295037F-B797-326D-8629-7246FA653A36}"/>
              </a:ext>
            </a:extLst>
          </p:cNvPr>
          <p:cNvSpPr/>
          <p:nvPr/>
        </p:nvSpPr>
        <p:spPr>
          <a:xfrm>
            <a:off x="10053595" y="4827021"/>
            <a:ext cx="619716" cy="619716"/>
          </a:xfrm>
          <a:custGeom>
            <a:avLst/>
            <a:gdLst>
              <a:gd name="connsiteX0" fmla="*/ 0 w 619716"/>
              <a:gd name="connsiteY0" fmla="*/ 340844 h 619716"/>
              <a:gd name="connsiteX1" fmla="*/ 139436 w 619716"/>
              <a:gd name="connsiteY1" fmla="*/ 340844 h 619716"/>
              <a:gd name="connsiteX2" fmla="*/ 139436 w 619716"/>
              <a:gd name="connsiteY2" fmla="*/ 0 h 619716"/>
              <a:gd name="connsiteX3" fmla="*/ 480280 w 619716"/>
              <a:gd name="connsiteY3" fmla="*/ 0 h 619716"/>
              <a:gd name="connsiteX4" fmla="*/ 480280 w 619716"/>
              <a:gd name="connsiteY4" fmla="*/ 340844 h 619716"/>
              <a:gd name="connsiteX5" fmla="*/ 619716 w 619716"/>
              <a:gd name="connsiteY5" fmla="*/ 340844 h 619716"/>
              <a:gd name="connsiteX6" fmla="*/ 309858 w 619716"/>
              <a:gd name="connsiteY6" fmla="*/ 619716 h 619716"/>
              <a:gd name="connsiteX7" fmla="*/ 0 w 619716"/>
              <a:gd name="connsiteY7" fmla="*/ 340844 h 61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716" h="619716">
                <a:moveTo>
                  <a:pt x="0" y="340844"/>
                </a:moveTo>
                <a:lnTo>
                  <a:pt x="139436" y="340844"/>
                </a:lnTo>
                <a:lnTo>
                  <a:pt x="139436" y="0"/>
                </a:lnTo>
                <a:lnTo>
                  <a:pt x="480280" y="0"/>
                </a:lnTo>
                <a:lnTo>
                  <a:pt x="480280" y="340844"/>
                </a:lnTo>
                <a:lnTo>
                  <a:pt x="619716" y="340844"/>
                </a:lnTo>
                <a:lnTo>
                  <a:pt x="309858" y="619716"/>
                </a:lnTo>
                <a:lnTo>
                  <a:pt x="0" y="340844"/>
                </a:lnTo>
                <a:close/>
              </a:path>
            </a:pathLst>
          </a:custGeom>
        </p:spPr>
        <p:style>
          <a:lnRef idx="2">
            <a:schemeClr val="accent2">
              <a:tint val="40000"/>
              <a:alpha val="90000"/>
              <a:hueOff val="9413270"/>
              <a:satOff val="1309"/>
              <a:lumOff val="-4631"/>
              <a:alphaOff val="0"/>
            </a:schemeClr>
          </a:lnRef>
          <a:fillRef idx="1">
            <a:schemeClr val="accent2">
              <a:tint val="40000"/>
              <a:alpha val="90000"/>
              <a:hueOff val="9413270"/>
              <a:satOff val="1309"/>
              <a:lumOff val="-4631"/>
              <a:alphaOff val="0"/>
            </a:schemeClr>
          </a:fillRef>
          <a:effectRef idx="0">
            <a:schemeClr val="accent2">
              <a:tint val="40000"/>
              <a:alpha val="90000"/>
              <a:hueOff val="9413270"/>
              <a:satOff val="1309"/>
              <a:lumOff val="-4631"/>
              <a:alphaOff val="0"/>
            </a:schemeClr>
          </a:effectRef>
          <a:fontRef idx="minor">
            <a:schemeClr val="dk1">
              <a:hueOff val="0"/>
              <a:satOff val="0"/>
              <a:lumOff val="0"/>
              <a:alphaOff val="0"/>
            </a:schemeClr>
          </a:fontRef>
        </p:style>
        <p:txBody>
          <a:bodyPr spcFirstLastPara="0" vert="horz" wrap="square" lIns="171186" tIns="31750" rIns="171186" bIns="185130" numCol="1" spcCol="1270" anchor="ctr" anchorCtr="0">
            <a:noAutofit/>
          </a:bodyPr>
          <a:lstStyle/>
          <a:p>
            <a:pPr marL="0" lvl="0" indent="0" algn="ctr" defTabSz="1111250">
              <a:lnSpc>
                <a:spcPct val="90000"/>
              </a:lnSpc>
              <a:spcBef>
                <a:spcPct val="0"/>
              </a:spcBef>
              <a:spcAft>
                <a:spcPct val="35000"/>
              </a:spcAft>
              <a:buNone/>
            </a:pPr>
            <a:endParaRPr lang="en-GB" sz="2500" kern="1200"/>
          </a:p>
        </p:txBody>
      </p:sp>
    </p:spTree>
    <p:extLst>
      <p:ext uri="{BB962C8B-B14F-4D97-AF65-F5344CB8AC3E}">
        <p14:creationId xmlns:p14="http://schemas.microsoft.com/office/powerpoint/2010/main" val="3077175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P spid="12" grpId="0" animBg="1"/>
      <p:bldP spid="1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60537" y="126139"/>
            <a:ext cx="2179741" cy="1409611"/>
          </a:xfrm>
        </p:spPr>
        <p:txBody>
          <a:bodyPr anchor="t">
            <a:normAutofit/>
          </a:bodyPr>
          <a:lstStyle/>
          <a:p>
            <a:r>
              <a:rPr lang="en-GB" sz="6000" dirty="0">
                <a:solidFill>
                  <a:schemeClr val="tx2"/>
                </a:solidFill>
              </a:rPr>
              <a:t>Aim</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3" name="Content Placeholder 2">
            <a:extLst>
              <a:ext uri="{FF2B5EF4-FFF2-40B4-BE49-F238E27FC236}">
                <a16:creationId xmlns:a16="http://schemas.microsoft.com/office/drawing/2014/main" id="{B699F06D-C7EE-E3DB-99B0-FECA8FB1F948}"/>
              </a:ext>
            </a:extLst>
          </p:cNvPr>
          <p:cNvSpPr>
            <a:spLocks noGrp="1"/>
          </p:cNvSpPr>
          <p:nvPr>
            <p:ph idx="1"/>
          </p:nvPr>
        </p:nvSpPr>
        <p:spPr>
          <a:xfrm>
            <a:off x="1850475" y="724908"/>
            <a:ext cx="9007261" cy="1402798"/>
          </a:xfrm>
        </p:spPr>
        <p:txBody>
          <a:bodyPr/>
          <a:lstStyle/>
          <a:p>
            <a:r>
              <a:rPr lang="en-GB" dirty="0">
                <a:solidFill>
                  <a:schemeClr val="tx1"/>
                </a:solidFill>
              </a:rPr>
              <a:t>Explore location-based information's role in decision-making for sustainable forest management in Fiji. </a:t>
            </a:r>
          </a:p>
          <a:p>
            <a:endParaRPr lang="en-GB" dirty="0">
              <a:solidFill>
                <a:schemeClr val="tx1"/>
              </a:solidFill>
            </a:endParaRPr>
          </a:p>
        </p:txBody>
      </p:sp>
      <p:pic>
        <p:nvPicPr>
          <p:cNvPr id="10" name="Picture 9">
            <a:extLst>
              <a:ext uri="{FF2B5EF4-FFF2-40B4-BE49-F238E27FC236}">
                <a16:creationId xmlns:a16="http://schemas.microsoft.com/office/drawing/2014/main" id="{A80C84AF-DB74-8D8F-85FC-B9ACB6E13E4C}"/>
              </a:ext>
            </a:extLst>
          </p:cNvPr>
          <p:cNvPicPr>
            <a:picLocks noChangeAspect="1"/>
          </p:cNvPicPr>
          <p:nvPr/>
        </p:nvPicPr>
        <p:blipFill>
          <a:blip r:embed="rId5"/>
          <a:stretch>
            <a:fillRect/>
          </a:stretch>
        </p:blipFill>
        <p:spPr>
          <a:xfrm>
            <a:off x="2068000" y="1661889"/>
            <a:ext cx="8676200" cy="4565309"/>
          </a:xfrm>
          <a:prstGeom prst="rect">
            <a:avLst/>
          </a:prstGeom>
        </p:spPr>
      </p:pic>
      <p:sp>
        <p:nvSpPr>
          <p:cNvPr id="4" name="Content Placeholder 2">
            <a:extLst>
              <a:ext uri="{FF2B5EF4-FFF2-40B4-BE49-F238E27FC236}">
                <a16:creationId xmlns:a16="http://schemas.microsoft.com/office/drawing/2014/main" id="{26EF4904-5CF8-08F5-5913-8862A0DFBD00}"/>
              </a:ext>
            </a:extLst>
          </p:cNvPr>
          <p:cNvSpPr txBox="1">
            <a:spLocks/>
          </p:cNvSpPr>
          <p:nvPr/>
        </p:nvSpPr>
        <p:spPr>
          <a:xfrm>
            <a:off x="2068000" y="6133092"/>
            <a:ext cx="8676200" cy="598769"/>
          </a:xfrm>
          <a:prstGeom prst="rect">
            <a:avLst/>
          </a:prstGeom>
        </p:spPr>
        <p:txBody>
          <a:bodyPr lIns="109728" tIns="109728" rIns="109728" bIns="91440"/>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400" kern="1200" spc="12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spc="12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spc="12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solidFill>
                  <a:schemeClr val="tx1"/>
                </a:solidFill>
              </a:rPr>
              <a:t>A drone image of the destruction of Forests in the Northern Island of Fiji after Cyclone </a:t>
            </a:r>
            <a:r>
              <a:rPr lang="en-GB" sz="1400" dirty="0" err="1">
                <a:solidFill>
                  <a:schemeClr val="tx1"/>
                </a:solidFill>
              </a:rPr>
              <a:t>Yasa</a:t>
            </a:r>
            <a:r>
              <a:rPr lang="en-GB" sz="1400" dirty="0">
                <a:solidFill>
                  <a:schemeClr val="tx1"/>
                </a:solidFill>
              </a:rPr>
              <a:t> (December 2020) (Photo: Ministry of  Forestry, Fiji)</a:t>
            </a:r>
          </a:p>
        </p:txBody>
      </p:sp>
    </p:spTree>
    <p:extLst>
      <p:ext uri="{BB962C8B-B14F-4D97-AF65-F5344CB8AC3E}">
        <p14:creationId xmlns:p14="http://schemas.microsoft.com/office/powerpoint/2010/main" val="1061811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9">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2" name="Rectangle 21">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3" name="Picture 23">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1143000" y="0"/>
            <a:ext cx="1968500" cy="948361"/>
          </a:xfrm>
        </p:spPr>
        <p:txBody>
          <a:bodyPr>
            <a:normAutofit/>
          </a:bodyPr>
          <a:lstStyle/>
          <a:p>
            <a:r>
              <a:rPr lang="en-GB" dirty="0">
                <a:solidFill>
                  <a:schemeClr val="tx2"/>
                </a:solidFill>
              </a:rPr>
              <a:t>Why?</a:t>
            </a:r>
          </a:p>
        </p:txBody>
      </p:sp>
      <p:sp>
        <p:nvSpPr>
          <p:cNvPr id="3" name="Content Placeholder 2">
            <a:extLst>
              <a:ext uri="{FF2B5EF4-FFF2-40B4-BE49-F238E27FC236}">
                <a16:creationId xmlns:a16="http://schemas.microsoft.com/office/drawing/2014/main" id="{B699F06D-C7EE-E3DB-99B0-FECA8FB1F948}"/>
              </a:ext>
            </a:extLst>
          </p:cNvPr>
          <p:cNvSpPr>
            <a:spLocks noGrp="1"/>
          </p:cNvSpPr>
          <p:nvPr>
            <p:ph idx="1"/>
          </p:nvPr>
        </p:nvSpPr>
        <p:spPr>
          <a:xfrm>
            <a:off x="2891047" y="474180"/>
            <a:ext cx="9297905" cy="2585613"/>
          </a:xfrm>
        </p:spPr>
        <p:txBody>
          <a:bodyPr>
            <a:normAutofit/>
          </a:bodyPr>
          <a:lstStyle/>
          <a:p>
            <a:pPr>
              <a:lnSpc>
                <a:spcPct val="100000"/>
              </a:lnSpc>
            </a:pPr>
            <a:r>
              <a:rPr lang="en-GB" sz="1800" b="1" dirty="0">
                <a:solidFill>
                  <a:schemeClr val="tx2"/>
                </a:solidFill>
              </a:rPr>
              <a:t>Rise of location-based information to tackle climate change (United Nations, 2014)</a:t>
            </a:r>
          </a:p>
          <a:p>
            <a:pPr>
              <a:lnSpc>
                <a:spcPct val="100000"/>
              </a:lnSpc>
            </a:pPr>
            <a:r>
              <a:rPr lang="en-GB" sz="1800" b="1" dirty="0">
                <a:solidFill>
                  <a:schemeClr val="tx2"/>
                </a:solidFill>
              </a:rPr>
              <a:t>Fiji – 3 decades of location-based information (</a:t>
            </a:r>
            <a:r>
              <a:rPr lang="en-GB" sz="1800" b="1" dirty="0" err="1">
                <a:solidFill>
                  <a:schemeClr val="tx2"/>
                </a:solidFill>
              </a:rPr>
              <a:t>Frostreuter</a:t>
            </a:r>
            <a:r>
              <a:rPr lang="en-GB" sz="1800" b="1" dirty="0">
                <a:solidFill>
                  <a:schemeClr val="tx2"/>
                </a:solidFill>
              </a:rPr>
              <a:t>, 2022)</a:t>
            </a:r>
          </a:p>
          <a:p>
            <a:pPr>
              <a:lnSpc>
                <a:spcPct val="100000"/>
              </a:lnSpc>
            </a:pPr>
            <a:r>
              <a:rPr lang="en-GB" sz="1800" b="1" dirty="0">
                <a:solidFill>
                  <a:schemeClr val="tx2"/>
                </a:solidFill>
              </a:rPr>
              <a:t>Small Island Developing Nation </a:t>
            </a:r>
          </a:p>
          <a:p>
            <a:pPr>
              <a:lnSpc>
                <a:spcPct val="100000"/>
              </a:lnSpc>
            </a:pPr>
            <a:r>
              <a:rPr lang="en-GB" sz="1800" b="1" dirty="0">
                <a:solidFill>
                  <a:schemeClr val="tx2"/>
                </a:solidFill>
              </a:rPr>
              <a:t>Lessons will help developing nations which are most vulnerable to climate change</a:t>
            </a:r>
          </a:p>
          <a:p>
            <a:pPr>
              <a:lnSpc>
                <a:spcPct val="100000"/>
              </a:lnSpc>
            </a:pPr>
            <a:endParaRPr lang="en-GB" sz="1800" b="1" dirty="0">
              <a:solidFill>
                <a:schemeClr val="tx2"/>
              </a:solidFill>
            </a:endParaRPr>
          </a:p>
        </p:txBody>
      </p:sp>
      <p:pic>
        <p:nvPicPr>
          <p:cNvPr id="34" name="Picture 25">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pic>
        <p:nvPicPr>
          <p:cNvPr id="6" name="Picture 5">
            <a:extLst>
              <a:ext uri="{FF2B5EF4-FFF2-40B4-BE49-F238E27FC236}">
                <a16:creationId xmlns:a16="http://schemas.microsoft.com/office/drawing/2014/main" id="{8BEF57BE-296A-B62D-AF4D-1F27B019277F}"/>
              </a:ext>
            </a:extLst>
          </p:cNvPr>
          <p:cNvPicPr>
            <a:picLocks noChangeAspect="1"/>
          </p:cNvPicPr>
          <p:nvPr/>
        </p:nvPicPr>
        <p:blipFill>
          <a:blip r:embed="rId5"/>
          <a:stretch>
            <a:fillRect/>
          </a:stretch>
        </p:blipFill>
        <p:spPr>
          <a:xfrm>
            <a:off x="4128727" y="2582820"/>
            <a:ext cx="7305826" cy="4116189"/>
          </a:xfrm>
          <a:prstGeom prst="rect">
            <a:avLst/>
          </a:prstGeom>
        </p:spPr>
      </p:pic>
      <p:sp>
        <p:nvSpPr>
          <p:cNvPr id="4" name="Content Placeholder 2">
            <a:extLst>
              <a:ext uri="{FF2B5EF4-FFF2-40B4-BE49-F238E27FC236}">
                <a16:creationId xmlns:a16="http://schemas.microsoft.com/office/drawing/2014/main" id="{237DD2CE-6BC4-F30C-9064-6936454BB3AB}"/>
              </a:ext>
            </a:extLst>
          </p:cNvPr>
          <p:cNvSpPr txBox="1">
            <a:spLocks/>
          </p:cNvSpPr>
          <p:nvPr/>
        </p:nvSpPr>
        <p:spPr>
          <a:xfrm>
            <a:off x="391600" y="5693128"/>
            <a:ext cx="3898633" cy="1070910"/>
          </a:xfrm>
          <a:prstGeom prst="rect">
            <a:avLst/>
          </a:prstGeom>
        </p:spPr>
        <p:txBody>
          <a:bodyPr lIns="109728" tIns="109728" rIns="109728" bIns="91440"/>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400" kern="1200" spc="12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spc="12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spc="12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solidFill>
                  <a:schemeClr val="tx1"/>
                </a:solidFill>
              </a:rPr>
              <a:t>Left: A drone image of the destruction in the Northern Island of Fiji after Cyclone </a:t>
            </a:r>
            <a:r>
              <a:rPr lang="en-GB" sz="1400" dirty="0" err="1">
                <a:solidFill>
                  <a:schemeClr val="tx1"/>
                </a:solidFill>
              </a:rPr>
              <a:t>Yasa</a:t>
            </a:r>
            <a:r>
              <a:rPr lang="en-GB" sz="1400" dirty="0">
                <a:solidFill>
                  <a:schemeClr val="tx1"/>
                </a:solidFill>
              </a:rPr>
              <a:t> (December 2020) (Photo: Ministry of  Forestry, Fiji)</a:t>
            </a:r>
          </a:p>
        </p:txBody>
      </p:sp>
    </p:spTree>
    <p:extLst>
      <p:ext uri="{BB962C8B-B14F-4D97-AF65-F5344CB8AC3E}">
        <p14:creationId xmlns:p14="http://schemas.microsoft.com/office/powerpoint/2010/main" val="521422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415123" y="252279"/>
            <a:ext cx="10348146" cy="1283471"/>
          </a:xfrm>
        </p:spPr>
        <p:txBody>
          <a:bodyPr anchor="t">
            <a:normAutofit/>
          </a:bodyPr>
          <a:lstStyle/>
          <a:p>
            <a:r>
              <a:rPr lang="en-GB" sz="5400" dirty="0">
                <a:solidFill>
                  <a:schemeClr val="tx2"/>
                </a:solidFill>
              </a:rPr>
              <a:t>Literature Review</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3" name="Content Placeholder 2">
            <a:extLst>
              <a:ext uri="{FF2B5EF4-FFF2-40B4-BE49-F238E27FC236}">
                <a16:creationId xmlns:a16="http://schemas.microsoft.com/office/drawing/2014/main" id="{B699F06D-C7EE-E3DB-99B0-FECA8FB1F948}"/>
              </a:ext>
            </a:extLst>
          </p:cNvPr>
          <p:cNvSpPr>
            <a:spLocks noGrp="1"/>
          </p:cNvSpPr>
          <p:nvPr>
            <p:ph idx="1"/>
          </p:nvPr>
        </p:nvSpPr>
        <p:spPr>
          <a:xfrm>
            <a:off x="830249" y="1395664"/>
            <a:ext cx="11044251" cy="5210057"/>
          </a:xfrm>
        </p:spPr>
        <p:txBody>
          <a:bodyPr/>
          <a:lstStyle/>
          <a:p>
            <a:pPr marL="285750" lvl="1" indent="-285750">
              <a:lnSpc>
                <a:spcPct val="100000"/>
              </a:lnSpc>
              <a:buFont typeface="+mj-lt"/>
              <a:buAutoNum type="romanLcPeriod"/>
            </a:pPr>
            <a:r>
              <a:rPr lang="en-GB" sz="2400" b="1"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Sustainable Forest Management</a:t>
            </a:r>
            <a:r>
              <a:rPr lang="en-GB" sz="2400"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a:t>
            </a:r>
            <a:r>
              <a:rPr lang="en-GB" i="0" dirty="0" err="1">
                <a:solidFill>
                  <a:schemeClr val="tx1"/>
                </a:solidFill>
                <a:effectLst/>
                <a:latin typeface="Roboto" panose="02000000000000000000" pitchFamily="2" charset="0"/>
                <a:ea typeface="Calibri" panose="020F0502020204030204" pitchFamily="34" charset="0"/>
                <a:cs typeface="Times New Roman" panose="02020603050405020304" pitchFamily="18" charset="0"/>
              </a:rPr>
              <a:t>Glacken</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1976 (as cited in Martin and Diez, 2012); Brundtland Commission, 1987, p. 37; United Nations, 2015, p. 27)</a:t>
            </a:r>
          </a:p>
          <a:p>
            <a:pPr marL="285750" lvl="1" indent="-285750">
              <a:lnSpc>
                <a:spcPct val="100000"/>
              </a:lnSpc>
              <a:buFont typeface="+mj-lt"/>
              <a:buAutoNum type="romanLcPeriod"/>
            </a:pPr>
            <a:r>
              <a:rPr lang="en-GB" sz="2400" b="1"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Importance of Decision Making for Sustainable Development</a:t>
            </a:r>
            <a:r>
              <a:rPr lang="en-GB" sz="2400"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a:t>
            </a:r>
            <a:r>
              <a:rPr lang="nb-NO"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Weiss, 1990; Hara et al., 2021; Upadhyay, 2021)</a:t>
            </a:r>
            <a:endParaRPr lang="en-GB" sz="2400"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endParaRPr>
          </a:p>
          <a:p>
            <a:pPr marL="285750" lvl="1" indent="-285750">
              <a:lnSpc>
                <a:spcPct val="100000"/>
              </a:lnSpc>
              <a:buFont typeface="+mj-lt"/>
              <a:buAutoNum type="romanLcPeriod"/>
            </a:pPr>
            <a:r>
              <a:rPr lang="en-GB" sz="2400" b="1"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Spatial Information for Decision Making</a:t>
            </a:r>
            <a:r>
              <a:rPr lang="en-GB" sz="2400"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a:t>
            </a:r>
            <a:r>
              <a:rPr lang="da-DK"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Zerger, 2002; Phua and Minowa, 2005; Durduran, 2010; Arabameri et al., 2018; Damoom et al., 2019).</a:t>
            </a:r>
            <a:endParaRPr lang="en-GB" sz="2400"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endParaRPr>
          </a:p>
          <a:p>
            <a:pPr marL="285750" lvl="1" indent="-285750">
              <a:lnSpc>
                <a:spcPct val="100000"/>
              </a:lnSpc>
              <a:buFont typeface="+mj-lt"/>
              <a:buAutoNum type="romanLcPeriod"/>
            </a:pPr>
            <a:r>
              <a:rPr lang="en-GB" sz="2400" b="1"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Organizational Structure for Flow of Decision-Making Information-</a:t>
            </a:r>
            <a:r>
              <a:rPr lang="en-GB" sz="2400"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(Becker, 1932 (as sighted by El Sawy et al., 1986); </a:t>
            </a:r>
            <a:r>
              <a:rPr lang="es-ES"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El Sawy et al., 1986;</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Huber, 1990; Brynjolfsson and </a:t>
            </a:r>
            <a:r>
              <a:rPr lang="en-GB" i="0" dirty="0" err="1">
                <a:solidFill>
                  <a:schemeClr val="tx1"/>
                </a:solidFill>
                <a:effectLst/>
                <a:latin typeface="Roboto" panose="02000000000000000000" pitchFamily="2" charset="0"/>
                <a:ea typeface="Calibri" panose="020F0502020204030204" pitchFamily="34" charset="0"/>
                <a:cs typeface="Times New Roman" panose="02020603050405020304" pitchFamily="18" charset="0"/>
              </a:rPr>
              <a:t>Hitt</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2000</a:t>
            </a:r>
            <a:r>
              <a:rPr lang="es-ES"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a:t>
            </a:r>
          </a:p>
          <a:p>
            <a:pPr marL="285750" lvl="1" indent="-285750">
              <a:lnSpc>
                <a:spcPct val="100000"/>
              </a:lnSpc>
              <a:buFont typeface="+mj-lt"/>
              <a:buAutoNum type="romanLcPeriod"/>
            </a:pPr>
            <a:r>
              <a:rPr lang="en-GB" sz="2400" b="1" dirty="0">
                <a:solidFill>
                  <a:schemeClr val="tx1"/>
                </a:solidFill>
                <a:latin typeface="Roboto" panose="02000000000000000000" pitchFamily="2" charset="0"/>
                <a:cs typeface="Times New Roman" panose="02020603050405020304" pitchFamily="18" charset="0"/>
              </a:rPr>
              <a:t>Retaining knowledge and skills in organization – future proof – retainer programmes </a:t>
            </a:r>
            <a:r>
              <a:rPr lang="en-GB" dirty="0">
                <a:solidFill>
                  <a:schemeClr val="tx1"/>
                </a:solidFill>
                <a:latin typeface="Roboto" panose="02000000000000000000" pitchFamily="2" charset="0"/>
                <a:cs typeface="Times New Roman" panose="02020603050405020304" pitchFamily="18" charset="0"/>
              </a:rPr>
              <a:t>(Becker 1932 (as sighted by El Sawy et al., 1986);</a:t>
            </a:r>
            <a:r>
              <a:rPr lang="es-ES" dirty="0">
                <a:solidFill>
                  <a:schemeClr val="tx1"/>
                </a:solidFill>
                <a:latin typeface="Roboto" panose="02000000000000000000" pitchFamily="2" charset="0"/>
                <a:cs typeface="Times New Roman" panose="02020603050405020304" pitchFamily="18" charset="0"/>
              </a:rPr>
              <a:t> El Sawy et al., 1986;</a:t>
            </a:r>
            <a:r>
              <a:rPr lang="en-GB" dirty="0">
                <a:solidFill>
                  <a:schemeClr val="tx1"/>
                </a:solidFill>
                <a:latin typeface="Roboto" panose="02000000000000000000" pitchFamily="2" charset="0"/>
                <a:cs typeface="Times New Roman" panose="02020603050405020304" pitchFamily="18" charset="0"/>
              </a:rPr>
              <a:t> Docquier et al., 2007; Ngoma and Ismail, 2013)</a:t>
            </a:r>
          </a:p>
          <a:p>
            <a:pPr marL="285750" lvl="1" indent="-285750">
              <a:lnSpc>
                <a:spcPct val="100000"/>
              </a:lnSpc>
              <a:buFont typeface="+mj-lt"/>
              <a:buAutoNum type="romanLcPeriod"/>
            </a:pPr>
            <a:r>
              <a:rPr lang="en-GB" sz="2400" b="1"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Spatial Data Infrastructure</a:t>
            </a:r>
            <a:r>
              <a:rPr lang="en-GB" sz="2400"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 </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a:t>
            </a:r>
            <a:r>
              <a:rPr lang="en-GB" i="0" dirty="0" err="1">
                <a:solidFill>
                  <a:schemeClr val="tx1"/>
                </a:solidFill>
                <a:effectLst/>
                <a:latin typeface="Roboto" panose="02000000000000000000" pitchFamily="2" charset="0"/>
                <a:ea typeface="Calibri" panose="020F0502020204030204" pitchFamily="34" charset="0"/>
                <a:cs typeface="Times New Roman" panose="02020603050405020304" pitchFamily="18" charset="0"/>
              </a:rPr>
              <a:t>Câmara</a:t>
            </a:r>
            <a:r>
              <a:rPr lang="en-GB" i="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t> et al., 2009; Fonseca et al., 2009)</a:t>
            </a:r>
            <a:endParaRPr lang="en-GB" sz="2400" dirty="0">
              <a:solidFill>
                <a:schemeClr val="tx1"/>
              </a:solidFill>
            </a:endParaRPr>
          </a:p>
        </p:txBody>
      </p:sp>
    </p:spTree>
    <p:extLst>
      <p:ext uri="{BB962C8B-B14F-4D97-AF65-F5344CB8AC3E}">
        <p14:creationId xmlns:p14="http://schemas.microsoft.com/office/powerpoint/2010/main" val="541642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198027" y="76359"/>
            <a:ext cx="10348146" cy="1283471"/>
          </a:xfrm>
        </p:spPr>
        <p:txBody>
          <a:bodyPr anchor="t">
            <a:normAutofit/>
          </a:bodyPr>
          <a:lstStyle/>
          <a:p>
            <a:r>
              <a:rPr lang="en-GB" dirty="0">
                <a:solidFill>
                  <a:schemeClr val="tx2"/>
                </a:solidFill>
              </a:rPr>
              <a:t>Research Gaps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17" name="Content Placeholder 2">
            <a:extLst>
              <a:ext uri="{FF2B5EF4-FFF2-40B4-BE49-F238E27FC236}">
                <a16:creationId xmlns:a16="http://schemas.microsoft.com/office/drawing/2014/main" id="{6B97623C-CCEB-D6E1-9F0A-480DD8FDCDF6}"/>
              </a:ext>
            </a:extLst>
          </p:cNvPr>
          <p:cNvGraphicFramePr>
            <a:graphicFrameLocks noGrp="1"/>
          </p:cNvGraphicFramePr>
          <p:nvPr>
            <p:ph idx="1"/>
            <p:extLst>
              <p:ext uri="{D42A27DB-BD31-4B8C-83A1-F6EECF244321}">
                <p14:modId xmlns:p14="http://schemas.microsoft.com/office/powerpoint/2010/main" val="2717478336"/>
              </p:ext>
            </p:extLst>
          </p:nvPr>
        </p:nvGraphicFramePr>
        <p:xfrm>
          <a:off x="265177" y="950534"/>
          <a:ext cx="7949184" cy="19875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Picture 2">
            <a:extLst>
              <a:ext uri="{FF2B5EF4-FFF2-40B4-BE49-F238E27FC236}">
                <a16:creationId xmlns:a16="http://schemas.microsoft.com/office/drawing/2014/main" id="{8FD71202-EF6E-EE65-E10C-DC66BBFD8EF5}"/>
              </a:ext>
            </a:extLst>
          </p:cNvPr>
          <p:cNvPicPr>
            <a:picLocks noChangeAspect="1"/>
          </p:cNvPicPr>
          <p:nvPr/>
        </p:nvPicPr>
        <p:blipFill>
          <a:blip r:embed="rId10"/>
          <a:stretch>
            <a:fillRect/>
          </a:stretch>
        </p:blipFill>
        <p:spPr>
          <a:xfrm>
            <a:off x="497063" y="5481694"/>
            <a:ext cx="3901778" cy="1146147"/>
          </a:xfrm>
          <a:prstGeom prst="rect">
            <a:avLst/>
          </a:prstGeom>
        </p:spPr>
      </p:pic>
      <p:pic>
        <p:nvPicPr>
          <p:cNvPr id="5" name="Picture 4">
            <a:extLst>
              <a:ext uri="{FF2B5EF4-FFF2-40B4-BE49-F238E27FC236}">
                <a16:creationId xmlns:a16="http://schemas.microsoft.com/office/drawing/2014/main" id="{923B28EB-982D-86B1-9C88-532CAD5E1BE1}"/>
              </a:ext>
            </a:extLst>
          </p:cNvPr>
          <p:cNvPicPr>
            <a:picLocks noChangeAspect="1"/>
          </p:cNvPicPr>
          <p:nvPr/>
        </p:nvPicPr>
        <p:blipFill>
          <a:blip r:embed="rId11"/>
          <a:stretch>
            <a:fillRect/>
          </a:stretch>
        </p:blipFill>
        <p:spPr>
          <a:xfrm>
            <a:off x="4209527" y="2826413"/>
            <a:ext cx="7167267" cy="4031587"/>
          </a:xfrm>
          <a:prstGeom prst="rect">
            <a:avLst/>
          </a:prstGeom>
        </p:spPr>
      </p:pic>
    </p:spTree>
    <p:extLst>
      <p:ext uri="{BB962C8B-B14F-4D97-AF65-F5344CB8AC3E}">
        <p14:creationId xmlns:p14="http://schemas.microsoft.com/office/powerpoint/2010/main" val="3174280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830248" y="232226"/>
            <a:ext cx="10348146" cy="1283471"/>
          </a:xfrm>
        </p:spPr>
        <p:txBody>
          <a:bodyPr anchor="t">
            <a:normAutofit/>
          </a:bodyPr>
          <a:lstStyle/>
          <a:p>
            <a:r>
              <a:rPr lang="en-GB" sz="4800" dirty="0">
                <a:solidFill>
                  <a:schemeClr val="tx2"/>
                </a:solidFill>
              </a:rPr>
              <a:t>Objectives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5" name="Freeform: Shape 4">
            <a:extLst>
              <a:ext uri="{FF2B5EF4-FFF2-40B4-BE49-F238E27FC236}">
                <a16:creationId xmlns:a16="http://schemas.microsoft.com/office/drawing/2014/main" id="{97B36DCE-EAFA-50BD-6B65-8DEE631E126E}"/>
              </a:ext>
            </a:extLst>
          </p:cNvPr>
          <p:cNvSpPr/>
          <p:nvPr/>
        </p:nvSpPr>
        <p:spPr>
          <a:xfrm>
            <a:off x="3046938" y="1537237"/>
            <a:ext cx="8866763" cy="1525468"/>
          </a:xfrm>
          <a:custGeom>
            <a:avLst/>
            <a:gdLst>
              <a:gd name="connsiteX0" fmla="*/ 0 w 8866763"/>
              <a:gd name="connsiteY0" fmla="*/ 0 h 1525468"/>
              <a:gd name="connsiteX1" fmla="*/ 8866763 w 8866763"/>
              <a:gd name="connsiteY1" fmla="*/ 0 h 1525468"/>
              <a:gd name="connsiteX2" fmla="*/ 8866763 w 8866763"/>
              <a:gd name="connsiteY2" fmla="*/ 1525468 h 1525468"/>
              <a:gd name="connsiteX3" fmla="*/ 0 w 8866763"/>
              <a:gd name="connsiteY3" fmla="*/ 1525468 h 1525468"/>
              <a:gd name="connsiteX4" fmla="*/ 0 w 8866763"/>
              <a:gd name="connsiteY4" fmla="*/ 0 h 15254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66763" h="1525468">
                <a:moveTo>
                  <a:pt x="0" y="0"/>
                </a:moveTo>
                <a:lnTo>
                  <a:pt x="8866763" y="0"/>
                </a:lnTo>
                <a:lnTo>
                  <a:pt x="8866763" y="1525468"/>
                </a:lnTo>
                <a:lnTo>
                  <a:pt x="0" y="1525468"/>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72040" tIns="387469" rIns="172040" bIns="387469" numCol="1" spcCol="1270" anchor="ctr" anchorCtr="0">
            <a:noAutofit/>
          </a:bodyPr>
          <a:lstStyle/>
          <a:p>
            <a:pPr marL="0" lvl="0" indent="0" algn="l" defTabSz="1066800">
              <a:lnSpc>
                <a:spcPct val="90000"/>
              </a:lnSpc>
              <a:spcBef>
                <a:spcPct val="0"/>
              </a:spcBef>
              <a:spcAft>
                <a:spcPct val="35000"/>
              </a:spcAft>
              <a:buNone/>
            </a:pPr>
            <a:r>
              <a:rPr lang="en-US" sz="2400" kern="1200" dirty="0"/>
              <a:t>Assess the </a:t>
            </a:r>
            <a:r>
              <a:rPr lang="en-US" sz="2400" b="1" kern="1200" dirty="0"/>
              <a:t>importance of locational information in decision making</a:t>
            </a:r>
            <a:r>
              <a:rPr lang="en-US" sz="2400" kern="1200" dirty="0"/>
              <a:t> for forest management and its contribution towards sustainable forest management.</a:t>
            </a:r>
          </a:p>
        </p:txBody>
      </p:sp>
      <p:sp>
        <p:nvSpPr>
          <p:cNvPr id="6" name="Freeform: Shape 5">
            <a:extLst>
              <a:ext uri="{FF2B5EF4-FFF2-40B4-BE49-F238E27FC236}">
                <a16:creationId xmlns:a16="http://schemas.microsoft.com/office/drawing/2014/main" id="{D10E1CC1-B5F8-DDC7-B4CD-A470AE88A887}"/>
              </a:ext>
            </a:extLst>
          </p:cNvPr>
          <p:cNvSpPr/>
          <p:nvPr/>
        </p:nvSpPr>
        <p:spPr>
          <a:xfrm>
            <a:off x="830248" y="1537237"/>
            <a:ext cx="2216690" cy="1525468"/>
          </a:xfrm>
          <a:custGeom>
            <a:avLst/>
            <a:gdLst>
              <a:gd name="connsiteX0" fmla="*/ 0 w 2216690"/>
              <a:gd name="connsiteY0" fmla="*/ 0 h 1525468"/>
              <a:gd name="connsiteX1" fmla="*/ 2216690 w 2216690"/>
              <a:gd name="connsiteY1" fmla="*/ 0 h 1525468"/>
              <a:gd name="connsiteX2" fmla="*/ 2216690 w 2216690"/>
              <a:gd name="connsiteY2" fmla="*/ 1525468 h 1525468"/>
              <a:gd name="connsiteX3" fmla="*/ 0 w 2216690"/>
              <a:gd name="connsiteY3" fmla="*/ 1525468 h 1525468"/>
              <a:gd name="connsiteX4" fmla="*/ 0 w 2216690"/>
              <a:gd name="connsiteY4" fmla="*/ 0 h 15254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6690" h="1525468">
                <a:moveTo>
                  <a:pt x="0" y="0"/>
                </a:moveTo>
                <a:lnTo>
                  <a:pt x="2216690" y="0"/>
                </a:lnTo>
                <a:lnTo>
                  <a:pt x="2216690" y="1525468"/>
                </a:lnTo>
                <a:lnTo>
                  <a:pt x="0" y="1525468"/>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7300" tIns="150682" rIns="117300" bIns="150682" numCol="1" spcCol="1270" anchor="ctr" anchorCtr="0">
            <a:noAutofit/>
          </a:bodyPr>
          <a:lstStyle/>
          <a:p>
            <a:pPr marL="0" lvl="0" indent="0" algn="ctr" defTabSz="1244600">
              <a:lnSpc>
                <a:spcPct val="90000"/>
              </a:lnSpc>
              <a:spcBef>
                <a:spcPct val="0"/>
              </a:spcBef>
              <a:spcAft>
                <a:spcPct val="35000"/>
              </a:spcAft>
              <a:buNone/>
            </a:pPr>
            <a:r>
              <a:rPr lang="en-US" sz="2800" kern="1200"/>
              <a:t>Assess</a:t>
            </a:r>
          </a:p>
        </p:txBody>
      </p:sp>
      <p:sp>
        <p:nvSpPr>
          <p:cNvPr id="7" name="Freeform: Shape 6">
            <a:extLst>
              <a:ext uri="{FF2B5EF4-FFF2-40B4-BE49-F238E27FC236}">
                <a16:creationId xmlns:a16="http://schemas.microsoft.com/office/drawing/2014/main" id="{F3C00110-047F-EA9D-092A-A00323A598F3}"/>
              </a:ext>
            </a:extLst>
          </p:cNvPr>
          <p:cNvSpPr/>
          <p:nvPr/>
        </p:nvSpPr>
        <p:spPr>
          <a:xfrm>
            <a:off x="3046938" y="3154233"/>
            <a:ext cx="8866763" cy="1525468"/>
          </a:xfrm>
          <a:custGeom>
            <a:avLst/>
            <a:gdLst>
              <a:gd name="connsiteX0" fmla="*/ 0 w 8866763"/>
              <a:gd name="connsiteY0" fmla="*/ 0 h 1525468"/>
              <a:gd name="connsiteX1" fmla="*/ 8866763 w 8866763"/>
              <a:gd name="connsiteY1" fmla="*/ 0 h 1525468"/>
              <a:gd name="connsiteX2" fmla="*/ 8866763 w 8866763"/>
              <a:gd name="connsiteY2" fmla="*/ 1525468 h 1525468"/>
              <a:gd name="connsiteX3" fmla="*/ 0 w 8866763"/>
              <a:gd name="connsiteY3" fmla="*/ 1525468 h 1525468"/>
              <a:gd name="connsiteX4" fmla="*/ 0 w 8866763"/>
              <a:gd name="connsiteY4" fmla="*/ 0 h 15254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66763" h="1525468">
                <a:moveTo>
                  <a:pt x="0" y="0"/>
                </a:moveTo>
                <a:lnTo>
                  <a:pt x="8866763" y="0"/>
                </a:lnTo>
                <a:lnTo>
                  <a:pt x="8866763" y="1525468"/>
                </a:lnTo>
                <a:lnTo>
                  <a:pt x="0" y="1525468"/>
                </a:lnTo>
                <a:lnTo>
                  <a:pt x="0" y="0"/>
                </a:lnTo>
                <a:close/>
              </a:path>
            </a:pathLst>
          </a:custGeom>
        </p:spPr>
        <p:style>
          <a:lnRef idx="2">
            <a:schemeClr val="accent2">
              <a:tint val="40000"/>
              <a:alpha val="90000"/>
              <a:hueOff val="4706635"/>
              <a:satOff val="654"/>
              <a:lumOff val="-2316"/>
              <a:alphaOff val="0"/>
            </a:schemeClr>
          </a:lnRef>
          <a:fillRef idx="1">
            <a:schemeClr val="accent2">
              <a:tint val="40000"/>
              <a:alpha val="90000"/>
              <a:hueOff val="4706635"/>
              <a:satOff val="654"/>
              <a:lumOff val="-2316"/>
              <a:alphaOff val="0"/>
            </a:schemeClr>
          </a:fillRef>
          <a:effectRef idx="0">
            <a:schemeClr val="accent2">
              <a:tint val="40000"/>
              <a:alpha val="90000"/>
              <a:hueOff val="4706635"/>
              <a:satOff val="654"/>
              <a:lumOff val="-2316"/>
              <a:alphaOff val="0"/>
            </a:schemeClr>
          </a:effectRef>
          <a:fontRef idx="minor">
            <a:schemeClr val="dk1">
              <a:hueOff val="0"/>
              <a:satOff val="0"/>
              <a:lumOff val="0"/>
              <a:alphaOff val="0"/>
            </a:schemeClr>
          </a:fontRef>
        </p:style>
        <p:txBody>
          <a:bodyPr spcFirstLastPara="0" vert="horz" wrap="square" lIns="172040" tIns="387469" rIns="172040" bIns="387469" numCol="1" spcCol="1270" anchor="ctr" anchorCtr="0">
            <a:noAutofit/>
          </a:bodyPr>
          <a:lstStyle/>
          <a:p>
            <a:pPr marL="0" lvl="0" indent="0" algn="l" defTabSz="1066800">
              <a:lnSpc>
                <a:spcPct val="90000"/>
              </a:lnSpc>
              <a:spcBef>
                <a:spcPct val="0"/>
              </a:spcBef>
              <a:spcAft>
                <a:spcPct val="35000"/>
              </a:spcAft>
              <a:buNone/>
            </a:pPr>
            <a:r>
              <a:rPr lang="en-US" sz="2400" kern="1200" dirty="0"/>
              <a:t>Diachronically evaluate </a:t>
            </a:r>
            <a:r>
              <a:rPr lang="en-US" sz="2400" b="1" kern="1200" dirty="0"/>
              <a:t>the present and past use of location-based information in the Fijian forestry sector</a:t>
            </a:r>
            <a:r>
              <a:rPr lang="en-US" sz="2400" kern="1200" dirty="0"/>
              <a:t>.</a:t>
            </a:r>
          </a:p>
        </p:txBody>
      </p:sp>
      <p:sp>
        <p:nvSpPr>
          <p:cNvPr id="8" name="Freeform: Shape 7">
            <a:extLst>
              <a:ext uri="{FF2B5EF4-FFF2-40B4-BE49-F238E27FC236}">
                <a16:creationId xmlns:a16="http://schemas.microsoft.com/office/drawing/2014/main" id="{E2709619-2111-3D86-2DEE-F5E987A25F34}"/>
              </a:ext>
            </a:extLst>
          </p:cNvPr>
          <p:cNvSpPr/>
          <p:nvPr/>
        </p:nvSpPr>
        <p:spPr>
          <a:xfrm>
            <a:off x="830248" y="3154233"/>
            <a:ext cx="2216690" cy="1525468"/>
          </a:xfrm>
          <a:custGeom>
            <a:avLst/>
            <a:gdLst>
              <a:gd name="connsiteX0" fmla="*/ 0 w 2216690"/>
              <a:gd name="connsiteY0" fmla="*/ 0 h 1525468"/>
              <a:gd name="connsiteX1" fmla="*/ 2216690 w 2216690"/>
              <a:gd name="connsiteY1" fmla="*/ 0 h 1525468"/>
              <a:gd name="connsiteX2" fmla="*/ 2216690 w 2216690"/>
              <a:gd name="connsiteY2" fmla="*/ 1525468 h 1525468"/>
              <a:gd name="connsiteX3" fmla="*/ 0 w 2216690"/>
              <a:gd name="connsiteY3" fmla="*/ 1525468 h 1525468"/>
              <a:gd name="connsiteX4" fmla="*/ 0 w 2216690"/>
              <a:gd name="connsiteY4" fmla="*/ 0 h 15254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6690" h="1525468">
                <a:moveTo>
                  <a:pt x="0" y="0"/>
                </a:moveTo>
                <a:lnTo>
                  <a:pt x="2216690" y="0"/>
                </a:lnTo>
                <a:lnTo>
                  <a:pt x="2216690" y="1525468"/>
                </a:lnTo>
                <a:lnTo>
                  <a:pt x="0" y="1525468"/>
                </a:lnTo>
                <a:lnTo>
                  <a:pt x="0" y="0"/>
                </a:lnTo>
                <a:close/>
              </a:path>
            </a:pathLst>
          </a:custGeom>
        </p:spPr>
        <p:style>
          <a:lnRef idx="2">
            <a:schemeClr val="accent2">
              <a:hueOff val="4793348"/>
              <a:satOff val="15656"/>
              <a:lumOff val="-13333"/>
              <a:alphaOff val="0"/>
            </a:schemeClr>
          </a:lnRef>
          <a:fillRef idx="1">
            <a:schemeClr val="accent2">
              <a:hueOff val="4793348"/>
              <a:satOff val="15656"/>
              <a:lumOff val="-13333"/>
              <a:alphaOff val="0"/>
            </a:schemeClr>
          </a:fillRef>
          <a:effectRef idx="0">
            <a:schemeClr val="accent2">
              <a:hueOff val="4793348"/>
              <a:satOff val="15656"/>
              <a:lumOff val="-13333"/>
              <a:alphaOff val="0"/>
            </a:schemeClr>
          </a:effectRef>
          <a:fontRef idx="minor">
            <a:schemeClr val="lt1"/>
          </a:fontRef>
        </p:style>
        <p:txBody>
          <a:bodyPr spcFirstLastPara="0" vert="horz" wrap="square" lIns="117300" tIns="150682" rIns="117300" bIns="150682" numCol="1" spcCol="1270" anchor="ctr" anchorCtr="0">
            <a:noAutofit/>
          </a:bodyPr>
          <a:lstStyle/>
          <a:p>
            <a:pPr marL="0" lvl="0" indent="0" algn="ctr" defTabSz="1244600">
              <a:lnSpc>
                <a:spcPct val="90000"/>
              </a:lnSpc>
              <a:spcBef>
                <a:spcPct val="0"/>
              </a:spcBef>
              <a:spcAft>
                <a:spcPct val="35000"/>
              </a:spcAft>
              <a:buNone/>
            </a:pPr>
            <a:r>
              <a:rPr lang="en-US" sz="2800" kern="1200"/>
              <a:t>Evaluate</a:t>
            </a:r>
          </a:p>
        </p:txBody>
      </p:sp>
      <p:sp>
        <p:nvSpPr>
          <p:cNvPr id="10" name="Freeform: Shape 9">
            <a:extLst>
              <a:ext uri="{FF2B5EF4-FFF2-40B4-BE49-F238E27FC236}">
                <a16:creationId xmlns:a16="http://schemas.microsoft.com/office/drawing/2014/main" id="{C7356579-A0C2-29DF-2487-49F38A7BF105}"/>
              </a:ext>
            </a:extLst>
          </p:cNvPr>
          <p:cNvSpPr/>
          <p:nvPr/>
        </p:nvSpPr>
        <p:spPr>
          <a:xfrm>
            <a:off x="3046938" y="4771229"/>
            <a:ext cx="8866763" cy="1525468"/>
          </a:xfrm>
          <a:custGeom>
            <a:avLst/>
            <a:gdLst>
              <a:gd name="connsiteX0" fmla="*/ 0 w 8866763"/>
              <a:gd name="connsiteY0" fmla="*/ 0 h 1525468"/>
              <a:gd name="connsiteX1" fmla="*/ 8866763 w 8866763"/>
              <a:gd name="connsiteY1" fmla="*/ 0 h 1525468"/>
              <a:gd name="connsiteX2" fmla="*/ 8866763 w 8866763"/>
              <a:gd name="connsiteY2" fmla="*/ 1525468 h 1525468"/>
              <a:gd name="connsiteX3" fmla="*/ 0 w 8866763"/>
              <a:gd name="connsiteY3" fmla="*/ 1525468 h 1525468"/>
              <a:gd name="connsiteX4" fmla="*/ 0 w 8866763"/>
              <a:gd name="connsiteY4" fmla="*/ 0 h 15254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66763" h="1525468">
                <a:moveTo>
                  <a:pt x="0" y="0"/>
                </a:moveTo>
                <a:lnTo>
                  <a:pt x="8866763" y="0"/>
                </a:lnTo>
                <a:lnTo>
                  <a:pt x="8866763" y="1525468"/>
                </a:lnTo>
                <a:lnTo>
                  <a:pt x="0" y="1525468"/>
                </a:lnTo>
                <a:lnTo>
                  <a:pt x="0" y="0"/>
                </a:lnTo>
                <a:close/>
              </a:path>
            </a:pathLst>
          </a:custGeom>
        </p:spPr>
        <p:style>
          <a:lnRef idx="2">
            <a:schemeClr val="accent2">
              <a:tint val="40000"/>
              <a:alpha val="90000"/>
              <a:hueOff val="9413270"/>
              <a:satOff val="1309"/>
              <a:lumOff val="-4631"/>
              <a:alphaOff val="0"/>
            </a:schemeClr>
          </a:lnRef>
          <a:fillRef idx="1">
            <a:schemeClr val="accent2">
              <a:tint val="40000"/>
              <a:alpha val="90000"/>
              <a:hueOff val="9413270"/>
              <a:satOff val="1309"/>
              <a:lumOff val="-4631"/>
              <a:alphaOff val="0"/>
            </a:schemeClr>
          </a:fillRef>
          <a:effectRef idx="0">
            <a:schemeClr val="accent2">
              <a:tint val="40000"/>
              <a:alpha val="90000"/>
              <a:hueOff val="9413270"/>
              <a:satOff val="1309"/>
              <a:lumOff val="-4631"/>
              <a:alphaOff val="0"/>
            </a:schemeClr>
          </a:effectRef>
          <a:fontRef idx="minor">
            <a:schemeClr val="dk1">
              <a:hueOff val="0"/>
              <a:satOff val="0"/>
              <a:lumOff val="0"/>
              <a:alphaOff val="0"/>
            </a:schemeClr>
          </a:fontRef>
        </p:style>
        <p:txBody>
          <a:bodyPr spcFirstLastPara="0" vert="horz" wrap="square" lIns="172040" tIns="387469" rIns="172040" bIns="387469" numCol="1" spcCol="1270" anchor="ctr" anchorCtr="0">
            <a:noAutofit/>
          </a:bodyPr>
          <a:lstStyle/>
          <a:p>
            <a:pPr marL="0" lvl="0" indent="0" algn="l" defTabSz="1066800">
              <a:lnSpc>
                <a:spcPct val="90000"/>
              </a:lnSpc>
              <a:spcBef>
                <a:spcPct val="0"/>
              </a:spcBef>
              <a:spcAft>
                <a:spcPct val="35000"/>
              </a:spcAft>
              <a:buNone/>
            </a:pPr>
            <a:r>
              <a:rPr lang="en-US" sz="2400" kern="1200" dirty="0"/>
              <a:t>Propose </a:t>
            </a:r>
            <a:r>
              <a:rPr lang="en-US" sz="2400" b="1" kern="1200" dirty="0"/>
              <a:t>recommendations model </a:t>
            </a:r>
            <a:r>
              <a:rPr lang="en-US" sz="2400" kern="1200" dirty="0"/>
              <a:t>for the long-term sustainability of location-based information systems in Fiji to aid in sustainable forest management decisions. </a:t>
            </a:r>
          </a:p>
        </p:txBody>
      </p:sp>
      <p:sp>
        <p:nvSpPr>
          <p:cNvPr id="12" name="Freeform: Shape 11">
            <a:extLst>
              <a:ext uri="{FF2B5EF4-FFF2-40B4-BE49-F238E27FC236}">
                <a16:creationId xmlns:a16="http://schemas.microsoft.com/office/drawing/2014/main" id="{ECC55637-A396-A1AD-9B90-D3AFFC27FD01}"/>
              </a:ext>
            </a:extLst>
          </p:cNvPr>
          <p:cNvSpPr/>
          <p:nvPr/>
        </p:nvSpPr>
        <p:spPr>
          <a:xfrm>
            <a:off x="830248" y="4771229"/>
            <a:ext cx="2216690" cy="1525468"/>
          </a:xfrm>
          <a:custGeom>
            <a:avLst/>
            <a:gdLst>
              <a:gd name="connsiteX0" fmla="*/ 0 w 2216690"/>
              <a:gd name="connsiteY0" fmla="*/ 0 h 1525468"/>
              <a:gd name="connsiteX1" fmla="*/ 2216690 w 2216690"/>
              <a:gd name="connsiteY1" fmla="*/ 0 h 1525468"/>
              <a:gd name="connsiteX2" fmla="*/ 2216690 w 2216690"/>
              <a:gd name="connsiteY2" fmla="*/ 1525468 h 1525468"/>
              <a:gd name="connsiteX3" fmla="*/ 0 w 2216690"/>
              <a:gd name="connsiteY3" fmla="*/ 1525468 h 1525468"/>
              <a:gd name="connsiteX4" fmla="*/ 0 w 2216690"/>
              <a:gd name="connsiteY4" fmla="*/ 0 h 15254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6690" h="1525468">
                <a:moveTo>
                  <a:pt x="0" y="0"/>
                </a:moveTo>
                <a:lnTo>
                  <a:pt x="2216690" y="0"/>
                </a:lnTo>
                <a:lnTo>
                  <a:pt x="2216690" y="1525468"/>
                </a:lnTo>
                <a:lnTo>
                  <a:pt x="0" y="1525468"/>
                </a:lnTo>
                <a:lnTo>
                  <a:pt x="0" y="0"/>
                </a:lnTo>
                <a:close/>
              </a:path>
            </a:pathLst>
          </a:custGeom>
        </p:spPr>
        <p:style>
          <a:lnRef idx="2">
            <a:schemeClr val="accent2">
              <a:hueOff val="9586696"/>
              <a:satOff val="31313"/>
              <a:lumOff val="-26666"/>
              <a:alphaOff val="0"/>
            </a:schemeClr>
          </a:lnRef>
          <a:fillRef idx="1">
            <a:schemeClr val="accent2">
              <a:hueOff val="9586696"/>
              <a:satOff val="31313"/>
              <a:lumOff val="-26666"/>
              <a:alphaOff val="0"/>
            </a:schemeClr>
          </a:fillRef>
          <a:effectRef idx="0">
            <a:schemeClr val="accent2">
              <a:hueOff val="9586696"/>
              <a:satOff val="31313"/>
              <a:lumOff val="-26666"/>
              <a:alphaOff val="0"/>
            </a:schemeClr>
          </a:effectRef>
          <a:fontRef idx="minor">
            <a:schemeClr val="lt1"/>
          </a:fontRef>
        </p:style>
        <p:txBody>
          <a:bodyPr spcFirstLastPara="0" vert="horz" wrap="square" lIns="117300" tIns="150682" rIns="117300" bIns="150682" numCol="1" spcCol="1270" anchor="ctr" anchorCtr="0">
            <a:noAutofit/>
          </a:bodyPr>
          <a:lstStyle/>
          <a:p>
            <a:pPr marL="0" lvl="0" indent="0" algn="ctr" defTabSz="1244600">
              <a:lnSpc>
                <a:spcPct val="90000"/>
              </a:lnSpc>
              <a:spcBef>
                <a:spcPct val="0"/>
              </a:spcBef>
              <a:spcAft>
                <a:spcPct val="35000"/>
              </a:spcAft>
              <a:buNone/>
            </a:pPr>
            <a:r>
              <a:rPr lang="en-US" sz="2800" kern="1200"/>
              <a:t>Propose</a:t>
            </a:r>
          </a:p>
        </p:txBody>
      </p:sp>
    </p:spTree>
    <p:extLst>
      <p:ext uri="{BB962C8B-B14F-4D97-AF65-F5344CB8AC3E}">
        <p14:creationId xmlns:p14="http://schemas.microsoft.com/office/powerpoint/2010/main" val="380626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0" grpId="0" animBg="1"/>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2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4" name="Rectangle 2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5" name="Picture 24">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838201" y="559813"/>
            <a:ext cx="10348146" cy="1283471"/>
          </a:xfrm>
        </p:spPr>
        <p:txBody>
          <a:bodyPr anchor="t">
            <a:normAutofit/>
          </a:bodyPr>
          <a:lstStyle/>
          <a:p>
            <a:r>
              <a:rPr lang="en-GB">
                <a:solidFill>
                  <a:schemeClr val="tx2"/>
                </a:solidFill>
              </a:rPr>
              <a:t>Methodological Review </a:t>
            </a:r>
            <a:endParaRPr lang="en-GB" dirty="0">
              <a:solidFill>
                <a:schemeClr val="tx2"/>
              </a:solidFill>
            </a:endParaRPr>
          </a:p>
        </p:txBody>
      </p:sp>
      <p:pic>
        <p:nvPicPr>
          <p:cNvPr id="46" name="Picture 26">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6" name="Rectangle: Rounded Corners 5">
            <a:extLst>
              <a:ext uri="{FF2B5EF4-FFF2-40B4-BE49-F238E27FC236}">
                <a16:creationId xmlns:a16="http://schemas.microsoft.com/office/drawing/2014/main" id="{5F1C8BF3-6E41-9532-FD01-AE27A91E69F8}"/>
              </a:ext>
            </a:extLst>
          </p:cNvPr>
          <p:cNvSpPr/>
          <p:nvPr/>
        </p:nvSpPr>
        <p:spPr>
          <a:xfrm>
            <a:off x="9557" y="1391385"/>
            <a:ext cx="9732733" cy="910193"/>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sp>
      <p:sp>
        <p:nvSpPr>
          <p:cNvPr id="7" name="Rectangle 6" descr="Monitor">
            <a:extLst>
              <a:ext uri="{FF2B5EF4-FFF2-40B4-BE49-F238E27FC236}">
                <a16:creationId xmlns:a16="http://schemas.microsoft.com/office/drawing/2014/main" id="{25CFE4FA-C6A8-D5AF-BC54-82874E3BE469}"/>
              </a:ext>
            </a:extLst>
          </p:cNvPr>
          <p:cNvSpPr/>
          <p:nvPr/>
        </p:nvSpPr>
        <p:spPr>
          <a:xfrm>
            <a:off x="284890" y="1494119"/>
            <a:ext cx="501095" cy="500606"/>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sp>
      <p:sp>
        <p:nvSpPr>
          <p:cNvPr id="8" name="Freeform: Shape 7">
            <a:extLst>
              <a:ext uri="{FF2B5EF4-FFF2-40B4-BE49-F238E27FC236}">
                <a16:creationId xmlns:a16="http://schemas.microsoft.com/office/drawing/2014/main" id="{409C4283-DBD3-1CEF-8F3B-C6A7B9FCB819}"/>
              </a:ext>
            </a:extLst>
          </p:cNvPr>
          <p:cNvSpPr/>
          <p:nvPr/>
        </p:nvSpPr>
        <p:spPr>
          <a:xfrm>
            <a:off x="1061319" y="1289326"/>
            <a:ext cx="8586476" cy="1080854"/>
          </a:xfrm>
          <a:custGeom>
            <a:avLst/>
            <a:gdLst>
              <a:gd name="connsiteX0" fmla="*/ 0 w 8586476"/>
              <a:gd name="connsiteY0" fmla="*/ 0 h 1080854"/>
              <a:gd name="connsiteX1" fmla="*/ 8586476 w 8586476"/>
              <a:gd name="connsiteY1" fmla="*/ 0 h 1080854"/>
              <a:gd name="connsiteX2" fmla="*/ 8586476 w 8586476"/>
              <a:gd name="connsiteY2" fmla="*/ 1080854 h 1080854"/>
              <a:gd name="connsiteX3" fmla="*/ 0 w 8586476"/>
              <a:gd name="connsiteY3" fmla="*/ 1080854 h 1080854"/>
              <a:gd name="connsiteX4" fmla="*/ 0 w 8586476"/>
              <a:gd name="connsiteY4" fmla="*/ 0 h 1080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6476" h="1080854">
                <a:moveTo>
                  <a:pt x="0" y="0"/>
                </a:moveTo>
                <a:lnTo>
                  <a:pt x="8586476" y="0"/>
                </a:lnTo>
                <a:lnTo>
                  <a:pt x="8586476" y="1080854"/>
                </a:lnTo>
                <a:lnTo>
                  <a:pt x="0" y="108085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4390" tIns="114390" rIns="114390" bIns="114390" numCol="1" spcCol="1270" anchor="ctr" anchorCtr="0">
            <a:noAutofit/>
          </a:bodyPr>
          <a:lstStyle/>
          <a:p>
            <a:pPr marL="0" lvl="0" indent="0" algn="l" defTabSz="1066800">
              <a:lnSpc>
                <a:spcPct val="90000"/>
              </a:lnSpc>
              <a:spcBef>
                <a:spcPct val="0"/>
              </a:spcBef>
              <a:spcAft>
                <a:spcPct val="35000"/>
              </a:spcAft>
              <a:buNone/>
            </a:pPr>
            <a:r>
              <a:rPr lang="en-GB" sz="2400" b="1" kern="1200" dirty="0"/>
              <a:t>Web Based Survey </a:t>
            </a:r>
            <a:r>
              <a:rPr lang="en-GB" sz="2000" kern="1200" dirty="0"/>
              <a:t>(Dias, 2007; Elbeck, 2014)</a:t>
            </a:r>
            <a:endParaRPr lang="en-US" sz="2200" kern="1200" dirty="0"/>
          </a:p>
        </p:txBody>
      </p:sp>
      <p:sp>
        <p:nvSpPr>
          <p:cNvPr id="9" name="Rectangle: Rounded Corners 8">
            <a:extLst>
              <a:ext uri="{FF2B5EF4-FFF2-40B4-BE49-F238E27FC236}">
                <a16:creationId xmlns:a16="http://schemas.microsoft.com/office/drawing/2014/main" id="{CA48BF84-A4A6-68F0-CE1E-AAD198E5AB4F}"/>
              </a:ext>
            </a:extLst>
          </p:cNvPr>
          <p:cNvSpPr/>
          <p:nvPr/>
        </p:nvSpPr>
        <p:spPr>
          <a:xfrm>
            <a:off x="9557" y="2640394"/>
            <a:ext cx="9732733" cy="910193"/>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sp>
      <p:sp>
        <p:nvSpPr>
          <p:cNvPr id="10" name="Rectangle 9" descr="Meeting">
            <a:extLst>
              <a:ext uri="{FF2B5EF4-FFF2-40B4-BE49-F238E27FC236}">
                <a16:creationId xmlns:a16="http://schemas.microsoft.com/office/drawing/2014/main" id="{F6D7866B-80D5-F2EB-56F8-1146A986674B}"/>
              </a:ext>
            </a:extLst>
          </p:cNvPr>
          <p:cNvSpPr/>
          <p:nvPr/>
        </p:nvSpPr>
        <p:spPr>
          <a:xfrm>
            <a:off x="284890" y="2845187"/>
            <a:ext cx="501095" cy="500606"/>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sp>
      <p:sp>
        <p:nvSpPr>
          <p:cNvPr id="11" name="Freeform: Shape 10">
            <a:extLst>
              <a:ext uri="{FF2B5EF4-FFF2-40B4-BE49-F238E27FC236}">
                <a16:creationId xmlns:a16="http://schemas.microsoft.com/office/drawing/2014/main" id="{949B46A0-20D8-D0A2-104E-EA884076ACDD}"/>
              </a:ext>
            </a:extLst>
          </p:cNvPr>
          <p:cNvSpPr/>
          <p:nvPr/>
        </p:nvSpPr>
        <p:spPr>
          <a:xfrm>
            <a:off x="1061319" y="2640394"/>
            <a:ext cx="8586476" cy="1080854"/>
          </a:xfrm>
          <a:custGeom>
            <a:avLst/>
            <a:gdLst>
              <a:gd name="connsiteX0" fmla="*/ 0 w 8586476"/>
              <a:gd name="connsiteY0" fmla="*/ 0 h 1080854"/>
              <a:gd name="connsiteX1" fmla="*/ 8586476 w 8586476"/>
              <a:gd name="connsiteY1" fmla="*/ 0 h 1080854"/>
              <a:gd name="connsiteX2" fmla="*/ 8586476 w 8586476"/>
              <a:gd name="connsiteY2" fmla="*/ 1080854 h 1080854"/>
              <a:gd name="connsiteX3" fmla="*/ 0 w 8586476"/>
              <a:gd name="connsiteY3" fmla="*/ 1080854 h 1080854"/>
              <a:gd name="connsiteX4" fmla="*/ 0 w 8586476"/>
              <a:gd name="connsiteY4" fmla="*/ 0 h 1080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6476" h="1080854">
                <a:moveTo>
                  <a:pt x="0" y="0"/>
                </a:moveTo>
                <a:lnTo>
                  <a:pt x="8586476" y="0"/>
                </a:lnTo>
                <a:lnTo>
                  <a:pt x="8586476" y="1080854"/>
                </a:lnTo>
                <a:lnTo>
                  <a:pt x="0" y="108085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4390" tIns="114390" rIns="114390" bIns="114390" numCol="1" spcCol="1270" anchor="ctr" anchorCtr="0">
            <a:noAutofit/>
          </a:bodyPr>
          <a:lstStyle/>
          <a:p>
            <a:pPr marL="0" lvl="0" indent="0" algn="l" defTabSz="1066800">
              <a:lnSpc>
                <a:spcPct val="90000"/>
              </a:lnSpc>
              <a:spcBef>
                <a:spcPct val="0"/>
              </a:spcBef>
              <a:spcAft>
                <a:spcPct val="35000"/>
              </a:spcAft>
              <a:buNone/>
            </a:pPr>
            <a:r>
              <a:rPr lang="en-GB" sz="2400" b="1" kern="1200" dirty="0"/>
              <a:t>Semi Structured In-Depth Interviews </a:t>
            </a:r>
            <a:r>
              <a:rPr lang="en-GB" sz="2000" kern="1200" dirty="0"/>
              <a:t>(Perez et al., 2015; Young et al., 2018; Ranjan et al., 2019)</a:t>
            </a:r>
            <a:endParaRPr lang="en-US" sz="2200" kern="1200" dirty="0"/>
          </a:p>
        </p:txBody>
      </p:sp>
      <p:sp>
        <p:nvSpPr>
          <p:cNvPr id="12" name="Rectangle: Rounded Corners 11">
            <a:extLst>
              <a:ext uri="{FF2B5EF4-FFF2-40B4-BE49-F238E27FC236}">
                <a16:creationId xmlns:a16="http://schemas.microsoft.com/office/drawing/2014/main" id="{EAE30826-C79E-A696-2EED-04C429A550EE}"/>
              </a:ext>
            </a:extLst>
          </p:cNvPr>
          <p:cNvSpPr/>
          <p:nvPr/>
        </p:nvSpPr>
        <p:spPr>
          <a:xfrm>
            <a:off x="9557" y="3991462"/>
            <a:ext cx="9732733" cy="910193"/>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sp>
      <p:sp>
        <p:nvSpPr>
          <p:cNvPr id="13" name="Rectangle 12" descr="Books">
            <a:extLst>
              <a:ext uri="{FF2B5EF4-FFF2-40B4-BE49-F238E27FC236}">
                <a16:creationId xmlns:a16="http://schemas.microsoft.com/office/drawing/2014/main" id="{BF4B1600-F30E-7D0F-40C3-869836167F8A}"/>
              </a:ext>
            </a:extLst>
          </p:cNvPr>
          <p:cNvSpPr/>
          <p:nvPr/>
        </p:nvSpPr>
        <p:spPr>
          <a:xfrm>
            <a:off x="284890" y="4196255"/>
            <a:ext cx="501095" cy="500606"/>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sp>
      <p:sp>
        <p:nvSpPr>
          <p:cNvPr id="14" name="Freeform: Shape 13">
            <a:extLst>
              <a:ext uri="{FF2B5EF4-FFF2-40B4-BE49-F238E27FC236}">
                <a16:creationId xmlns:a16="http://schemas.microsoft.com/office/drawing/2014/main" id="{2B9E3436-7880-E1BD-D96A-DE3668DED7E9}"/>
              </a:ext>
            </a:extLst>
          </p:cNvPr>
          <p:cNvSpPr/>
          <p:nvPr/>
        </p:nvSpPr>
        <p:spPr>
          <a:xfrm>
            <a:off x="1061319" y="3991462"/>
            <a:ext cx="8586476" cy="1080854"/>
          </a:xfrm>
          <a:custGeom>
            <a:avLst/>
            <a:gdLst>
              <a:gd name="connsiteX0" fmla="*/ 0 w 8586476"/>
              <a:gd name="connsiteY0" fmla="*/ 0 h 1080854"/>
              <a:gd name="connsiteX1" fmla="*/ 8586476 w 8586476"/>
              <a:gd name="connsiteY1" fmla="*/ 0 h 1080854"/>
              <a:gd name="connsiteX2" fmla="*/ 8586476 w 8586476"/>
              <a:gd name="connsiteY2" fmla="*/ 1080854 h 1080854"/>
              <a:gd name="connsiteX3" fmla="*/ 0 w 8586476"/>
              <a:gd name="connsiteY3" fmla="*/ 1080854 h 1080854"/>
              <a:gd name="connsiteX4" fmla="*/ 0 w 8586476"/>
              <a:gd name="connsiteY4" fmla="*/ 0 h 1080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6476" h="1080854">
                <a:moveTo>
                  <a:pt x="0" y="0"/>
                </a:moveTo>
                <a:lnTo>
                  <a:pt x="8586476" y="0"/>
                </a:lnTo>
                <a:lnTo>
                  <a:pt x="8586476" y="1080854"/>
                </a:lnTo>
                <a:lnTo>
                  <a:pt x="0" y="108085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4390" tIns="114390" rIns="114390" bIns="114390" numCol="1" spcCol="1270" anchor="ctr" anchorCtr="0">
            <a:noAutofit/>
          </a:bodyPr>
          <a:lstStyle/>
          <a:p>
            <a:pPr marL="0" lvl="0" indent="0" algn="l" defTabSz="1066800">
              <a:lnSpc>
                <a:spcPct val="90000"/>
              </a:lnSpc>
              <a:spcBef>
                <a:spcPct val="0"/>
              </a:spcBef>
              <a:spcAft>
                <a:spcPct val="35000"/>
              </a:spcAft>
              <a:buNone/>
            </a:pPr>
            <a:r>
              <a:rPr lang="en-GB" sz="2400" b="1" kern="1200" dirty="0"/>
              <a:t>Study of Documentation, SOPs, and Historical Materials </a:t>
            </a:r>
            <a:r>
              <a:rPr lang="en-GB" sz="2000" kern="1200" dirty="0">
                <a:solidFill>
                  <a:prstClr val="black">
                    <a:hueOff val="0"/>
                    <a:satOff val="0"/>
                    <a:lumOff val="0"/>
                    <a:alphaOff val="0"/>
                  </a:prstClr>
                </a:solidFill>
                <a:latin typeface="DengXian"/>
                <a:ea typeface="+mn-ea"/>
                <a:cs typeface="+mn-cs"/>
              </a:rPr>
              <a:t>(Bowen, 2009; King, 2012; Pickard, 2013) </a:t>
            </a:r>
            <a:endParaRPr lang="en-US" sz="2000" kern="1200" dirty="0">
              <a:solidFill>
                <a:prstClr val="black">
                  <a:hueOff val="0"/>
                  <a:satOff val="0"/>
                  <a:lumOff val="0"/>
                  <a:alphaOff val="0"/>
                </a:prstClr>
              </a:solidFill>
              <a:latin typeface="DengXian"/>
              <a:ea typeface="+mn-ea"/>
              <a:cs typeface="+mn-cs"/>
            </a:endParaRPr>
          </a:p>
        </p:txBody>
      </p:sp>
      <p:sp>
        <p:nvSpPr>
          <p:cNvPr id="15" name="Rectangle: Rounded Corners 14">
            <a:extLst>
              <a:ext uri="{FF2B5EF4-FFF2-40B4-BE49-F238E27FC236}">
                <a16:creationId xmlns:a16="http://schemas.microsoft.com/office/drawing/2014/main" id="{86F42E9E-9F54-C21E-9D1B-8951D3F9985F}"/>
              </a:ext>
            </a:extLst>
          </p:cNvPr>
          <p:cNvSpPr/>
          <p:nvPr/>
        </p:nvSpPr>
        <p:spPr>
          <a:xfrm>
            <a:off x="9557" y="5342530"/>
            <a:ext cx="9732733" cy="910193"/>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sp>
      <p:sp>
        <p:nvSpPr>
          <p:cNvPr id="16" name="Rectangle 15" descr="Marker">
            <a:extLst>
              <a:ext uri="{FF2B5EF4-FFF2-40B4-BE49-F238E27FC236}">
                <a16:creationId xmlns:a16="http://schemas.microsoft.com/office/drawing/2014/main" id="{8F893A38-8AAA-B5BA-783A-2EC28706E8B3}"/>
              </a:ext>
            </a:extLst>
          </p:cNvPr>
          <p:cNvSpPr/>
          <p:nvPr/>
        </p:nvSpPr>
        <p:spPr>
          <a:xfrm>
            <a:off x="285159" y="5547323"/>
            <a:ext cx="501095" cy="500606"/>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p:spPr>
        <p:style>
          <a:lnRef idx="2">
            <a:scrgbClr r="0" g="0" b="0"/>
          </a:lnRef>
          <a:fillRef idx="1">
            <a:scrgbClr r="0" g="0" b="0"/>
          </a:fillRef>
          <a:effectRef idx="0">
            <a:schemeClr val="accent5">
              <a:hueOff val="0"/>
              <a:satOff val="0"/>
              <a:lumOff val="0"/>
              <a:alphaOff val="0"/>
            </a:schemeClr>
          </a:effectRef>
          <a:fontRef idx="minor">
            <a:schemeClr val="lt1"/>
          </a:fontRef>
        </p:style>
      </p:sp>
      <p:sp>
        <p:nvSpPr>
          <p:cNvPr id="17" name="Freeform: Shape 16">
            <a:extLst>
              <a:ext uri="{FF2B5EF4-FFF2-40B4-BE49-F238E27FC236}">
                <a16:creationId xmlns:a16="http://schemas.microsoft.com/office/drawing/2014/main" id="{6D065A2A-3CAE-449F-5587-21DA01C2E345}"/>
              </a:ext>
            </a:extLst>
          </p:cNvPr>
          <p:cNvSpPr/>
          <p:nvPr/>
        </p:nvSpPr>
        <p:spPr>
          <a:xfrm>
            <a:off x="1061857" y="5342530"/>
            <a:ext cx="8483125" cy="1080854"/>
          </a:xfrm>
          <a:custGeom>
            <a:avLst/>
            <a:gdLst>
              <a:gd name="connsiteX0" fmla="*/ 0 w 8483125"/>
              <a:gd name="connsiteY0" fmla="*/ 0 h 1080854"/>
              <a:gd name="connsiteX1" fmla="*/ 8483125 w 8483125"/>
              <a:gd name="connsiteY1" fmla="*/ 0 h 1080854"/>
              <a:gd name="connsiteX2" fmla="*/ 8483125 w 8483125"/>
              <a:gd name="connsiteY2" fmla="*/ 1080854 h 1080854"/>
              <a:gd name="connsiteX3" fmla="*/ 0 w 8483125"/>
              <a:gd name="connsiteY3" fmla="*/ 1080854 h 1080854"/>
              <a:gd name="connsiteX4" fmla="*/ 0 w 8483125"/>
              <a:gd name="connsiteY4" fmla="*/ 0 h 1080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3125" h="1080854">
                <a:moveTo>
                  <a:pt x="0" y="0"/>
                </a:moveTo>
                <a:lnTo>
                  <a:pt x="8483125" y="0"/>
                </a:lnTo>
                <a:lnTo>
                  <a:pt x="8483125" y="1080854"/>
                </a:lnTo>
                <a:lnTo>
                  <a:pt x="0" y="108085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4390" tIns="114390" rIns="114390" bIns="114390" numCol="1" spcCol="1270" anchor="ctr" anchorCtr="0">
            <a:noAutofit/>
          </a:bodyPr>
          <a:lstStyle/>
          <a:p>
            <a:pPr marL="0" lvl="0" indent="0" algn="l" defTabSz="1066800">
              <a:lnSpc>
                <a:spcPct val="90000"/>
              </a:lnSpc>
              <a:spcBef>
                <a:spcPct val="0"/>
              </a:spcBef>
              <a:spcAft>
                <a:spcPct val="35000"/>
              </a:spcAft>
              <a:buNone/>
            </a:pPr>
            <a:r>
              <a:rPr lang="en-GB" sz="2400" b="1" kern="1200" dirty="0"/>
              <a:t>Study of Existing Location Based Information Systems </a:t>
            </a:r>
            <a:r>
              <a:rPr lang="en-GB" sz="2000" kern="1200" dirty="0">
                <a:solidFill>
                  <a:prstClr val="black">
                    <a:hueOff val="0"/>
                    <a:satOff val="0"/>
                    <a:lumOff val="0"/>
                    <a:alphaOff val="0"/>
                  </a:prstClr>
                </a:solidFill>
                <a:latin typeface="DengXian"/>
                <a:ea typeface="+mn-ea"/>
                <a:cs typeface="+mn-cs"/>
              </a:rPr>
              <a:t>(Baskerville &amp; Wood-Harper, 1996; </a:t>
            </a:r>
            <a:r>
              <a:rPr lang="en-GB" sz="2000" kern="1200" dirty="0" err="1">
                <a:solidFill>
                  <a:prstClr val="black">
                    <a:hueOff val="0"/>
                    <a:satOff val="0"/>
                    <a:lumOff val="0"/>
                    <a:alphaOff val="0"/>
                  </a:prstClr>
                </a:solidFill>
                <a:latin typeface="DengXian"/>
                <a:ea typeface="+mn-ea"/>
                <a:cs typeface="+mn-cs"/>
              </a:rPr>
              <a:t>Nandhakumar</a:t>
            </a:r>
            <a:r>
              <a:rPr lang="en-GB" sz="2000" kern="1200" dirty="0">
                <a:solidFill>
                  <a:prstClr val="black">
                    <a:hueOff val="0"/>
                    <a:satOff val="0"/>
                    <a:lumOff val="0"/>
                    <a:alphaOff val="0"/>
                  </a:prstClr>
                </a:solidFill>
                <a:latin typeface="DengXian"/>
                <a:ea typeface="+mn-ea"/>
                <a:cs typeface="+mn-cs"/>
              </a:rPr>
              <a:t> &amp; Jones, 2002; Moore &amp; </a:t>
            </a:r>
            <a:r>
              <a:rPr lang="en-GB" sz="2000" kern="1200" dirty="0" err="1">
                <a:solidFill>
                  <a:prstClr val="black">
                    <a:hueOff val="0"/>
                    <a:satOff val="0"/>
                    <a:lumOff val="0"/>
                    <a:alphaOff val="0"/>
                  </a:prstClr>
                </a:solidFill>
                <a:latin typeface="DengXian"/>
                <a:ea typeface="+mn-ea"/>
                <a:cs typeface="+mn-cs"/>
              </a:rPr>
              <a:t>Yager</a:t>
            </a:r>
            <a:r>
              <a:rPr lang="en-GB" sz="2000" kern="1200" dirty="0">
                <a:solidFill>
                  <a:prstClr val="black">
                    <a:hueOff val="0"/>
                    <a:satOff val="0"/>
                    <a:lumOff val="0"/>
                    <a:alphaOff val="0"/>
                  </a:prstClr>
                </a:solidFill>
                <a:latin typeface="DengXian"/>
                <a:ea typeface="+mn-ea"/>
                <a:cs typeface="+mn-cs"/>
              </a:rPr>
              <a:t>, 2011)</a:t>
            </a:r>
            <a:endParaRPr lang="en-US" sz="2000" kern="1200" dirty="0">
              <a:solidFill>
                <a:prstClr val="black">
                  <a:hueOff val="0"/>
                  <a:satOff val="0"/>
                  <a:lumOff val="0"/>
                  <a:alphaOff val="0"/>
                </a:prstClr>
              </a:solidFill>
              <a:latin typeface="DengXian"/>
              <a:ea typeface="+mn-ea"/>
              <a:cs typeface="+mn-cs"/>
            </a:endParaRPr>
          </a:p>
        </p:txBody>
      </p:sp>
      <p:sp>
        <p:nvSpPr>
          <p:cNvPr id="3" name="Right Brace 2">
            <a:extLst>
              <a:ext uri="{FF2B5EF4-FFF2-40B4-BE49-F238E27FC236}">
                <a16:creationId xmlns:a16="http://schemas.microsoft.com/office/drawing/2014/main" id="{E525D6EB-EEE1-7C99-C50C-DBD4A70575A7}"/>
              </a:ext>
            </a:extLst>
          </p:cNvPr>
          <p:cNvSpPr/>
          <p:nvPr/>
        </p:nvSpPr>
        <p:spPr>
          <a:xfrm>
            <a:off x="9082422" y="1409700"/>
            <a:ext cx="1160823" cy="5018329"/>
          </a:xfrm>
          <a:prstGeom prst="rightBrace">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Content Placeholder 2">
            <a:extLst>
              <a:ext uri="{FF2B5EF4-FFF2-40B4-BE49-F238E27FC236}">
                <a16:creationId xmlns:a16="http://schemas.microsoft.com/office/drawing/2014/main" id="{BDD770D2-F701-9BCF-2D76-36F8581E835A}"/>
              </a:ext>
            </a:extLst>
          </p:cNvPr>
          <p:cNvSpPr txBox="1">
            <a:spLocks/>
          </p:cNvSpPr>
          <p:nvPr/>
        </p:nvSpPr>
        <p:spPr>
          <a:xfrm>
            <a:off x="10233126" y="3064746"/>
            <a:ext cx="3898633" cy="1070910"/>
          </a:xfrm>
          <a:prstGeom prst="rect">
            <a:avLst/>
          </a:prstGeom>
        </p:spPr>
        <p:txBody>
          <a:bodyPr lIns="109728" tIns="109728" rIns="109728" bIns="91440"/>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400" kern="1200" spc="12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spc="12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spc="12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r>
              <a:rPr lang="en-GB" sz="2800" b="1" dirty="0">
                <a:solidFill>
                  <a:schemeClr val="tx1"/>
                </a:solidFill>
              </a:rPr>
              <a:t>Mixed</a:t>
            </a:r>
          </a:p>
          <a:p>
            <a:pPr marL="0" indent="0">
              <a:spcBef>
                <a:spcPts val="0"/>
              </a:spcBef>
              <a:buNone/>
            </a:pPr>
            <a:r>
              <a:rPr lang="en-GB" sz="2800" b="1" dirty="0">
                <a:solidFill>
                  <a:schemeClr val="tx1"/>
                </a:solidFill>
              </a:rPr>
              <a:t>Method </a:t>
            </a:r>
          </a:p>
          <a:p>
            <a:pPr marL="0" indent="0">
              <a:spcBef>
                <a:spcPts val="0"/>
              </a:spcBef>
              <a:buNone/>
            </a:pPr>
            <a:r>
              <a:rPr lang="en-GB" sz="2800" b="1" dirty="0">
                <a:solidFill>
                  <a:schemeClr val="tx1"/>
                </a:solidFill>
              </a:rPr>
              <a:t>Approach</a:t>
            </a:r>
          </a:p>
        </p:txBody>
      </p:sp>
    </p:spTree>
    <p:extLst>
      <p:ext uri="{BB962C8B-B14F-4D97-AF65-F5344CB8AC3E}">
        <p14:creationId xmlns:p14="http://schemas.microsoft.com/office/powerpoint/2010/main" val="2234458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876300" y="90489"/>
            <a:ext cx="5257799" cy="824487"/>
          </a:xfrm>
        </p:spPr>
        <p:txBody>
          <a:bodyPr anchor="t">
            <a:normAutofit fontScale="90000"/>
          </a:bodyPr>
          <a:lstStyle/>
          <a:p>
            <a:r>
              <a:rPr lang="en-GB" dirty="0">
                <a:solidFill>
                  <a:schemeClr val="tx2"/>
                </a:solidFill>
              </a:rPr>
              <a:t>Analysis of Results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3" name="Content Placeholder 2">
            <a:extLst>
              <a:ext uri="{FF2B5EF4-FFF2-40B4-BE49-F238E27FC236}">
                <a16:creationId xmlns:a16="http://schemas.microsoft.com/office/drawing/2014/main" id="{B699F06D-C7EE-E3DB-99B0-FECA8FB1F948}"/>
              </a:ext>
            </a:extLst>
          </p:cNvPr>
          <p:cNvSpPr>
            <a:spLocks noGrp="1"/>
          </p:cNvSpPr>
          <p:nvPr>
            <p:ph idx="1"/>
          </p:nvPr>
        </p:nvSpPr>
        <p:spPr>
          <a:xfrm>
            <a:off x="838200" y="1949451"/>
            <a:ext cx="10515600" cy="2368550"/>
          </a:xfrm>
        </p:spPr>
        <p:txBody>
          <a:bodyPr/>
          <a:lstStyle/>
          <a:p>
            <a:endParaRPr lang="en-GB" dirty="0">
              <a:solidFill>
                <a:schemeClr val="tx1"/>
              </a:solidFill>
            </a:endParaRPr>
          </a:p>
        </p:txBody>
      </p:sp>
      <p:sp>
        <p:nvSpPr>
          <p:cNvPr id="6" name="Freeform: Shape 5">
            <a:extLst>
              <a:ext uri="{FF2B5EF4-FFF2-40B4-BE49-F238E27FC236}">
                <a16:creationId xmlns:a16="http://schemas.microsoft.com/office/drawing/2014/main" id="{425E2DCB-2670-5FC7-B64D-3B918408415B}"/>
              </a:ext>
            </a:extLst>
          </p:cNvPr>
          <p:cNvSpPr/>
          <p:nvPr/>
        </p:nvSpPr>
        <p:spPr>
          <a:xfrm>
            <a:off x="876300" y="1367431"/>
            <a:ext cx="3432968" cy="2059781"/>
          </a:xfrm>
          <a:custGeom>
            <a:avLst/>
            <a:gdLst>
              <a:gd name="connsiteX0" fmla="*/ 0 w 3432968"/>
              <a:gd name="connsiteY0" fmla="*/ 0 h 2059781"/>
              <a:gd name="connsiteX1" fmla="*/ 3432968 w 3432968"/>
              <a:gd name="connsiteY1" fmla="*/ 0 h 2059781"/>
              <a:gd name="connsiteX2" fmla="*/ 3432968 w 3432968"/>
              <a:gd name="connsiteY2" fmla="*/ 2059781 h 2059781"/>
              <a:gd name="connsiteX3" fmla="*/ 0 w 3432968"/>
              <a:gd name="connsiteY3" fmla="*/ 2059781 h 2059781"/>
              <a:gd name="connsiteX4" fmla="*/ 0 w 3432968"/>
              <a:gd name="connsiteY4" fmla="*/ 0 h 2059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968" h="2059781">
                <a:moveTo>
                  <a:pt x="0" y="0"/>
                </a:moveTo>
                <a:lnTo>
                  <a:pt x="3432968" y="0"/>
                </a:lnTo>
                <a:lnTo>
                  <a:pt x="3432968" y="2059781"/>
                </a:lnTo>
                <a:lnTo>
                  <a:pt x="0" y="2059781"/>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All Foresters </a:t>
            </a:r>
            <a:r>
              <a:rPr lang="en-US" sz="1700" kern="1200" dirty="0"/>
              <a:t>who work towards the sustainable management of Fiji’s forests believe that they </a:t>
            </a:r>
            <a:r>
              <a:rPr lang="en-US" sz="1700" b="1" kern="1200" dirty="0"/>
              <a:t>need location-based information for their decision making.</a:t>
            </a:r>
            <a:endParaRPr lang="en-US" sz="1700" kern="1200" dirty="0"/>
          </a:p>
        </p:txBody>
      </p:sp>
      <p:sp>
        <p:nvSpPr>
          <p:cNvPr id="7" name="Freeform: Shape 6">
            <a:extLst>
              <a:ext uri="{FF2B5EF4-FFF2-40B4-BE49-F238E27FC236}">
                <a16:creationId xmlns:a16="http://schemas.microsoft.com/office/drawing/2014/main" id="{69EB864E-6D5E-ED49-DAAD-7980ECEEF06E}"/>
              </a:ext>
            </a:extLst>
          </p:cNvPr>
          <p:cNvSpPr/>
          <p:nvPr/>
        </p:nvSpPr>
        <p:spPr>
          <a:xfrm>
            <a:off x="4652565" y="1367431"/>
            <a:ext cx="3432968" cy="2059781"/>
          </a:xfrm>
          <a:custGeom>
            <a:avLst/>
            <a:gdLst>
              <a:gd name="connsiteX0" fmla="*/ 0 w 3432968"/>
              <a:gd name="connsiteY0" fmla="*/ 0 h 2059781"/>
              <a:gd name="connsiteX1" fmla="*/ 3432968 w 3432968"/>
              <a:gd name="connsiteY1" fmla="*/ 0 h 2059781"/>
              <a:gd name="connsiteX2" fmla="*/ 3432968 w 3432968"/>
              <a:gd name="connsiteY2" fmla="*/ 2059781 h 2059781"/>
              <a:gd name="connsiteX3" fmla="*/ 0 w 3432968"/>
              <a:gd name="connsiteY3" fmla="*/ 2059781 h 2059781"/>
              <a:gd name="connsiteX4" fmla="*/ 0 w 3432968"/>
              <a:gd name="connsiteY4" fmla="*/ 0 h 2059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968" h="2059781">
                <a:moveTo>
                  <a:pt x="0" y="0"/>
                </a:moveTo>
                <a:lnTo>
                  <a:pt x="3432968" y="0"/>
                </a:lnTo>
                <a:lnTo>
                  <a:pt x="3432968" y="2059781"/>
                </a:lnTo>
                <a:lnTo>
                  <a:pt x="0" y="2059781"/>
                </a:lnTo>
                <a:lnTo>
                  <a:pt x="0" y="0"/>
                </a:lnTo>
                <a:close/>
              </a:path>
            </a:pathLst>
          </a:custGeom>
        </p:spPr>
        <p:style>
          <a:lnRef idx="2">
            <a:schemeClr val="lt1">
              <a:hueOff val="0"/>
              <a:satOff val="0"/>
              <a:lumOff val="0"/>
              <a:alphaOff val="0"/>
            </a:schemeClr>
          </a:lnRef>
          <a:fillRef idx="1">
            <a:schemeClr val="accent2">
              <a:hueOff val="1917339"/>
              <a:satOff val="6263"/>
              <a:lumOff val="-5333"/>
              <a:alphaOff val="0"/>
            </a:schemeClr>
          </a:fillRef>
          <a:effectRef idx="0">
            <a:schemeClr val="accent2">
              <a:hueOff val="1917339"/>
              <a:satOff val="6263"/>
              <a:lumOff val="-5333"/>
              <a:alphaOff val="0"/>
            </a:schemeClr>
          </a:effectRef>
          <a:fontRef idx="minor">
            <a:schemeClr val="lt1"/>
          </a:fontRef>
        </p:style>
        <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All Foresters </a:t>
            </a:r>
            <a:r>
              <a:rPr lang="en-US" sz="1700" kern="1200" dirty="0"/>
              <a:t>who work towards the sustainable management of Fiji’s forests </a:t>
            </a:r>
            <a:r>
              <a:rPr lang="en-US" sz="1700" b="1" kern="1200" dirty="0"/>
              <a:t>use location-based information for their decision making</a:t>
            </a:r>
            <a:r>
              <a:rPr lang="en-US" sz="1700" kern="1200" dirty="0"/>
              <a:t> at one point or other.</a:t>
            </a:r>
          </a:p>
        </p:txBody>
      </p:sp>
      <p:sp>
        <p:nvSpPr>
          <p:cNvPr id="8" name="Freeform: Shape 7">
            <a:extLst>
              <a:ext uri="{FF2B5EF4-FFF2-40B4-BE49-F238E27FC236}">
                <a16:creationId xmlns:a16="http://schemas.microsoft.com/office/drawing/2014/main" id="{FD0FAFCD-5072-4BEF-07A2-12BF72A46214}"/>
              </a:ext>
            </a:extLst>
          </p:cNvPr>
          <p:cNvSpPr/>
          <p:nvPr/>
        </p:nvSpPr>
        <p:spPr>
          <a:xfrm>
            <a:off x="8428831" y="1367431"/>
            <a:ext cx="3432968" cy="2059781"/>
          </a:xfrm>
          <a:custGeom>
            <a:avLst/>
            <a:gdLst>
              <a:gd name="connsiteX0" fmla="*/ 0 w 3432968"/>
              <a:gd name="connsiteY0" fmla="*/ 0 h 2059781"/>
              <a:gd name="connsiteX1" fmla="*/ 3432968 w 3432968"/>
              <a:gd name="connsiteY1" fmla="*/ 0 h 2059781"/>
              <a:gd name="connsiteX2" fmla="*/ 3432968 w 3432968"/>
              <a:gd name="connsiteY2" fmla="*/ 2059781 h 2059781"/>
              <a:gd name="connsiteX3" fmla="*/ 0 w 3432968"/>
              <a:gd name="connsiteY3" fmla="*/ 2059781 h 2059781"/>
              <a:gd name="connsiteX4" fmla="*/ 0 w 3432968"/>
              <a:gd name="connsiteY4" fmla="*/ 0 h 2059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968" h="2059781">
                <a:moveTo>
                  <a:pt x="0" y="0"/>
                </a:moveTo>
                <a:lnTo>
                  <a:pt x="3432968" y="0"/>
                </a:lnTo>
                <a:lnTo>
                  <a:pt x="3432968" y="2059781"/>
                </a:lnTo>
                <a:lnTo>
                  <a:pt x="0" y="2059781"/>
                </a:lnTo>
                <a:lnTo>
                  <a:pt x="0" y="0"/>
                </a:lnTo>
                <a:close/>
              </a:path>
            </a:pathLst>
          </a:custGeom>
        </p:spPr>
        <p:style>
          <a:lnRef idx="2">
            <a:schemeClr val="lt1">
              <a:hueOff val="0"/>
              <a:satOff val="0"/>
              <a:lumOff val="0"/>
              <a:alphaOff val="0"/>
            </a:schemeClr>
          </a:lnRef>
          <a:fillRef idx="1">
            <a:schemeClr val="accent2">
              <a:hueOff val="3834678"/>
              <a:satOff val="12525"/>
              <a:lumOff val="-10666"/>
              <a:alphaOff val="0"/>
            </a:schemeClr>
          </a:fillRef>
          <a:effectRef idx="0">
            <a:schemeClr val="accent2">
              <a:hueOff val="3834678"/>
              <a:satOff val="12525"/>
              <a:lumOff val="-10666"/>
              <a:alphaOff val="0"/>
            </a:schemeClr>
          </a:effectRef>
          <a:fontRef idx="minor">
            <a:schemeClr val="lt1"/>
          </a:fontRef>
        </p:style>
        <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a:t>
            </a:r>
            <a:r>
              <a:rPr lang="en-US" sz="1700" b="1" kern="1200" dirty="0"/>
              <a:t>deployment of Fiji’s National Forest Monitoring system</a:t>
            </a:r>
            <a:r>
              <a:rPr lang="en-US" sz="1700" kern="1200" dirty="0"/>
              <a:t>, which is to be the hub for forestry location-based information collection, collation, storage, analysis, and presentation </a:t>
            </a:r>
            <a:r>
              <a:rPr lang="en-US" sz="1700" b="1" kern="1200" dirty="0"/>
              <a:t>is currently unforeseen</a:t>
            </a:r>
            <a:r>
              <a:rPr lang="en-US" sz="1700" kern="1200" dirty="0"/>
              <a:t>.</a:t>
            </a:r>
          </a:p>
        </p:txBody>
      </p:sp>
      <p:sp>
        <p:nvSpPr>
          <p:cNvPr id="10" name="Freeform: Shape 9">
            <a:extLst>
              <a:ext uri="{FF2B5EF4-FFF2-40B4-BE49-F238E27FC236}">
                <a16:creationId xmlns:a16="http://schemas.microsoft.com/office/drawing/2014/main" id="{DE0B9871-B667-9CB7-C5EA-47FF3A714406}"/>
              </a:ext>
            </a:extLst>
          </p:cNvPr>
          <p:cNvSpPr/>
          <p:nvPr/>
        </p:nvSpPr>
        <p:spPr>
          <a:xfrm>
            <a:off x="876300" y="3770509"/>
            <a:ext cx="3432968" cy="2059781"/>
          </a:xfrm>
          <a:custGeom>
            <a:avLst/>
            <a:gdLst>
              <a:gd name="connsiteX0" fmla="*/ 0 w 3432968"/>
              <a:gd name="connsiteY0" fmla="*/ 0 h 2059781"/>
              <a:gd name="connsiteX1" fmla="*/ 3432968 w 3432968"/>
              <a:gd name="connsiteY1" fmla="*/ 0 h 2059781"/>
              <a:gd name="connsiteX2" fmla="*/ 3432968 w 3432968"/>
              <a:gd name="connsiteY2" fmla="*/ 2059781 h 2059781"/>
              <a:gd name="connsiteX3" fmla="*/ 0 w 3432968"/>
              <a:gd name="connsiteY3" fmla="*/ 2059781 h 2059781"/>
              <a:gd name="connsiteX4" fmla="*/ 0 w 3432968"/>
              <a:gd name="connsiteY4" fmla="*/ 0 h 2059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968" h="2059781">
                <a:moveTo>
                  <a:pt x="0" y="0"/>
                </a:moveTo>
                <a:lnTo>
                  <a:pt x="3432968" y="0"/>
                </a:lnTo>
                <a:lnTo>
                  <a:pt x="3432968" y="2059781"/>
                </a:lnTo>
                <a:lnTo>
                  <a:pt x="0" y="2059781"/>
                </a:lnTo>
                <a:lnTo>
                  <a:pt x="0" y="0"/>
                </a:lnTo>
                <a:close/>
              </a:path>
            </a:pathLst>
          </a:custGeom>
        </p:spPr>
        <p:style>
          <a:lnRef idx="2">
            <a:schemeClr val="lt1">
              <a:hueOff val="0"/>
              <a:satOff val="0"/>
              <a:lumOff val="0"/>
              <a:alphaOff val="0"/>
            </a:schemeClr>
          </a:lnRef>
          <a:fillRef idx="1">
            <a:schemeClr val="accent2">
              <a:hueOff val="5752018"/>
              <a:satOff val="18788"/>
              <a:lumOff val="-16000"/>
              <a:alphaOff val="0"/>
            </a:schemeClr>
          </a:fillRef>
          <a:effectRef idx="0">
            <a:schemeClr val="accent2">
              <a:hueOff val="5752018"/>
              <a:satOff val="18788"/>
              <a:lumOff val="-16000"/>
              <a:alphaOff val="0"/>
            </a:schemeClr>
          </a:effectRef>
          <a:fontRef idx="minor">
            <a:schemeClr val="lt1"/>
          </a:fontRef>
        </p:style>
        <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a:t>
            </a:r>
            <a:r>
              <a:rPr lang="en-US" sz="1700" b="1" kern="1200" dirty="0"/>
              <a:t>unit</a:t>
            </a:r>
            <a:r>
              <a:rPr lang="en-US" sz="1700" kern="1200" dirty="0"/>
              <a:t> responsible </a:t>
            </a:r>
            <a:r>
              <a:rPr lang="en-US" sz="1700" b="1" kern="1200" dirty="0"/>
              <a:t>for forestry spatial information management</a:t>
            </a:r>
            <a:r>
              <a:rPr lang="en-US" sz="1700" kern="1200" dirty="0"/>
              <a:t> in Fiji </a:t>
            </a:r>
            <a:r>
              <a:rPr lang="en-US" sz="1700" b="1" kern="1200" dirty="0"/>
              <a:t>has undergone through drastic changes in human resources and its future is unforeseen.</a:t>
            </a:r>
            <a:endParaRPr lang="en-US" sz="1700" kern="1200" dirty="0"/>
          </a:p>
        </p:txBody>
      </p:sp>
      <p:sp>
        <p:nvSpPr>
          <p:cNvPr id="12" name="Freeform: Shape 11">
            <a:extLst>
              <a:ext uri="{FF2B5EF4-FFF2-40B4-BE49-F238E27FC236}">
                <a16:creationId xmlns:a16="http://schemas.microsoft.com/office/drawing/2014/main" id="{EAD46D93-17DE-A563-C099-C4ECDAFB01EE}"/>
              </a:ext>
            </a:extLst>
          </p:cNvPr>
          <p:cNvSpPr/>
          <p:nvPr/>
        </p:nvSpPr>
        <p:spPr>
          <a:xfrm>
            <a:off x="4652565" y="3770509"/>
            <a:ext cx="3432968" cy="2059781"/>
          </a:xfrm>
          <a:custGeom>
            <a:avLst/>
            <a:gdLst>
              <a:gd name="connsiteX0" fmla="*/ 0 w 3432968"/>
              <a:gd name="connsiteY0" fmla="*/ 0 h 2059781"/>
              <a:gd name="connsiteX1" fmla="*/ 3432968 w 3432968"/>
              <a:gd name="connsiteY1" fmla="*/ 0 h 2059781"/>
              <a:gd name="connsiteX2" fmla="*/ 3432968 w 3432968"/>
              <a:gd name="connsiteY2" fmla="*/ 2059781 h 2059781"/>
              <a:gd name="connsiteX3" fmla="*/ 0 w 3432968"/>
              <a:gd name="connsiteY3" fmla="*/ 2059781 h 2059781"/>
              <a:gd name="connsiteX4" fmla="*/ 0 w 3432968"/>
              <a:gd name="connsiteY4" fmla="*/ 0 h 2059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968" h="2059781">
                <a:moveTo>
                  <a:pt x="0" y="0"/>
                </a:moveTo>
                <a:lnTo>
                  <a:pt x="3432968" y="0"/>
                </a:lnTo>
                <a:lnTo>
                  <a:pt x="3432968" y="2059781"/>
                </a:lnTo>
                <a:lnTo>
                  <a:pt x="0" y="2059781"/>
                </a:lnTo>
                <a:lnTo>
                  <a:pt x="0" y="0"/>
                </a:lnTo>
                <a:close/>
              </a:path>
            </a:pathLst>
          </a:custGeom>
        </p:spPr>
        <p:style>
          <a:lnRef idx="2">
            <a:schemeClr val="lt1">
              <a:hueOff val="0"/>
              <a:satOff val="0"/>
              <a:lumOff val="0"/>
              <a:alphaOff val="0"/>
            </a:schemeClr>
          </a:lnRef>
          <a:fillRef idx="1">
            <a:schemeClr val="accent2">
              <a:hueOff val="7669357"/>
              <a:satOff val="25050"/>
              <a:lumOff val="-21333"/>
              <a:alphaOff val="0"/>
            </a:schemeClr>
          </a:fillRef>
          <a:effectRef idx="0">
            <a:schemeClr val="accent2">
              <a:hueOff val="7669357"/>
              <a:satOff val="25050"/>
              <a:lumOff val="-21333"/>
              <a:alphaOff val="0"/>
            </a:schemeClr>
          </a:effectRef>
          <a:fontRef idx="minor">
            <a:schemeClr val="lt1"/>
          </a:fontRef>
        </p:style>
        <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There is a </a:t>
            </a:r>
            <a:r>
              <a:rPr lang="en-US" sz="1700" b="1" kern="1200"/>
              <a:t>human resource capability gap</a:t>
            </a:r>
            <a:r>
              <a:rPr lang="en-US" sz="1700" kern="1200"/>
              <a:t> in proper utilization of location-based information for sustainable forestry decision making.</a:t>
            </a:r>
          </a:p>
        </p:txBody>
      </p:sp>
      <p:sp>
        <p:nvSpPr>
          <p:cNvPr id="14" name="Freeform: Shape 13">
            <a:extLst>
              <a:ext uri="{FF2B5EF4-FFF2-40B4-BE49-F238E27FC236}">
                <a16:creationId xmlns:a16="http://schemas.microsoft.com/office/drawing/2014/main" id="{F835BBB6-5A29-7BA0-4D63-00BB2CF3BE37}"/>
              </a:ext>
            </a:extLst>
          </p:cNvPr>
          <p:cNvSpPr/>
          <p:nvPr/>
        </p:nvSpPr>
        <p:spPr>
          <a:xfrm>
            <a:off x="8428831" y="3770509"/>
            <a:ext cx="3432968" cy="2059781"/>
          </a:xfrm>
          <a:custGeom>
            <a:avLst/>
            <a:gdLst>
              <a:gd name="connsiteX0" fmla="*/ 0 w 3432968"/>
              <a:gd name="connsiteY0" fmla="*/ 0 h 2059781"/>
              <a:gd name="connsiteX1" fmla="*/ 3432968 w 3432968"/>
              <a:gd name="connsiteY1" fmla="*/ 0 h 2059781"/>
              <a:gd name="connsiteX2" fmla="*/ 3432968 w 3432968"/>
              <a:gd name="connsiteY2" fmla="*/ 2059781 h 2059781"/>
              <a:gd name="connsiteX3" fmla="*/ 0 w 3432968"/>
              <a:gd name="connsiteY3" fmla="*/ 2059781 h 2059781"/>
              <a:gd name="connsiteX4" fmla="*/ 0 w 3432968"/>
              <a:gd name="connsiteY4" fmla="*/ 0 h 2059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968" h="2059781">
                <a:moveTo>
                  <a:pt x="0" y="0"/>
                </a:moveTo>
                <a:lnTo>
                  <a:pt x="3432968" y="0"/>
                </a:lnTo>
                <a:lnTo>
                  <a:pt x="3432968" y="2059781"/>
                </a:lnTo>
                <a:lnTo>
                  <a:pt x="0" y="2059781"/>
                </a:lnTo>
                <a:lnTo>
                  <a:pt x="0" y="0"/>
                </a:lnTo>
                <a:close/>
              </a:path>
            </a:pathLst>
          </a:custGeom>
        </p:spPr>
        <p:style>
          <a:lnRef idx="2">
            <a:schemeClr val="lt1">
              <a:hueOff val="0"/>
              <a:satOff val="0"/>
              <a:lumOff val="0"/>
              <a:alphaOff val="0"/>
            </a:schemeClr>
          </a:lnRef>
          <a:fillRef idx="1">
            <a:schemeClr val="accent2">
              <a:hueOff val="9586696"/>
              <a:satOff val="31313"/>
              <a:lumOff val="-26666"/>
              <a:alphaOff val="0"/>
            </a:schemeClr>
          </a:fillRef>
          <a:effectRef idx="0">
            <a:schemeClr val="accent2">
              <a:hueOff val="9586696"/>
              <a:satOff val="31313"/>
              <a:lumOff val="-26666"/>
              <a:alphaOff val="0"/>
            </a:schemeClr>
          </a:effectRef>
          <a:fontRef idx="minor">
            <a:schemeClr val="lt1"/>
          </a:fontRef>
        </p:style>
        <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There is a </a:t>
            </a:r>
            <a:r>
              <a:rPr lang="en-US" sz="1700" b="1" kern="1200" dirty="0"/>
              <a:t>gap in systems </a:t>
            </a:r>
            <a:r>
              <a:rPr lang="en-US" sz="1700" kern="1200" dirty="0"/>
              <a:t>of proper, collection, storage, and dissemination of forestry location-based information in Fiji which can possible be filled with the deployment of the National Forest Monitoring System.</a:t>
            </a:r>
          </a:p>
        </p:txBody>
      </p:sp>
    </p:spTree>
    <p:extLst>
      <p:ext uri="{BB962C8B-B14F-4D97-AF65-F5344CB8AC3E}">
        <p14:creationId xmlns:p14="http://schemas.microsoft.com/office/powerpoint/2010/main" val="501495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0" grpId="0" animBg="1"/>
      <p:bldP spid="12"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838201" y="559813"/>
            <a:ext cx="10348146" cy="1283471"/>
          </a:xfrm>
        </p:spPr>
        <p:txBody>
          <a:bodyPr anchor="t">
            <a:normAutofit/>
          </a:bodyPr>
          <a:lstStyle/>
          <a:p>
            <a:r>
              <a:rPr lang="en-GB" dirty="0">
                <a:solidFill>
                  <a:schemeClr val="tx2"/>
                </a:solidFill>
              </a:rPr>
              <a:t>Recommendations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4" name="Content Placeholder 2">
            <a:extLst>
              <a:ext uri="{FF2B5EF4-FFF2-40B4-BE49-F238E27FC236}">
                <a16:creationId xmlns:a16="http://schemas.microsoft.com/office/drawing/2014/main" id="{B6C6B26D-6E2D-74A9-24CF-89228F0434BA}"/>
              </a:ext>
            </a:extLst>
          </p:cNvPr>
          <p:cNvSpPr txBox="1">
            <a:spLocks/>
          </p:cNvSpPr>
          <p:nvPr/>
        </p:nvSpPr>
        <p:spPr>
          <a:xfrm>
            <a:off x="838201" y="1843285"/>
            <a:ext cx="10348146" cy="3300216"/>
          </a:xfrm>
          <a:prstGeom prst="rect">
            <a:avLst/>
          </a:prstGeom>
        </p:spPr>
        <p:txBody>
          <a:bodyPr lIns="109728" tIns="109728" rIns="109728" bIns="91440">
            <a:normAutofit fontScale="92500" lnSpcReduction="10000"/>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400" kern="1200" spc="12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spc="12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spc="12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solidFill>
                  <a:schemeClr val="tx1"/>
                </a:solidFill>
              </a:rPr>
              <a:t>Decentralize FRAC </a:t>
            </a:r>
            <a:r>
              <a:rPr lang="en-GB" sz="2200" dirty="0">
                <a:solidFill>
                  <a:schemeClr val="tx1"/>
                </a:solidFill>
              </a:rPr>
              <a:t>(Becker, 1932 (as sighted by El Sawy et al., 1986); El Sawy et al., 1986; Huber, 1990; Brynjolfsson and </a:t>
            </a:r>
            <a:r>
              <a:rPr lang="en-GB" sz="2200" dirty="0" err="1">
                <a:solidFill>
                  <a:schemeClr val="tx1"/>
                </a:solidFill>
              </a:rPr>
              <a:t>Hitt</a:t>
            </a:r>
            <a:r>
              <a:rPr lang="en-GB" sz="2200" dirty="0">
                <a:solidFill>
                  <a:schemeClr val="tx1"/>
                </a:solidFill>
              </a:rPr>
              <a:t>, 2000;)</a:t>
            </a:r>
            <a:endParaRPr lang="en-US" sz="2200" dirty="0">
              <a:solidFill>
                <a:schemeClr val="tx1"/>
              </a:solidFill>
            </a:endParaRPr>
          </a:p>
          <a:p>
            <a:r>
              <a:rPr lang="en-US" sz="2800" dirty="0">
                <a:solidFill>
                  <a:schemeClr val="tx1"/>
                </a:solidFill>
              </a:rPr>
              <a:t>Organize Human Resources – Recruitment and Retainers </a:t>
            </a:r>
            <a:r>
              <a:rPr lang="en-US" sz="2200" dirty="0">
                <a:solidFill>
                  <a:schemeClr val="tx1"/>
                </a:solidFill>
              </a:rPr>
              <a:t>(Stone et al., 2015)</a:t>
            </a:r>
          </a:p>
          <a:p>
            <a:r>
              <a:rPr lang="en-US" sz="2800" dirty="0">
                <a:solidFill>
                  <a:schemeClr val="tx1"/>
                </a:solidFill>
              </a:rPr>
              <a:t>Technological Capacity - Migrate to Open-Source Software and deploy NFMS </a:t>
            </a:r>
            <a:r>
              <a:rPr lang="en-US" sz="2200" dirty="0">
                <a:solidFill>
                  <a:schemeClr val="tx1"/>
                </a:solidFill>
              </a:rPr>
              <a:t>(</a:t>
            </a:r>
            <a:r>
              <a:rPr lang="de-DE" sz="2200" dirty="0">
                <a:solidFill>
                  <a:schemeClr val="tx1"/>
                </a:solidFill>
              </a:rPr>
              <a:t>Steiniger &amp; Hunter, 2012). </a:t>
            </a:r>
            <a:endParaRPr lang="en-US" sz="2200" dirty="0">
              <a:solidFill>
                <a:schemeClr val="tx1"/>
              </a:solidFill>
            </a:endParaRPr>
          </a:p>
          <a:p>
            <a:r>
              <a:rPr lang="en-US" sz="2800" dirty="0">
                <a:solidFill>
                  <a:schemeClr val="tx1"/>
                </a:solidFill>
              </a:rPr>
              <a:t>Documentation (</a:t>
            </a:r>
            <a:r>
              <a:rPr lang="en-US" sz="2200" dirty="0">
                <a:solidFill>
                  <a:schemeClr val="tx1"/>
                </a:solidFill>
              </a:rPr>
              <a:t>Haddadpoor et al, 2015)</a:t>
            </a:r>
          </a:p>
          <a:p>
            <a:endParaRPr lang="en-US" sz="2800" dirty="0">
              <a:solidFill>
                <a:schemeClr val="tx1"/>
              </a:solidFill>
            </a:endParaRPr>
          </a:p>
          <a:p>
            <a:endParaRPr lang="en-US" sz="2800" dirty="0">
              <a:solidFill>
                <a:schemeClr val="tx1"/>
              </a:solidFill>
            </a:endParaRPr>
          </a:p>
        </p:txBody>
      </p:sp>
    </p:spTree>
    <p:extLst>
      <p:ext uri="{BB962C8B-B14F-4D97-AF65-F5344CB8AC3E}">
        <p14:creationId xmlns:p14="http://schemas.microsoft.com/office/powerpoint/2010/main" val="3440750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198027" y="252279"/>
            <a:ext cx="10348146" cy="877391"/>
          </a:xfrm>
        </p:spPr>
        <p:txBody>
          <a:bodyPr anchor="t">
            <a:normAutofit/>
          </a:bodyPr>
          <a:lstStyle/>
          <a:p>
            <a:r>
              <a:rPr lang="en-GB" dirty="0">
                <a:solidFill>
                  <a:schemeClr val="tx2"/>
                </a:solidFill>
              </a:rPr>
              <a:t>Model of Recommendations </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3" name="Content Placeholder 2">
            <a:extLst>
              <a:ext uri="{FF2B5EF4-FFF2-40B4-BE49-F238E27FC236}">
                <a16:creationId xmlns:a16="http://schemas.microsoft.com/office/drawing/2014/main" id="{B699F06D-C7EE-E3DB-99B0-FECA8FB1F948}"/>
              </a:ext>
            </a:extLst>
          </p:cNvPr>
          <p:cNvSpPr>
            <a:spLocks noGrp="1"/>
          </p:cNvSpPr>
          <p:nvPr>
            <p:ph idx="1"/>
          </p:nvPr>
        </p:nvSpPr>
        <p:spPr>
          <a:xfrm>
            <a:off x="838200" y="1949451"/>
            <a:ext cx="10515600" cy="2368550"/>
          </a:xfrm>
        </p:spPr>
        <p:txBody>
          <a:bodyPr/>
          <a:lstStyle/>
          <a:p>
            <a:endParaRPr lang="en-GB" dirty="0">
              <a:solidFill>
                <a:schemeClr val="tx1"/>
              </a:solidFill>
            </a:endParaRPr>
          </a:p>
        </p:txBody>
      </p:sp>
      <p:pic>
        <p:nvPicPr>
          <p:cNvPr id="4" name="Picture 3">
            <a:extLst>
              <a:ext uri="{FF2B5EF4-FFF2-40B4-BE49-F238E27FC236}">
                <a16:creationId xmlns:a16="http://schemas.microsoft.com/office/drawing/2014/main" id="{5BD9A656-6AB4-57E9-2047-B5837402B2B2}"/>
              </a:ext>
            </a:extLst>
          </p:cNvPr>
          <p:cNvPicPr>
            <a:picLocks noChangeAspect="1"/>
          </p:cNvPicPr>
          <p:nvPr/>
        </p:nvPicPr>
        <p:blipFill>
          <a:blip r:embed="rId4"/>
          <a:stretch>
            <a:fillRect/>
          </a:stretch>
        </p:blipFill>
        <p:spPr>
          <a:xfrm>
            <a:off x="89394" y="1405423"/>
            <a:ext cx="12099558" cy="5176824"/>
          </a:xfrm>
          <a:prstGeom prst="rect">
            <a:avLst/>
          </a:prstGeom>
        </p:spPr>
      </p:pic>
    </p:spTree>
    <p:extLst>
      <p:ext uri="{BB962C8B-B14F-4D97-AF65-F5344CB8AC3E}">
        <p14:creationId xmlns:p14="http://schemas.microsoft.com/office/powerpoint/2010/main" val="2295733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131011" y="172129"/>
            <a:ext cx="10348146" cy="1283471"/>
          </a:xfrm>
        </p:spPr>
        <p:txBody>
          <a:bodyPr anchor="t">
            <a:normAutofit/>
          </a:bodyPr>
          <a:lstStyle/>
          <a:p>
            <a:r>
              <a:rPr lang="en-GB" dirty="0">
                <a:solidFill>
                  <a:schemeClr val="tx2"/>
                </a:solidFill>
              </a:rPr>
              <a:t>Model Implementation Guide</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3" name="Content Placeholder 2">
            <a:extLst>
              <a:ext uri="{FF2B5EF4-FFF2-40B4-BE49-F238E27FC236}">
                <a16:creationId xmlns:a16="http://schemas.microsoft.com/office/drawing/2014/main" id="{B699F06D-C7EE-E3DB-99B0-FECA8FB1F948}"/>
              </a:ext>
            </a:extLst>
          </p:cNvPr>
          <p:cNvSpPr>
            <a:spLocks noGrp="1"/>
          </p:cNvSpPr>
          <p:nvPr>
            <p:ph idx="1"/>
          </p:nvPr>
        </p:nvSpPr>
        <p:spPr>
          <a:xfrm>
            <a:off x="838200" y="1949451"/>
            <a:ext cx="10515600" cy="2368550"/>
          </a:xfrm>
        </p:spPr>
        <p:txBody>
          <a:bodyPr/>
          <a:lstStyle/>
          <a:p>
            <a:endParaRPr lang="en-GB" dirty="0">
              <a:solidFill>
                <a:schemeClr val="tx1"/>
              </a:solidFill>
            </a:endParaRPr>
          </a:p>
        </p:txBody>
      </p:sp>
      <p:pic>
        <p:nvPicPr>
          <p:cNvPr id="4" name="Picture 3">
            <a:extLst>
              <a:ext uri="{FF2B5EF4-FFF2-40B4-BE49-F238E27FC236}">
                <a16:creationId xmlns:a16="http://schemas.microsoft.com/office/drawing/2014/main" id="{14BDC1EC-D7AB-08E0-1008-894564A1FE95}"/>
              </a:ext>
            </a:extLst>
          </p:cNvPr>
          <p:cNvPicPr>
            <a:picLocks noChangeAspect="1"/>
          </p:cNvPicPr>
          <p:nvPr/>
        </p:nvPicPr>
        <p:blipFill>
          <a:blip r:embed="rId4"/>
          <a:stretch>
            <a:fillRect/>
          </a:stretch>
        </p:blipFill>
        <p:spPr>
          <a:xfrm>
            <a:off x="583996" y="979607"/>
            <a:ext cx="10026171" cy="5810879"/>
          </a:xfrm>
          <a:prstGeom prst="rect">
            <a:avLst/>
          </a:prstGeom>
        </p:spPr>
      </p:pic>
    </p:spTree>
    <p:extLst>
      <p:ext uri="{BB962C8B-B14F-4D97-AF65-F5344CB8AC3E}">
        <p14:creationId xmlns:p14="http://schemas.microsoft.com/office/powerpoint/2010/main" val="3938498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838201" y="559813"/>
            <a:ext cx="10348146" cy="1283471"/>
          </a:xfrm>
        </p:spPr>
        <p:txBody>
          <a:bodyPr anchor="t">
            <a:normAutofit/>
          </a:bodyPr>
          <a:lstStyle/>
          <a:p>
            <a:r>
              <a:rPr lang="en-GB" dirty="0">
                <a:solidFill>
                  <a:schemeClr val="tx2"/>
                </a:solidFill>
              </a:rPr>
              <a:t>Future Studies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pic>
        <p:nvPicPr>
          <p:cNvPr id="4" name="Picture 3">
            <a:extLst>
              <a:ext uri="{FF2B5EF4-FFF2-40B4-BE49-F238E27FC236}">
                <a16:creationId xmlns:a16="http://schemas.microsoft.com/office/drawing/2014/main" id="{74B909A2-698A-CF1E-996E-F3DECFD5BC45}"/>
              </a:ext>
            </a:extLst>
          </p:cNvPr>
          <p:cNvPicPr>
            <a:picLocks noChangeAspect="1"/>
          </p:cNvPicPr>
          <p:nvPr/>
        </p:nvPicPr>
        <p:blipFill>
          <a:blip r:embed="rId4"/>
          <a:stretch>
            <a:fillRect/>
          </a:stretch>
        </p:blipFill>
        <p:spPr>
          <a:xfrm>
            <a:off x="830249" y="1354038"/>
            <a:ext cx="10904551" cy="5197063"/>
          </a:xfrm>
          <a:prstGeom prst="rect">
            <a:avLst/>
          </a:prstGeom>
        </p:spPr>
      </p:pic>
    </p:spTree>
    <p:extLst>
      <p:ext uri="{BB962C8B-B14F-4D97-AF65-F5344CB8AC3E}">
        <p14:creationId xmlns:p14="http://schemas.microsoft.com/office/powerpoint/2010/main" val="3457889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pic>
        <p:nvPicPr>
          <p:cNvPr id="5" name="Picture 4">
            <a:extLst>
              <a:ext uri="{FF2B5EF4-FFF2-40B4-BE49-F238E27FC236}">
                <a16:creationId xmlns:a16="http://schemas.microsoft.com/office/drawing/2014/main" id="{2BD8D595-F126-4AA1-870A-BE1CC34F2B2A}"/>
              </a:ext>
            </a:extLst>
          </p:cNvPr>
          <p:cNvPicPr>
            <a:picLocks noChangeAspect="1"/>
          </p:cNvPicPr>
          <p:nvPr/>
        </p:nvPicPr>
        <p:blipFill>
          <a:blip r:embed="rId4"/>
          <a:stretch>
            <a:fillRect/>
          </a:stretch>
        </p:blipFill>
        <p:spPr>
          <a:xfrm>
            <a:off x="576249" y="1108692"/>
            <a:ext cx="10786192" cy="5045427"/>
          </a:xfrm>
          <a:prstGeom prst="rect">
            <a:avLst/>
          </a:prstGeom>
        </p:spPr>
      </p:pic>
      <p:sp>
        <p:nvSpPr>
          <p:cNvPr id="2" name="Content Placeholder 2">
            <a:extLst>
              <a:ext uri="{FF2B5EF4-FFF2-40B4-BE49-F238E27FC236}">
                <a16:creationId xmlns:a16="http://schemas.microsoft.com/office/drawing/2014/main" id="{83C1FAD9-5BE8-A7B4-9034-FA78B37B535C}"/>
              </a:ext>
            </a:extLst>
          </p:cNvPr>
          <p:cNvSpPr txBox="1">
            <a:spLocks/>
          </p:cNvSpPr>
          <p:nvPr/>
        </p:nvSpPr>
        <p:spPr>
          <a:xfrm>
            <a:off x="576249" y="6105809"/>
            <a:ext cx="10352600" cy="950736"/>
          </a:xfrm>
          <a:prstGeom prst="rect">
            <a:avLst/>
          </a:prstGeom>
        </p:spPr>
        <p:txBody>
          <a:bodyPr lIns="109728" tIns="109728" rIns="109728" bIns="91440"/>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400" kern="1200" spc="12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spc="12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spc="12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600" kern="1200" spc="12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solidFill>
                  <a:schemeClr val="tx1"/>
                </a:solidFill>
              </a:rPr>
              <a:t>A drone image of the destruction to my primary school in the Northern Island of Fiji after Cyclone </a:t>
            </a:r>
            <a:r>
              <a:rPr lang="en-GB" sz="1400" dirty="0" err="1">
                <a:solidFill>
                  <a:schemeClr val="tx1"/>
                </a:solidFill>
              </a:rPr>
              <a:t>Yasa</a:t>
            </a:r>
            <a:r>
              <a:rPr lang="en-GB" sz="1400" dirty="0">
                <a:solidFill>
                  <a:schemeClr val="tx1"/>
                </a:solidFill>
              </a:rPr>
              <a:t> (December 2020) (Photo: Ministry of  Forestry, Fiji)</a:t>
            </a:r>
          </a:p>
        </p:txBody>
      </p:sp>
      <p:sp>
        <p:nvSpPr>
          <p:cNvPr id="4" name="Title 1">
            <a:extLst>
              <a:ext uri="{FF2B5EF4-FFF2-40B4-BE49-F238E27FC236}">
                <a16:creationId xmlns:a16="http://schemas.microsoft.com/office/drawing/2014/main" id="{34B66A45-758C-4B51-7B72-141C2E8ECD29}"/>
              </a:ext>
            </a:extLst>
          </p:cNvPr>
          <p:cNvSpPr>
            <a:spLocks noGrp="1"/>
          </p:cNvSpPr>
          <p:nvPr>
            <p:ph type="title"/>
          </p:nvPr>
        </p:nvSpPr>
        <p:spPr>
          <a:xfrm>
            <a:off x="396052" y="268411"/>
            <a:ext cx="10348146" cy="1283471"/>
          </a:xfrm>
        </p:spPr>
        <p:txBody>
          <a:bodyPr anchor="t">
            <a:noAutofit/>
          </a:bodyPr>
          <a:lstStyle/>
          <a:p>
            <a:r>
              <a:rPr lang="en-GB" sz="3200" dirty="0">
                <a:solidFill>
                  <a:schemeClr val="tx2"/>
                </a:solidFill>
              </a:rPr>
              <a:t>Consequences of Unsustainable Development</a:t>
            </a:r>
          </a:p>
        </p:txBody>
      </p:sp>
    </p:spTree>
    <p:extLst>
      <p:ext uri="{BB962C8B-B14F-4D97-AF65-F5344CB8AC3E}">
        <p14:creationId xmlns:p14="http://schemas.microsoft.com/office/powerpoint/2010/main" val="2599608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838201" y="559813"/>
            <a:ext cx="10348146" cy="1283471"/>
          </a:xfrm>
        </p:spPr>
        <p:txBody>
          <a:bodyPr anchor="t">
            <a:normAutofit/>
          </a:bodyPr>
          <a:lstStyle/>
          <a:p>
            <a:r>
              <a:rPr lang="en-GB" dirty="0">
                <a:solidFill>
                  <a:schemeClr val="tx2"/>
                </a:solidFill>
              </a:rPr>
              <a:t>What I Learnt?</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4" name="Content Placeholder 2">
            <a:extLst>
              <a:ext uri="{FF2B5EF4-FFF2-40B4-BE49-F238E27FC236}">
                <a16:creationId xmlns:a16="http://schemas.microsoft.com/office/drawing/2014/main" id="{CD230D41-CA80-4631-590D-0CF5E6B36554}"/>
              </a:ext>
            </a:extLst>
          </p:cNvPr>
          <p:cNvGraphicFramePr>
            <a:graphicFrameLocks noGrp="1"/>
          </p:cNvGraphicFramePr>
          <p:nvPr>
            <p:ph idx="1"/>
            <p:extLst>
              <p:ext uri="{D42A27DB-BD31-4B8C-83A1-F6EECF244321}">
                <p14:modId xmlns:p14="http://schemas.microsoft.com/office/powerpoint/2010/main" val="4277493962"/>
              </p:ext>
            </p:extLst>
          </p:nvPr>
        </p:nvGraphicFramePr>
        <p:xfrm>
          <a:off x="276352" y="1358900"/>
          <a:ext cx="11262063" cy="38169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1776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2" name="Picture 21">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24" name="Rectangle 23">
            <a:extLst>
              <a:ext uri="{FF2B5EF4-FFF2-40B4-BE49-F238E27FC236}">
                <a16:creationId xmlns:a16="http://schemas.microsoft.com/office/drawing/2014/main" id="{55D20674-CF0C-4687-81B6-A613F871A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033F8A2C-3D6E-460E-BB96-D7F308A35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 name="Picture 2">
            <a:extLst>
              <a:ext uri="{FF2B5EF4-FFF2-40B4-BE49-F238E27FC236}">
                <a16:creationId xmlns:a16="http://schemas.microsoft.com/office/drawing/2014/main" id="{2D421290-BEB7-9201-CE1A-B68532215F55}"/>
              </a:ext>
            </a:extLst>
          </p:cNvPr>
          <p:cNvPicPr>
            <a:picLocks noChangeAspect="1"/>
          </p:cNvPicPr>
          <p:nvPr/>
        </p:nvPicPr>
        <p:blipFill rotWithShape="1">
          <a:blip r:embed="rId3">
            <a:alphaModFix/>
          </a:blip>
          <a:srcRect t="4230" r="-1" b="11495"/>
          <a:stretch/>
        </p:blipFill>
        <p:spPr>
          <a:xfrm>
            <a:off x="3048" y="1376"/>
            <a:ext cx="12188952" cy="6856624"/>
          </a:xfrm>
          <a:prstGeom prst="rect">
            <a:avLst/>
          </a:prstGeom>
        </p:spPr>
      </p:pic>
      <p:sp>
        <p:nvSpPr>
          <p:cNvPr id="28" name="Rectangle 27">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312420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996275" y="3688205"/>
            <a:ext cx="10190071" cy="1299290"/>
          </a:xfrm>
        </p:spPr>
        <p:txBody>
          <a:bodyPr vert="horz" lIns="91440" tIns="45720" rIns="91440" bIns="45720" rtlCol="0" anchor="b">
            <a:normAutofit/>
          </a:bodyPr>
          <a:lstStyle/>
          <a:p>
            <a:pPr algn="ctr"/>
            <a:r>
              <a:rPr lang="en-US" sz="5400">
                <a:solidFill>
                  <a:srgbClr val="FFFFFF"/>
                </a:solidFill>
              </a:rPr>
              <a:t>Questions?</a:t>
            </a:r>
          </a:p>
        </p:txBody>
      </p:sp>
    </p:spTree>
    <p:extLst>
      <p:ext uri="{BB962C8B-B14F-4D97-AF65-F5344CB8AC3E}">
        <p14:creationId xmlns:p14="http://schemas.microsoft.com/office/powerpoint/2010/main" val="27357718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276A2BC8-D12B-A826-1B4C-79A9F4E2174E}"/>
              </a:ext>
            </a:extLst>
          </p:cNvPr>
          <p:cNvSpPr>
            <a:spLocks noGrp="1"/>
          </p:cNvSpPr>
          <p:nvPr>
            <p:ph type="title"/>
          </p:nvPr>
        </p:nvSpPr>
        <p:spPr>
          <a:xfrm>
            <a:off x="-3050" y="1"/>
            <a:ext cx="2731963" cy="842962"/>
          </a:xfrm>
        </p:spPr>
        <p:txBody>
          <a:bodyPr anchor="t">
            <a:normAutofit/>
          </a:bodyPr>
          <a:lstStyle/>
          <a:p>
            <a:r>
              <a:rPr lang="en-GB" sz="3200" dirty="0">
                <a:solidFill>
                  <a:schemeClr val="tx2"/>
                </a:solidFill>
              </a:rPr>
              <a:t>References</a:t>
            </a: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3" name="Content Placeholder 2">
            <a:extLst>
              <a:ext uri="{FF2B5EF4-FFF2-40B4-BE49-F238E27FC236}">
                <a16:creationId xmlns:a16="http://schemas.microsoft.com/office/drawing/2014/main" id="{B699F06D-C7EE-E3DB-99B0-FECA8FB1F948}"/>
              </a:ext>
            </a:extLst>
          </p:cNvPr>
          <p:cNvSpPr>
            <a:spLocks noGrp="1"/>
          </p:cNvSpPr>
          <p:nvPr>
            <p:ph idx="1"/>
          </p:nvPr>
        </p:nvSpPr>
        <p:spPr>
          <a:xfrm>
            <a:off x="830249" y="578683"/>
            <a:ext cx="11034712" cy="6279316"/>
          </a:xfrm>
        </p:spPr>
        <p:txBody>
          <a:bodyPr/>
          <a:lstStyle/>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Arabameri, A., Pradhan, B., </a:t>
            </a:r>
            <a:r>
              <a:rPr lang="en-GB" sz="1050" dirty="0" err="1">
                <a:solidFill>
                  <a:schemeClr val="tx1"/>
                </a:solidFill>
                <a:latin typeface="DengXian" panose="02010600030101010101" pitchFamily="2" charset="-122"/>
                <a:cs typeface="Times New Roman" panose="02020603050405020304" pitchFamily="18" charset="0"/>
              </a:rPr>
              <a:t>Pourghasemi</a:t>
            </a:r>
            <a:r>
              <a:rPr lang="en-GB" sz="1050" dirty="0">
                <a:solidFill>
                  <a:schemeClr val="tx1"/>
                </a:solidFill>
                <a:latin typeface="DengXian" panose="02010600030101010101" pitchFamily="2" charset="-122"/>
                <a:cs typeface="Times New Roman" panose="02020603050405020304" pitchFamily="18" charset="0"/>
              </a:rPr>
              <a:t>, H.R. and Rezaei, K. (2018). Identification of Erosion-Prone Areas Using Different Multi-Criteria Decision-Making Techniques and GIS. Null, 9(1), Pp. 1129-1155.</a:t>
            </a: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Baskerville, R. L., &amp; Wood-Harper, A. T. (1996). A critical perspective on action research as a method for information systems research. Journal of information Technology, 11(3), 235-246.</a:t>
            </a: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Bowen, G. A. (2009). Document analysis as a qualitative research method. Qualitative research journal.</a:t>
            </a: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Brundtland, G. H. (1987). Report of the World Commission on environment and development:" our common future.". UN.</a:t>
            </a: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Brynjolfsson, E. and </a:t>
            </a:r>
            <a:r>
              <a:rPr lang="en-GB" sz="1050" dirty="0" err="1">
                <a:solidFill>
                  <a:schemeClr val="tx1"/>
                </a:solidFill>
                <a:latin typeface="DengXian" panose="02010600030101010101" pitchFamily="2" charset="-122"/>
                <a:cs typeface="Times New Roman" panose="02020603050405020304" pitchFamily="18" charset="0"/>
              </a:rPr>
              <a:t>Hitt</a:t>
            </a:r>
            <a:r>
              <a:rPr lang="en-GB" sz="1050" dirty="0">
                <a:solidFill>
                  <a:schemeClr val="tx1"/>
                </a:solidFill>
                <a:latin typeface="DengXian" panose="02010600030101010101" pitchFamily="2" charset="-122"/>
                <a:cs typeface="Times New Roman" panose="02020603050405020304" pitchFamily="18" charset="0"/>
              </a:rPr>
              <a:t>, L.M. (2000). Beyond Computation: Information Technology, Organizational Transformation and Business Performance. Journal of Economic Perspectives, 14(4), Pp. 23-48.</a:t>
            </a:r>
          </a:p>
          <a:p>
            <a:pPr marL="0" indent="0" algn="just">
              <a:lnSpc>
                <a:spcPct val="100000"/>
              </a:lnSpc>
              <a:spcBef>
                <a:spcPts val="0"/>
              </a:spcBef>
              <a:spcAft>
                <a:spcPts val="600"/>
              </a:spcAft>
              <a:buNone/>
            </a:pPr>
            <a:r>
              <a:rPr lang="en-GB" sz="1050" dirty="0" err="1">
                <a:solidFill>
                  <a:schemeClr val="tx1"/>
                </a:solidFill>
                <a:latin typeface="DengXian" panose="02010600030101010101" pitchFamily="2" charset="-122"/>
                <a:cs typeface="Times New Roman" panose="02020603050405020304" pitchFamily="18" charset="0"/>
              </a:rPr>
              <a:t>Câmara</a:t>
            </a:r>
            <a:r>
              <a:rPr lang="en-GB" sz="1050" dirty="0">
                <a:solidFill>
                  <a:schemeClr val="tx1"/>
                </a:solidFill>
                <a:latin typeface="DengXian" panose="02010600030101010101" pitchFamily="2" charset="-122"/>
                <a:cs typeface="Times New Roman" panose="02020603050405020304" pitchFamily="18" charset="0"/>
              </a:rPr>
              <a:t>, G., </a:t>
            </a:r>
            <a:r>
              <a:rPr lang="en-GB" sz="1050" dirty="0" err="1">
                <a:solidFill>
                  <a:schemeClr val="tx1"/>
                </a:solidFill>
                <a:latin typeface="DengXian" panose="02010600030101010101" pitchFamily="2" charset="-122"/>
                <a:cs typeface="Times New Roman" panose="02020603050405020304" pitchFamily="18" charset="0"/>
              </a:rPr>
              <a:t>Vinhas</a:t>
            </a:r>
            <a:r>
              <a:rPr lang="en-GB" sz="1050" dirty="0">
                <a:solidFill>
                  <a:schemeClr val="tx1"/>
                </a:solidFill>
                <a:latin typeface="DengXian" panose="02010600030101010101" pitchFamily="2" charset="-122"/>
                <a:cs typeface="Times New Roman" panose="02020603050405020304" pitchFamily="18" charset="0"/>
              </a:rPr>
              <a:t>, L., Davis, C., Fonseca, F. and Carneiro, T., 2009. Geographical Information Engineering in the 21 St Century. Research Trends in Geographic Information Science. Springer, Pp. 203-218.</a:t>
            </a: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Damoom, M.M., Hashim, S., </a:t>
            </a:r>
            <a:r>
              <a:rPr lang="en-GB" sz="1050" dirty="0" err="1">
                <a:solidFill>
                  <a:schemeClr val="tx1"/>
                </a:solidFill>
                <a:latin typeface="DengXian" panose="02010600030101010101" pitchFamily="2" charset="-122"/>
                <a:cs typeface="Times New Roman" panose="02020603050405020304" pitchFamily="18" charset="0"/>
              </a:rPr>
              <a:t>Aljohani</a:t>
            </a:r>
            <a:r>
              <a:rPr lang="en-GB" sz="1050" dirty="0">
                <a:solidFill>
                  <a:schemeClr val="tx1"/>
                </a:solidFill>
                <a:latin typeface="DengXian" panose="02010600030101010101" pitchFamily="2" charset="-122"/>
                <a:cs typeface="Times New Roman" panose="02020603050405020304" pitchFamily="18" charset="0"/>
              </a:rPr>
              <a:t>, M.S., Saleh, M.A. and </a:t>
            </a:r>
            <a:r>
              <a:rPr lang="en-GB" sz="1050" dirty="0" err="1">
                <a:solidFill>
                  <a:schemeClr val="tx1"/>
                </a:solidFill>
                <a:latin typeface="DengXian" panose="02010600030101010101" pitchFamily="2" charset="-122"/>
                <a:cs typeface="Times New Roman" panose="02020603050405020304" pitchFamily="18" charset="0"/>
              </a:rPr>
              <a:t>Xoubi</a:t>
            </a:r>
            <a:r>
              <a:rPr lang="en-GB" sz="1050" dirty="0">
                <a:solidFill>
                  <a:schemeClr val="tx1"/>
                </a:solidFill>
                <a:latin typeface="DengXian" panose="02010600030101010101" pitchFamily="2" charset="-122"/>
                <a:cs typeface="Times New Roman" panose="02020603050405020304" pitchFamily="18" charset="0"/>
              </a:rPr>
              <a:t>, N. (2019). Potential Areas for Nuclear Power Plants Siting in Saudi Arabia: GIS-Based Multi-Criteria Decision-Making Analysis. Progress in Nuclear Energy, 110, Pp. 110-120.</a:t>
            </a: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Durduran, S.S., (2010). A Decision-Making System to Automatic Recognize of Traffic Accidents on the Basis of A GIS Platform. Expert Systems with Applications, 37(12), Pp. 7729-7736.</a:t>
            </a: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El Sawy, O.A., Gomes, G.M. and Gonzalez, M.V. (1986). Preserving Institutional Memory: The Management of History as An Organizational Resource. Proceedings, 1986(1), Pp. 118-122.</a:t>
            </a: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Elbeck, M. (2014). Selecting a free web-hosted survey tool for student use. e-Journal of Business Education and Scholarship of Teaching, 8(2), 54-68.Fonseca, F., Davis, C.A. and </a:t>
            </a:r>
            <a:r>
              <a:rPr lang="en-GB" sz="1050" dirty="0" err="1">
                <a:solidFill>
                  <a:schemeClr val="tx1"/>
                </a:solidFill>
                <a:latin typeface="DengXian" panose="02010600030101010101" pitchFamily="2" charset="-122"/>
                <a:cs typeface="Times New Roman" panose="02020603050405020304" pitchFamily="18" charset="0"/>
              </a:rPr>
              <a:t>Câmara</a:t>
            </a:r>
            <a:r>
              <a:rPr lang="en-GB" sz="1050" dirty="0">
                <a:solidFill>
                  <a:schemeClr val="tx1"/>
                </a:solidFill>
                <a:latin typeface="DengXian" panose="02010600030101010101" pitchFamily="2" charset="-122"/>
                <a:cs typeface="Times New Roman" panose="02020603050405020304" pitchFamily="18" charset="0"/>
              </a:rPr>
              <a:t>, G. (2009). Spatial Data Infrastructures for The Amazon: A First Step Towards a Global Forest Information System. Earth Science Informatics, 2(4), Pp. 189.</a:t>
            </a: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Haddadpoor, A., Taheri, B., </a:t>
            </a:r>
            <a:r>
              <a:rPr lang="en-GB" sz="1050" dirty="0" err="1">
                <a:solidFill>
                  <a:schemeClr val="tx1"/>
                </a:solidFill>
                <a:latin typeface="DengXian" panose="02010600030101010101" pitchFamily="2" charset="-122"/>
                <a:cs typeface="Times New Roman" panose="02020603050405020304" pitchFamily="18" charset="0"/>
              </a:rPr>
              <a:t>Nasri</a:t>
            </a:r>
            <a:r>
              <a:rPr lang="en-GB" sz="1050" dirty="0">
                <a:solidFill>
                  <a:schemeClr val="tx1"/>
                </a:solidFill>
                <a:latin typeface="DengXian" panose="02010600030101010101" pitchFamily="2" charset="-122"/>
                <a:cs typeface="Times New Roman" panose="02020603050405020304" pitchFamily="18" charset="0"/>
              </a:rPr>
              <a:t>, M., </a:t>
            </a:r>
            <a:r>
              <a:rPr lang="en-GB" sz="1050" dirty="0" err="1">
                <a:solidFill>
                  <a:schemeClr val="tx1"/>
                </a:solidFill>
                <a:latin typeface="DengXian" panose="02010600030101010101" pitchFamily="2" charset="-122"/>
                <a:cs typeface="Times New Roman" panose="02020603050405020304" pitchFamily="18" charset="0"/>
              </a:rPr>
              <a:t>Heydari</a:t>
            </a:r>
            <a:r>
              <a:rPr lang="en-GB" sz="1050" dirty="0">
                <a:solidFill>
                  <a:schemeClr val="tx1"/>
                </a:solidFill>
                <a:latin typeface="DengXian" panose="02010600030101010101" pitchFamily="2" charset="-122"/>
                <a:cs typeface="Times New Roman" panose="02020603050405020304" pitchFamily="18" charset="0"/>
              </a:rPr>
              <a:t>, K., &amp; </a:t>
            </a:r>
            <a:r>
              <a:rPr lang="en-GB" sz="1050" dirty="0" err="1">
                <a:solidFill>
                  <a:schemeClr val="tx1"/>
                </a:solidFill>
                <a:latin typeface="DengXian" panose="02010600030101010101" pitchFamily="2" charset="-122"/>
                <a:cs typeface="Times New Roman" panose="02020603050405020304" pitchFamily="18" charset="0"/>
              </a:rPr>
              <a:t>Bahrami</a:t>
            </a:r>
            <a:r>
              <a:rPr lang="en-GB" sz="1050" dirty="0">
                <a:solidFill>
                  <a:schemeClr val="tx1"/>
                </a:solidFill>
                <a:latin typeface="DengXian" panose="02010600030101010101" pitchFamily="2" charset="-122"/>
                <a:cs typeface="Times New Roman" panose="02020603050405020304" pitchFamily="18" charset="0"/>
              </a:rPr>
              <a:t>, G. (2015). Process Documentation: A Model for Knowledge Management in Organizations. Materia socio-medica, 27(5), 347–350. </a:t>
            </a:r>
            <a:r>
              <a:rPr lang="en-GB" sz="1050" dirty="0">
                <a:solidFill>
                  <a:schemeClr val="tx1"/>
                </a:solidFill>
                <a:latin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https://doi.org/10.5455/msm.2015.27.347-350</a:t>
            </a:r>
            <a:endParaRPr lang="en-GB" sz="1050" dirty="0">
              <a:solidFill>
                <a:schemeClr val="tx1"/>
              </a:solidFill>
              <a:latin typeface="DengXian" panose="02010600030101010101" pitchFamily="2" charset="-122"/>
              <a:cs typeface="Times New Roman" panose="02020603050405020304" pitchFamily="18" charset="0"/>
            </a:endParaRP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Hara, K., </a:t>
            </a:r>
            <a:r>
              <a:rPr lang="en-GB" sz="1050" dirty="0" err="1">
                <a:solidFill>
                  <a:schemeClr val="tx1"/>
                </a:solidFill>
                <a:latin typeface="DengXian" panose="02010600030101010101" pitchFamily="2" charset="-122"/>
                <a:cs typeface="Times New Roman" panose="02020603050405020304" pitchFamily="18" charset="0"/>
              </a:rPr>
              <a:t>Kitakaji</a:t>
            </a:r>
            <a:r>
              <a:rPr lang="en-GB" sz="1050" dirty="0">
                <a:solidFill>
                  <a:schemeClr val="tx1"/>
                </a:solidFill>
                <a:latin typeface="DengXian" panose="02010600030101010101" pitchFamily="2" charset="-122"/>
                <a:cs typeface="Times New Roman" panose="02020603050405020304" pitchFamily="18" charset="0"/>
              </a:rPr>
              <a:t>, Y., </a:t>
            </a:r>
            <a:r>
              <a:rPr lang="en-GB" sz="1050" dirty="0" err="1">
                <a:solidFill>
                  <a:schemeClr val="tx1"/>
                </a:solidFill>
                <a:latin typeface="DengXian" panose="02010600030101010101" pitchFamily="2" charset="-122"/>
                <a:cs typeface="Times New Roman" panose="02020603050405020304" pitchFamily="18" charset="0"/>
              </a:rPr>
              <a:t>Sugino</a:t>
            </a:r>
            <a:r>
              <a:rPr lang="en-GB" sz="1050" dirty="0">
                <a:solidFill>
                  <a:schemeClr val="tx1"/>
                </a:solidFill>
                <a:latin typeface="DengXian" panose="02010600030101010101" pitchFamily="2" charset="-122"/>
                <a:cs typeface="Times New Roman" panose="02020603050405020304" pitchFamily="18" charset="0"/>
              </a:rPr>
              <a:t>, H., Yoshioka, R., Takeda, H., </a:t>
            </a:r>
            <a:r>
              <a:rPr lang="en-GB" sz="1050" dirty="0" err="1">
                <a:solidFill>
                  <a:schemeClr val="tx1"/>
                </a:solidFill>
                <a:latin typeface="DengXian" panose="02010600030101010101" pitchFamily="2" charset="-122"/>
                <a:cs typeface="Times New Roman" panose="02020603050405020304" pitchFamily="18" charset="0"/>
              </a:rPr>
              <a:t>Hizen</a:t>
            </a:r>
            <a:r>
              <a:rPr lang="en-GB" sz="1050" dirty="0">
                <a:solidFill>
                  <a:schemeClr val="tx1"/>
                </a:solidFill>
                <a:latin typeface="DengXian" panose="02010600030101010101" pitchFamily="2" charset="-122"/>
                <a:cs typeface="Times New Roman" panose="02020603050405020304" pitchFamily="18" charset="0"/>
              </a:rPr>
              <a:t>, Y. and </a:t>
            </a:r>
            <a:r>
              <a:rPr lang="en-GB" sz="1050" dirty="0" err="1">
                <a:solidFill>
                  <a:schemeClr val="tx1"/>
                </a:solidFill>
                <a:latin typeface="DengXian" panose="02010600030101010101" pitchFamily="2" charset="-122"/>
                <a:cs typeface="Times New Roman" panose="02020603050405020304" pitchFamily="18" charset="0"/>
              </a:rPr>
              <a:t>Saijo</a:t>
            </a:r>
            <a:r>
              <a:rPr lang="en-GB" sz="1050" dirty="0">
                <a:solidFill>
                  <a:schemeClr val="tx1"/>
                </a:solidFill>
                <a:latin typeface="DengXian" panose="02010600030101010101" pitchFamily="2" charset="-122"/>
                <a:cs typeface="Times New Roman" panose="02020603050405020304" pitchFamily="18" charset="0"/>
              </a:rPr>
              <a:t>, T. (2021). Effects of Experiencing the Role of Imaginary Future Generations in Decision-Making: A Case Study of Participatory Deliberation in A Japanese Town. Sustainability Science, 16(3), Pp. 1001-1016.</a:t>
            </a: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Huber, G. P. (1990). A theory of the effects of advanced information </a:t>
            </a:r>
            <a:r>
              <a:rPr lang="en-GB" sz="1050" dirty="0" err="1">
                <a:solidFill>
                  <a:schemeClr val="tx1"/>
                </a:solidFill>
                <a:latin typeface="DengXian" panose="02010600030101010101" pitchFamily="2" charset="-122"/>
                <a:cs typeface="Times New Roman" panose="02020603050405020304" pitchFamily="18" charset="0"/>
              </a:rPr>
              <a:t>technologie</a:t>
            </a:r>
            <a:r>
              <a:rPr lang="en-GB" sz="1050" dirty="0">
                <a:solidFill>
                  <a:schemeClr val="tx1"/>
                </a:solidFill>
                <a:latin typeface="DengXian" panose="02010600030101010101" pitchFamily="2" charset="-122"/>
                <a:cs typeface="Times New Roman" panose="02020603050405020304" pitchFamily="18" charset="0"/>
              </a:rPr>
              <a:t>. Academy of </a:t>
            </a:r>
            <a:r>
              <a:rPr lang="en-GB" sz="1050" dirty="0" err="1">
                <a:solidFill>
                  <a:schemeClr val="tx1"/>
                </a:solidFill>
                <a:latin typeface="DengXian" panose="02010600030101010101" pitchFamily="2" charset="-122"/>
                <a:cs typeface="Times New Roman" panose="02020603050405020304" pitchFamily="18" charset="0"/>
              </a:rPr>
              <a:t>Management.the</a:t>
            </a:r>
            <a:r>
              <a:rPr lang="en-GB" sz="1050" dirty="0">
                <a:solidFill>
                  <a:schemeClr val="tx1"/>
                </a:solidFill>
                <a:latin typeface="DengXian" panose="02010600030101010101" pitchFamily="2" charset="-122"/>
                <a:cs typeface="Times New Roman" panose="02020603050405020304" pitchFamily="18" charset="0"/>
              </a:rPr>
              <a:t> Academy of Management Review, 15(1), 47. Retrieved from </a:t>
            </a:r>
            <a:r>
              <a:rPr lang="en-GB" sz="1050" dirty="0">
                <a:solidFill>
                  <a:schemeClr val="tx1"/>
                </a:solidFill>
                <a:latin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https://www.proquest.com/scholarly-journals/theory-effects-advanced-information-technologie/docview/210937018/se-2</a:t>
            </a:r>
            <a:endParaRPr lang="en-GB" sz="1050" dirty="0">
              <a:solidFill>
                <a:schemeClr val="tx1"/>
              </a:solidFill>
              <a:latin typeface="DengXian" panose="02010600030101010101" pitchFamily="2" charset="-122"/>
              <a:cs typeface="Times New Roman" panose="02020603050405020304" pitchFamily="18" charset="0"/>
            </a:endParaRP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Huber, G. P. (1990). A theory of the effects of advanced information </a:t>
            </a:r>
            <a:r>
              <a:rPr lang="en-GB" sz="1050" dirty="0" err="1">
                <a:solidFill>
                  <a:schemeClr val="tx1"/>
                </a:solidFill>
                <a:latin typeface="DengXian" panose="02010600030101010101" pitchFamily="2" charset="-122"/>
                <a:cs typeface="Times New Roman" panose="02020603050405020304" pitchFamily="18" charset="0"/>
              </a:rPr>
              <a:t>technologie</a:t>
            </a:r>
            <a:r>
              <a:rPr lang="en-GB" sz="1050" dirty="0">
                <a:solidFill>
                  <a:schemeClr val="tx1"/>
                </a:solidFill>
                <a:latin typeface="DengXian" panose="02010600030101010101" pitchFamily="2" charset="-122"/>
                <a:cs typeface="Times New Roman" panose="02020603050405020304" pitchFamily="18" charset="0"/>
              </a:rPr>
              <a:t>. Academy of </a:t>
            </a:r>
            <a:r>
              <a:rPr lang="en-GB" sz="1050" dirty="0" err="1">
                <a:solidFill>
                  <a:schemeClr val="tx1"/>
                </a:solidFill>
                <a:latin typeface="DengXian" panose="02010600030101010101" pitchFamily="2" charset="-122"/>
                <a:cs typeface="Times New Roman" panose="02020603050405020304" pitchFamily="18" charset="0"/>
              </a:rPr>
              <a:t>Management.the</a:t>
            </a:r>
            <a:r>
              <a:rPr lang="en-GB" sz="1050" dirty="0">
                <a:solidFill>
                  <a:schemeClr val="tx1"/>
                </a:solidFill>
                <a:latin typeface="DengXian" panose="02010600030101010101" pitchFamily="2" charset="-122"/>
                <a:cs typeface="Times New Roman" panose="02020603050405020304" pitchFamily="18" charset="0"/>
              </a:rPr>
              <a:t> Academy of Management Review, 15(1), 47. Retrieved from </a:t>
            </a:r>
            <a:r>
              <a:rPr lang="en-GB" sz="1050" dirty="0">
                <a:solidFill>
                  <a:schemeClr val="tx1"/>
                </a:solidFill>
                <a:latin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https://www.proquest.com/scholarly-journals/theory-effects-advanced-information-technologie/docview/210937018/se-2</a:t>
            </a:r>
            <a:endParaRPr lang="en-GB" sz="1050" dirty="0">
              <a:solidFill>
                <a:schemeClr val="tx1"/>
              </a:solidFill>
              <a:latin typeface="DengXian" panose="02010600030101010101" pitchFamily="2" charset="-122"/>
              <a:cs typeface="Times New Roman" panose="02020603050405020304" pitchFamily="18" charset="0"/>
            </a:endParaRPr>
          </a:p>
          <a:p>
            <a:pPr marL="36000" indent="0">
              <a:lnSpc>
                <a:spcPct val="100000"/>
              </a:lnSpc>
              <a:buNone/>
            </a:pPr>
            <a:endParaRPr lang="en-GB" sz="1300" dirty="0">
              <a:solidFill>
                <a:schemeClr val="tx1"/>
              </a:solidFill>
            </a:endParaRPr>
          </a:p>
        </p:txBody>
      </p:sp>
    </p:spTree>
    <p:extLst>
      <p:ext uri="{BB962C8B-B14F-4D97-AF65-F5344CB8AC3E}">
        <p14:creationId xmlns:p14="http://schemas.microsoft.com/office/powerpoint/2010/main" val="3847876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sp>
        <p:nvSpPr>
          <p:cNvPr id="3" name="Content Placeholder 2">
            <a:extLst>
              <a:ext uri="{FF2B5EF4-FFF2-40B4-BE49-F238E27FC236}">
                <a16:creationId xmlns:a16="http://schemas.microsoft.com/office/drawing/2014/main" id="{B699F06D-C7EE-E3DB-99B0-FECA8FB1F948}"/>
              </a:ext>
            </a:extLst>
          </p:cNvPr>
          <p:cNvSpPr>
            <a:spLocks noGrp="1"/>
          </p:cNvSpPr>
          <p:nvPr>
            <p:ph idx="1"/>
          </p:nvPr>
        </p:nvSpPr>
        <p:spPr>
          <a:xfrm>
            <a:off x="836676" y="549276"/>
            <a:ext cx="10515600" cy="6151562"/>
          </a:xfrm>
        </p:spPr>
        <p:txBody>
          <a:bodyPr/>
          <a:lstStyle/>
          <a:p>
            <a:pPr marL="0" indent="0" algn="just">
              <a:lnSpc>
                <a:spcPct val="100000"/>
              </a:lnSpc>
              <a:spcBef>
                <a:spcPts val="0"/>
              </a:spcBef>
              <a:spcAft>
                <a:spcPts val="600"/>
              </a:spcAft>
              <a:buNone/>
            </a:pPr>
            <a:r>
              <a:rPr lang="en-GB" sz="1050" dirty="0">
                <a:solidFill>
                  <a:schemeClr val="tx1"/>
                </a:solidFill>
                <a:effectLst/>
                <a:latin typeface="DengXian" panose="02010600030101010101" pitchFamily="2" charset="-122"/>
                <a:ea typeface="Calibri" panose="020F0502020204030204" pitchFamily="34" charset="0"/>
                <a:cs typeface="Times New Roman" panose="02020603050405020304" pitchFamily="18" charset="0"/>
              </a:rPr>
              <a:t>King, M. T. (2012). Working with/in the archives. Research methods for history, 13-29.</a:t>
            </a:r>
          </a:p>
          <a:p>
            <a:pPr marL="0" indent="0" algn="just">
              <a:lnSpc>
                <a:spcPct val="100000"/>
              </a:lnSpc>
              <a:spcBef>
                <a:spcPts val="0"/>
              </a:spcBef>
              <a:spcAft>
                <a:spcPts val="600"/>
              </a:spcAft>
              <a:buNone/>
            </a:pPr>
            <a:r>
              <a:rPr lang="en-GB" sz="1050" dirty="0">
                <a:solidFill>
                  <a:schemeClr val="tx1"/>
                </a:solidFill>
                <a:effectLst/>
                <a:latin typeface="DengXian" panose="02010600030101010101" pitchFamily="2" charset="-122"/>
                <a:ea typeface="Calibri" panose="020F0502020204030204" pitchFamily="34" charset="0"/>
                <a:cs typeface="Times New Roman" panose="02020603050405020304" pitchFamily="18" charset="0"/>
              </a:rPr>
              <a:t>Martín-García, J., Diez J. (2012) Sustainable Forest Management: An Introduction and Overview, in J. M. Garcia, J. J. Diez (eds.), Sustainable Forest Management - Current Research, </a:t>
            </a:r>
            <a:r>
              <a:rPr lang="en-GB" sz="1050" dirty="0" err="1">
                <a:solidFill>
                  <a:schemeClr val="tx1"/>
                </a:solidFill>
                <a:effectLst/>
                <a:latin typeface="DengXian" panose="02010600030101010101" pitchFamily="2" charset="-122"/>
                <a:ea typeface="Calibri" panose="020F0502020204030204" pitchFamily="34" charset="0"/>
                <a:cs typeface="Times New Roman" panose="02020603050405020304" pitchFamily="18" charset="0"/>
              </a:rPr>
              <a:t>IntechOpen</a:t>
            </a:r>
            <a:r>
              <a:rPr lang="en-GB" sz="1050" dirty="0">
                <a:solidFill>
                  <a:schemeClr val="tx1"/>
                </a:solidFill>
                <a:effectLst/>
                <a:latin typeface="DengXian" panose="02010600030101010101" pitchFamily="2" charset="-122"/>
                <a:ea typeface="Calibri" panose="020F0502020204030204" pitchFamily="34" charset="0"/>
                <a:cs typeface="Times New Roman" panose="02020603050405020304" pitchFamily="18" charset="0"/>
              </a:rPr>
              <a:t>, London. 10.5772/45839.</a:t>
            </a:r>
          </a:p>
          <a:p>
            <a:pPr marL="0" indent="0" algn="just">
              <a:lnSpc>
                <a:spcPct val="100000"/>
              </a:lnSpc>
              <a:spcBef>
                <a:spcPts val="0"/>
              </a:spcBef>
              <a:spcAft>
                <a:spcPts val="600"/>
              </a:spcAft>
              <a:buNone/>
            </a:pPr>
            <a:r>
              <a:rPr lang="en-GB" sz="10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Moore, J. E., &amp; </a:t>
            </a:r>
            <a:r>
              <a:rPr lang="en-GB" sz="105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Yager</a:t>
            </a:r>
            <a:r>
              <a:rPr lang="en-GB" sz="10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E. (2011, May). Understanding and applying participant observation in information systems research. In Proceedings of the 49th SIGMIS annual conference on Computer personnel research (pp. 126-130).</a:t>
            </a:r>
          </a:p>
          <a:p>
            <a:pPr marL="0" indent="0" algn="just">
              <a:lnSpc>
                <a:spcPct val="100000"/>
              </a:lnSpc>
              <a:spcBef>
                <a:spcPts val="0"/>
              </a:spcBef>
              <a:spcAft>
                <a:spcPts val="600"/>
              </a:spcAft>
              <a:buNone/>
            </a:pPr>
            <a:r>
              <a:rPr lang="en-GB" sz="105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Nandhakumar</a:t>
            </a:r>
            <a:r>
              <a:rPr lang="en-GB" sz="10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&amp; Jones, M. (2002). Development gain? Participant observation in interpretive management information systems research. Qualitative Research, 2(3), 323-341.</a:t>
            </a:r>
          </a:p>
          <a:p>
            <a:pPr marL="0" indent="0" algn="just">
              <a:lnSpc>
                <a:spcPct val="100000"/>
              </a:lnSpc>
              <a:spcBef>
                <a:spcPts val="0"/>
              </a:spcBef>
              <a:spcAft>
                <a:spcPts val="600"/>
              </a:spcAft>
              <a:buNone/>
            </a:pP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Perez, A.C., Grafton, B., </a:t>
            </a:r>
            <a:r>
              <a:rPr lang="en-GB" sz="1050" dirty="0" err="1">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Mohai</a:t>
            </a: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 P., Hardin, R., </a:t>
            </a:r>
            <a:r>
              <a:rPr lang="en-GB" sz="1050" dirty="0" err="1">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Hintzen</a:t>
            </a: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 K. and Orvis, S. (2015). Evolution of The Environmental Justice Movement: Activism, Formalization and Differentiation. Environmental Research Letters, 10(10), Pp. 105002.</a:t>
            </a:r>
            <a:endParaRPr lang="en-GB" sz="1050"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00000"/>
              </a:lnSpc>
              <a:spcBef>
                <a:spcPts val="0"/>
              </a:spcBef>
              <a:spcAft>
                <a:spcPts val="600"/>
              </a:spcAft>
              <a:buNone/>
            </a:pPr>
            <a:r>
              <a:rPr lang="en-GB" sz="1050" dirty="0" err="1">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Phua</a:t>
            </a: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 M. and </a:t>
            </a:r>
            <a:r>
              <a:rPr lang="en-GB" sz="1050" dirty="0" err="1">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Minowa</a:t>
            </a: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 M. (2005). A GIS-Based Multi-Criteria Decision-Making Approach to Forest Conservation Planning at A Landscape Scale: A Case Study in The Kinabalu Area, Sabah, Malaysia. Landscape and Urban Planning, 71(2), Pp. 207-222.</a:t>
            </a:r>
          </a:p>
          <a:p>
            <a:pPr marL="0" indent="0" algn="just">
              <a:lnSpc>
                <a:spcPct val="100000"/>
              </a:lnSpc>
              <a:spcBef>
                <a:spcPts val="0"/>
              </a:spcBef>
              <a:spcAft>
                <a:spcPts val="600"/>
              </a:spcAft>
              <a:buNone/>
            </a:pPr>
            <a:r>
              <a:rPr lang="en-GB" sz="1050" dirty="0">
                <a:solidFill>
                  <a:schemeClr val="tx1"/>
                </a:solidFill>
                <a:latin typeface="DengXian" panose="02010600030101010101" pitchFamily="2" charset="-122"/>
                <a:cs typeface="Times New Roman" panose="02020603050405020304" pitchFamily="18" charset="0"/>
              </a:rPr>
              <a:t>Pickard, A. J. (2013). Research methods in information. Facet publishing.</a:t>
            </a:r>
          </a:p>
          <a:p>
            <a:pPr marL="0" indent="0" algn="just">
              <a:lnSpc>
                <a:spcPct val="100000"/>
              </a:lnSpc>
              <a:spcBef>
                <a:spcPts val="0"/>
              </a:spcBef>
              <a:spcAft>
                <a:spcPts val="600"/>
              </a:spcAft>
              <a:buNone/>
            </a:pP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Ranjan, P., Singh, A.S., Tomer, M.D., Lewandowski, A.M. and </a:t>
            </a:r>
            <a:r>
              <a:rPr lang="en-GB" sz="1050" dirty="0" err="1">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Prokopy</a:t>
            </a: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 L.S. (2019). Lessons Learned From Using A Decision-Support Tool for Precision Placement of Conservation Practices in Six Agricultural Watersheds in The Us Midwest. Journal of Environmental Management, 239, Pp. 57-65.</a:t>
            </a:r>
            <a:endParaRPr lang="en-GB" sz="1050"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00000"/>
              </a:lnSpc>
              <a:spcBef>
                <a:spcPts val="0"/>
              </a:spcBef>
              <a:spcAft>
                <a:spcPts val="600"/>
              </a:spcAft>
              <a:buNone/>
            </a:pPr>
            <a:r>
              <a:rPr lang="en-GB" sz="1050" dirty="0">
                <a:solidFill>
                  <a:schemeClr val="tx1"/>
                </a:solidFill>
                <a:effectLst/>
                <a:latin typeface="DengXian" panose="02010600030101010101" pitchFamily="2" charset="-122"/>
                <a:ea typeface="Calibri" panose="020F0502020204030204" pitchFamily="34" charset="0"/>
                <a:cs typeface="Times New Roman" panose="02020603050405020304" pitchFamily="18" charset="0"/>
              </a:rPr>
              <a:t>Steiniger, S., &amp; Hunter, A. J. (2012). Free and open-source GIS software for building a spatial data infrastructure. In </a:t>
            </a:r>
            <a:r>
              <a:rPr lang="en-GB" sz="10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Geospatial free and open-source software in the 21st century (pp. 247-261). Springer, Berlin, Heidelberg.</a:t>
            </a:r>
          </a:p>
          <a:p>
            <a:pPr marL="0" indent="0" algn="just">
              <a:lnSpc>
                <a:spcPct val="100000"/>
              </a:lnSpc>
              <a:spcBef>
                <a:spcPts val="0"/>
              </a:spcBef>
              <a:spcAft>
                <a:spcPts val="600"/>
              </a:spcAft>
              <a:buNone/>
            </a:pP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Stone, D.L., Deadrick, D.L., </a:t>
            </a:r>
            <a:r>
              <a:rPr lang="en-GB" sz="1050" dirty="0" err="1">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Lukaszewski</a:t>
            </a: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 K.M. and Johnson, R. (2015). The Influence of Technology on The Future of Human Resource Management. Human Resource Management Review, 25(2), Pp. 216-231.</a:t>
            </a:r>
            <a:endParaRPr lang="en-GB" sz="1050"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00000"/>
              </a:lnSpc>
              <a:spcBef>
                <a:spcPts val="0"/>
              </a:spcBef>
              <a:spcAft>
                <a:spcPts val="600"/>
              </a:spcAft>
              <a:buNone/>
            </a:pPr>
            <a:r>
              <a:rPr lang="en-GB" sz="1050" dirty="0">
                <a:solidFill>
                  <a:schemeClr val="tx1"/>
                </a:solidFill>
                <a:effectLst/>
                <a:latin typeface="DengXian" panose="02010600030101010101" pitchFamily="2" charset="-122"/>
                <a:ea typeface="Calibri" panose="020F0502020204030204" pitchFamily="34" charset="0"/>
                <a:cs typeface="Times New Roman" panose="02020603050405020304" pitchFamily="18" charset="0"/>
              </a:rPr>
              <a:t>United Nations. (2015). Transforming our world: The 2030 agenda for sustainable development. New York: United Nations, Department of Economic and Social Affairs. </a:t>
            </a:r>
            <a:endParaRPr lang="en-GB" sz="105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0000"/>
              </a:lnSpc>
              <a:spcBef>
                <a:spcPts val="0"/>
              </a:spcBef>
              <a:spcAft>
                <a:spcPts val="600"/>
              </a:spcAft>
              <a:buNone/>
            </a:pP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Upadhyay, D., (2021). Consideration of Future Consequences and Decision-Making Patterns as Determinants of Conflict Management Styles. Limb Management Review, 33(1), Pp. 5-14.</a:t>
            </a:r>
            <a:endParaRPr lang="en-GB" sz="1050"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00000"/>
              </a:lnSpc>
              <a:spcBef>
                <a:spcPts val="0"/>
              </a:spcBef>
              <a:spcAft>
                <a:spcPts val="600"/>
              </a:spcAft>
              <a:buNone/>
            </a:pP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Weiss, E.B., (1990). Our Rights and Obligations to Future Generations for The Environment. American Journal of International Law, 84(1), Pp. 198-207.</a:t>
            </a:r>
            <a:endParaRPr lang="en-GB" sz="1050"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00000"/>
              </a:lnSpc>
              <a:spcBef>
                <a:spcPts val="0"/>
              </a:spcBef>
              <a:spcAft>
                <a:spcPts val="600"/>
              </a:spcAft>
              <a:buNone/>
            </a:pP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Young, J.C., Marzano, M., Quine, C.P. and Ambrose-Oji, B. (2018). Working With Decision-Makers for Resilient Forests: A Case Study from the UK. Forest Ecology and Management, 417, Pp. 291-300.</a:t>
            </a:r>
            <a:endParaRPr lang="en-GB" sz="1050" dirty="0">
              <a:solidFill>
                <a:schemeClr val="tx1"/>
              </a:solidFill>
              <a:effectLst/>
              <a:latin typeface="Times New Roman" panose="02020603050405020304" pitchFamily="18" charset="0"/>
              <a:ea typeface="Times New Roman" panose="02020603050405020304" pitchFamily="18" charset="0"/>
            </a:endParaRPr>
          </a:p>
          <a:p>
            <a:pPr marL="0" indent="0" algn="just">
              <a:lnSpc>
                <a:spcPct val="100000"/>
              </a:lnSpc>
              <a:spcBef>
                <a:spcPts val="0"/>
              </a:spcBef>
              <a:spcAft>
                <a:spcPts val="600"/>
              </a:spcAft>
              <a:buNone/>
            </a:pPr>
            <a:r>
              <a:rPr lang="en-GB" sz="1050" dirty="0" err="1">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Zerger</a:t>
            </a:r>
            <a:r>
              <a:rPr lang="en-GB" sz="1050" dirty="0">
                <a:solidFill>
                  <a:schemeClr val="tx1"/>
                </a:solidFill>
                <a:effectLst/>
                <a:latin typeface="DengXian" panose="02010600030101010101" pitchFamily="2" charset="-122"/>
                <a:ea typeface="Times New Roman" panose="02020603050405020304" pitchFamily="18" charset="0"/>
                <a:cs typeface="Times New Roman" panose="02020603050405020304" pitchFamily="18" charset="0"/>
              </a:rPr>
              <a:t>, A., (2002). Examining GIS Decision Utility for Natural Hazard Risk Modelling. Environmental Modelling &amp; Software, 17(3), Pp. 287-294.</a:t>
            </a:r>
            <a:endParaRPr lang="en-GB" sz="1050" dirty="0">
              <a:solidFill>
                <a:schemeClr val="tx1"/>
              </a:solidFill>
              <a:effectLst/>
              <a:latin typeface="Times New Roman" panose="02020603050405020304" pitchFamily="18" charset="0"/>
              <a:ea typeface="Times New Roman" panose="02020603050405020304" pitchFamily="18" charset="0"/>
            </a:endParaRPr>
          </a:p>
          <a:p>
            <a:pPr marL="0" indent="0">
              <a:spcBef>
                <a:spcPts val="0"/>
              </a:spcBef>
              <a:spcAft>
                <a:spcPts val="600"/>
              </a:spcAft>
              <a:buNone/>
            </a:pPr>
            <a:endParaRPr lang="en-GB" sz="1050" dirty="0">
              <a:solidFill>
                <a:schemeClr val="tx1"/>
              </a:solidFill>
            </a:endParaRPr>
          </a:p>
        </p:txBody>
      </p:sp>
    </p:spTree>
    <p:extLst>
      <p:ext uri="{BB962C8B-B14F-4D97-AF65-F5344CB8AC3E}">
        <p14:creationId xmlns:p14="http://schemas.microsoft.com/office/powerpoint/2010/main" val="1115191272"/>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DengXian"/>
        <a:ea typeface=""/>
        <a:cs typeface=""/>
      </a:majorFont>
      <a:minorFont>
        <a:latin typeface="DengXi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1354</TotalTime>
  <Words>3118</Words>
  <Application>Microsoft Office PowerPoint</Application>
  <PresentationFormat>Widescreen</PresentationFormat>
  <Paragraphs>143</Paragraphs>
  <Slides>18</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DengXian</vt:lpstr>
      <vt:lpstr>Arial</vt:lpstr>
      <vt:lpstr>AvenirNext LT Pro Medium</vt:lpstr>
      <vt:lpstr>Calibri</vt:lpstr>
      <vt:lpstr>Roboto</vt:lpstr>
      <vt:lpstr>Times New Roman</vt:lpstr>
      <vt:lpstr>Trebuchet ms</vt:lpstr>
      <vt:lpstr>BlockprintVTI</vt:lpstr>
      <vt:lpstr>Location-Based Information for Sustainable Development of Forests in Fiji</vt:lpstr>
      <vt:lpstr>Introduction</vt:lpstr>
      <vt:lpstr>Aim</vt:lpstr>
      <vt:lpstr>Why?</vt:lpstr>
      <vt:lpstr>Literature Review</vt:lpstr>
      <vt:lpstr>Research Gaps</vt:lpstr>
      <vt:lpstr>Objectives</vt:lpstr>
      <vt:lpstr>Methodological Review </vt:lpstr>
      <vt:lpstr>Analysis of Results</vt:lpstr>
      <vt:lpstr>Recommendations</vt:lpstr>
      <vt:lpstr>Model of Recommendations </vt:lpstr>
      <vt:lpstr>Model Implementation Guide</vt:lpstr>
      <vt:lpstr>Future Studies</vt:lpstr>
      <vt:lpstr>Consequences of Unsustainable Development</vt:lpstr>
      <vt:lpstr>What I Learnt?</vt:lpstr>
      <vt:lpstr>Questions?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Location-Based Information for Sustainable Development of Forests</dc:title>
  <dc:creator>Mohammed Abdullah Bin Shorab</dc:creator>
  <cp:lastModifiedBy>Mohammed Abdullah Bin Shorab</cp:lastModifiedBy>
  <cp:revision>4</cp:revision>
  <dcterms:created xsi:type="dcterms:W3CDTF">2022-09-26T05:08:22Z</dcterms:created>
  <dcterms:modified xsi:type="dcterms:W3CDTF">2022-09-29T05:21:54Z</dcterms:modified>
</cp:coreProperties>
</file>