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4"/>
  </p:notesMasterIdLst>
  <p:sldIdLst>
    <p:sldId id="311" r:id="rId5"/>
    <p:sldId id="312" r:id="rId6"/>
    <p:sldId id="334" r:id="rId7"/>
    <p:sldId id="294" r:id="rId8"/>
    <p:sldId id="335" r:id="rId9"/>
    <p:sldId id="260" r:id="rId10"/>
    <p:sldId id="337" r:id="rId11"/>
    <p:sldId id="280" r:id="rId12"/>
    <p:sldId id="336" r:id="rId13"/>
    <p:sldId id="281" r:id="rId14"/>
    <p:sldId id="279" r:id="rId15"/>
    <p:sldId id="266" r:id="rId16"/>
    <p:sldId id="296" r:id="rId17"/>
    <p:sldId id="298" r:id="rId18"/>
    <p:sldId id="297" r:id="rId19"/>
    <p:sldId id="299" r:id="rId20"/>
    <p:sldId id="300" r:id="rId21"/>
    <p:sldId id="301" r:id="rId22"/>
    <p:sldId id="302" r:id="rId23"/>
    <p:sldId id="303" r:id="rId24"/>
    <p:sldId id="305" r:id="rId25"/>
    <p:sldId id="306" r:id="rId26"/>
    <p:sldId id="307" r:id="rId27"/>
    <p:sldId id="338" r:id="rId28"/>
    <p:sldId id="309" r:id="rId29"/>
    <p:sldId id="339" r:id="rId30"/>
    <p:sldId id="267" r:id="rId31"/>
    <p:sldId id="271" r:id="rId32"/>
    <p:sldId id="340"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Beverly Cole" initials="BC" lastIdx="14" clrIdx="0">
    <p:extLst>
      <p:ext uri="{19B8F6BF-5375-455C-9EA6-DF929625EA0E}">
        <p15:presenceInfo xmlns:p15="http://schemas.microsoft.com/office/powerpoint/2012/main" userId="7aa5de7218906142" providerId="Windows Live"/>
      </p:ext>
    </p:extLst>
  </p:cmAuthor>
  <p:cmAuthor id="2" name="Julie Hayward" initials="JH" lastIdx="1" clrIdx="1">
    <p:extLst>
      <p:ext uri="{19B8F6BF-5375-455C-9EA6-DF929625EA0E}">
        <p15:presenceInfo xmlns:p15="http://schemas.microsoft.com/office/powerpoint/2012/main" userId="S-1-5-21-809251214-2178901256-4152538893-26650" providerId="AD"/>
      </p:ext>
    </p:extLst>
  </p:cmAuthor>
  <p:cmAuthor id="3" name="Julie Hayward" initials="JH [2]" lastIdx="7" clrIdx="2">
    <p:extLst>
      <p:ext uri="{19B8F6BF-5375-455C-9EA6-DF929625EA0E}">
        <p15:presenceInfo xmlns:p15="http://schemas.microsoft.com/office/powerpoint/2012/main" userId="S::julie.hayward@uwtsd.ac.uk::ca36735c-1641-450a-978e-fa18b6a40d1b" providerId="AD"/>
      </p:ext>
    </p:extLst>
  </p:cmAuthor>
  <p:cmAuthor id="4" name="Lynne Seymour" initials="LS" lastIdx="11" clrIdx="3">
    <p:extLst>
      <p:ext uri="{19B8F6BF-5375-455C-9EA6-DF929625EA0E}">
        <p15:presenceInfo xmlns:p15="http://schemas.microsoft.com/office/powerpoint/2012/main" userId="S::lynne.seymour@uwtsd.ac.uk::4a3dfec5-2c06-45d9-8b54-0e8815853d12"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1250" autoAdjust="0"/>
    <p:restoredTop sz="94660"/>
  </p:normalViewPr>
  <p:slideViewPr>
    <p:cSldViewPr snapToGrid="0">
      <p:cViewPr varScale="1">
        <p:scale>
          <a:sx n="61" d="100"/>
          <a:sy n="61" d="100"/>
        </p:scale>
        <p:origin x="1158" y="4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commentAuthors" Target="commentAuthor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EF93B83-2522-4210-B4B7-CE73802C764F}" type="datetimeFigureOut">
              <a:rPr lang="en-GB" smtClean="0"/>
              <a:t>14/01/2021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4A79FF0-397F-4C8F-8DA5-4B4F8E97D435}" type="slidenum">
              <a:rPr lang="en-GB" smtClean="0"/>
              <a:t>‹#›</a:t>
            </a:fld>
            <a:endParaRPr lang="en-GB"/>
          </a:p>
        </p:txBody>
      </p:sp>
    </p:spTree>
    <p:extLst>
      <p:ext uri="{BB962C8B-B14F-4D97-AF65-F5344CB8AC3E}">
        <p14:creationId xmlns:p14="http://schemas.microsoft.com/office/powerpoint/2010/main" val="18313980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4A79FF0-397F-4C8F-8DA5-4B4F8E97D435}" type="slidenum">
              <a:rPr lang="en-GB" smtClean="0"/>
              <a:t>13</a:t>
            </a:fld>
            <a:endParaRPr lang="en-GB"/>
          </a:p>
        </p:txBody>
      </p:sp>
    </p:spTree>
    <p:extLst>
      <p:ext uri="{BB962C8B-B14F-4D97-AF65-F5344CB8AC3E}">
        <p14:creationId xmlns:p14="http://schemas.microsoft.com/office/powerpoint/2010/main" val="396145172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4A79FF0-397F-4C8F-8DA5-4B4F8E97D435}" type="slidenum">
              <a:rPr lang="en-GB" smtClean="0"/>
              <a:t>20</a:t>
            </a:fld>
            <a:endParaRPr lang="en-GB"/>
          </a:p>
        </p:txBody>
      </p:sp>
    </p:spTree>
    <p:extLst>
      <p:ext uri="{BB962C8B-B14F-4D97-AF65-F5344CB8AC3E}">
        <p14:creationId xmlns:p14="http://schemas.microsoft.com/office/powerpoint/2010/main" val="175668670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F75E52-A0F6-4B1E-9744-87A360BCB27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5311A83-F5C2-459A-A68C-FFE8148441C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5B6FB91-20D8-4A45-A11E-5A3EA179F36B}"/>
              </a:ext>
            </a:extLst>
          </p:cNvPr>
          <p:cNvSpPr>
            <a:spLocks noGrp="1"/>
          </p:cNvSpPr>
          <p:nvPr>
            <p:ph type="dt" sz="half" idx="10"/>
          </p:nvPr>
        </p:nvSpPr>
        <p:spPr/>
        <p:txBody>
          <a:bodyPr/>
          <a:lstStyle/>
          <a:p>
            <a:fld id="{7960F160-AF3E-4011-A691-81E171F7E0E5}" type="datetimeFigureOut">
              <a:rPr lang="en-GB" smtClean="0"/>
              <a:t>14/01/2021</a:t>
            </a:fld>
            <a:endParaRPr lang="en-GB"/>
          </a:p>
        </p:txBody>
      </p:sp>
      <p:sp>
        <p:nvSpPr>
          <p:cNvPr id="5" name="Footer Placeholder 4">
            <a:extLst>
              <a:ext uri="{FF2B5EF4-FFF2-40B4-BE49-F238E27FC236}">
                <a16:creationId xmlns:a16="http://schemas.microsoft.com/office/drawing/2014/main" id="{77CA5C6B-CA23-4F25-95E0-D397472331C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6F9BB9-12AE-4898-8BDD-BC9D57F43E23}"/>
              </a:ext>
            </a:extLst>
          </p:cNvPr>
          <p:cNvSpPr>
            <a:spLocks noGrp="1"/>
          </p:cNvSpPr>
          <p:nvPr>
            <p:ph type="sldNum" sz="quarter" idx="12"/>
          </p:nvPr>
        </p:nvSpPr>
        <p:spPr/>
        <p:txBody>
          <a:bodyPr/>
          <a:lstStyle/>
          <a:p>
            <a:fld id="{A82923DE-66C3-4B89-B32A-30346550ABC2}" type="slidenum">
              <a:rPr lang="en-GB" smtClean="0"/>
              <a:t>‹#›</a:t>
            </a:fld>
            <a:endParaRPr lang="en-GB"/>
          </a:p>
        </p:txBody>
      </p:sp>
    </p:spTree>
    <p:extLst>
      <p:ext uri="{BB962C8B-B14F-4D97-AF65-F5344CB8AC3E}">
        <p14:creationId xmlns:p14="http://schemas.microsoft.com/office/powerpoint/2010/main" val="16292371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27C1E0-D28C-433A-ADB1-C18671DC1B0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0C5DF43-2823-4A39-AC1F-0722403F5CE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75E5344-E14E-4B43-99BF-EE6FA597C279}"/>
              </a:ext>
            </a:extLst>
          </p:cNvPr>
          <p:cNvSpPr>
            <a:spLocks noGrp="1"/>
          </p:cNvSpPr>
          <p:nvPr>
            <p:ph type="dt" sz="half" idx="10"/>
          </p:nvPr>
        </p:nvSpPr>
        <p:spPr/>
        <p:txBody>
          <a:bodyPr/>
          <a:lstStyle/>
          <a:p>
            <a:fld id="{7960F160-AF3E-4011-A691-81E171F7E0E5}" type="datetimeFigureOut">
              <a:rPr lang="en-GB" smtClean="0"/>
              <a:t>14/01/2021</a:t>
            </a:fld>
            <a:endParaRPr lang="en-GB"/>
          </a:p>
        </p:txBody>
      </p:sp>
      <p:sp>
        <p:nvSpPr>
          <p:cNvPr id="5" name="Footer Placeholder 4">
            <a:extLst>
              <a:ext uri="{FF2B5EF4-FFF2-40B4-BE49-F238E27FC236}">
                <a16:creationId xmlns:a16="http://schemas.microsoft.com/office/drawing/2014/main" id="{A8C0EEB0-84C1-4A12-831C-AF982736789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6EFE751-4E4A-4323-9115-A858C345A177}"/>
              </a:ext>
            </a:extLst>
          </p:cNvPr>
          <p:cNvSpPr>
            <a:spLocks noGrp="1"/>
          </p:cNvSpPr>
          <p:nvPr>
            <p:ph type="sldNum" sz="quarter" idx="12"/>
          </p:nvPr>
        </p:nvSpPr>
        <p:spPr/>
        <p:txBody>
          <a:bodyPr/>
          <a:lstStyle/>
          <a:p>
            <a:fld id="{A82923DE-66C3-4B89-B32A-30346550ABC2}" type="slidenum">
              <a:rPr lang="en-GB" smtClean="0"/>
              <a:t>‹#›</a:t>
            </a:fld>
            <a:endParaRPr lang="en-GB"/>
          </a:p>
        </p:txBody>
      </p:sp>
    </p:spTree>
    <p:extLst>
      <p:ext uri="{BB962C8B-B14F-4D97-AF65-F5344CB8AC3E}">
        <p14:creationId xmlns:p14="http://schemas.microsoft.com/office/powerpoint/2010/main" val="13869716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21383D-4E28-471E-8AD3-7AB0F3B5D44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FAA7778-AD1D-46D2-893D-F7F95321742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7C8A79-868F-4E31-9F93-43C5A989046C}"/>
              </a:ext>
            </a:extLst>
          </p:cNvPr>
          <p:cNvSpPr>
            <a:spLocks noGrp="1"/>
          </p:cNvSpPr>
          <p:nvPr>
            <p:ph type="dt" sz="half" idx="10"/>
          </p:nvPr>
        </p:nvSpPr>
        <p:spPr/>
        <p:txBody>
          <a:bodyPr/>
          <a:lstStyle/>
          <a:p>
            <a:fld id="{7960F160-AF3E-4011-A691-81E171F7E0E5}" type="datetimeFigureOut">
              <a:rPr lang="en-GB" smtClean="0"/>
              <a:t>14/01/2021</a:t>
            </a:fld>
            <a:endParaRPr lang="en-GB"/>
          </a:p>
        </p:txBody>
      </p:sp>
      <p:sp>
        <p:nvSpPr>
          <p:cNvPr id="5" name="Footer Placeholder 4">
            <a:extLst>
              <a:ext uri="{FF2B5EF4-FFF2-40B4-BE49-F238E27FC236}">
                <a16:creationId xmlns:a16="http://schemas.microsoft.com/office/drawing/2014/main" id="{66C92F9B-0DE0-4D08-9DAD-3559242DBC8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BE7659-0847-4632-AAFF-38A0BC7EBA46}"/>
              </a:ext>
            </a:extLst>
          </p:cNvPr>
          <p:cNvSpPr>
            <a:spLocks noGrp="1"/>
          </p:cNvSpPr>
          <p:nvPr>
            <p:ph type="sldNum" sz="quarter" idx="12"/>
          </p:nvPr>
        </p:nvSpPr>
        <p:spPr/>
        <p:txBody>
          <a:bodyPr/>
          <a:lstStyle/>
          <a:p>
            <a:fld id="{A82923DE-66C3-4B89-B32A-30346550ABC2}" type="slidenum">
              <a:rPr lang="en-GB" smtClean="0"/>
              <a:t>‹#›</a:t>
            </a:fld>
            <a:endParaRPr lang="en-GB"/>
          </a:p>
        </p:txBody>
      </p:sp>
    </p:spTree>
    <p:extLst>
      <p:ext uri="{BB962C8B-B14F-4D97-AF65-F5344CB8AC3E}">
        <p14:creationId xmlns:p14="http://schemas.microsoft.com/office/powerpoint/2010/main" val="20171563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0F0B93-8C2F-422D-8BF7-DCF2BB82A80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F1D41DA-83F3-4593-AC66-BA6C17CBB19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DD3CA9F-C011-43FB-9F9A-718F25C9050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6539111-3C6F-4FE2-92D1-72336EA1DBAA}"/>
              </a:ext>
            </a:extLst>
          </p:cNvPr>
          <p:cNvSpPr>
            <a:spLocks noGrp="1"/>
          </p:cNvSpPr>
          <p:nvPr>
            <p:ph type="dt" sz="half" idx="10"/>
          </p:nvPr>
        </p:nvSpPr>
        <p:spPr/>
        <p:txBody>
          <a:bodyPr/>
          <a:lstStyle/>
          <a:p>
            <a:fld id="{7960F160-AF3E-4011-A691-81E171F7E0E5}" type="datetimeFigureOut">
              <a:rPr lang="en-GB" smtClean="0"/>
              <a:t>14/01/2021</a:t>
            </a:fld>
            <a:endParaRPr lang="en-GB"/>
          </a:p>
        </p:txBody>
      </p:sp>
      <p:sp>
        <p:nvSpPr>
          <p:cNvPr id="6" name="Footer Placeholder 5">
            <a:extLst>
              <a:ext uri="{FF2B5EF4-FFF2-40B4-BE49-F238E27FC236}">
                <a16:creationId xmlns:a16="http://schemas.microsoft.com/office/drawing/2014/main" id="{8597AAC8-F30A-4D1B-9F7C-E029841B6BB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C0D99C1-E1DB-4400-9AD2-1F393EB87967}"/>
              </a:ext>
            </a:extLst>
          </p:cNvPr>
          <p:cNvSpPr>
            <a:spLocks noGrp="1"/>
          </p:cNvSpPr>
          <p:nvPr>
            <p:ph type="sldNum" sz="quarter" idx="12"/>
          </p:nvPr>
        </p:nvSpPr>
        <p:spPr/>
        <p:txBody>
          <a:bodyPr/>
          <a:lstStyle/>
          <a:p>
            <a:fld id="{A82923DE-66C3-4B89-B32A-30346550ABC2}" type="slidenum">
              <a:rPr lang="en-GB" smtClean="0"/>
              <a:t>‹#›</a:t>
            </a:fld>
            <a:endParaRPr lang="en-GB"/>
          </a:p>
        </p:txBody>
      </p:sp>
    </p:spTree>
    <p:extLst>
      <p:ext uri="{BB962C8B-B14F-4D97-AF65-F5344CB8AC3E}">
        <p14:creationId xmlns:p14="http://schemas.microsoft.com/office/powerpoint/2010/main" val="31676214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1B9E63-E60C-4AFC-9EB3-AF74FA2436F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7023821-5376-422A-A4FA-F815386899C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E961E72-5CEB-4AD3-983A-CB2BA60633C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A8156EF-098A-4A2A-9525-98DA5F4D6E8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DB87388-8393-461A-938F-8220F84752F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419B3C9-3EF2-4407-889A-BFA659E207E2}"/>
              </a:ext>
            </a:extLst>
          </p:cNvPr>
          <p:cNvSpPr>
            <a:spLocks noGrp="1"/>
          </p:cNvSpPr>
          <p:nvPr>
            <p:ph type="dt" sz="half" idx="10"/>
          </p:nvPr>
        </p:nvSpPr>
        <p:spPr/>
        <p:txBody>
          <a:bodyPr/>
          <a:lstStyle/>
          <a:p>
            <a:fld id="{7960F160-AF3E-4011-A691-81E171F7E0E5}" type="datetimeFigureOut">
              <a:rPr lang="en-GB" smtClean="0"/>
              <a:t>14/01/2021</a:t>
            </a:fld>
            <a:endParaRPr lang="en-GB"/>
          </a:p>
        </p:txBody>
      </p:sp>
      <p:sp>
        <p:nvSpPr>
          <p:cNvPr id="8" name="Footer Placeholder 7">
            <a:extLst>
              <a:ext uri="{FF2B5EF4-FFF2-40B4-BE49-F238E27FC236}">
                <a16:creationId xmlns:a16="http://schemas.microsoft.com/office/drawing/2014/main" id="{758C0E6C-83CA-47D4-9CEE-173A578F561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BB9C843-19D2-404D-99FD-A87FC1FF5B0E}"/>
              </a:ext>
            </a:extLst>
          </p:cNvPr>
          <p:cNvSpPr>
            <a:spLocks noGrp="1"/>
          </p:cNvSpPr>
          <p:nvPr>
            <p:ph type="sldNum" sz="quarter" idx="12"/>
          </p:nvPr>
        </p:nvSpPr>
        <p:spPr/>
        <p:txBody>
          <a:bodyPr/>
          <a:lstStyle/>
          <a:p>
            <a:fld id="{A82923DE-66C3-4B89-B32A-30346550ABC2}" type="slidenum">
              <a:rPr lang="en-GB" smtClean="0"/>
              <a:t>‹#›</a:t>
            </a:fld>
            <a:endParaRPr lang="en-GB"/>
          </a:p>
        </p:txBody>
      </p:sp>
    </p:spTree>
    <p:extLst>
      <p:ext uri="{BB962C8B-B14F-4D97-AF65-F5344CB8AC3E}">
        <p14:creationId xmlns:p14="http://schemas.microsoft.com/office/powerpoint/2010/main" val="544581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117691-D280-4CC9-A0DE-D2B72174C74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B9CFC65-56FB-4A3F-8193-50F00FB76BDE}"/>
              </a:ext>
            </a:extLst>
          </p:cNvPr>
          <p:cNvSpPr>
            <a:spLocks noGrp="1"/>
          </p:cNvSpPr>
          <p:nvPr>
            <p:ph type="dt" sz="half" idx="10"/>
          </p:nvPr>
        </p:nvSpPr>
        <p:spPr/>
        <p:txBody>
          <a:bodyPr/>
          <a:lstStyle/>
          <a:p>
            <a:fld id="{7960F160-AF3E-4011-A691-81E171F7E0E5}" type="datetimeFigureOut">
              <a:rPr lang="en-GB" smtClean="0"/>
              <a:t>14/01/2021</a:t>
            </a:fld>
            <a:endParaRPr lang="en-GB"/>
          </a:p>
        </p:txBody>
      </p:sp>
      <p:sp>
        <p:nvSpPr>
          <p:cNvPr id="4" name="Footer Placeholder 3">
            <a:extLst>
              <a:ext uri="{FF2B5EF4-FFF2-40B4-BE49-F238E27FC236}">
                <a16:creationId xmlns:a16="http://schemas.microsoft.com/office/drawing/2014/main" id="{5971A739-9B06-431E-8899-ACE649184B1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CF9127A-376C-4D64-BFB3-33DF8F062715}"/>
              </a:ext>
            </a:extLst>
          </p:cNvPr>
          <p:cNvSpPr>
            <a:spLocks noGrp="1"/>
          </p:cNvSpPr>
          <p:nvPr>
            <p:ph type="sldNum" sz="quarter" idx="12"/>
          </p:nvPr>
        </p:nvSpPr>
        <p:spPr/>
        <p:txBody>
          <a:bodyPr/>
          <a:lstStyle/>
          <a:p>
            <a:fld id="{A82923DE-66C3-4B89-B32A-30346550ABC2}" type="slidenum">
              <a:rPr lang="en-GB" smtClean="0"/>
              <a:t>‹#›</a:t>
            </a:fld>
            <a:endParaRPr lang="en-GB"/>
          </a:p>
        </p:txBody>
      </p:sp>
    </p:spTree>
    <p:extLst>
      <p:ext uri="{BB962C8B-B14F-4D97-AF65-F5344CB8AC3E}">
        <p14:creationId xmlns:p14="http://schemas.microsoft.com/office/powerpoint/2010/main" val="32841570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72793F4-07E3-4713-B379-315752428F43}"/>
              </a:ext>
            </a:extLst>
          </p:cNvPr>
          <p:cNvSpPr>
            <a:spLocks noGrp="1"/>
          </p:cNvSpPr>
          <p:nvPr>
            <p:ph type="dt" sz="half" idx="10"/>
          </p:nvPr>
        </p:nvSpPr>
        <p:spPr/>
        <p:txBody>
          <a:bodyPr/>
          <a:lstStyle/>
          <a:p>
            <a:fld id="{7960F160-AF3E-4011-A691-81E171F7E0E5}" type="datetimeFigureOut">
              <a:rPr lang="en-GB" smtClean="0"/>
              <a:t>14/01/2021</a:t>
            </a:fld>
            <a:endParaRPr lang="en-GB"/>
          </a:p>
        </p:txBody>
      </p:sp>
      <p:sp>
        <p:nvSpPr>
          <p:cNvPr id="3" name="Footer Placeholder 2">
            <a:extLst>
              <a:ext uri="{FF2B5EF4-FFF2-40B4-BE49-F238E27FC236}">
                <a16:creationId xmlns:a16="http://schemas.microsoft.com/office/drawing/2014/main" id="{D22476ED-3D83-477B-A62D-431045F61A1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4212CEE-F32C-40E4-AD59-A8D0803D39B6}"/>
              </a:ext>
            </a:extLst>
          </p:cNvPr>
          <p:cNvSpPr>
            <a:spLocks noGrp="1"/>
          </p:cNvSpPr>
          <p:nvPr>
            <p:ph type="sldNum" sz="quarter" idx="12"/>
          </p:nvPr>
        </p:nvSpPr>
        <p:spPr/>
        <p:txBody>
          <a:bodyPr/>
          <a:lstStyle/>
          <a:p>
            <a:fld id="{A82923DE-66C3-4B89-B32A-30346550ABC2}" type="slidenum">
              <a:rPr lang="en-GB" smtClean="0"/>
              <a:t>‹#›</a:t>
            </a:fld>
            <a:endParaRPr lang="en-GB"/>
          </a:p>
        </p:txBody>
      </p:sp>
    </p:spTree>
    <p:extLst>
      <p:ext uri="{BB962C8B-B14F-4D97-AF65-F5344CB8AC3E}">
        <p14:creationId xmlns:p14="http://schemas.microsoft.com/office/powerpoint/2010/main" val="13770708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DF3C4D-E961-497B-B4B3-CE76C6EFF2D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8146C99-2369-456A-9813-98CB6E9F3CB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BC9564F-9A3A-4AFA-B6EE-A62A8B3F2CD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F9B360-1A69-46DE-826A-D0757CED7855}"/>
              </a:ext>
            </a:extLst>
          </p:cNvPr>
          <p:cNvSpPr>
            <a:spLocks noGrp="1"/>
          </p:cNvSpPr>
          <p:nvPr>
            <p:ph type="dt" sz="half" idx="10"/>
          </p:nvPr>
        </p:nvSpPr>
        <p:spPr/>
        <p:txBody>
          <a:bodyPr/>
          <a:lstStyle/>
          <a:p>
            <a:fld id="{7960F160-AF3E-4011-A691-81E171F7E0E5}" type="datetimeFigureOut">
              <a:rPr lang="en-GB" smtClean="0"/>
              <a:t>14/01/2021</a:t>
            </a:fld>
            <a:endParaRPr lang="en-GB"/>
          </a:p>
        </p:txBody>
      </p:sp>
      <p:sp>
        <p:nvSpPr>
          <p:cNvPr id="6" name="Footer Placeholder 5">
            <a:extLst>
              <a:ext uri="{FF2B5EF4-FFF2-40B4-BE49-F238E27FC236}">
                <a16:creationId xmlns:a16="http://schemas.microsoft.com/office/drawing/2014/main" id="{D6383C90-21EA-4145-8562-D82FAF7AAFD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0AFA132-F109-46FA-AB9E-041C8E3411C3}"/>
              </a:ext>
            </a:extLst>
          </p:cNvPr>
          <p:cNvSpPr>
            <a:spLocks noGrp="1"/>
          </p:cNvSpPr>
          <p:nvPr>
            <p:ph type="sldNum" sz="quarter" idx="12"/>
          </p:nvPr>
        </p:nvSpPr>
        <p:spPr/>
        <p:txBody>
          <a:bodyPr/>
          <a:lstStyle/>
          <a:p>
            <a:fld id="{A82923DE-66C3-4B89-B32A-30346550ABC2}" type="slidenum">
              <a:rPr lang="en-GB" smtClean="0"/>
              <a:t>‹#›</a:t>
            </a:fld>
            <a:endParaRPr lang="en-GB"/>
          </a:p>
        </p:txBody>
      </p:sp>
    </p:spTree>
    <p:extLst>
      <p:ext uri="{BB962C8B-B14F-4D97-AF65-F5344CB8AC3E}">
        <p14:creationId xmlns:p14="http://schemas.microsoft.com/office/powerpoint/2010/main" val="33703004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7E443-9FEF-4EDA-AAE2-98A96A53DFC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8928FCC-E378-49F2-B420-877F91FEA30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FB29CC2-242A-4831-8065-12956B71504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CDE01DA-F58C-4822-AC99-EBB109FBFFA2}"/>
              </a:ext>
            </a:extLst>
          </p:cNvPr>
          <p:cNvSpPr>
            <a:spLocks noGrp="1"/>
          </p:cNvSpPr>
          <p:nvPr>
            <p:ph type="dt" sz="half" idx="10"/>
          </p:nvPr>
        </p:nvSpPr>
        <p:spPr/>
        <p:txBody>
          <a:bodyPr/>
          <a:lstStyle/>
          <a:p>
            <a:fld id="{7960F160-AF3E-4011-A691-81E171F7E0E5}" type="datetimeFigureOut">
              <a:rPr lang="en-GB" smtClean="0"/>
              <a:t>14/01/2021</a:t>
            </a:fld>
            <a:endParaRPr lang="en-GB"/>
          </a:p>
        </p:txBody>
      </p:sp>
      <p:sp>
        <p:nvSpPr>
          <p:cNvPr id="6" name="Footer Placeholder 5">
            <a:extLst>
              <a:ext uri="{FF2B5EF4-FFF2-40B4-BE49-F238E27FC236}">
                <a16:creationId xmlns:a16="http://schemas.microsoft.com/office/drawing/2014/main" id="{16C69EF4-ABA8-42D7-B06D-7AF26E8BA78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FFB1A41-57F4-4AE1-BF95-197704C60CD7}"/>
              </a:ext>
            </a:extLst>
          </p:cNvPr>
          <p:cNvSpPr>
            <a:spLocks noGrp="1"/>
          </p:cNvSpPr>
          <p:nvPr>
            <p:ph type="sldNum" sz="quarter" idx="12"/>
          </p:nvPr>
        </p:nvSpPr>
        <p:spPr/>
        <p:txBody>
          <a:bodyPr/>
          <a:lstStyle/>
          <a:p>
            <a:fld id="{A82923DE-66C3-4B89-B32A-30346550ABC2}" type="slidenum">
              <a:rPr lang="en-GB" smtClean="0"/>
              <a:t>‹#›</a:t>
            </a:fld>
            <a:endParaRPr lang="en-GB"/>
          </a:p>
        </p:txBody>
      </p:sp>
    </p:spTree>
    <p:extLst>
      <p:ext uri="{BB962C8B-B14F-4D97-AF65-F5344CB8AC3E}">
        <p14:creationId xmlns:p14="http://schemas.microsoft.com/office/powerpoint/2010/main" val="4301942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E1672D-6173-41DA-A672-467AFCC87B9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9A07EBB-7C79-42F1-B4DA-550D98DE102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1C09414-8995-42BA-A3D5-827F980E08FA}"/>
              </a:ext>
            </a:extLst>
          </p:cNvPr>
          <p:cNvSpPr>
            <a:spLocks noGrp="1"/>
          </p:cNvSpPr>
          <p:nvPr>
            <p:ph type="dt" sz="half" idx="10"/>
          </p:nvPr>
        </p:nvSpPr>
        <p:spPr/>
        <p:txBody>
          <a:bodyPr/>
          <a:lstStyle/>
          <a:p>
            <a:fld id="{7960F160-AF3E-4011-A691-81E171F7E0E5}" type="datetimeFigureOut">
              <a:rPr lang="en-GB" smtClean="0"/>
              <a:t>14/01/2021</a:t>
            </a:fld>
            <a:endParaRPr lang="en-GB"/>
          </a:p>
        </p:txBody>
      </p:sp>
      <p:sp>
        <p:nvSpPr>
          <p:cNvPr id="5" name="Footer Placeholder 4">
            <a:extLst>
              <a:ext uri="{FF2B5EF4-FFF2-40B4-BE49-F238E27FC236}">
                <a16:creationId xmlns:a16="http://schemas.microsoft.com/office/drawing/2014/main" id="{DD521B6E-7B15-4032-B2DB-7470AB4ED4C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B34A28F-10BA-48CF-B454-67AF665FBB48}"/>
              </a:ext>
            </a:extLst>
          </p:cNvPr>
          <p:cNvSpPr>
            <a:spLocks noGrp="1"/>
          </p:cNvSpPr>
          <p:nvPr>
            <p:ph type="sldNum" sz="quarter" idx="12"/>
          </p:nvPr>
        </p:nvSpPr>
        <p:spPr/>
        <p:txBody>
          <a:bodyPr/>
          <a:lstStyle/>
          <a:p>
            <a:fld id="{A82923DE-66C3-4B89-B32A-30346550ABC2}" type="slidenum">
              <a:rPr lang="en-GB" smtClean="0"/>
              <a:t>‹#›</a:t>
            </a:fld>
            <a:endParaRPr lang="en-GB"/>
          </a:p>
        </p:txBody>
      </p:sp>
    </p:spTree>
    <p:extLst>
      <p:ext uri="{BB962C8B-B14F-4D97-AF65-F5344CB8AC3E}">
        <p14:creationId xmlns:p14="http://schemas.microsoft.com/office/powerpoint/2010/main" val="18334221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4B9F9FC-C736-4764-8218-0A4D128D91D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4166593-2049-41C3-8D0A-EEBE2B792A0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0C5E7EF-5C9A-4045-B7C1-7F764FECE632}"/>
              </a:ext>
            </a:extLst>
          </p:cNvPr>
          <p:cNvSpPr>
            <a:spLocks noGrp="1"/>
          </p:cNvSpPr>
          <p:nvPr>
            <p:ph type="dt" sz="half" idx="10"/>
          </p:nvPr>
        </p:nvSpPr>
        <p:spPr/>
        <p:txBody>
          <a:bodyPr/>
          <a:lstStyle/>
          <a:p>
            <a:fld id="{7960F160-AF3E-4011-A691-81E171F7E0E5}" type="datetimeFigureOut">
              <a:rPr lang="en-GB" smtClean="0"/>
              <a:t>14/01/2021</a:t>
            </a:fld>
            <a:endParaRPr lang="en-GB"/>
          </a:p>
        </p:txBody>
      </p:sp>
      <p:sp>
        <p:nvSpPr>
          <p:cNvPr id="5" name="Footer Placeholder 4">
            <a:extLst>
              <a:ext uri="{FF2B5EF4-FFF2-40B4-BE49-F238E27FC236}">
                <a16:creationId xmlns:a16="http://schemas.microsoft.com/office/drawing/2014/main" id="{38073954-C88F-41A9-9904-DC15FCA3295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7B0D755-888B-4598-9B71-B94A93556C90}"/>
              </a:ext>
            </a:extLst>
          </p:cNvPr>
          <p:cNvSpPr>
            <a:spLocks noGrp="1"/>
          </p:cNvSpPr>
          <p:nvPr>
            <p:ph type="sldNum" sz="quarter" idx="12"/>
          </p:nvPr>
        </p:nvSpPr>
        <p:spPr/>
        <p:txBody>
          <a:bodyPr/>
          <a:lstStyle/>
          <a:p>
            <a:fld id="{A82923DE-66C3-4B89-B32A-30346550ABC2}" type="slidenum">
              <a:rPr lang="en-GB" smtClean="0"/>
              <a:t>‹#›</a:t>
            </a:fld>
            <a:endParaRPr lang="en-GB"/>
          </a:p>
        </p:txBody>
      </p:sp>
    </p:spTree>
    <p:extLst>
      <p:ext uri="{BB962C8B-B14F-4D97-AF65-F5344CB8AC3E}">
        <p14:creationId xmlns:p14="http://schemas.microsoft.com/office/powerpoint/2010/main" val="11590997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EA7DFB1-44CE-4F4C-9539-8CD1E481036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2A2D0D3-632A-4C9B-A712-01BAC889BB5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72766A1-75A7-4395-88F2-3D258D84A4B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960F160-AF3E-4011-A691-81E171F7E0E5}" type="datetimeFigureOut">
              <a:rPr lang="en-GB" smtClean="0"/>
              <a:t>14/01/2021</a:t>
            </a:fld>
            <a:endParaRPr lang="en-GB"/>
          </a:p>
        </p:txBody>
      </p:sp>
      <p:sp>
        <p:nvSpPr>
          <p:cNvPr id="5" name="Footer Placeholder 4">
            <a:extLst>
              <a:ext uri="{FF2B5EF4-FFF2-40B4-BE49-F238E27FC236}">
                <a16:creationId xmlns:a16="http://schemas.microsoft.com/office/drawing/2014/main" id="{DE85F290-D76C-443D-88AC-54972AE1677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481A822-1FB9-4D47-A46A-5E0F5F3F94A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82923DE-66C3-4B89-B32A-30346550ABC2}" type="slidenum">
              <a:rPr lang="en-GB" smtClean="0"/>
              <a:t>‹#›</a:t>
            </a:fld>
            <a:endParaRPr lang="en-GB"/>
          </a:p>
        </p:txBody>
      </p:sp>
    </p:spTree>
    <p:extLst>
      <p:ext uri="{BB962C8B-B14F-4D97-AF65-F5344CB8AC3E}">
        <p14:creationId xmlns:p14="http://schemas.microsoft.com/office/powerpoint/2010/main" val="30741605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youtu.be/_obyZY4XzaI" TargetMode="External"/><Relationship Id="rId2" Type="http://schemas.openxmlformats.org/officeDocument/2006/relationships/slideLayout" Target="../slideLayouts/slideLayout2.xml"/><Relationship Id="rId1" Type="http://schemas.openxmlformats.org/officeDocument/2006/relationships/video" Target="https://www.youtube.com/embed/_obyZY4XzaI?feature=oembed" TargetMode="External"/><Relationship Id="rId4" Type="http://schemas.openxmlformats.org/officeDocument/2006/relationships/image" Target="../media/image2.jpe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youtu.be/WfeLzjqXemw" TargetMode="External"/><Relationship Id="rId2" Type="http://schemas.openxmlformats.org/officeDocument/2006/relationships/slideLayout" Target="../slideLayouts/slideLayout4.xml"/><Relationship Id="rId1" Type="http://schemas.openxmlformats.org/officeDocument/2006/relationships/video" Target="https://www.youtube.com/embed/WfeLzjqXemw?feature=oembed" TargetMode="External"/><Relationship Id="rId4" Type="http://schemas.openxmlformats.org/officeDocument/2006/relationships/image" Target="../media/image4.jpe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hyperlink" Target="https://uowtsd-my.sharepoint.com/:w:/g/personal/julie_hayward_uwtsd_ac_uk/ER7HE5G-CmBKkolku5qip9ABW_-65XVdhqDG4VUzyK0Wow?e=mDamO7"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DB304A14-32D0-4873-B914-423ED7B8DA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FECA2162-4F7D-4F90-BD4B-CD615E8E9770}"/>
              </a:ext>
            </a:extLst>
          </p:cNvPr>
          <p:cNvSpPr>
            <a:spLocks noGrp="1"/>
          </p:cNvSpPr>
          <p:nvPr>
            <p:ph type="title"/>
          </p:nvPr>
        </p:nvSpPr>
        <p:spPr>
          <a:xfrm>
            <a:off x="838200" y="365125"/>
            <a:ext cx="5387502" cy="1325563"/>
          </a:xfrm>
        </p:spPr>
        <p:txBody>
          <a:bodyPr vert="horz" lIns="91440" tIns="45720" rIns="91440" bIns="45720" rtlCol="0">
            <a:normAutofit fontScale="90000"/>
          </a:bodyPr>
          <a:lstStyle/>
          <a:p>
            <a:br>
              <a:rPr lang="en-US" sz="1100" dirty="0"/>
            </a:br>
            <a:br>
              <a:rPr lang="en-US" sz="1100" dirty="0"/>
            </a:br>
            <a:br>
              <a:rPr lang="en-US" sz="1100" dirty="0"/>
            </a:br>
            <a:br>
              <a:rPr lang="en-US" sz="1100" dirty="0"/>
            </a:br>
            <a:r>
              <a:rPr lang="en-US" sz="3600" b="1" dirty="0">
                <a:latin typeface="Arial Narrow" panose="020B0606020202030204" pitchFamily="34" charset="0"/>
              </a:rPr>
              <a:t>REFLEXIVE COUNSELLING SKILLS</a:t>
            </a:r>
            <a:br>
              <a:rPr lang="en-US" sz="3600" dirty="0">
                <a:latin typeface="Arial Narrow" panose="020B0606020202030204" pitchFamily="34" charset="0"/>
              </a:rPr>
            </a:br>
            <a:br>
              <a:rPr lang="en-US" sz="3600" dirty="0">
                <a:latin typeface="Arial Narrow" panose="020B0606020202030204" pitchFamily="34" charset="0"/>
              </a:rPr>
            </a:br>
            <a:br>
              <a:rPr lang="en-US" sz="1100" dirty="0"/>
            </a:br>
            <a:br>
              <a:rPr lang="en-US" sz="1100" dirty="0"/>
            </a:br>
            <a:endParaRPr lang="en-US" sz="1100" dirty="0"/>
          </a:p>
        </p:txBody>
      </p:sp>
      <p:sp>
        <p:nvSpPr>
          <p:cNvPr id="3" name="Content Placeholder 2">
            <a:extLst>
              <a:ext uri="{FF2B5EF4-FFF2-40B4-BE49-F238E27FC236}">
                <a16:creationId xmlns:a16="http://schemas.microsoft.com/office/drawing/2014/main" id="{91EFA703-89DD-46A1-858D-C1C8F11FEEFD}"/>
              </a:ext>
            </a:extLst>
          </p:cNvPr>
          <p:cNvSpPr>
            <a:spLocks noGrp="1"/>
          </p:cNvSpPr>
          <p:nvPr>
            <p:ph idx="1"/>
          </p:nvPr>
        </p:nvSpPr>
        <p:spPr>
          <a:xfrm>
            <a:off x="838200" y="1825624"/>
            <a:ext cx="5387502" cy="5032375"/>
          </a:xfrm>
        </p:spPr>
        <p:txBody>
          <a:bodyPr vert="horz" lIns="91440" tIns="45720" rIns="91440" bIns="45720" rtlCol="0">
            <a:normAutofit/>
          </a:bodyPr>
          <a:lstStyle/>
          <a:p>
            <a:pPr marL="0" indent="0">
              <a:spcBef>
                <a:spcPct val="0"/>
              </a:spcBef>
              <a:spcAft>
                <a:spcPts val="600"/>
              </a:spcAft>
              <a:buNone/>
            </a:pPr>
            <a:r>
              <a:rPr lang="en-US" b="1" dirty="0">
                <a:latin typeface="+mj-lt"/>
              </a:rPr>
              <a:t>LESSON THREE: TOPIC 2:</a:t>
            </a:r>
          </a:p>
          <a:p>
            <a:pPr marL="0" indent="0">
              <a:spcBef>
                <a:spcPct val="0"/>
              </a:spcBef>
              <a:spcAft>
                <a:spcPts val="600"/>
              </a:spcAft>
              <a:buNone/>
            </a:pPr>
            <a:endParaRPr lang="en-US" b="1" dirty="0">
              <a:latin typeface="+mj-lt"/>
            </a:endParaRPr>
          </a:p>
          <a:p>
            <a:pPr>
              <a:spcBef>
                <a:spcPct val="0"/>
              </a:spcBef>
              <a:spcAft>
                <a:spcPts val="600"/>
              </a:spcAft>
            </a:pPr>
            <a:r>
              <a:rPr lang="en-GB" dirty="0"/>
              <a:t>Personal and professional reflexive practice / </a:t>
            </a:r>
            <a:r>
              <a:rPr lang="en-US" dirty="0"/>
              <a:t>Application of counselling skills and reflexive practice: Restorative Practice … </a:t>
            </a:r>
          </a:p>
          <a:p>
            <a:pPr>
              <a:spcBef>
                <a:spcPct val="0"/>
              </a:spcBef>
              <a:spcAft>
                <a:spcPts val="600"/>
              </a:spcAft>
            </a:pPr>
            <a:r>
              <a:rPr lang="en-GB" dirty="0"/>
              <a:t>Replacing impulsive reactions with restorative practice … </a:t>
            </a:r>
            <a:endParaRPr lang="en-US" dirty="0"/>
          </a:p>
          <a:p>
            <a:pPr>
              <a:spcBef>
                <a:spcPct val="0"/>
              </a:spcBef>
              <a:spcAft>
                <a:spcPts val="600"/>
              </a:spcAft>
            </a:pPr>
            <a:r>
              <a:rPr lang="en-US" dirty="0"/>
              <a:t>[The activities in this session should take you </a:t>
            </a:r>
            <a:r>
              <a:rPr lang="en-US"/>
              <a:t>approximately 35 </a:t>
            </a:r>
            <a:r>
              <a:rPr lang="en-US" dirty="0"/>
              <a:t>minutes to complete] </a:t>
            </a:r>
          </a:p>
        </p:txBody>
      </p:sp>
      <p:pic>
        <p:nvPicPr>
          <p:cNvPr id="7" name="Picture 6">
            <a:extLst>
              <a:ext uri="{FF2B5EF4-FFF2-40B4-BE49-F238E27FC236}">
                <a16:creationId xmlns:a16="http://schemas.microsoft.com/office/drawing/2014/main" id="{76B70651-3E9B-471A-95F2-5151428B6F1A}"/>
              </a:ext>
            </a:extLst>
          </p:cNvPr>
          <p:cNvPicPr>
            <a:picLocks noChangeAspect="1"/>
          </p:cNvPicPr>
          <p:nvPr/>
        </p:nvPicPr>
        <p:blipFill rotWithShape="1">
          <a:blip r:embed="rId2"/>
          <a:srcRect l="2451" r="30202" b="1"/>
          <a:stretch/>
        </p:blipFill>
        <p:spPr>
          <a:xfrm>
            <a:off x="6621294" y="1295416"/>
            <a:ext cx="5570706" cy="5562584"/>
          </a:xfrm>
          <a:custGeom>
            <a:avLst/>
            <a:gdLst/>
            <a:ahLst/>
            <a:cxnLst/>
            <a:rect l="l" t="t" r="r" b="b"/>
            <a:pathLst>
              <a:path w="5570706" h="5562584">
                <a:moveTo>
                  <a:pt x="3374687" y="0"/>
                </a:moveTo>
                <a:cubicBezTo>
                  <a:pt x="4190094" y="0"/>
                  <a:pt x="4937956" y="289196"/>
                  <a:pt x="5521301" y="770615"/>
                </a:cubicBezTo>
                <a:lnTo>
                  <a:pt x="5570706" y="815517"/>
                </a:lnTo>
                <a:lnTo>
                  <a:pt x="5570706" y="5562584"/>
                </a:lnTo>
                <a:lnTo>
                  <a:pt x="808135" y="5562584"/>
                </a:lnTo>
                <a:lnTo>
                  <a:pt x="770615" y="5521302"/>
                </a:lnTo>
                <a:cubicBezTo>
                  <a:pt x="289196" y="4937957"/>
                  <a:pt x="0" y="4190095"/>
                  <a:pt x="0" y="3374687"/>
                </a:cubicBezTo>
                <a:cubicBezTo>
                  <a:pt x="0" y="1510899"/>
                  <a:pt x="1510899" y="0"/>
                  <a:pt x="3374687" y="0"/>
                </a:cubicBezTo>
                <a:close/>
              </a:path>
            </a:pathLst>
          </a:custGeom>
        </p:spPr>
      </p:pic>
      <p:sp>
        <p:nvSpPr>
          <p:cNvPr id="18" name="Oval 17">
            <a:extLst>
              <a:ext uri="{FF2B5EF4-FFF2-40B4-BE49-F238E27FC236}">
                <a16:creationId xmlns:a16="http://schemas.microsoft.com/office/drawing/2014/main" id="{1D460C86-854F-4FB3-ABC2-E823D8FEB9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43451" y="1656147"/>
            <a:ext cx="546100" cy="5461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0" name="Arc 19">
            <a:extLst>
              <a:ext uri="{FF2B5EF4-FFF2-40B4-BE49-F238E27FC236}">
                <a16:creationId xmlns:a16="http://schemas.microsoft.com/office/drawing/2014/main" id="{BB48116A-278A-4CC5-89D3-9DE8E8FF12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4739" y="587516"/>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529216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210332-F724-41B3-8835-AAB547B66F62}"/>
              </a:ext>
            </a:extLst>
          </p:cNvPr>
          <p:cNvSpPr>
            <a:spLocks noGrp="1"/>
          </p:cNvSpPr>
          <p:nvPr>
            <p:ph type="title"/>
          </p:nvPr>
        </p:nvSpPr>
        <p:spPr>
          <a:xfrm>
            <a:off x="686834" y="1153572"/>
            <a:ext cx="3200400" cy="4461163"/>
          </a:xfrm>
        </p:spPr>
        <p:txBody>
          <a:bodyPr>
            <a:normAutofit/>
          </a:bodyPr>
          <a:lstStyle/>
          <a:p>
            <a:r>
              <a:rPr lang="en-GB">
                <a:solidFill>
                  <a:srgbClr val="FFFFFF"/>
                </a:solidFill>
              </a:rPr>
              <a:t>The aim of this topic is to:</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366E1164-4334-40CD-920F-B875941CD1A7}"/>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dirty="0">
                <a:latin typeface="+mj-lt"/>
              </a:rPr>
              <a:t>Recognise some of the benefits and techniques of using restorative practice to the benefit of yourself and your clients</a:t>
            </a:r>
            <a:r>
              <a:rPr lang="en-GB" dirty="0"/>
              <a:t>. </a:t>
            </a:r>
            <a:endParaRPr lang="en-GB" dirty="0">
              <a:cs typeface="Calibri"/>
            </a:endParaRPr>
          </a:p>
        </p:txBody>
      </p:sp>
    </p:spTree>
    <p:extLst>
      <p:ext uri="{BB962C8B-B14F-4D97-AF65-F5344CB8AC3E}">
        <p14:creationId xmlns:p14="http://schemas.microsoft.com/office/powerpoint/2010/main" val="26232173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87772AB-57F9-40A5-A1E0-DFC97444558D}"/>
              </a:ext>
            </a:extLst>
          </p:cNvPr>
          <p:cNvSpPr>
            <a:spLocks noGrp="1"/>
          </p:cNvSpPr>
          <p:nvPr>
            <p:ph type="title"/>
          </p:nvPr>
        </p:nvSpPr>
        <p:spPr>
          <a:xfrm>
            <a:off x="838200" y="365125"/>
            <a:ext cx="10515600" cy="1325563"/>
          </a:xfrm>
        </p:spPr>
        <p:txBody>
          <a:bodyPr>
            <a:normAutofit/>
          </a:bodyPr>
          <a:lstStyle/>
          <a:p>
            <a:r>
              <a:rPr lang="en-GB" b="1" dirty="0">
                <a:cs typeface="Calibri Light"/>
              </a:rPr>
              <a:t>Acting on Impulse:</a:t>
            </a:r>
            <a:endParaRPr lang="en-GB" b="1" dirty="0"/>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7CD47DFD-51C2-45D1-936C-B59A846C42C8}"/>
              </a:ext>
            </a:extLst>
          </p:cNvPr>
          <p:cNvSpPr>
            <a:spLocks noGrp="1"/>
          </p:cNvSpPr>
          <p:nvPr>
            <p:ph idx="1"/>
          </p:nvPr>
        </p:nvSpPr>
        <p:spPr>
          <a:xfrm>
            <a:off x="838200" y="1825625"/>
            <a:ext cx="10515600" cy="4351338"/>
          </a:xfrm>
        </p:spPr>
        <p:txBody>
          <a:bodyPr vert="horz" lIns="91440" tIns="45720" rIns="91440" bIns="45720" rtlCol="0">
            <a:normAutofit/>
          </a:bodyPr>
          <a:lstStyle/>
          <a:p>
            <a:pPr marL="0" indent="0">
              <a:buNone/>
            </a:pPr>
            <a:r>
              <a:rPr lang="en-GB" dirty="0">
                <a:latin typeface="+mj-lt"/>
                <a:cs typeface="Calibri"/>
              </a:rPr>
              <a:t>When faced with a crisis or drama it is easy to resort to thinking fast (more of this in Lesson 4 next week) and allow our impulses to take control.</a:t>
            </a:r>
          </a:p>
          <a:p>
            <a:pPr marL="0" indent="0">
              <a:buNone/>
            </a:pPr>
            <a:r>
              <a:rPr lang="en-GB" dirty="0">
                <a:latin typeface="+mj-lt"/>
                <a:cs typeface="Calibri"/>
              </a:rPr>
              <a:t>This is not always a bad thing, in an emergency for example impulses can save lives. However, acting on impulse can lead to bad decisions and breakdowns in relationships.</a:t>
            </a:r>
          </a:p>
          <a:p>
            <a:pPr marL="0" indent="0">
              <a:buNone/>
            </a:pPr>
            <a:r>
              <a:rPr lang="en-GB" dirty="0">
                <a:latin typeface="+mj-lt"/>
                <a:cs typeface="Calibri"/>
              </a:rPr>
              <a:t>In this session you will be introduced to a concept called restorative practice, a technique that seeks to prevent impetuous reactions and relationship-damaging behaviours and avoids/repairs damage to relationships</a:t>
            </a:r>
            <a:r>
              <a:rPr lang="en-GB" dirty="0">
                <a:cs typeface="Calibri"/>
              </a:rPr>
              <a:t>.</a:t>
            </a:r>
          </a:p>
        </p:txBody>
      </p:sp>
    </p:spTree>
    <p:extLst>
      <p:ext uri="{BB962C8B-B14F-4D97-AF65-F5344CB8AC3E}">
        <p14:creationId xmlns:p14="http://schemas.microsoft.com/office/powerpoint/2010/main" val="4738090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61FC733F-7968-408C-99EE-2C816DDC339F}"/>
              </a:ext>
            </a:extLst>
          </p:cNvPr>
          <p:cNvSpPr>
            <a:spLocks noGrp="1"/>
          </p:cNvSpPr>
          <p:nvPr>
            <p:ph type="title"/>
          </p:nvPr>
        </p:nvSpPr>
        <p:spPr>
          <a:xfrm>
            <a:off x="1171074" y="1396686"/>
            <a:ext cx="3240506" cy="4064628"/>
          </a:xfrm>
        </p:spPr>
        <p:txBody>
          <a:bodyPr>
            <a:normAutofit/>
          </a:bodyPr>
          <a:lstStyle/>
          <a:p>
            <a:r>
              <a:rPr lang="en-GB" b="1" dirty="0">
                <a:solidFill>
                  <a:srgbClr val="FFFFFF"/>
                </a:solidFill>
              </a:rPr>
              <a:t>Definitions of restorative practice</a:t>
            </a:r>
            <a:r>
              <a:rPr lang="en-GB" dirty="0">
                <a:solidFill>
                  <a:srgbClr val="FFFFFF"/>
                </a:solidFill>
              </a:rPr>
              <a:t>:</a:t>
            </a:r>
          </a:p>
        </p:txBody>
      </p:sp>
      <p:sp>
        <p:nvSpPr>
          <p:cNvPr id="17" name="Arc 16">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9" name="Oval 18">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8" name="Content Placeholder 7">
            <a:extLst>
              <a:ext uri="{FF2B5EF4-FFF2-40B4-BE49-F238E27FC236}">
                <a16:creationId xmlns:a16="http://schemas.microsoft.com/office/drawing/2014/main" id="{5B55B617-BC17-46ED-B593-D7A17E3C94EF}"/>
              </a:ext>
            </a:extLst>
          </p:cNvPr>
          <p:cNvSpPr>
            <a:spLocks noGrp="1"/>
          </p:cNvSpPr>
          <p:nvPr>
            <p:ph idx="1"/>
          </p:nvPr>
        </p:nvSpPr>
        <p:spPr>
          <a:xfrm>
            <a:off x="5109127" y="1396687"/>
            <a:ext cx="6172825" cy="6051864"/>
          </a:xfrm>
        </p:spPr>
        <p:txBody>
          <a:bodyPr vert="horz" lIns="91440" tIns="45720" rIns="91440" bIns="45720" rtlCol="0">
            <a:normAutofit fontScale="40000" lnSpcReduction="20000"/>
          </a:bodyPr>
          <a:lstStyle/>
          <a:p>
            <a:r>
              <a:rPr lang="en-GB" sz="7600" dirty="0">
                <a:latin typeface="+mj-lt"/>
              </a:rPr>
              <a:t>A way of behaving that involves building and maintaining healthy relationships, resolving difficulties and repairing harm if there has been conflict between individuals or groups [https://www.surreycc .gov.uk/people-and-community/restorative-practice]</a:t>
            </a:r>
          </a:p>
          <a:p>
            <a:r>
              <a:rPr lang="en-GB" sz="7600" dirty="0">
                <a:latin typeface="+mj-lt"/>
              </a:rPr>
              <a:t>The framework of restorative practice is dynamic and increasingly used to repair relationships, facilitate healing, promote growth, encourage discussion, and motivate change [https://www.iirp.edu/pdf/beth06_davey7].</a:t>
            </a:r>
            <a:endParaRPr lang="en-GB" sz="7600" dirty="0">
              <a:latin typeface="+mj-lt"/>
              <a:cs typeface="Calibri"/>
            </a:endParaRPr>
          </a:p>
          <a:p>
            <a:endParaRPr lang="en-GB" sz="2200" dirty="0"/>
          </a:p>
        </p:txBody>
      </p:sp>
    </p:spTree>
    <p:extLst>
      <p:ext uri="{BB962C8B-B14F-4D97-AF65-F5344CB8AC3E}">
        <p14:creationId xmlns:p14="http://schemas.microsoft.com/office/powerpoint/2010/main" val="17810707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FD38B-5A03-403F-BAC5-D37A82F5A011}"/>
              </a:ext>
            </a:extLst>
          </p:cNvPr>
          <p:cNvSpPr>
            <a:spLocks noGrp="1"/>
          </p:cNvSpPr>
          <p:nvPr>
            <p:ph type="title"/>
          </p:nvPr>
        </p:nvSpPr>
        <p:spPr/>
        <p:txBody>
          <a:bodyPr>
            <a:normAutofit fontScale="90000"/>
          </a:bodyPr>
          <a:lstStyle/>
          <a:p>
            <a:r>
              <a:rPr lang="en-GB" b="1" dirty="0">
                <a:ea typeface="+mn-lt"/>
                <a:cs typeface="+mn-lt"/>
              </a:rPr>
              <a:t>Activity One</a:t>
            </a:r>
            <a:r>
              <a:rPr lang="en-GB" dirty="0">
                <a:ea typeface="+mn-lt"/>
                <a:cs typeface="+mn-lt"/>
              </a:rPr>
              <a:t>: Watch the Video ‘What is Restorative Practice’ and make notes on its benefits and the areas to which it can be applied [1.51 minutes]. </a:t>
            </a:r>
            <a:endParaRPr lang="en-GB" dirty="0"/>
          </a:p>
        </p:txBody>
      </p:sp>
      <p:sp>
        <p:nvSpPr>
          <p:cNvPr id="3" name="Content Placeholder 2">
            <a:extLst>
              <a:ext uri="{FF2B5EF4-FFF2-40B4-BE49-F238E27FC236}">
                <a16:creationId xmlns:a16="http://schemas.microsoft.com/office/drawing/2014/main" id="{09B8BEAC-807F-487F-9F09-D98160CAA311}"/>
              </a:ext>
            </a:extLst>
          </p:cNvPr>
          <p:cNvSpPr>
            <a:spLocks noGrp="1"/>
          </p:cNvSpPr>
          <p:nvPr>
            <p:ph idx="1"/>
          </p:nvPr>
        </p:nvSpPr>
        <p:spPr>
          <a:xfrm>
            <a:off x="838200" y="1828800"/>
            <a:ext cx="10515600" cy="5029200"/>
          </a:xfrm>
        </p:spPr>
        <p:txBody>
          <a:bodyPr vert="horz" lIns="91440" tIns="45720" rIns="91440" bIns="45720" rtlCol="0" anchor="t">
            <a:normAutofit fontScale="92500" lnSpcReduction="10000"/>
          </a:bodyPr>
          <a:lstStyle/>
          <a:p>
            <a:pPr marL="0" indent="0">
              <a:buNone/>
            </a:pPr>
            <a:endParaRPr lang="en-GB" b="1" dirty="0">
              <a:cs typeface="Calibri Light"/>
            </a:endParaRPr>
          </a:p>
          <a:p>
            <a:pPr marL="0" indent="0">
              <a:buNone/>
            </a:pPr>
            <a:r>
              <a:rPr lang="en-GB" b="1" dirty="0">
                <a:cs typeface="Calibri Light"/>
              </a:rPr>
              <a:t> </a:t>
            </a:r>
            <a:endParaRPr lang="en-GB" dirty="0">
              <a:latin typeface="+mj-lt"/>
              <a:ea typeface="+mn-lt"/>
              <a:cs typeface="+mn-lt"/>
            </a:endParaRPr>
          </a:p>
          <a:p>
            <a:pPr marL="0" indent="0">
              <a:buNone/>
            </a:pPr>
            <a:endParaRPr lang="en-GB" dirty="0">
              <a:ea typeface="+mn-lt"/>
              <a:cs typeface="+mn-lt"/>
            </a:endParaRPr>
          </a:p>
          <a:p>
            <a:pPr marL="0" indent="0">
              <a:buNone/>
            </a:pPr>
            <a:endParaRPr lang="en-GB" dirty="0">
              <a:ea typeface="+mn-lt"/>
              <a:cs typeface="+mn-lt"/>
            </a:endParaRPr>
          </a:p>
          <a:p>
            <a:pPr marL="0" indent="0">
              <a:buNone/>
            </a:pPr>
            <a:endParaRPr lang="en-GB" dirty="0">
              <a:ea typeface="+mn-lt"/>
              <a:cs typeface="+mn-lt"/>
            </a:endParaRPr>
          </a:p>
          <a:p>
            <a:pPr marL="0" indent="0">
              <a:buNone/>
            </a:pPr>
            <a:endParaRPr lang="en-GB" dirty="0">
              <a:ea typeface="+mn-lt"/>
              <a:cs typeface="+mn-lt"/>
            </a:endParaRPr>
          </a:p>
          <a:p>
            <a:pPr marL="0" indent="0">
              <a:buNone/>
            </a:pPr>
            <a:endParaRPr lang="en-GB" dirty="0">
              <a:cs typeface="Calibri" panose="020F0502020204030204"/>
            </a:endParaRPr>
          </a:p>
          <a:p>
            <a:pPr marL="0" indent="0">
              <a:buNone/>
            </a:pPr>
            <a:endParaRPr lang="en-GB" dirty="0">
              <a:ea typeface="+mn-lt"/>
              <a:cs typeface="+mn-lt"/>
              <a:hlinkClick r:id="rId3"/>
            </a:endParaRPr>
          </a:p>
          <a:p>
            <a:pPr marL="0" indent="0">
              <a:buNone/>
            </a:pPr>
            <a:endParaRPr lang="en-GB" dirty="0">
              <a:ea typeface="+mn-lt"/>
              <a:cs typeface="+mn-lt"/>
              <a:hlinkClick r:id="rId3"/>
            </a:endParaRPr>
          </a:p>
          <a:p>
            <a:pPr marL="0" indent="0">
              <a:buNone/>
            </a:pPr>
            <a:endParaRPr lang="en-GB" dirty="0">
              <a:ea typeface="+mn-lt"/>
              <a:cs typeface="+mn-lt"/>
              <a:hlinkClick r:id="rId3"/>
            </a:endParaRPr>
          </a:p>
          <a:p>
            <a:pPr marL="0" indent="0">
              <a:buNone/>
            </a:pPr>
            <a:r>
              <a:rPr lang="en-GB" dirty="0">
                <a:ea typeface="+mn-lt"/>
                <a:cs typeface="+mn-lt"/>
                <a:hlinkClick r:id="rId3"/>
              </a:rPr>
              <a:t>https://youtu.be/_obyZY4XzaI</a:t>
            </a:r>
            <a:r>
              <a:rPr lang="en-GB" dirty="0">
                <a:ea typeface="+mn-lt"/>
                <a:cs typeface="+mn-lt"/>
              </a:rPr>
              <a:t> </a:t>
            </a:r>
            <a:endParaRPr lang="en-GB" dirty="0"/>
          </a:p>
        </p:txBody>
      </p:sp>
      <p:pic>
        <p:nvPicPr>
          <p:cNvPr id="4" name="Online Media 3" title="What is Restorative Practices?">
            <a:hlinkClick r:id="" action="ppaction://media"/>
            <a:extLst>
              <a:ext uri="{FF2B5EF4-FFF2-40B4-BE49-F238E27FC236}">
                <a16:creationId xmlns:a16="http://schemas.microsoft.com/office/drawing/2014/main" id="{AB4C9569-5A55-45FE-9A1F-55076D868131}"/>
              </a:ext>
            </a:extLst>
          </p:cNvPr>
          <p:cNvPicPr>
            <a:picLocks noRot="1" noChangeAspect="1"/>
          </p:cNvPicPr>
          <p:nvPr>
            <a:videoFile r:link="rId1"/>
          </p:nvPr>
        </p:nvPicPr>
        <p:blipFill>
          <a:blip r:embed="rId4"/>
          <a:stretch>
            <a:fillRect/>
          </a:stretch>
        </p:blipFill>
        <p:spPr>
          <a:xfrm>
            <a:off x="3234364" y="2250528"/>
            <a:ext cx="6096000" cy="3429000"/>
          </a:xfrm>
          <a:prstGeom prst="rect">
            <a:avLst/>
          </a:prstGeom>
        </p:spPr>
      </p:pic>
    </p:spTree>
    <p:extLst>
      <p:ext uri="{BB962C8B-B14F-4D97-AF65-F5344CB8AC3E}">
        <p14:creationId xmlns:p14="http://schemas.microsoft.com/office/powerpoint/2010/main" val="29485353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D3A19F6-BD72-4699-8864-FCADE24B5997}"/>
              </a:ext>
            </a:extLst>
          </p:cNvPr>
          <p:cNvSpPr>
            <a:spLocks noGrp="1"/>
          </p:cNvSpPr>
          <p:nvPr>
            <p:ph type="title"/>
          </p:nvPr>
        </p:nvSpPr>
        <p:spPr>
          <a:xfrm>
            <a:off x="838200" y="365125"/>
            <a:ext cx="10515600" cy="1325563"/>
          </a:xfrm>
        </p:spPr>
        <p:txBody>
          <a:bodyPr>
            <a:normAutofit/>
          </a:bodyPr>
          <a:lstStyle/>
          <a:p>
            <a:r>
              <a:rPr lang="en-GB" b="1" dirty="0">
                <a:cs typeface="Calibri Light"/>
              </a:rPr>
              <a:t>Why we need restorative practice:</a:t>
            </a:r>
            <a:endParaRPr lang="en-US" dirty="0"/>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41AD0AAE-07E9-4544-8335-47E334710451}"/>
              </a:ext>
            </a:extLst>
          </p:cNvPr>
          <p:cNvSpPr>
            <a:spLocks noGrp="1"/>
          </p:cNvSpPr>
          <p:nvPr>
            <p:ph idx="1"/>
          </p:nvPr>
        </p:nvSpPr>
        <p:spPr>
          <a:xfrm>
            <a:off x="838200" y="1825625"/>
            <a:ext cx="10515600" cy="4351338"/>
          </a:xfrm>
        </p:spPr>
        <p:txBody>
          <a:bodyPr vert="horz" lIns="91440" tIns="45720" rIns="91440" bIns="45720" rtlCol="0">
            <a:normAutofit/>
          </a:bodyPr>
          <a:lstStyle/>
          <a:p>
            <a:r>
              <a:rPr lang="en-GB" altLang="en-US" dirty="0">
                <a:latin typeface="+mj-lt"/>
                <a:cs typeface="Arial" panose="020B0604020202020204" pitchFamily="34" charset="0"/>
                <a:sym typeface="Calibri" panose="020F0502020204030204" pitchFamily="34" charset="0"/>
              </a:rPr>
              <a:t>Restorative Practice refers to principles and methods that prevent relationship-damaging behaviours and repairs damage to relationships.</a:t>
            </a:r>
          </a:p>
          <a:p>
            <a:r>
              <a:rPr lang="en-GB" dirty="0">
                <a:latin typeface="+mj-lt"/>
              </a:rPr>
              <a:t>Restorative practice offers a ‘way of being’ [We’ve talked about this is previous lessons] which builds and maintains healthy relationships, resolves difficulties and repairs harm when conflict has occurred between individuals or groups.</a:t>
            </a:r>
            <a:endParaRPr lang="en-GB" dirty="0">
              <a:latin typeface="+mj-lt"/>
              <a:cs typeface="Calibri"/>
            </a:endParaRPr>
          </a:p>
          <a:p>
            <a:r>
              <a:rPr lang="en-GB" dirty="0">
                <a:latin typeface="+mj-lt"/>
              </a:rPr>
              <a:t>Restorative practices can improve academic achievement and working relationships.</a:t>
            </a:r>
          </a:p>
          <a:p>
            <a:endParaRPr lang="en-GB" dirty="0"/>
          </a:p>
        </p:txBody>
      </p:sp>
    </p:spTree>
    <p:extLst>
      <p:ext uri="{BB962C8B-B14F-4D97-AF65-F5344CB8AC3E}">
        <p14:creationId xmlns:p14="http://schemas.microsoft.com/office/powerpoint/2010/main" val="9535135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1612EBA-0D70-4163-BF36-CD4B7E0BA370}"/>
              </a:ext>
            </a:extLst>
          </p:cNvPr>
          <p:cNvSpPr>
            <a:spLocks noGrp="1"/>
          </p:cNvSpPr>
          <p:nvPr>
            <p:ph type="title"/>
          </p:nvPr>
        </p:nvSpPr>
        <p:spPr>
          <a:xfrm>
            <a:off x="838200" y="365125"/>
            <a:ext cx="10515600" cy="1325563"/>
          </a:xfrm>
        </p:spPr>
        <p:txBody>
          <a:bodyPr>
            <a:normAutofit/>
          </a:bodyPr>
          <a:lstStyle/>
          <a:p>
            <a:r>
              <a:rPr lang="en-GB" b="1" dirty="0">
                <a:cs typeface="Calibri Light"/>
              </a:rPr>
              <a:t>Characteristics of Restorative Practice</a:t>
            </a:r>
            <a:endParaRPr lang="en-GB" b="1" dirty="0"/>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7F11AB3F-702F-4D58-8D43-303D46BB6B67}"/>
              </a:ext>
            </a:extLst>
          </p:cNvPr>
          <p:cNvSpPr>
            <a:spLocks noGrp="1"/>
          </p:cNvSpPr>
          <p:nvPr>
            <p:ph idx="1"/>
          </p:nvPr>
        </p:nvSpPr>
        <p:spPr>
          <a:xfrm>
            <a:off x="838200" y="1825624"/>
            <a:ext cx="10798090" cy="5397499"/>
          </a:xfrm>
        </p:spPr>
        <p:txBody>
          <a:bodyPr vert="horz" lIns="91440" tIns="45720" rIns="91440" bIns="45720" rtlCol="0">
            <a:normAutofit fontScale="40000" lnSpcReduction="20000"/>
          </a:bodyPr>
          <a:lstStyle/>
          <a:p>
            <a:r>
              <a:rPr lang="en-GB" sz="7000" b="1" dirty="0">
                <a:latin typeface="Calibri Light"/>
                <a:cs typeface="Calibri Light"/>
              </a:rPr>
              <a:t>Empathetic:</a:t>
            </a:r>
            <a:r>
              <a:rPr lang="en-GB" sz="7000" dirty="0">
                <a:latin typeface="Calibri Light"/>
                <a:cs typeface="Calibri Light"/>
              </a:rPr>
              <a:t> Often a person’s most significant unmet need is to be heard, acknowledged and understood.</a:t>
            </a:r>
          </a:p>
          <a:p>
            <a:r>
              <a:rPr lang="en-GB" sz="7000" b="1" dirty="0">
                <a:latin typeface="Calibri Light"/>
                <a:cs typeface="Calibri Light"/>
              </a:rPr>
              <a:t>Non-judgmental: </a:t>
            </a:r>
            <a:r>
              <a:rPr lang="en-GB" sz="7000" dirty="0">
                <a:latin typeface="Calibri Light"/>
                <a:ea typeface="+mn-lt"/>
                <a:cs typeface="+mn-lt"/>
              </a:rPr>
              <a:t>By allowing a person to speak without interruption, the speaker is able to work through and understand their own situation more quickly. Judging others can lead to alienation. </a:t>
            </a:r>
          </a:p>
          <a:p>
            <a:r>
              <a:rPr lang="en-GB" sz="7000" b="1" dirty="0">
                <a:latin typeface="Calibri Light"/>
                <a:ea typeface="+mn-lt"/>
                <a:cs typeface="+mn-lt"/>
              </a:rPr>
              <a:t>Inclusive:</a:t>
            </a:r>
            <a:r>
              <a:rPr lang="en-GB" sz="7000" dirty="0">
                <a:latin typeface="Calibri Light"/>
                <a:ea typeface="+mn-lt"/>
                <a:cs typeface="+mn-lt"/>
              </a:rPr>
              <a:t> including all parties involved, encouraging them to share their involvement in the difficult incident, describe how this has affected them and agree what needs to be done for things to be put right.</a:t>
            </a:r>
            <a:endParaRPr lang="en-GB" sz="7000" dirty="0">
              <a:latin typeface="Calibri Light"/>
              <a:cs typeface="Calibri"/>
            </a:endParaRPr>
          </a:p>
          <a:p>
            <a:r>
              <a:rPr lang="en-GB" sz="7000" b="1" dirty="0">
                <a:latin typeface="Calibri Light"/>
                <a:cs typeface="Calibri"/>
              </a:rPr>
              <a:t>Avoids generalisation:</a:t>
            </a:r>
            <a:r>
              <a:rPr lang="en-GB" sz="7000" dirty="0">
                <a:latin typeface="Calibri Light"/>
                <a:cs typeface="Calibri"/>
              </a:rPr>
              <a:t> </a:t>
            </a:r>
            <a:r>
              <a:rPr lang="en-US" sz="7000" dirty="0">
                <a:latin typeface="Calibri Light"/>
                <a:cs typeface="Segoe UI"/>
              </a:rPr>
              <a:t>Over-</a:t>
            </a:r>
            <a:r>
              <a:rPr lang="en-US" sz="7000" dirty="0" err="1">
                <a:latin typeface="Calibri Light"/>
                <a:cs typeface="Segoe UI"/>
              </a:rPr>
              <a:t>generalising</a:t>
            </a:r>
            <a:r>
              <a:rPr lang="en-US" sz="7000" dirty="0">
                <a:latin typeface="Calibri Light"/>
                <a:cs typeface="Segoe UI"/>
              </a:rPr>
              <a:t> usually goes hand in hand with jumping to conclusions and making assumptions. These are negative thinking patterns and occur when </a:t>
            </a:r>
            <a:r>
              <a:rPr lang="en-US" sz="7000" dirty="0" err="1">
                <a:latin typeface="Calibri Light"/>
                <a:cs typeface="Segoe UI"/>
              </a:rPr>
              <a:t>generalisations</a:t>
            </a:r>
            <a:r>
              <a:rPr lang="en-US" sz="7000" dirty="0">
                <a:latin typeface="Calibri Light"/>
                <a:cs typeface="Segoe UI"/>
              </a:rPr>
              <a:t> are based upon poor, or no, evidence, often resulting in broad and inaccurate conclusions.</a:t>
            </a:r>
            <a:endParaRPr lang="en-US" sz="7000" dirty="0">
              <a:latin typeface="Calibri Light"/>
              <a:ea typeface="+mn-lt"/>
              <a:cs typeface="Segoe UI"/>
            </a:endParaRPr>
          </a:p>
          <a:p>
            <a:r>
              <a:rPr lang="en-US" sz="7000" b="1" dirty="0">
                <a:latin typeface="Calibri Light"/>
                <a:cs typeface="Segoe UI"/>
              </a:rPr>
              <a:t>Non-aggressive:  </a:t>
            </a:r>
            <a:r>
              <a:rPr lang="en-GB" sz="7000" dirty="0">
                <a:latin typeface="Calibri Light"/>
                <a:ea typeface="+mn-lt"/>
                <a:cs typeface="+mn-lt"/>
              </a:rPr>
              <a:t>Addressing issues in a calm, non-hostile way by being assertive. </a:t>
            </a:r>
            <a:endParaRPr lang="en-US" sz="7000" dirty="0">
              <a:latin typeface="Calibri Light"/>
              <a:ea typeface="+mn-lt"/>
              <a:cs typeface="+mn-lt"/>
            </a:endParaRPr>
          </a:p>
          <a:p>
            <a:endParaRPr lang="en-US" sz="7000" b="1" dirty="0">
              <a:latin typeface="Calibri Light"/>
              <a:cs typeface="Segoe UI"/>
            </a:endParaRPr>
          </a:p>
          <a:p>
            <a:endParaRPr lang="en-GB" sz="2000" dirty="0">
              <a:latin typeface="Calibri Light"/>
              <a:cs typeface="Calibri"/>
            </a:endParaRPr>
          </a:p>
          <a:p>
            <a:endParaRPr lang="en-GB" sz="2000" dirty="0">
              <a:latin typeface="Calibri Light"/>
              <a:cs typeface="Calibri"/>
            </a:endParaRPr>
          </a:p>
          <a:p>
            <a:endParaRPr lang="en-GB" sz="2000" dirty="0">
              <a:latin typeface="Calibri Light"/>
              <a:cs typeface="Calibri"/>
            </a:endParaRPr>
          </a:p>
        </p:txBody>
      </p:sp>
    </p:spTree>
    <p:extLst>
      <p:ext uri="{BB962C8B-B14F-4D97-AF65-F5344CB8AC3E}">
        <p14:creationId xmlns:p14="http://schemas.microsoft.com/office/powerpoint/2010/main" val="29736584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35A79A6-276B-4ECA-B422-94C78591FF11}"/>
              </a:ext>
            </a:extLst>
          </p:cNvPr>
          <p:cNvSpPr>
            <a:spLocks noGrp="1"/>
          </p:cNvSpPr>
          <p:nvPr>
            <p:ph type="title"/>
          </p:nvPr>
        </p:nvSpPr>
        <p:spPr>
          <a:xfrm>
            <a:off x="838200" y="365125"/>
            <a:ext cx="10515600" cy="1325563"/>
          </a:xfrm>
        </p:spPr>
        <p:txBody>
          <a:bodyPr>
            <a:normAutofit/>
          </a:bodyPr>
          <a:lstStyle/>
          <a:p>
            <a:r>
              <a:rPr lang="en-GB" b="1" dirty="0">
                <a:cs typeface="Calibri Light"/>
              </a:rPr>
              <a:t>When things go wrong:</a:t>
            </a:r>
            <a:endParaRPr lang="en-US" dirty="0"/>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6D0597A7-4F1A-42C2-A632-4F3407D1133E}"/>
              </a:ext>
            </a:extLst>
          </p:cNvPr>
          <p:cNvSpPr>
            <a:spLocks noGrp="1"/>
          </p:cNvSpPr>
          <p:nvPr>
            <p:ph idx="1"/>
          </p:nvPr>
        </p:nvSpPr>
        <p:spPr>
          <a:xfrm>
            <a:off x="838200" y="1825624"/>
            <a:ext cx="10515600" cy="5032375"/>
          </a:xfrm>
        </p:spPr>
        <p:txBody>
          <a:bodyPr vert="horz" lIns="91440" tIns="45720" rIns="91440" bIns="45720" rtlCol="0">
            <a:noAutofit/>
          </a:bodyPr>
          <a:lstStyle/>
          <a:p>
            <a:r>
              <a:rPr lang="en-GB" dirty="0">
                <a:latin typeface="+mj-lt"/>
              </a:rPr>
              <a:t>An adult’s decision making process is based upon past experiences, and the consequences of previous actions. </a:t>
            </a:r>
          </a:p>
          <a:p>
            <a:r>
              <a:rPr lang="en-GB" dirty="0">
                <a:latin typeface="+mj-lt"/>
              </a:rPr>
              <a:t>An example of this is the learning that if we are disrespectful, there is a consequence - this damages relationships. This makes us uncomfortable, so we reflect upon this and start to treat others with respect.  This eventually becomes one of our core values. </a:t>
            </a:r>
          </a:p>
          <a:p>
            <a:r>
              <a:rPr lang="en-GB" dirty="0">
                <a:latin typeface="+mj-lt"/>
              </a:rPr>
              <a:t>You might say that we have learnt this relationship lesson through making a mistake – we damaged a relationship, were upset by the result, so we reflected on it and did something different the next time and thereafter. At times of conflict, though, we can sometimes automatically engage our defence mechanisms and act on impulse.</a:t>
            </a:r>
          </a:p>
          <a:p>
            <a:r>
              <a:rPr lang="en-GB" dirty="0">
                <a:latin typeface="+mj-lt"/>
                <a:cs typeface="Calibri"/>
              </a:rPr>
              <a:t>This can damage relationships.</a:t>
            </a:r>
          </a:p>
        </p:txBody>
      </p:sp>
    </p:spTree>
    <p:extLst>
      <p:ext uri="{BB962C8B-B14F-4D97-AF65-F5344CB8AC3E}">
        <p14:creationId xmlns:p14="http://schemas.microsoft.com/office/powerpoint/2010/main" val="40413365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6A84B152-3496-4C52-AF08-97AFFC09DD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3BDB1947-3E37-4994-BD1D-4ABA10760EA2}"/>
              </a:ext>
            </a:extLst>
          </p:cNvPr>
          <p:cNvSpPr>
            <a:spLocks noGrp="1"/>
          </p:cNvSpPr>
          <p:nvPr>
            <p:ph type="title"/>
          </p:nvPr>
        </p:nvSpPr>
        <p:spPr>
          <a:xfrm>
            <a:off x="838201" y="365125"/>
            <a:ext cx="5393360" cy="1325563"/>
          </a:xfrm>
        </p:spPr>
        <p:txBody>
          <a:bodyPr>
            <a:normAutofit/>
          </a:bodyPr>
          <a:lstStyle/>
          <a:p>
            <a:r>
              <a:rPr lang="en-GB" b="1" dirty="0">
                <a:cs typeface="Calibri Light"/>
              </a:rPr>
              <a:t>Overcoming impulse:</a:t>
            </a:r>
          </a:p>
        </p:txBody>
      </p:sp>
      <p:sp>
        <p:nvSpPr>
          <p:cNvPr id="16" name="Freeform: Shape 15">
            <a:extLst>
              <a:ext uri="{FF2B5EF4-FFF2-40B4-BE49-F238E27FC236}">
                <a16:creationId xmlns:a16="http://schemas.microsoft.com/office/drawing/2014/main" id="{6B2ADB95-0FA3-4BD7-A8AC-89D014A8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Content Placeholder 3">
            <a:extLst>
              <a:ext uri="{FF2B5EF4-FFF2-40B4-BE49-F238E27FC236}">
                <a16:creationId xmlns:a16="http://schemas.microsoft.com/office/drawing/2014/main" id="{42AC02A4-E2A6-4BB8-A127-5DEC8C89CCB9}"/>
              </a:ext>
            </a:extLst>
          </p:cNvPr>
          <p:cNvSpPr>
            <a:spLocks noGrp="1"/>
          </p:cNvSpPr>
          <p:nvPr>
            <p:ph idx="1"/>
          </p:nvPr>
        </p:nvSpPr>
        <p:spPr>
          <a:xfrm>
            <a:off x="838200" y="1825624"/>
            <a:ext cx="5393361" cy="5032375"/>
          </a:xfrm>
        </p:spPr>
        <p:txBody>
          <a:bodyPr vert="horz" lIns="91440" tIns="45720" rIns="91440" bIns="45720" rtlCol="0">
            <a:normAutofit lnSpcReduction="10000"/>
          </a:bodyPr>
          <a:lstStyle/>
          <a:p>
            <a:pPr marL="0" indent="0">
              <a:spcBef>
                <a:spcPts val="0"/>
              </a:spcBef>
              <a:buNone/>
            </a:pPr>
            <a:r>
              <a:rPr lang="en-GB" dirty="0">
                <a:latin typeface="+mj-lt"/>
                <a:cs typeface="Calibri Light"/>
              </a:rPr>
              <a:t>Rather than act on impulse and perhaps cause lasting damage to a relationship there are  some steps you  can take to help restore calm.</a:t>
            </a:r>
            <a:endParaRPr lang="en-US" dirty="0">
              <a:latin typeface="+mj-lt"/>
              <a:ea typeface="+mn-lt"/>
              <a:cs typeface="+mn-lt"/>
            </a:endParaRPr>
          </a:p>
          <a:p>
            <a:pPr>
              <a:spcBef>
                <a:spcPts val="0"/>
              </a:spcBef>
            </a:pPr>
            <a:endParaRPr lang="en-GB" dirty="0">
              <a:latin typeface="+mj-lt"/>
              <a:ea typeface="+mn-lt"/>
              <a:cs typeface="+mn-lt"/>
            </a:endParaRPr>
          </a:p>
          <a:p>
            <a:pPr marL="0" indent="0">
              <a:spcBef>
                <a:spcPts val="0"/>
              </a:spcBef>
              <a:buNone/>
            </a:pPr>
            <a:r>
              <a:rPr lang="en-GB" dirty="0">
                <a:latin typeface="+mj-lt"/>
                <a:cs typeface="Calibri Light"/>
              </a:rPr>
              <a:t>These techniques of restorative practice can help prevent the conflict situation or stop it from escalating. </a:t>
            </a:r>
          </a:p>
          <a:p>
            <a:pPr marL="0" indent="0">
              <a:spcBef>
                <a:spcPts val="0"/>
              </a:spcBef>
              <a:buNone/>
            </a:pPr>
            <a:endParaRPr lang="en-GB" dirty="0">
              <a:latin typeface="+mj-lt"/>
              <a:ea typeface="+mn-lt"/>
              <a:cs typeface="Calibri Light"/>
            </a:endParaRPr>
          </a:p>
          <a:p>
            <a:pPr marL="0" indent="0">
              <a:spcBef>
                <a:spcPts val="0"/>
              </a:spcBef>
              <a:buNone/>
            </a:pPr>
            <a:r>
              <a:rPr lang="en-GB" dirty="0">
                <a:latin typeface="+mj-lt"/>
                <a:ea typeface="+mn-lt"/>
                <a:cs typeface="Calibri Light"/>
              </a:rPr>
              <a:t>They can also be useful within helping situations</a:t>
            </a:r>
            <a:endParaRPr lang="en-US" dirty="0">
              <a:latin typeface="+mj-lt"/>
              <a:ea typeface="+mn-lt"/>
              <a:cs typeface="+mn-lt"/>
            </a:endParaRPr>
          </a:p>
          <a:p>
            <a:endParaRPr lang="en-GB" dirty="0">
              <a:cs typeface="Calibri"/>
            </a:endParaRPr>
          </a:p>
        </p:txBody>
      </p:sp>
      <p:sp>
        <p:nvSpPr>
          <p:cNvPr id="18" name="Oval 17">
            <a:extLst>
              <a:ext uri="{FF2B5EF4-FFF2-40B4-BE49-F238E27FC236}">
                <a16:creationId xmlns:a16="http://schemas.microsoft.com/office/drawing/2014/main" id="{C924DBCE-E731-4B22-8181-A39C1D862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630884" cy="630884"/>
          </a:xfrm>
          <a:prstGeom prst="ellipse">
            <a:avLst/>
          </a:prstGeom>
          <a:noFill/>
          <a:ln w="1270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4CBF9756-6AC8-4C65-84DF-56FBFFA1D8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0227"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pic>
        <p:nvPicPr>
          <p:cNvPr id="5" name="Picture 5" descr="Diagram&#10;&#10;Description automatically generated">
            <a:extLst>
              <a:ext uri="{FF2B5EF4-FFF2-40B4-BE49-F238E27FC236}">
                <a16:creationId xmlns:a16="http://schemas.microsoft.com/office/drawing/2014/main" id="{AADBCD69-46F9-4639-B67D-F7C43411E632}"/>
              </a:ext>
            </a:extLst>
          </p:cNvPr>
          <p:cNvPicPr>
            <a:picLocks noChangeAspect="1"/>
          </p:cNvPicPr>
          <p:nvPr/>
        </p:nvPicPr>
        <p:blipFill rotWithShape="1">
          <a:blip r:embed="rId2"/>
          <a:srcRect r="3" b="1503"/>
          <a:stretch/>
        </p:blipFill>
        <p:spPr>
          <a:xfrm>
            <a:off x="7751975" y="1075239"/>
            <a:ext cx="4128603" cy="4128603"/>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22" name="Freeform: Shape 21">
            <a:extLst>
              <a:ext uri="{FF2B5EF4-FFF2-40B4-BE49-F238E27FC236}">
                <a16:creationId xmlns:a16="http://schemas.microsoft.com/office/drawing/2014/main" id="{2D385988-EAAF-4C27-AF8A-2BFBECAF3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24" name="Straight Connector 23">
            <a:extLst>
              <a:ext uri="{FF2B5EF4-FFF2-40B4-BE49-F238E27FC236}">
                <a16:creationId xmlns:a16="http://schemas.microsoft.com/office/drawing/2014/main" id="{43621FD4-D14D-45D5-9A57-9A2DE5EA59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6" name="Freeform: Shape 25">
            <a:extLst>
              <a:ext uri="{FF2B5EF4-FFF2-40B4-BE49-F238E27FC236}">
                <a16:creationId xmlns:a16="http://schemas.microsoft.com/office/drawing/2014/main" id="{B621D332-7329-4994-8836-C429A51B7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Freeform: Shape 27">
            <a:extLst>
              <a:ext uri="{FF2B5EF4-FFF2-40B4-BE49-F238E27FC236}">
                <a16:creationId xmlns:a16="http://schemas.microsoft.com/office/drawing/2014/main" id="{2D20F754-35A9-4508-BE3C-C59996D143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9" name="TextBox 8">
            <a:extLst>
              <a:ext uri="{FF2B5EF4-FFF2-40B4-BE49-F238E27FC236}">
                <a16:creationId xmlns:a16="http://schemas.microsoft.com/office/drawing/2014/main" id="{D911BDBC-5067-495A-94FD-02027F7B5867}"/>
              </a:ext>
            </a:extLst>
          </p:cNvPr>
          <p:cNvSpPr txBox="1"/>
          <p:nvPr/>
        </p:nvSpPr>
        <p:spPr>
          <a:xfrm>
            <a:off x="598449" y="2280424"/>
            <a:ext cx="357024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latin typeface="Calibri Light"/>
              <a:cs typeface="Calibri Light"/>
            </a:endParaRPr>
          </a:p>
        </p:txBody>
      </p:sp>
    </p:spTree>
    <p:extLst>
      <p:ext uri="{BB962C8B-B14F-4D97-AF65-F5344CB8AC3E}">
        <p14:creationId xmlns:p14="http://schemas.microsoft.com/office/powerpoint/2010/main" val="33539919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94F8D561-4D02-4441-AF1B-470335A4D5EA}"/>
              </a:ext>
            </a:extLst>
          </p:cNvPr>
          <p:cNvSpPr>
            <a:spLocks noGrp="1"/>
          </p:cNvSpPr>
          <p:nvPr>
            <p:ph type="title"/>
          </p:nvPr>
        </p:nvSpPr>
        <p:spPr>
          <a:xfrm>
            <a:off x="838200" y="365125"/>
            <a:ext cx="5558489" cy="1325563"/>
          </a:xfrm>
        </p:spPr>
        <p:txBody>
          <a:bodyPr>
            <a:normAutofit/>
          </a:bodyPr>
          <a:lstStyle/>
          <a:p>
            <a:r>
              <a:rPr lang="en-GB" b="1" dirty="0"/>
              <a:t>When to use restorative practice:</a:t>
            </a:r>
          </a:p>
        </p:txBody>
      </p:sp>
      <p:sp>
        <p:nvSpPr>
          <p:cNvPr id="15" name="Freeform: Shape 14">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 name="Content Placeholder 7">
            <a:extLst>
              <a:ext uri="{FF2B5EF4-FFF2-40B4-BE49-F238E27FC236}">
                <a16:creationId xmlns:a16="http://schemas.microsoft.com/office/drawing/2014/main" id="{DFAE74A1-46E8-4B6A-B9C2-E51EEFFA8089}"/>
              </a:ext>
            </a:extLst>
          </p:cNvPr>
          <p:cNvSpPr>
            <a:spLocks noGrp="1"/>
          </p:cNvSpPr>
          <p:nvPr>
            <p:ph idx="1"/>
          </p:nvPr>
        </p:nvSpPr>
        <p:spPr>
          <a:xfrm>
            <a:off x="838200" y="1690688"/>
            <a:ext cx="5558489" cy="4872249"/>
          </a:xfrm>
        </p:spPr>
        <p:txBody>
          <a:bodyPr vert="horz" lIns="91440" tIns="45720" rIns="91440" bIns="45720" rtlCol="0">
            <a:normAutofit fontScale="92500" lnSpcReduction="10000"/>
          </a:bodyPr>
          <a:lstStyle/>
          <a:p>
            <a:endParaRPr lang="en-GB" dirty="0">
              <a:latin typeface="+mj-lt"/>
            </a:endParaRPr>
          </a:p>
          <a:p>
            <a:r>
              <a:rPr lang="en-GB" sz="3600" dirty="0">
                <a:latin typeface="+mj-lt"/>
              </a:rPr>
              <a:t>If you have not managed to prevent conflict, then the next best thing is to use restorative practices as soon as possible following an incident, once everyone has calmed down. </a:t>
            </a:r>
          </a:p>
          <a:p>
            <a:r>
              <a:rPr lang="en-GB" sz="3600" dirty="0">
                <a:latin typeface="+mj-lt"/>
                <a:cs typeface="Calibri Light" panose="020F0302020204030204"/>
              </a:rPr>
              <a:t>Asking questions to understand why the situation occurred is a good place to start. </a:t>
            </a:r>
          </a:p>
          <a:p>
            <a:pPr marL="0" indent="0">
              <a:buNone/>
            </a:pPr>
            <a:endParaRPr lang="en-GB" dirty="0">
              <a:latin typeface="+mj-lt"/>
              <a:cs typeface="Calibri Light" panose="020F0302020204030204"/>
            </a:endParaRPr>
          </a:p>
          <a:p>
            <a:endParaRPr lang="en-GB" dirty="0">
              <a:latin typeface="+mj-lt"/>
              <a:cs typeface="Calibri Light" panose="020F0302020204030204"/>
            </a:endParaRPr>
          </a:p>
        </p:txBody>
      </p:sp>
      <p:sp>
        <p:nvSpPr>
          <p:cNvPr id="17" name="Oval 16">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Block Arc 18">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1" name="Freeform: Shape 20">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23" name="Straight Connector 22">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5" name="Freeform: Shape 24">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7" name="Arc 26">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9" name="Freeform: Shape 28">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842445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A8390C4-1B2C-4DC4-B493-C98236EE1DD8}"/>
              </a:ext>
            </a:extLst>
          </p:cNvPr>
          <p:cNvSpPr>
            <a:spLocks noGrp="1"/>
          </p:cNvSpPr>
          <p:nvPr>
            <p:ph type="title"/>
          </p:nvPr>
        </p:nvSpPr>
        <p:spPr/>
        <p:txBody>
          <a:bodyPr/>
          <a:lstStyle/>
          <a:p>
            <a:r>
              <a:rPr lang="en-GB" b="1" dirty="0"/>
              <a:t>Analyse the situation:</a:t>
            </a:r>
            <a:endParaRPr lang="en-US" b="1" dirty="0"/>
          </a:p>
        </p:txBody>
      </p:sp>
      <p:sp>
        <p:nvSpPr>
          <p:cNvPr id="5" name="Text Placeholder 4">
            <a:extLst>
              <a:ext uri="{FF2B5EF4-FFF2-40B4-BE49-F238E27FC236}">
                <a16:creationId xmlns:a16="http://schemas.microsoft.com/office/drawing/2014/main" id="{20912F5C-D71D-4113-A41A-7F6F12DC274F}"/>
              </a:ext>
            </a:extLst>
          </p:cNvPr>
          <p:cNvSpPr>
            <a:spLocks noGrp="1"/>
          </p:cNvSpPr>
          <p:nvPr>
            <p:ph type="body" idx="1"/>
          </p:nvPr>
        </p:nvSpPr>
        <p:spPr>
          <a:xfrm>
            <a:off x="315310" y="1503033"/>
            <a:ext cx="5157787" cy="823912"/>
          </a:xfrm>
        </p:spPr>
        <p:txBody>
          <a:bodyPr>
            <a:normAutofit/>
          </a:bodyPr>
          <a:lstStyle/>
          <a:p>
            <a:r>
              <a:rPr lang="en-GB" dirty="0"/>
              <a:t>When attempting to understand someone’s behaviour ask:</a:t>
            </a:r>
          </a:p>
        </p:txBody>
      </p:sp>
      <p:sp>
        <p:nvSpPr>
          <p:cNvPr id="3" name="Content Placeholder 2">
            <a:extLst>
              <a:ext uri="{FF2B5EF4-FFF2-40B4-BE49-F238E27FC236}">
                <a16:creationId xmlns:a16="http://schemas.microsoft.com/office/drawing/2014/main" id="{4FA49B74-A7EC-4CA0-AA54-35B03A589D52}"/>
              </a:ext>
            </a:extLst>
          </p:cNvPr>
          <p:cNvSpPr>
            <a:spLocks noGrp="1"/>
          </p:cNvSpPr>
          <p:nvPr>
            <p:ph sz="half" idx="2"/>
          </p:nvPr>
        </p:nvSpPr>
        <p:spPr>
          <a:xfrm>
            <a:off x="315310" y="2505074"/>
            <a:ext cx="5682265" cy="5488043"/>
          </a:xfrm>
        </p:spPr>
        <p:txBody>
          <a:bodyPr>
            <a:noAutofit/>
          </a:bodyPr>
          <a:lstStyle/>
          <a:p>
            <a:r>
              <a:rPr lang="en-GB" sz="2400" dirty="0">
                <a:latin typeface="+mj-lt"/>
              </a:rPr>
              <a:t>What happened?</a:t>
            </a:r>
          </a:p>
          <a:p>
            <a:r>
              <a:rPr lang="en-GB" sz="2400" dirty="0">
                <a:latin typeface="+mj-lt"/>
              </a:rPr>
              <a:t>What were you thinking of at the time?</a:t>
            </a:r>
          </a:p>
          <a:p>
            <a:r>
              <a:rPr lang="en-GB" sz="2400" dirty="0">
                <a:latin typeface="+mj-lt"/>
              </a:rPr>
              <a:t>What were you needing?</a:t>
            </a:r>
          </a:p>
          <a:p>
            <a:r>
              <a:rPr lang="en-GB" sz="2400" dirty="0">
                <a:latin typeface="+mj-lt"/>
              </a:rPr>
              <a:t>What have you thought about since?</a:t>
            </a:r>
          </a:p>
          <a:p>
            <a:r>
              <a:rPr lang="en-GB" sz="2400" dirty="0">
                <a:latin typeface="+mj-lt"/>
              </a:rPr>
              <a:t>Who has been affected by what you have done?</a:t>
            </a:r>
          </a:p>
          <a:p>
            <a:r>
              <a:rPr lang="en-GB" sz="2400" dirty="0">
                <a:latin typeface="+mj-lt"/>
              </a:rPr>
              <a:t>In what way have they been affected?</a:t>
            </a:r>
          </a:p>
          <a:p>
            <a:r>
              <a:rPr lang="en-GB" sz="2400" dirty="0">
                <a:latin typeface="+mj-lt"/>
              </a:rPr>
              <a:t>What do you think you need to do to make things right?</a:t>
            </a:r>
          </a:p>
          <a:p>
            <a:endParaRPr lang="en-GB" dirty="0">
              <a:latin typeface="+mj-lt"/>
            </a:endParaRPr>
          </a:p>
          <a:p>
            <a:endParaRPr lang="en-GB" dirty="0">
              <a:latin typeface="+mj-lt"/>
            </a:endParaRPr>
          </a:p>
        </p:txBody>
      </p:sp>
      <p:sp>
        <p:nvSpPr>
          <p:cNvPr id="6" name="Text Placeholder 5">
            <a:extLst>
              <a:ext uri="{FF2B5EF4-FFF2-40B4-BE49-F238E27FC236}">
                <a16:creationId xmlns:a16="http://schemas.microsoft.com/office/drawing/2014/main" id="{F4B2A82A-B0F6-4509-99CC-5437F7F20BC0}"/>
              </a:ext>
            </a:extLst>
          </p:cNvPr>
          <p:cNvSpPr>
            <a:spLocks noGrp="1"/>
          </p:cNvSpPr>
          <p:nvPr>
            <p:ph type="body" sz="quarter" idx="3"/>
          </p:nvPr>
        </p:nvSpPr>
        <p:spPr>
          <a:xfrm>
            <a:off x="6369052" y="1685925"/>
            <a:ext cx="5183188" cy="823912"/>
          </a:xfrm>
        </p:spPr>
        <p:txBody>
          <a:bodyPr>
            <a:normAutofit lnSpcReduction="10000"/>
          </a:bodyPr>
          <a:lstStyle/>
          <a:p>
            <a:endParaRPr lang="en-GB" dirty="0"/>
          </a:p>
          <a:p>
            <a:r>
              <a:rPr lang="en-GB" dirty="0"/>
              <a:t>To help those affected:</a:t>
            </a:r>
          </a:p>
          <a:p>
            <a:endParaRPr lang="en-GB" dirty="0"/>
          </a:p>
        </p:txBody>
      </p:sp>
      <p:sp>
        <p:nvSpPr>
          <p:cNvPr id="7" name="Content Placeholder 6">
            <a:extLst>
              <a:ext uri="{FF2B5EF4-FFF2-40B4-BE49-F238E27FC236}">
                <a16:creationId xmlns:a16="http://schemas.microsoft.com/office/drawing/2014/main" id="{CA455520-09F9-44D7-A11A-1D3217CB298D}"/>
              </a:ext>
            </a:extLst>
          </p:cNvPr>
          <p:cNvSpPr>
            <a:spLocks noGrp="1"/>
          </p:cNvSpPr>
          <p:nvPr>
            <p:ph sz="quarter" idx="4"/>
          </p:nvPr>
        </p:nvSpPr>
        <p:spPr>
          <a:xfrm>
            <a:off x="6194427" y="2352541"/>
            <a:ext cx="5183188" cy="3533118"/>
          </a:xfrm>
        </p:spPr>
        <p:txBody>
          <a:bodyPr vert="horz" lIns="91440" tIns="45720" rIns="91440" bIns="45720" rtlCol="0" anchor="t">
            <a:noAutofit/>
          </a:bodyPr>
          <a:lstStyle/>
          <a:p>
            <a:r>
              <a:rPr lang="en-GB" sz="2400" dirty="0">
                <a:latin typeface="+mj-lt"/>
              </a:rPr>
              <a:t>What did you think when you realised what had happened?</a:t>
            </a:r>
          </a:p>
          <a:p>
            <a:r>
              <a:rPr lang="en-GB" sz="2400" dirty="0">
                <a:latin typeface="+mj-lt"/>
              </a:rPr>
              <a:t>What impact has this incident had on you and others?</a:t>
            </a:r>
          </a:p>
          <a:p>
            <a:r>
              <a:rPr lang="en-GB" sz="2400" dirty="0">
                <a:latin typeface="+mj-lt"/>
              </a:rPr>
              <a:t>What has been the hardest thing for you?</a:t>
            </a:r>
          </a:p>
          <a:p>
            <a:r>
              <a:rPr lang="en-GB" sz="2400" dirty="0">
                <a:latin typeface="+mj-lt"/>
              </a:rPr>
              <a:t>What do you think needs to happen to make things right?</a:t>
            </a:r>
          </a:p>
          <a:p>
            <a:pPr marL="0" indent="0">
              <a:buNone/>
            </a:pPr>
            <a:endParaRPr lang="en-GB" dirty="0"/>
          </a:p>
        </p:txBody>
      </p:sp>
    </p:spTree>
    <p:extLst>
      <p:ext uri="{BB962C8B-B14F-4D97-AF65-F5344CB8AC3E}">
        <p14:creationId xmlns:p14="http://schemas.microsoft.com/office/powerpoint/2010/main" val="37311377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C653E1-0C99-40AE-96F1-4479516D6406}"/>
              </a:ext>
            </a:extLst>
          </p:cNvPr>
          <p:cNvSpPr>
            <a:spLocks noGrp="1"/>
          </p:cNvSpPr>
          <p:nvPr>
            <p:ph type="title"/>
          </p:nvPr>
        </p:nvSpPr>
        <p:spPr/>
        <p:txBody>
          <a:bodyPr>
            <a:normAutofit fontScale="90000"/>
          </a:bodyPr>
          <a:lstStyle/>
          <a:p>
            <a:r>
              <a:rPr lang="en-GB" b="1" dirty="0"/>
              <a:t>Activity 2: </a:t>
            </a:r>
            <a:r>
              <a:rPr lang="en-GB" dirty="0"/>
              <a:t>Testing Your Knowledge [This activity should take you approximately 20 minutes]</a:t>
            </a:r>
            <a:endParaRPr lang="en-US" dirty="0"/>
          </a:p>
        </p:txBody>
      </p:sp>
      <p:sp>
        <p:nvSpPr>
          <p:cNvPr id="3" name="Content Placeholder 2">
            <a:extLst>
              <a:ext uri="{FF2B5EF4-FFF2-40B4-BE49-F238E27FC236}">
                <a16:creationId xmlns:a16="http://schemas.microsoft.com/office/drawing/2014/main" id="{F6BFB0CA-6F82-4F78-B394-BFC61474D26C}"/>
              </a:ext>
            </a:extLst>
          </p:cNvPr>
          <p:cNvSpPr>
            <a:spLocks noGrp="1"/>
          </p:cNvSpPr>
          <p:nvPr>
            <p:ph idx="1"/>
          </p:nvPr>
        </p:nvSpPr>
        <p:spPr/>
        <p:txBody>
          <a:bodyPr vert="horz" lIns="91440" tIns="45720" rIns="91440" bIns="45720" rtlCol="0" anchor="t">
            <a:normAutofit fontScale="25000" lnSpcReduction="20000"/>
          </a:bodyPr>
          <a:lstStyle/>
          <a:p>
            <a:endParaRPr lang="en-GB" dirty="0"/>
          </a:p>
          <a:p>
            <a:pPr marL="0" indent="0">
              <a:buNone/>
            </a:pPr>
            <a:r>
              <a:rPr lang="en-GB" sz="12800" b="1" dirty="0">
                <a:latin typeface="+mj-lt"/>
              </a:rPr>
              <a:t>Complete the quiz below to reflect on your learning about dealing with difficult situations and restorative practice:</a:t>
            </a:r>
            <a:endParaRPr lang="en-GB" sz="12800" b="1" dirty="0">
              <a:latin typeface="+mj-lt"/>
              <a:cs typeface="Calibri"/>
            </a:endParaRPr>
          </a:p>
          <a:p>
            <a:pPr marL="0" indent="0">
              <a:buNone/>
            </a:pPr>
            <a:endParaRPr lang="en-GB" sz="12800" b="1" dirty="0">
              <a:latin typeface="+mj-lt"/>
            </a:endParaRPr>
          </a:p>
          <a:p>
            <a:pPr marL="0" indent="0">
              <a:buNone/>
            </a:pPr>
            <a:r>
              <a:rPr lang="en-GB" sz="16500" b="1" dirty="0">
                <a:latin typeface="+mj-lt"/>
              </a:rPr>
              <a:t>QUIZ  </a:t>
            </a:r>
          </a:p>
          <a:p>
            <a:pPr marL="0" indent="0">
              <a:buNone/>
            </a:pPr>
            <a:endParaRPr lang="en-GB" sz="16500" dirty="0">
              <a:latin typeface="+mj-lt"/>
            </a:endParaRPr>
          </a:p>
          <a:p>
            <a:r>
              <a:rPr lang="en-GB" sz="16500" dirty="0">
                <a:latin typeface="+mj-lt"/>
              </a:rPr>
              <a:t>Answer the questions, using your internet search skills to fill any gaps in your knowledge</a:t>
            </a:r>
          </a:p>
          <a:p>
            <a:endParaRPr lang="en-GB" dirty="0">
              <a:latin typeface="+mj-lt"/>
            </a:endParaRPr>
          </a:p>
          <a:p>
            <a:endParaRPr lang="en-GB" dirty="0">
              <a:latin typeface="+mj-lt"/>
            </a:endParaRPr>
          </a:p>
          <a:p>
            <a:endParaRPr lang="en-GB" dirty="0">
              <a:latin typeface="+mj-lt"/>
            </a:endParaRPr>
          </a:p>
          <a:p>
            <a:endParaRPr lang="en-GB" dirty="0"/>
          </a:p>
          <a:p>
            <a:endParaRPr lang="en-GB" dirty="0"/>
          </a:p>
          <a:p>
            <a:r>
              <a:rPr lang="en-GB" dirty="0"/>
              <a:t> </a:t>
            </a:r>
          </a:p>
        </p:txBody>
      </p:sp>
    </p:spTree>
    <p:extLst>
      <p:ext uri="{BB962C8B-B14F-4D97-AF65-F5344CB8AC3E}">
        <p14:creationId xmlns:p14="http://schemas.microsoft.com/office/powerpoint/2010/main" val="30707511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DC265F-8249-42EE-8E1E-BAE802CB7A93}"/>
              </a:ext>
            </a:extLst>
          </p:cNvPr>
          <p:cNvSpPr>
            <a:spLocks noGrp="1"/>
          </p:cNvSpPr>
          <p:nvPr>
            <p:ph type="title"/>
          </p:nvPr>
        </p:nvSpPr>
        <p:spPr/>
        <p:txBody>
          <a:bodyPr/>
          <a:lstStyle/>
          <a:p>
            <a:r>
              <a:rPr lang="en-GB" b="1" dirty="0"/>
              <a:t>QUESTION 1:</a:t>
            </a:r>
          </a:p>
        </p:txBody>
      </p:sp>
      <p:sp>
        <p:nvSpPr>
          <p:cNvPr id="3" name="Content Placeholder 2">
            <a:extLst>
              <a:ext uri="{FF2B5EF4-FFF2-40B4-BE49-F238E27FC236}">
                <a16:creationId xmlns:a16="http://schemas.microsoft.com/office/drawing/2014/main" id="{4A3CD2DF-7702-4F73-9A3F-43A49D0BBC4A}"/>
              </a:ext>
            </a:extLst>
          </p:cNvPr>
          <p:cNvSpPr>
            <a:spLocks noGrp="1"/>
          </p:cNvSpPr>
          <p:nvPr>
            <p:ph idx="1"/>
          </p:nvPr>
        </p:nvSpPr>
        <p:spPr/>
        <p:txBody>
          <a:bodyPr>
            <a:normAutofit fontScale="92500" lnSpcReduction="10000"/>
          </a:bodyPr>
          <a:lstStyle/>
          <a:p>
            <a:pPr marL="342900" lvl="0" indent="-342900">
              <a:buFont typeface="+mj-lt"/>
              <a:buAutoNum type="arabicPeriod"/>
            </a:pPr>
            <a:r>
              <a:rPr lang="en-GB" dirty="0">
                <a:latin typeface="Verdana" panose="020B0604030504040204" pitchFamily="34" charset="0"/>
                <a:ea typeface="Times New Roman" panose="02020603050405020304" pitchFamily="18" charset="0"/>
                <a:cs typeface="Tahoma" panose="020B0604030504040204" pitchFamily="34" charset="0"/>
              </a:rPr>
              <a:t>We know from previous learning that conflict can induce stress in some people, but stress is not always a bad thing.  Which of the following is termed ‘good stress’.</a:t>
            </a:r>
            <a:endParaRPr lang="en-GB" sz="2400" dirty="0">
              <a:latin typeface="Times New Roman" panose="02020603050405020304" pitchFamily="18" charset="0"/>
              <a:ea typeface="Times New Roman" panose="02020603050405020304" pitchFamily="18" charset="0"/>
            </a:endParaRPr>
          </a:p>
          <a:p>
            <a:pPr indent="0">
              <a:buNone/>
            </a:pPr>
            <a:endParaRPr lang="en-GB" sz="2400" dirty="0">
              <a:latin typeface="Times New Roman" panose="02020603050405020304" pitchFamily="18" charset="0"/>
              <a:ea typeface="Times New Roman" panose="02020603050405020304" pitchFamily="18" charset="0"/>
            </a:endParaRPr>
          </a:p>
          <a:p>
            <a:pPr marL="342900" lvl="0" indent="-342900">
              <a:buSzPts val="1600"/>
              <a:buFont typeface="Arial" panose="020B0604020202020204" pitchFamily="34" charset="0"/>
              <a:buChar char=""/>
            </a:pPr>
            <a:r>
              <a:rPr lang="en-GB" dirty="0">
                <a:latin typeface="Verdana" panose="020B0604030504040204" pitchFamily="34" charset="0"/>
                <a:ea typeface="Times New Roman" panose="02020603050405020304" pitchFamily="18" charset="0"/>
                <a:cs typeface="Tahoma" panose="020B0604030504040204" pitchFamily="34" charset="0"/>
              </a:rPr>
              <a:t>Eustress</a:t>
            </a:r>
            <a:r>
              <a:rPr lang="en-GB" dirty="0">
                <a:solidFill>
                  <a:srgbClr val="FF0000"/>
                </a:solidFill>
                <a:latin typeface="Calibri" panose="020F0502020204030204" pitchFamily="34" charset="0"/>
                <a:ea typeface="Calibri" panose="020F0502020204030204" pitchFamily="34" charset="0"/>
                <a:cs typeface="Times New Roman" panose="02020603050405020304" pitchFamily="18" charset="0"/>
              </a:rPr>
              <a:t> </a:t>
            </a:r>
            <a:endParaRPr lang="en-GB" sz="2400" dirty="0">
              <a:solidFill>
                <a:srgbClr val="FF0000"/>
              </a:solidFill>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buSzPts val="1600"/>
              <a:buFont typeface="Arial" panose="020B0604020202020204" pitchFamily="34" charset="0"/>
              <a:buChar char=""/>
            </a:pPr>
            <a:r>
              <a:rPr lang="en-GB" dirty="0" err="1">
                <a:latin typeface="Verdana" panose="020B0604030504040204" pitchFamily="34" charset="0"/>
                <a:ea typeface="Times New Roman" panose="02020603050405020304" pitchFamily="18" charset="0"/>
                <a:cs typeface="Tahoma" panose="020B0604030504040204" pitchFamily="34" charset="0"/>
              </a:rPr>
              <a:t>Neustress</a:t>
            </a:r>
            <a:endParaRPr lang="en-GB" sz="2400" dirty="0">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buSzPts val="1600"/>
              <a:buFont typeface="Arial" panose="020B0604020202020204" pitchFamily="34" charset="0"/>
              <a:buChar char=""/>
            </a:pPr>
            <a:r>
              <a:rPr lang="en-GB" dirty="0">
                <a:latin typeface="Verdana" panose="020B0604030504040204" pitchFamily="34" charset="0"/>
                <a:ea typeface="Times New Roman" panose="02020603050405020304" pitchFamily="18" charset="0"/>
                <a:cs typeface="Tahoma" panose="020B0604030504040204" pitchFamily="34" charset="0"/>
              </a:rPr>
              <a:t>Distress</a:t>
            </a:r>
            <a:endParaRPr lang="en-GB" sz="2400" dirty="0">
              <a:latin typeface="Times New Roman" panose="02020603050405020304" pitchFamily="18" charset="0"/>
              <a:ea typeface="Times New Roman" panose="02020603050405020304" pitchFamily="18" charset="0"/>
              <a:cs typeface="Times New Roman" panose="02020603050405020304" pitchFamily="18" charset="0"/>
            </a:endParaRPr>
          </a:p>
          <a:p>
            <a:pPr marL="0" indent="0">
              <a:lnSpc>
                <a:spcPct val="107000"/>
              </a:lnSpc>
              <a:spcAft>
                <a:spcPts val="800"/>
              </a:spcAft>
              <a:buNone/>
            </a:pPr>
            <a:endParaRPr lang="en-GB" sz="2000" dirty="0">
              <a:latin typeface="Calibri" panose="020F0502020204030204" pitchFamily="34" charset="0"/>
              <a:ea typeface="Calibri" panose="020F0502020204030204" pitchFamily="34" charset="0"/>
              <a:cs typeface="Times New Roman" panose="02020603050405020304" pitchFamily="18" charset="0"/>
            </a:endParaRPr>
          </a:p>
          <a:p>
            <a:pPr marL="0" indent="0">
              <a:spcAft>
                <a:spcPts val="800"/>
              </a:spcAft>
              <a:buNone/>
            </a:pPr>
            <a:br>
              <a:rPr lang="en-GB" dirty="0">
                <a:solidFill>
                  <a:srgbClr val="231F20"/>
                </a:solidFill>
                <a:latin typeface="Arial" panose="020B0604020202020204" pitchFamily="34" charset="0"/>
                <a:ea typeface="Calibri" panose="020F0502020204030204" pitchFamily="34" charset="0"/>
                <a:cs typeface="Times New Roman" panose="02020603050405020304" pitchFamily="18" charset="0"/>
              </a:rPr>
            </a:br>
            <a:endParaRPr lang="en-GB" sz="1600" dirty="0">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1651459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93532D-4F6E-4C60-B643-D7B8F409A3A0}"/>
              </a:ext>
            </a:extLst>
          </p:cNvPr>
          <p:cNvSpPr>
            <a:spLocks noGrp="1"/>
          </p:cNvSpPr>
          <p:nvPr>
            <p:ph type="title"/>
          </p:nvPr>
        </p:nvSpPr>
        <p:spPr/>
        <p:txBody>
          <a:bodyPr/>
          <a:lstStyle/>
          <a:p>
            <a:r>
              <a:rPr lang="en-GB" b="1" dirty="0"/>
              <a:t>QUESTION 2:</a:t>
            </a:r>
          </a:p>
        </p:txBody>
      </p:sp>
      <p:sp>
        <p:nvSpPr>
          <p:cNvPr id="3" name="Content Placeholder 2">
            <a:extLst>
              <a:ext uri="{FF2B5EF4-FFF2-40B4-BE49-F238E27FC236}">
                <a16:creationId xmlns:a16="http://schemas.microsoft.com/office/drawing/2014/main" id="{795B1DCC-D238-42BF-BDAB-31516EE80C2B}"/>
              </a:ext>
            </a:extLst>
          </p:cNvPr>
          <p:cNvSpPr>
            <a:spLocks noGrp="1"/>
          </p:cNvSpPr>
          <p:nvPr>
            <p:ph idx="1"/>
          </p:nvPr>
        </p:nvSpPr>
        <p:spPr>
          <a:xfrm>
            <a:off x="838200" y="1825625"/>
            <a:ext cx="10515600" cy="4667250"/>
          </a:xfrm>
        </p:spPr>
        <p:txBody>
          <a:bodyPr>
            <a:normAutofit fontScale="25000" lnSpcReduction="20000"/>
          </a:bodyPr>
          <a:lstStyle/>
          <a:p>
            <a:pPr marL="0" lvl="0" indent="0">
              <a:spcBef>
                <a:spcPts val="1585"/>
              </a:spcBef>
              <a:buNone/>
            </a:pPr>
            <a:r>
              <a:rPr lang="en-GB" sz="17600" dirty="0">
                <a:latin typeface="Verdana" panose="020B0604030504040204" pitchFamily="34" charset="0"/>
                <a:ea typeface="Times New Roman" panose="02020603050405020304" pitchFamily="18" charset="0"/>
                <a:cs typeface="Times New Roman" panose="02020603050405020304" pitchFamily="18" charset="0"/>
              </a:rPr>
              <a:t>Identify which of these non-verbal communication skills would be helpful within restorative practice? </a:t>
            </a:r>
            <a:r>
              <a:rPr lang="en-GB" sz="8000" dirty="0">
                <a:latin typeface="Verdana" panose="020B0604030504040204" pitchFamily="34" charset="0"/>
                <a:ea typeface="Times New Roman" panose="02020603050405020304" pitchFamily="18" charset="0"/>
                <a:cs typeface="Times New Roman" panose="02020603050405020304" pitchFamily="18" charset="0"/>
              </a:rPr>
              <a:t>[There may be more than one]</a:t>
            </a:r>
            <a:endParaRPr lang="en-GB" sz="8000" dirty="0">
              <a:latin typeface="Times New Roman" panose="02020603050405020304" pitchFamily="18" charset="0"/>
              <a:ea typeface="Times New Roman" panose="02020603050405020304" pitchFamily="18" charset="0"/>
            </a:endParaRPr>
          </a:p>
          <a:p>
            <a:pPr marL="342900" lvl="0" indent="-342900">
              <a:spcBef>
                <a:spcPts val="1585"/>
              </a:spcBef>
              <a:buSzPts val="1600"/>
              <a:buFont typeface="Arial" panose="020B0604020202020204" pitchFamily="34" charset="0"/>
              <a:buChar char=""/>
            </a:pPr>
            <a:r>
              <a:rPr lang="en-GB" sz="17600" dirty="0">
                <a:latin typeface="+mj-lt"/>
                <a:ea typeface="Times New Roman" panose="02020603050405020304" pitchFamily="18" charset="0"/>
                <a:cs typeface="Times New Roman" panose="02020603050405020304" pitchFamily="18" charset="0"/>
              </a:rPr>
              <a:t>Good eye contact, without staring</a:t>
            </a:r>
            <a:r>
              <a:rPr lang="en-GB" sz="17600" dirty="0">
                <a:latin typeface="+mj-lt"/>
                <a:ea typeface="Calibri" panose="020F0502020204030204" pitchFamily="34" charset="0"/>
                <a:cs typeface="Times New Roman" panose="02020603050405020304" pitchFamily="18" charset="0"/>
              </a:rPr>
              <a:t> </a:t>
            </a:r>
            <a:r>
              <a:rPr lang="en-GB" sz="17600" dirty="0">
                <a:latin typeface="+mj-lt"/>
                <a:ea typeface="Times New Roman" panose="02020603050405020304" pitchFamily="18" charset="0"/>
                <a:cs typeface="Times New Roman" panose="02020603050405020304" pitchFamily="18" charset="0"/>
              </a:rPr>
              <a:t> </a:t>
            </a:r>
          </a:p>
          <a:p>
            <a:pPr marL="342900" lvl="0" indent="-342900">
              <a:spcBef>
                <a:spcPts val="1010"/>
              </a:spcBef>
              <a:buSzPts val="1600"/>
              <a:buFont typeface="Arial" panose="020B0604020202020204" pitchFamily="34" charset="0"/>
              <a:buChar char=""/>
            </a:pPr>
            <a:r>
              <a:rPr lang="en-GB" sz="17600" dirty="0">
                <a:latin typeface="+mj-lt"/>
                <a:ea typeface="Times New Roman" panose="02020603050405020304" pitchFamily="18" charset="0"/>
                <a:cs typeface="Times New Roman" panose="02020603050405020304" pitchFamily="18" charset="0"/>
              </a:rPr>
              <a:t>Calm tone of voice</a:t>
            </a:r>
          </a:p>
          <a:p>
            <a:pPr marL="342900" lvl="0" indent="-342900">
              <a:spcBef>
                <a:spcPts val="1010"/>
              </a:spcBef>
              <a:buSzPts val="1600"/>
              <a:buFont typeface="Arial" panose="020B0604020202020204" pitchFamily="34" charset="0"/>
              <a:buChar char=""/>
            </a:pPr>
            <a:r>
              <a:rPr lang="en-GB" sz="17600" dirty="0">
                <a:latin typeface="+mj-lt"/>
                <a:ea typeface="Times New Roman" panose="02020603050405020304" pitchFamily="18" charset="0"/>
                <a:cs typeface="Times New Roman" panose="02020603050405020304" pitchFamily="18" charset="0"/>
              </a:rPr>
              <a:t>Open posture </a:t>
            </a:r>
          </a:p>
          <a:p>
            <a:pPr marL="342900" lvl="0" indent="-342900">
              <a:spcBef>
                <a:spcPts val="1010"/>
              </a:spcBef>
              <a:buSzPts val="1600"/>
              <a:buFont typeface="Arial" panose="020B0604020202020204" pitchFamily="34" charset="0"/>
              <a:buChar char=""/>
            </a:pPr>
            <a:r>
              <a:rPr lang="en-GB" sz="17600" dirty="0">
                <a:latin typeface="+mj-lt"/>
                <a:ea typeface="Times New Roman" panose="02020603050405020304" pitchFamily="18" charset="0"/>
                <a:cs typeface="Times New Roman" panose="02020603050405020304" pitchFamily="18" charset="0"/>
              </a:rPr>
              <a:t>Judgemental facial expressions</a:t>
            </a:r>
          </a:p>
          <a:p>
            <a:pPr marL="0" indent="0" algn="ctr">
              <a:spcBef>
                <a:spcPts val="1295"/>
              </a:spcBef>
              <a:buNone/>
            </a:pPr>
            <a:endParaRPr lang="en-GB" sz="7000" dirty="0">
              <a:latin typeface="Times New Roman" panose="02020603050405020304" pitchFamily="18" charset="0"/>
              <a:ea typeface="Times New Roman" panose="02020603050405020304" pitchFamily="18" charset="0"/>
            </a:endParaRPr>
          </a:p>
          <a:p>
            <a:pPr marL="0" indent="0">
              <a:spcAft>
                <a:spcPts val="800"/>
              </a:spcAft>
              <a:buNone/>
            </a:pPr>
            <a:r>
              <a:rPr lang="en-GB" sz="7000" dirty="0">
                <a:latin typeface="Calibri" panose="020F0502020204030204" pitchFamily="34" charset="0"/>
                <a:ea typeface="Calibri" panose="020F0502020204030204" pitchFamily="34" charset="0"/>
                <a:cs typeface="Times New Roman" panose="02020603050405020304" pitchFamily="18" charset="0"/>
              </a:rPr>
              <a:t> </a:t>
            </a:r>
            <a:r>
              <a:rPr lang="en-GB" sz="7000" dirty="0">
                <a:solidFill>
                  <a:srgbClr val="000000"/>
                </a:solidFill>
                <a:latin typeface="Verdana" panose="020B0604030504040204" pitchFamily="34" charset="0"/>
                <a:ea typeface="Calibri" panose="020F0502020204030204" pitchFamily="34" charset="0"/>
                <a:cs typeface="Arial" panose="020B0604020202020204" pitchFamily="34" charset="0"/>
              </a:rPr>
              <a:t> </a:t>
            </a:r>
            <a:endParaRPr lang="en-GB" sz="7000" dirty="0">
              <a:latin typeface="Calibri" panose="020F0502020204030204" pitchFamily="34" charset="0"/>
              <a:ea typeface="Calibri" panose="020F0502020204030204" pitchFamily="34" charset="0"/>
              <a:cs typeface="Times New Roman" panose="02020603050405020304" pitchFamily="18" charset="0"/>
            </a:endParaRPr>
          </a:p>
          <a:p>
            <a:pPr marL="0" indent="0">
              <a:spcAft>
                <a:spcPts val="800"/>
              </a:spcAft>
              <a:buNone/>
            </a:pPr>
            <a:r>
              <a:rPr lang="en-GB" dirty="0">
                <a:latin typeface="Verdana" panose="020B0604030504040204" pitchFamily="34" charset="0"/>
                <a:ea typeface="Calibri" panose="020F0502020204030204" pitchFamily="34" charset="0"/>
                <a:cs typeface="Times New Roman" panose="02020603050405020304" pitchFamily="18" charset="0"/>
              </a:rPr>
              <a:t> </a:t>
            </a:r>
            <a:endParaRPr lang="en-GB" sz="1600" dirty="0">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48837158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E4224D-7594-4B47-B4B2-14D32DC888B9}"/>
              </a:ext>
            </a:extLst>
          </p:cNvPr>
          <p:cNvSpPr>
            <a:spLocks noGrp="1"/>
          </p:cNvSpPr>
          <p:nvPr>
            <p:ph type="title"/>
          </p:nvPr>
        </p:nvSpPr>
        <p:spPr>
          <a:xfrm>
            <a:off x="838200" y="365126"/>
            <a:ext cx="10515600" cy="911882"/>
          </a:xfrm>
        </p:spPr>
        <p:txBody>
          <a:bodyPr>
            <a:normAutofit fontScale="90000"/>
          </a:bodyPr>
          <a:lstStyle/>
          <a:p>
            <a:pPr lvl="0"/>
            <a:r>
              <a:rPr lang="en-GB" b="1" dirty="0"/>
              <a:t>QUESTION 3:</a:t>
            </a:r>
            <a:br>
              <a:rPr lang="en-GB" sz="2800" dirty="0">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21CCA50C-50F4-4C03-841C-30A1B9B4A1CC}"/>
              </a:ext>
            </a:extLst>
          </p:cNvPr>
          <p:cNvSpPr>
            <a:spLocks noGrp="1"/>
          </p:cNvSpPr>
          <p:nvPr>
            <p:ph idx="1"/>
          </p:nvPr>
        </p:nvSpPr>
        <p:spPr>
          <a:xfrm>
            <a:off x="838200" y="1040524"/>
            <a:ext cx="10515600" cy="5659821"/>
          </a:xfrm>
        </p:spPr>
        <p:txBody>
          <a:bodyPr>
            <a:normAutofit fontScale="92500" lnSpcReduction="10000"/>
          </a:bodyPr>
          <a:lstStyle/>
          <a:p>
            <a:pPr>
              <a:buFont typeface="Wingdings" panose="05000000000000000000" pitchFamily="2" charset="2"/>
              <a:buChar char="q"/>
            </a:pPr>
            <a:endParaRPr lang="en-GB" dirty="0"/>
          </a:p>
          <a:p>
            <a:pPr marL="0" indent="0">
              <a:buNone/>
            </a:pPr>
            <a:r>
              <a:rPr lang="en-GB" b="1" dirty="0">
                <a:latin typeface="+mj-lt"/>
              </a:rPr>
              <a:t>Which of the following attitudes would be most helpful within restorative practice:</a:t>
            </a:r>
          </a:p>
          <a:p>
            <a:pPr>
              <a:buFont typeface="Wingdings" panose="05000000000000000000" pitchFamily="2" charset="2"/>
              <a:buChar char="q"/>
            </a:pPr>
            <a:r>
              <a:rPr lang="en-GB" dirty="0">
                <a:latin typeface="+mj-lt"/>
              </a:rPr>
              <a:t>Passive: Submissive, avoiding, not address issues, even those which are harmful.</a:t>
            </a:r>
          </a:p>
          <a:p>
            <a:pPr>
              <a:buFont typeface="Wingdings" panose="05000000000000000000" pitchFamily="2" charset="2"/>
              <a:buChar char="q"/>
            </a:pPr>
            <a:r>
              <a:rPr lang="en-GB" dirty="0">
                <a:latin typeface="+mj-lt"/>
              </a:rPr>
              <a:t>Assertive: Self-assured, positive and confident. A strong advocate  for themselves whilst very respectful of the rights of others. Addressing issues in a calm, non-hostile way.</a:t>
            </a:r>
          </a:p>
          <a:p>
            <a:pPr>
              <a:buFont typeface="Wingdings" panose="05000000000000000000" pitchFamily="2" charset="2"/>
              <a:buChar char="q"/>
            </a:pPr>
            <a:r>
              <a:rPr lang="en-GB" dirty="0">
                <a:latin typeface="+mj-lt"/>
              </a:rPr>
              <a:t>Aggressive: Behaving in an actively hostile way. Impulsive. Attacking, rather than making calm interventions. </a:t>
            </a:r>
          </a:p>
          <a:p>
            <a:pPr>
              <a:buFont typeface="Wingdings" panose="05000000000000000000" pitchFamily="2" charset="2"/>
              <a:buChar char="q"/>
            </a:pPr>
            <a:r>
              <a:rPr lang="en-GB" dirty="0">
                <a:latin typeface="+mj-lt"/>
              </a:rPr>
              <a:t>Passive-aggressive: Indirect: Using hostility or negativity to address issues in an indirect way. Appearing passive on the surface, but are really acting out anger in a subtle, indirect way  </a:t>
            </a:r>
            <a:br>
              <a:rPr lang="en-GB" dirty="0">
                <a:latin typeface="+mj-lt"/>
              </a:rPr>
            </a:br>
            <a:endParaRPr lang="en-GB" dirty="0">
              <a:latin typeface="+mj-lt"/>
            </a:endParaRPr>
          </a:p>
        </p:txBody>
      </p:sp>
    </p:spTree>
    <p:extLst>
      <p:ext uri="{BB962C8B-B14F-4D97-AF65-F5344CB8AC3E}">
        <p14:creationId xmlns:p14="http://schemas.microsoft.com/office/powerpoint/2010/main" val="47371401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FA50FE-7A7A-4DE9-8540-AE841D916017}"/>
              </a:ext>
            </a:extLst>
          </p:cNvPr>
          <p:cNvSpPr>
            <a:spLocks noGrp="1"/>
          </p:cNvSpPr>
          <p:nvPr>
            <p:ph type="title"/>
          </p:nvPr>
        </p:nvSpPr>
        <p:spPr/>
        <p:txBody>
          <a:bodyPr/>
          <a:lstStyle/>
          <a:p>
            <a:r>
              <a:rPr lang="en-GB" b="1" dirty="0"/>
              <a:t>QUESTION 4:</a:t>
            </a:r>
          </a:p>
        </p:txBody>
      </p:sp>
      <p:sp>
        <p:nvSpPr>
          <p:cNvPr id="3" name="Content Placeholder 2">
            <a:extLst>
              <a:ext uri="{FF2B5EF4-FFF2-40B4-BE49-F238E27FC236}">
                <a16:creationId xmlns:a16="http://schemas.microsoft.com/office/drawing/2014/main" id="{38A18076-87B8-4405-B2EB-B861FE3FA66B}"/>
              </a:ext>
            </a:extLst>
          </p:cNvPr>
          <p:cNvSpPr>
            <a:spLocks noGrp="1"/>
          </p:cNvSpPr>
          <p:nvPr>
            <p:ph idx="1"/>
          </p:nvPr>
        </p:nvSpPr>
        <p:spPr/>
        <p:txBody>
          <a:bodyPr>
            <a:normAutofit fontScale="92500" lnSpcReduction="10000"/>
          </a:bodyPr>
          <a:lstStyle/>
          <a:p>
            <a:pPr marL="0" indent="0">
              <a:spcBef>
                <a:spcPts val="1295"/>
              </a:spcBef>
              <a:buNone/>
            </a:pPr>
            <a:r>
              <a:rPr lang="en-GB" b="1" dirty="0">
                <a:latin typeface="+mj-lt"/>
                <a:ea typeface="Times New Roman" panose="02020603050405020304" pitchFamily="18" charset="0"/>
                <a:cs typeface="Times New Roman" panose="02020603050405020304" pitchFamily="18" charset="0"/>
              </a:rPr>
              <a:t>Which of these interventions would NOT be helpful in dealing with a conflict </a:t>
            </a:r>
            <a:r>
              <a:rPr lang="en-GB" sz="1900" dirty="0">
                <a:latin typeface="Verdana" panose="020B0604030504040204" pitchFamily="34" charset="0"/>
                <a:ea typeface="Times New Roman" panose="02020603050405020304" pitchFamily="18" charset="0"/>
                <a:cs typeface="Times New Roman" panose="02020603050405020304" pitchFamily="18" charset="0"/>
              </a:rPr>
              <a:t>[There may be more than one]:</a:t>
            </a:r>
            <a:endParaRPr lang="en-GB" sz="1900" dirty="0">
              <a:latin typeface="Times New Roman" panose="02020603050405020304" pitchFamily="18" charset="0"/>
              <a:ea typeface="Times New Roman" panose="02020603050405020304" pitchFamily="18" charset="0"/>
            </a:endParaRPr>
          </a:p>
          <a:p>
            <a:pPr marL="0" lvl="0" indent="0">
              <a:spcBef>
                <a:spcPts val="1295"/>
              </a:spcBef>
              <a:buNone/>
            </a:pPr>
            <a:r>
              <a:rPr lang="en-GB" b="1" dirty="0">
                <a:latin typeface="+mj-lt"/>
                <a:ea typeface="Times New Roman" panose="02020603050405020304" pitchFamily="18" charset="0"/>
                <a:cs typeface="Times New Roman" panose="02020603050405020304" pitchFamily="18" charset="0"/>
              </a:rPr>
              <a:t> :</a:t>
            </a:r>
            <a:endParaRPr lang="en-GB" sz="2400" b="1" dirty="0">
              <a:latin typeface="+mj-lt"/>
              <a:ea typeface="Times New Roman" panose="02020603050405020304" pitchFamily="18" charset="0"/>
            </a:endParaRPr>
          </a:p>
          <a:p>
            <a:pPr marL="342900" lvl="0" indent="-342900">
              <a:spcBef>
                <a:spcPts val="1330"/>
              </a:spcBef>
              <a:buSzPts val="1600"/>
              <a:buFont typeface="Arial" panose="020B0604020202020204" pitchFamily="34" charset="0"/>
              <a:buChar char=""/>
            </a:pPr>
            <a:r>
              <a:rPr lang="en-GB" dirty="0">
                <a:latin typeface="+mj-lt"/>
                <a:ea typeface="Times New Roman" panose="02020603050405020304" pitchFamily="18" charset="0"/>
                <a:cs typeface="Times New Roman" panose="02020603050405020304" pitchFamily="18" charset="0"/>
              </a:rPr>
              <a:t>Active Listening</a:t>
            </a:r>
            <a:endParaRPr lang="en-GB" sz="2400" dirty="0">
              <a:latin typeface="+mj-lt"/>
              <a:ea typeface="Times New Roman" panose="02020603050405020304" pitchFamily="18" charset="0"/>
              <a:cs typeface="Times New Roman" panose="02020603050405020304" pitchFamily="18" charset="0"/>
            </a:endParaRPr>
          </a:p>
          <a:p>
            <a:pPr marL="342900" lvl="0" indent="-342900">
              <a:spcBef>
                <a:spcPts val="1080"/>
              </a:spcBef>
              <a:buSzPts val="1600"/>
              <a:buFont typeface="Arial" panose="020B0604020202020204" pitchFamily="34" charset="0"/>
              <a:buChar char=""/>
            </a:pPr>
            <a:r>
              <a:rPr lang="en-GB" dirty="0">
                <a:latin typeface="+mj-lt"/>
                <a:ea typeface="Times New Roman" panose="02020603050405020304" pitchFamily="18" charset="0"/>
                <a:cs typeface="Times New Roman" panose="02020603050405020304" pitchFamily="18" charset="0"/>
              </a:rPr>
              <a:t>Observing and reflecting body language</a:t>
            </a:r>
            <a:endParaRPr lang="en-GB" sz="2400" dirty="0">
              <a:latin typeface="+mj-lt"/>
              <a:ea typeface="Times New Roman" panose="02020603050405020304" pitchFamily="18" charset="0"/>
              <a:cs typeface="Times New Roman" panose="02020603050405020304" pitchFamily="18" charset="0"/>
            </a:endParaRPr>
          </a:p>
          <a:p>
            <a:pPr marL="342900" lvl="0" indent="-342900">
              <a:spcBef>
                <a:spcPts val="1080"/>
              </a:spcBef>
              <a:buSzPts val="1600"/>
              <a:buFont typeface="Arial" panose="020B0604020202020204" pitchFamily="34" charset="0"/>
              <a:buChar char=""/>
            </a:pPr>
            <a:r>
              <a:rPr lang="en-GB" dirty="0">
                <a:latin typeface="+mj-lt"/>
                <a:ea typeface="Times New Roman" panose="02020603050405020304" pitchFamily="18" charset="0"/>
                <a:cs typeface="Times New Roman" panose="02020603050405020304" pitchFamily="18" charset="0"/>
              </a:rPr>
              <a:t>Sensitive, open questions</a:t>
            </a:r>
            <a:endParaRPr lang="en-GB" sz="2400" dirty="0">
              <a:latin typeface="+mj-lt"/>
              <a:ea typeface="Times New Roman" panose="02020603050405020304" pitchFamily="18" charset="0"/>
              <a:cs typeface="Times New Roman" panose="02020603050405020304" pitchFamily="18" charset="0"/>
            </a:endParaRPr>
          </a:p>
          <a:p>
            <a:pPr marL="342900" lvl="0" indent="-342900">
              <a:spcBef>
                <a:spcPts val="1080"/>
              </a:spcBef>
              <a:buSzPts val="1600"/>
              <a:buFont typeface="Arial" panose="020B0604020202020204" pitchFamily="34" charset="0"/>
              <a:buChar char=""/>
            </a:pPr>
            <a:r>
              <a:rPr lang="en-GB" dirty="0">
                <a:latin typeface="+mj-lt"/>
                <a:ea typeface="Times New Roman" panose="02020603050405020304" pitchFamily="18" charset="0"/>
                <a:cs typeface="Times New Roman" panose="02020603050405020304" pitchFamily="18" charset="0"/>
              </a:rPr>
              <a:t>Immediacy</a:t>
            </a:r>
            <a:endParaRPr lang="en-GB" sz="2400" dirty="0">
              <a:latin typeface="+mj-lt"/>
              <a:ea typeface="Times New Roman" panose="02020603050405020304" pitchFamily="18" charset="0"/>
              <a:cs typeface="Times New Roman" panose="02020603050405020304" pitchFamily="18" charset="0"/>
            </a:endParaRPr>
          </a:p>
          <a:p>
            <a:pPr marL="342900" lvl="0" indent="-342900">
              <a:spcBef>
                <a:spcPts val="1080"/>
              </a:spcBef>
              <a:buSzPts val="1600"/>
              <a:buFont typeface="Arial" panose="020B0604020202020204" pitchFamily="34" charset="0"/>
              <a:buChar char=""/>
            </a:pPr>
            <a:r>
              <a:rPr lang="en-GB" dirty="0">
                <a:latin typeface="+mj-lt"/>
                <a:ea typeface="Times New Roman" panose="02020603050405020304" pitchFamily="18" charset="0"/>
                <a:cs typeface="Times New Roman" panose="02020603050405020304" pitchFamily="18" charset="0"/>
              </a:rPr>
              <a:t>Overgeneralising</a:t>
            </a:r>
            <a:r>
              <a:rPr lang="en-GB" dirty="0">
                <a:latin typeface="+mj-lt"/>
                <a:ea typeface="Calibri" panose="020F0502020204030204" pitchFamily="34" charset="0"/>
                <a:cs typeface="Times New Roman" panose="02020603050405020304" pitchFamily="18" charset="0"/>
              </a:rPr>
              <a:t> </a:t>
            </a:r>
            <a:endParaRPr lang="en-GB" sz="2400" dirty="0">
              <a:latin typeface="+mj-lt"/>
              <a:ea typeface="Times New Roman" panose="02020603050405020304" pitchFamily="18" charset="0"/>
              <a:cs typeface="Times New Roman" panose="02020603050405020304" pitchFamily="18" charset="0"/>
            </a:endParaRPr>
          </a:p>
          <a:p>
            <a:pPr marL="342900" lvl="0" indent="-342900">
              <a:spcBef>
                <a:spcPts val="1080"/>
              </a:spcBef>
              <a:buSzPts val="1600"/>
              <a:buFont typeface="Arial" panose="020B0604020202020204" pitchFamily="34" charset="0"/>
              <a:buChar char=""/>
            </a:pPr>
            <a:r>
              <a:rPr lang="en-GB" dirty="0">
                <a:latin typeface="+mj-lt"/>
                <a:ea typeface="Times New Roman" panose="02020603050405020304" pitchFamily="18" charset="0"/>
                <a:cs typeface="Times New Roman" panose="02020603050405020304" pitchFamily="18" charset="0"/>
              </a:rPr>
              <a:t>Judgemental comments </a:t>
            </a:r>
            <a:endParaRPr lang="en-GB" sz="2400" dirty="0">
              <a:latin typeface="+mj-lt"/>
              <a:ea typeface="Times New Roman" panose="02020603050405020304" pitchFamily="18" charset="0"/>
              <a:cs typeface="Times New Roman" panose="02020603050405020304" pitchFamily="18" charset="0"/>
            </a:endParaRPr>
          </a:p>
          <a:p>
            <a:pPr marL="342900" lvl="0" indent="-342900">
              <a:spcBef>
                <a:spcPts val="1080"/>
              </a:spcBef>
              <a:buSzPts val="1600"/>
              <a:buFont typeface="Arial" panose="020B0604020202020204" pitchFamily="34" charset="0"/>
              <a:buChar char=""/>
            </a:pPr>
            <a:r>
              <a:rPr lang="en-GB" dirty="0">
                <a:latin typeface="+mj-lt"/>
                <a:ea typeface="Times New Roman" panose="02020603050405020304" pitchFamily="18" charset="0"/>
                <a:cs typeface="Times New Roman" panose="02020603050405020304" pitchFamily="18" charset="0"/>
              </a:rPr>
              <a:t>Encouraging the expression of thoughts and feelings</a:t>
            </a:r>
            <a:endParaRPr lang="en-GB" sz="2400" dirty="0">
              <a:latin typeface="+mj-lt"/>
              <a:ea typeface="Times New Roman" panose="02020603050405020304" pitchFamily="18" charset="0"/>
              <a:cs typeface="Times New Roman" panose="02020603050405020304" pitchFamily="18" charset="0"/>
            </a:endParaRPr>
          </a:p>
          <a:p>
            <a:pPr>
              <a:spcBef>
                <a:spcPts val="1080"/>
              </a:spcBef>
            </a:pPr>
            <a:endParaRPr lang="en-GB" sz="2400" dirty="0">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312416783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BF050-1CF7-495D-B9BA-2F50E60BB511}"/>
              </a:ext>
            </a:extLst>
          </p:cNvPr>
          <p:cNvSpPr>
            <a:spLocks noGrp="1"/>
          </p:cNvSpPr>
          <p:nvPr>
            <p:ph type="title"/>
          </p:nvPr>
        </p:nvSpPr>
        <p:spPr/>
        <p:txBody>
          <a:bodyPr/>
          <a:lstStyle/>
          <a:p>
            <a:r>
              <a:rPr lang="en-GB" b="1" dirty="0"/>
              <a:t>QUESTION 5</a:t>
            </a:r>
            <a:r>
              <a:rPr lang="en-GB" dirty="0"/>
              <a:t>:</a:t>
            </a:r>
          </a:p>
        </p:txBody>
      </p:sp>
      <p:sp>
        <p:nvSpPr>
          <p:cNvPr id="3" name="Content Placeholder 2">
            <a:extLst>
              <a:ext uri="{FF2B5EF4-FFF2-40B4-BE49-F238E27FC236}">
                <a16:creationId xmlns:a16="http://schemas.microsoft.com/office/drawing/2014/main" id="{311C8FCE-715F-4E81-9089-1E4D0FDD9306}"/>
              </a:ext>
            </a:extLst>
          </p:cNvPr>
          <p:cNvSpPr>
            <a:spLocks noGrp="1"/>
          </p:cNvSpPr>
          <p:nvPr>
            <p:ph idx="1"/>
          </p:nvPr>
        </p:nvSpPr>
        <p:spPr/>
        <p:txBody>
          <a:bodyPr>
            <a:normAutofit/>
          </a:bodyPr>
          <a:lstStyle/>
          <a:p>
            <a:pPr marL="0" lvl="0" indent="0">
              <a:buNone/>
            </a:pPr>
            <a:r>
              <a:rPr lang="en-GB" b="1" dirty="0">
                <a:latin typeface="+mj-lt"/>
              </a:rPr>
              <a:t>One of the main tenets of restorative practice is empathy, but as we considered in a previous lesson, empathy is often confused with sympathy. </a:t>
            </a:r>
          </a:p>
          <a:p>
            <a:pPr marL="0" lvl="0" indent="0">
              <a:buNone/>
            </a:pPr>
            <a:r>
              <a:rPr lang="en-GB" b="1" dirty="0">
                <a:latin typeface="+mj-lt"/>
              </a:rPr>
              <a:t>Can you identify these statement as relating to empathy or sympathy :</a:t>
            </a:r>
          </a:p>
          <a:p>
            <a:pPr marL="0" indent="0">
              <a:buNone/>
            </a:pPr>
            <a:endParaRPr lang="en-GB" dirty="0">
              <a:latin typeface="+mj-lt"/>
            </a:endParaRPr>
          </a:p>
          <a:p>
            <a:pPr lvl="0">
              <a:buFont typeface="Wingdings" panose="05000000000000000000" pitchFamily="2" charset="2"/>
              <a:buChar char="q"/>
            </a:pPr>
            <a:r>
              <a:rPr lang="en-GB" dirty="0">
                <a:latin typeface="+mj-lt"/>
              </a:rPr>
              <a:t>I appreciate how you are feeling and understand your situation  </a:t>
            </a:r>
          </a:p>
          <a:p>
            <a:pPr lvl="0">
              <a:buFont typeface="Wingdings" panose="05000000000000000000" pitchFamily="2" charset="2"/>
              <a:buChar char="q"/>
            </a:pPr>
            <a:r>
              <a:rPr lang="en-GB" dirty="0">
                <a:latin typeface="+mj-lt"/>
              </a:rPr>
              <a:t>I’m sorry to hear about your grandfather. It must  be so upsetting for you.  Is there anything I can do to help you during this difficult time?  </a:t>
            </a:r>
          </a:p>
          <a:p>
            <a:pPr marL="0" indent="0">
              <a:buNone/>
            </a:pPr>
            <a:endParaRPr lang="en-GB" dirty="0"/>
          </a:p>
          <a:p>
            <a:endParaRPr lang="en-GB" dirty="0"/>
          </a:p>
        </p:txBody>
      </p:sp>
    </p:spTree>
    <p:extLst>
      <p:ext uri="{BB962C8B-B14F-4D97-AF65-F5344CB8AC3E}">
        <p14:creationId xmlns:p14="http://schemas.microsoft.com/office/powerpoint/2010/main" val="127466051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3065AC-75A4-4136-9FC1-A341270C8304}"/>
              </a:ext>
            </a:extLst>
          </p:cNvPr>
          <p:cNvSpPr>
            <a:spLocks noGrp="1"/>
          </p:cNvSpPr>
          <p:nvPr>
            <p:ph type="title"/>
          </p:nvPr>
        </p:nvSpPr>
        <p:spPr>
          <a:xfrm>
            <a:off x="141890" y="365125"/>
            <a:ext cx="11211910" cy="1325563"/>
          </a:xfrm>
        </p:spPr>
        <p:txBody>
          <a:bodyPr/>
          <a:lstStyle/>
          <a:p>
            <a:r>
              <a:rPr lang="en-GB" b="1" dirty="0"/>
              <a:t>QUESTION 6:</a:t>
            </a:r>
          </a:p>
        </p:txBody>
      </p:sp>
      <p:sp>
        <p:nvSpPr>
          <p:cNvPr id="3" name="Content Placeholder 2">
            <a:extLst>
              <a:ext uri="{FF2B5EF4-FFF2-40B4-BE49-F238E27FC236}">
                <a16:creationId xmlns:a16="http://schemas.microsoft.com/office/drawing/2014/main" id="{96277BA9-6B91-4495-B2B7-2B0E913DF5D0}"/>
              </a:ext>
            </a:extLst>
          </p:cNvPr>
          <p:cNvSpPr>
            <a:spLocks noGrp="1"/>
          </p:cNvSpPr>
          <p:nvPr>
            <p:ph idx="1"/>
          </p:nvPr>
        </p:nvSpPr>
        <p:spPr>
          <a:xfrm>
            <a:off x="0" y="1825624"/>
            <a:ext cx="12013324" cy="5032375"/>
          </a:xfrm>
        </p:spPr>
        <p:txBody>
          <a:bodyPr>
            <a:normAutofit fontScale="92500" lnSpcReduction="10000"/>
          </a:bodyPr>
          <a:lstStyle/>
          <a:p>
            <a:pPr marL="0" lvl="0" indent="0">
              <a:spcBef>
                <a:spcPts val="1080"/>
              </a:spcBef>
              <a:buNone/>
            </a:pPr>
            <a:r>
              <a:rPr lang="en-GB" b="1" dirty="0">
                <a:latin typeface="+mj-lt"/>
                <a:ea typeface="Times New Roman" panose="02020603050405020304" pitchFamily="18" charset="0"/>
                <a:cs typeface="Arial" panose="020B0604020202020204" pitchFamily="34" charset="0"/>
              </a:rPr>
              <a:t>The following statements describe ‘observations’ and ‘judgements’, Can you differentiate which is which?   </a:t>
            </a:r>
          </a:p>
          <a:p>
            <a:pPr marL="0" lvl="0" indent="0">
              <a:spcBef>
                <a:spcPts val="1080"/>
              </a:spcBef>
              <a:buNone/>
            </a:pPr>
            <a:r>
              <a:rPr lang="en-GB" b="1" dirty="0">
                <a:latin typeface="+mj-lt"/>
                <a:ea typeface="Calibri" panose="020F0502020204030204" pitchFamily="34" charset="0"/>
                <a:cs typeface="Times New Roman" panose="02020603050405020304" pitchFamily="18" charset="0"/>
              </a:rPr>
              <a:t> </a:t>
            </a:r>
            <a:endParaRPr lang="en-GB" sz="2400" b="1" dirty="0">
              <a:latin typeface="+mj-lt"/>
              <a:ea typeface="Times New Roman" panose="02020603050405020304" pitchFamily="18" charset="0"/>
            </a:endParaRPr>
          </a:p>
          <a:p>
            <a:pPr lvl="0">
              <a:spcBef>
                <a:spcPts val="1010"/>
              </a:spcBef>
              <a:buSzPct val="102000"/>
              <a:buFont typeface="Wingdings" panose="05000000000000000000" pitchFamily="2" charset="2"/>
              <a:buChar char="q"/>
            </a:pPr>
            <a:r>
              <a:rPr lang="en-GB" dirty="0">
                <a:latin typeface="+mj-lt"/>
                <a:ea typeface="Times New Roman" panose="02020603050405020304" pitchFamily="18" charset="0"/>
                <a:cs typeface="Arial" panose="020B0604020202020204" pitchFamily="34" charset="0"/>
              </a:rPr>
              <a:t>What we can see and hear, without involving perceptions or assumptions. </a:t>
            </a:r>
            <a:r>
              <a:rPr lang="en-GB" dirty="0">
                <a:solidFill>
                  <a:srgbClr val="FF0000"/>
                </a:solidFill>
                <a:latin typeface="+mj-lt"/>
                <a:ea typeface="Times New Roman" panose="02020603050405020304" pitchFamily="18" charset="0"/>
                <a:cs typeface="Arial" panose="020B0604020202020204" pitchFamily="34" charset="0"/>
              </a:rPr>
              <a:t> </a:t>
            </a:r>
            <a:endParaRPr lang="en-GB" sz="2400" dirty="0">
              <a:latin typeface="+mj-lt"/>
              <a:ea typeface="Times New Roman" panose="02020603050405020304" pitchFamily="18" charset="0"/>
              <a:cs typeface="Times New Roman" panose="02020603050405020304" pitchFamily="18" charset="0"/>
            </a:endParaRPr>
          </a:p>
          <a:p>
            <a:pPr lvl="0">
              <a:spcBef>
                <a:spcPts val="1010"/>
              </a:spcBef>
              <a:buSzPct val="102000"/>
              <a:buFont typeface="Wingdings" panose="05000000000000000000" pitchFamily="2" charset="2"/>
              <a:buChar char="q"/>
            </a:pPr>
            <a:r>
              <a:rPr lang="en-GB" dirty="0">
                <a:latin typeface="+mj-lt"/>
                <a:ea typeface="Times New Roman" panose="02020603050405020304" pitchFamily="18" charset="0"/>
                <a:cs typeface="Arial" panose="020B0604020202020204" pitchFamily="34" charset="0"/>
              </a:rPr>
              <a:t>Attributing blame/counter-blame</a:t>
            </a:r>
            <a:r>
              <a:rPr lang="en-GB" dirty="0">
                <a:solidFill>
                  <a:srgbClr val="1F3864"/>
                </a:solidFill>
                <a:latin typeface="+mj-lt"/>
                <a:ea typeface="Times New Roman" panose="02020603050405020304" pitchFamily="18" charset="0"/>
                <a:cs typeface="Arial" panose="020B0604020202020204" pitchFamily="34" charset="0"/>
              </a:rPr>
              <a:t>. </a:t>
            </a:r>
            <a:r>
              <a:rPr lang="en-GB" dirty="0">
                <a:solidFill>
                  <a:srgbClr val="FF0000"/>
                </a:solidFill>
                <a:latin typeface="+mj-lt"/>
                <a:ea typeface="Times New Roman" panose="02020603050405020304" pitchFamily="18" charset="0"/>
                <a:cs typeface="Arial" panose="020B0604020202020204" pitchFamily="34" charset="0"/>
              </a:rPr>
              <a:t> </a:t>
            </a:r>
            <a:endParaRPr lang="en-GB" sz="2400" dirty="0">
              <a:latin typeface="+mj-lt"/>
              <a:ea typeface="Times New Roman" panose="02020603050405020304" pitchFamily="18" charset="0"/>
              <a:cs typeface="Times New Roman" panose="02020603050405020304" pitchFamily="18" charset="0"/>
            </a:endParaRPr>
          </a:p>
          <a:p>
            <a:pPr lvl="0">
              <a:spcBef>
                <a:spcPts val="1010"/>
              </a:spcBef>
              <a:buSzPct val="102000"/>
              <a:buFont typeface="Wingdings" panose="05000000000000000000" pitchFamily="2" charset="2"/>
              <a:buChar char="q"/>
            </a:pPr>
            <a:r>
              <a:rPr lang="en-GB" dirty="0">
                <a:latin typeface="+mj-lt"/>
                <a:ea typeface="Times New Roman" panose="02020603050405020304" pitchFamily="18" charset="0"/>
                <a:cs typeface="Arial" panose="020B0604020202020204" pitchFamily="34" charset="0"/>
              </a:rPr>
              <a:t>Evaluating</a:t>
            </a:r>
            <a:r>
              <a:rPr lang="en-GB" dirty="0">
                <a:solidFill>
                  <a:srgbClr val="1F3864"/>
                </a:solidFill>
                <a:latin typeface="+mj-lt"/>
                <a:ea typeface="Times New Roman" panose="02020603050405020304" pitchFamily="18" charset="0"/>
                <a:cs typeface="Arial" panose="020B0604020202020204" pitchFamily="34" charset="0"/>
              </a:rPr>
              <a:t>.</a:t>
            </a:r>
            <a:r>
              <a:rPr lang="en-GB" dirty="0">
                <a:solidFill>
                  <a:srgbClr val="FF0000"/>
                </a:solidFill>
                <a:latin typeface="+mj-lt"/>
                <a:ea typeface="Times New Roman" panose="02020603050405020304" pitchFamily="18" charset="0"/>
                <a:cs typeface="Arial" panose="020B0604020202020204" pitchFamily="34" charset="0"/>
              </a:rPr>
              <a:t>  </a:t>
            </a:r>
            <a:endParaRPr lang="en-GB" sz="2400" dirty="0">
              <a:latin typeface="+mj-lt"/>
              <a:ea typeface="Times New Roman" panose="02020603050405020304" pitchFamily="18" charset="0"/>
              <a:cs typeface="Times New Roman" panose="02020603050405020304" pitchFamily="18" charset="0"/>
            </a:endParaRPr>
          </a:p>
          <a:p>
            <a:pPr lvl="0">
              <a:spcBef>
                <a:spcPts val="1010"/>
              </a:spcBef>
              <a:buSzPct val="102000"/>
              <a:buFont typeface="Wingdings" panose="05000000000000000000" pitchFamily="2" charset="2"/>
              <a:buChar char="q"/>
            </a:pPr>
            <a:r>
              <a:rPr lang="en-GB" dirty="0">
                <a:latin typeface="+mj-lt"/>
                <a:ea typeface="Times New Roman" panose="02020603050405020304" pitchFamily="18" charset="0"/>
                <a:cs typeface="Arial" panose="020B0604020202020204" pitchFamily="34" charset="0"/>
              </a:rPr>
              <a:t>What you actually see and hear</a:t>
            </a:r>
            <a:r>
              <a:rPr lang="en-GB" dirty="0">
                <a:solidFill>
                  <a:srgbClr val="1F3864"/>
                </a:solidFill>
                <a:latin typeface="+mj-lt"/>
                <a:ea typeface="Times New Roman" panose="02020603050405020304" pitchFamily="18" charset="0"/>
                <a:cs typeface="Arial" panose="020B0604020202020204" pitchFamily="34" charset="0"/>
              </a:rPr>
              <a:t>. </a:t>
            </a:r>
            <a:r>
              <a:rPr lang="en-GB" dirty="0">
                <a:solidFill>
                  <a:srgbClr val="FF0000"/>
                </a:solidFill>
                <a:latin typeface="+mj-lt"/>
                <a:ea typeface="Times New Roman" panose="02020603050405020304" pitchFamily="18" charset="0"/>
                <a:cs typeface="Arial" panose="020B0604020202020204" pitchFamily="34" charset="0"/>
              </a:rPr>
              <a:t> </a:t>
            </a:r>
            <a:endParaRPr lang="en-GB" sz="2400" dirty="0">
              <a:latin typeface="+mj-lt"/>
              <a:ea typeface="Times New Roman" panose="02020603050405020304" pitchFamily="18" charset="0"/>
              <a:cs typeface="Times New Roman" panose="02020603050405020304" pitchFamily="18" charset="0"/>
            </a:endParaRPr>
          </a:p>
          <a:p>
            <a:pPr lvl="0">
              <a:spcBef>
                <a:spcPts val="1010"/>
              </a:spcBef>
              <a:buSzPct val="102000"/>
              <a:buFont typeface="Wingdings" panose="05000000000000000000" pitchFamily="2" charset="2"/>
              <a:buChar char="q"/>
            </a:pPr>
            <a:r>
              <a:rPr lang="en-GB" dirty="0">
                <a:latin typeface="+mj-lt"/>
                <a:ea typeface="Times New Roman" panose="02020603050405020304" pitchFamily="18" charset="0"/>
                <a:cs typeface="Arial" panose="020B0604020202020204" pitchFamily="34" charset="0"/>
              </a:rPr>
              <a:t>Putting perceptions, assumptions and biases into the mix. </a:t>
            </a:r>
            <a:r>
              <a:rPr lang="en-GB" dirty="0">
                <a:solidFill>
                  <a:srgbClr val="FF0000"/>
                </a:solidFill>
                <a:latin typeface="+mj-lt"/>
                <a:ea typeface="Times New Roman" panose="02020603050405020304" pitchFamily="18" charset="0"/>
                <a:cs typeface="Arial" panose="020B0604020202020204" pitchFamily="34" charset="0"/>
              </a:rPr>
              <a:t> </a:t>
            </a:r>
            <a:endParaRPr lang="en-GB" sz="2400" dirty="0">
              <a:latin typeface="+mj-lt"/>
              <a:ea typeface="Times New Roman" panose="02020603050405020304" pitchFamily="18" charset="0"/>
              <a:cs typeface="Times New Roman" panose="02020603050405020304" pitchFamily="18" charset="0"/>
            </a:endParaRPr>
          </a:p>
          <a:p>
            <a:pPr lvl="0">
              <a:spcBef>
                <a:spcPts val="1010"/>
              </a:spcBef>
              <a:buSzPct val="102000"/>
              <a:buFont typeface="Wingdings" panose="05000000000000000000" pitchFamily="2" charset="2"/>
              <a:buChar char="q"/>
            </a:pPr>
            <a:r>
              <a:rPr lang="en-GB" dirty="0">
                <a:latin typeface="+mj-lt"/>
                <a:ea typeface="Times New Roman" panose="02020603050405020304" pitchFamily="18" charset="0"/>
                <a:cs typeface="Arial" panose="020B0604020202020204" pitchFamily="34" charset="0"/>
              </a:rPr>
              <a:t>Not evaluating. </a:t>
            </a:r>
            <a:r>
              <a:rPr lang="en-GB" dirty="0">
                <a:solidFill>
                  <a:srgbClr val="FF0000"/>
                </a:solidFill>
                <a:latin typeface="+mj-lt"/>
                <a:ea typeface="Times New Roman" panose="02020603050405020304" pitchFamily="18" charset="0"/>
                <a:cs typeface="Arial" panose="020B0604020202020204" pitchFamily="34" charset="0"/>
              </a:rPr>
              <a:t> </a:t>
            </a:r>
            <a:endParaRPr lang="en-GB" sz="2400" dirty="0">
              <a:latin typeface="+mj-lt"/>
              <a:ea typeface="Times New Roman" panose="02020603050405020304" pitchFamily="18" charset="0"/>
              <a:cs typeface="Times New Roman" panose="02020603050405020304" pitchFamily="18" charset="0"/>
            </a:endParaRPr>
          </a:p>
          <a:p>
            <a:pPr lvl="0">
              <a:spcBef>
                <a:spcPts val="1010"/>
              </a:spcBef>
              <a:buSzPct val="102000"/>
              <a:buFont typeface="Wingdings" panose="05000000000000000000" pitchFamily="2" charset="2"/>
              <a:buChar char="q"/>
            </a:pPr>
            <a:r>
              <a:rPr lang="en-GB" dirty="0">
                <a:latin typeface="+mj-lt"/>
                <a:ea typeface="Times New Roman" panose="02020603050405020304" pitchFamily="18" charset="0"/>
                <a:cs typeface="Arial" panose="020B0604020202020204" pitchFamily="34" charset="0"/>
              </a:rPr>
              <a:t>A right versus wrong dynamic. </a:t>
            </a:r>
            <a:r>
              <a:rPr lang="en-GB" dirty="0">
                <a:solidFill>
                  <a:srgbClr val="FF0000"/>
                </a:solidFill>
                <a:latin typeface="+mj-lt"/>
                <a:ea typeface="Times New Roman" panose="02020603050405020304" pitchFamily="18" charset="0"/>
                <a:cs typeface="Arial" panose="020B0604020202020204" pitchFamily="34" charset="0"/>
              </a:rPr>
              <a:t> </a:t>
            </a:r>
            <a:endParaRPr lang="en-GB" sz="2400" dirty="0">
              <a:latin typeface="+mj-lt"/>
              <a:ea typeface="Times New Roman" panose="02020603050405020304" pitchFamily="18" charset="0"/>
              <a:cs typeface="Times New Roman" panose="02020603050405020304" pitchFamily="18" charset="0"/>
            </a:endParaRPr>
          </a:p>
          <a:p>
            <a:pPr>
              <a:spcAft>
                <a:spcPts val="1200"/>
              </a:spcAft>
              <a:buSzPct val="102000"/>
              <a:buFont typeface="Wingdings" panose="05000000000000000000" pitchFamily="2" charset="2"/>
              <a:buChar char="q"/>
            </a:pPr>
            <a:r>
              <a:rPr lang="en-GB" dirty="0">
                <a:latin typeface="+mj-lt"/>
                <a:ea typeface="Times New Roman" panose="02020603050405020304" pitchFamily="18" charset="0"/>
                <a:cs typeface="Arial" panose="020B0604020202020204" pitchFamily="34" charset="0"/>
              </a:rPr>
              <a:t>Advocating the best way to do things</a:t>
            </a:r>
            <a:r>
              <a:rPr lang="en-GB" dirty="0">
                <a:solidFill>
                  <a:srgbClr val="1F3864"/>
                </a:solidFill>
                <a:latin typeface="+mj-lt"/>
                <a:ea typeface="Times New Roman" panose="02020603050405020304" pitchFamily="18" charset="0"/>
                <a:cs typeface="Arial" panose="020B0604020202020204" pitchFamily="34" charset="0"/>
              </a:rPr>
              <a:t>. </a:t>
            </a:r>
            <a:r>
              <a:rPr lang="en-GB" dirty="0">
                <a:solidFill>
                  <a:srgbClr val="FF0000"/>
                </a:solidFill>
                <a:latin typeface="+mj-lt"/>
                <a:ea typeface="Times New Roman" panose="02020603050405020304" pitchFamily="18" charset="0"/>
                <a:cs typeface="Arial" panose="020B0604020202020204" pitchFamily="34" charset="0"/>
              </a:rPr>
              <a:t> </a:t>
            </a:r>
            <a:endParaRPr lang="en-GB" sz="1200" dirty="0">
              <a:solidFill>
                <a:srgbClr val="000000"/>
              </a:solidFill>
              <a:latin typeface="Times New Roman" panose="02020603050405020304" pitchFamily="18" charset="0"/>
              <a:ea typeface="Times New Roman" panose="02020603050405020304" pitchFamily="18" charset="0"/>
            </a:endParaRPr>
          </a:p>
          <a:p>
            <a:pPr>
              <a:spcAft>
                <a:spcPts val="800"/>
              </a:spcAft>
            </a:pPr>
            <a:endParaRPr lang="en-GB" sz="1600" dirty="0">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78325051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39ED24-26B4-487F-A514-21419BE17708}"/>
              </a:ext>
            </a:extLst>
          </p:cNvPr>
          <p:cNvSpPr>
            <a:spLocks noGrp="1"/>
          </p:cNvSpPr>
          <p:nvPr>
            <p:ph type="title"/>
          </p:nvPr>
        </p:nvSpPr>
        <p:spPr/>
        <p:txBody>
          <a:bodyPr/>
          <a:lstStyle/>
          <a:p>
            <a:r>
              <a:rPr lang="en-GB" b="1" dirty="0"/>
              <a:t>QUESTION 7:</a:t>
            </a:r>
          </a:p>
        </p:txBody>
      </p:sp>
      <p:sp>
        <p:nvSpPr>
          <p:cNvPr id="3" name="Content Placeholder 2">
            <a:extLst>
              <a:ext uri="{FF2B5EF4-FFF2-40B4-BE49-F238E27FC236}">
                <a16:creationId xmlns:a16="http://schemas.microsoft.com/office/drawing/2014/main" id="{5B78772C-8AD1-4E79-95CE-34380F850DC1}"/>
              </a:ext>
            </a:extLst>
          </p:cNvPr>
          <p:cNvSpPr>
            <a:spLocks noGrp="1"/>
          </p:cNvSpPr>
          <p:nvPr>
            <p:ph idx="1"/>
          </p:nvPr>
        </p:nvSpPr>
        <p:spPr/>
        <p:txBody>
          <a:bodyPr>
            <a:normAutofit fontScale="55000" lnSpcReduction="20000"/>
          </a:bodyPr>
          <a:lstStyle/>
          <a:p>
            <a:pPr marL="0" indent="0">
              <a:spcBef>
                <a:spcPts val="1010"/>
              </a:spcBef>
              <a:spcAft>
                <a:spcPts val="800"/>
              </a:spcAft>
              <a:buSzPct val="102000"/>
              <a:buNone/>
            </a:pPr>
            <a:r>
              <a:rPr lang="en-GB" sz="6500" b="1" dirty="0">
                <a:latin typeface="+mj-lt"/>
                <a:ea typeface="Times New Roman" panose="02020603050405020304" pitchFamily="18" charset="0"/>
                <a:cs typeface="Arial" panose="020B0604020202020204" pitchFamily="34" charset="0"/>
              </a:rPr>
              <a:t>How do individuals </a:t>
            </a:r>
            <a:r>
              <a:rPr lang="en-GB" sz="6500" b="1" dirty="0">
                <a:latin typeface="+mj-lt"/>
                <a:ea typeface="Times New Roman" panose="02020603050405020304" pitchFamily="18" charset="0"/>
                <a:cs typeface="Times New Roman" panose="02020603050405020304" pitchFamily="18" charset="0"/>
              </a:rPr>
              <a:t>tend to respond to conflict?</a:t>
            </a:r>
          </a:p>
          <a:p>
            <a:pPr marL="0" indent="0">
              <a:spcBef>
                <a:spcPts val="1010"/>
              </a:spcBef>
              <a:spcAft>
                <a:spcPts val="800"/>
              </a:spcAft>
              <a:buSzPct val="102000"/>
              <a:buNone/>
            </a:pPr>
            <a:endParaRPr lang="en-GB" sz="5800" dirty="0">
              <a:latin typeface="+mj-lt"/>
              <a:ea typeface="Calibri" panose="020F0502020204030204" pitchFamily="34" charset="0"/>
              <a:cs typeface="Times New Roman" panose="02020603050405020304" pitchFamily="18" charset="0"/>
            </a:endParaRPr>
          </a:p>
          <a:p>
            <a:pPr lvl="0">
              <a:spcBef>
                <a:spcPts val="1010"/>
              </a:spcBef>
              <a:buSzPct val="102000"/>
              <a:buFont typeface="Wingdings" panose="05000000000000000000" pitchFamily="2" charset="2"/>
              <a:buChar char="q"/>
            </a:pPr>
            <a:r>
              <a:rPr lang="en-GB" sz="8700" dirty="0">
                <a:latin typeface="+mj-lt"/>
                <a:ea typeface="Times New Roman" panose="02020603050405020304" pitchFamily="18" charset="0"/>
                <a:cs typeface="Times New Roman" panose="02020603050405020304" pitchFamily="18" charset="0"/>
              </a:rPr>
              <a:t>We all have similar reactions to conflict</a:t>
            </a:r>
          </a:p>
          <a:p>
            <a:pPr marL="630238" lvl="0" indent="-630238">
              <a:buSzPct val="102000"/>
              <a:buFont typeface="Wingdings" panose="05000000000000000000" pitchFamily="2" charset="2"/>
              <a:buChar char="q"/>
            </a:pPr>
            <a:r>
              <a:rPr lang="en-GB" sz="8700" dirty="0">
                <a:latin typeface="+mj-lt"/>
                <a:ea typeface="Times New Roman" panose="02020603050405020304" pitchFamily="18" charset="0"/>
                <a:cs typeface="Times New Roman" panose="02020603050405020304" pitchFamily="18" charset="0"/>
              </a:rPr>
              <a:t>In different – yet often individually consistent – ways</a:t>
            </a:r>
            <a:r>
              <a:rPr lang="en-GB" sz="8700" dirty="0">
                <a:latin typeface="+mj-lt"/>
                <a:ea typeface="Calibri" panose="020F0502020204030204" pitchFamily="34" charset="0"/>
                <a:cs typeface="Times New Roman" panose="02020603050405020304" pitchFamily="18" charset="0"/>
              </a:rPr>
              <a:t> </a:t>
            </a:r>
            <a:endParaRPr lang="en-GB" sz="8700" dirty="0">
              <a:latin typeface="+mj-lt"/>
              <a:ea typeface="Times New Roman" panose="02020603050405020304" pitchFamily="18" charset="0"/>
              <a:cs typeface="Times New Roman" panose="02020603050405020304" pitchFamily="18" charset="0"/>
            </a:endParaRPr>
          </a:p>
          <a:p>
            <a:pPr lvl="0">
              <a:buSzPct val="102000"/>
              <a:buFont typeface="Wingdings" panose="05000000000000000000" pitchFamily="2" charset="2"/>
              <a:buChar char="q"/>
            </a:pPr>
            <a:r>
              <a:rPr lang="en-GB" sz="8700" dirty="0">
                <a:latin typeface="+mj-lt"/>
                <a:ea typeface="Times New Roman" panose="02020603050405020304" pitchFamily="18" charset="0"/>
                <a:cs typeface="Times New Roman" panose="02020603050405020304" pitchFamily="18" charset="0"/>
              </a:rPr>
              <a:t>Conflict always causes a stress reaction</a:t>
            </a:r>
          </a:p>
          <a:p>
            <a:pPr>
              <a:spcAft>
                <a:spcPts val="800"/>
              </a:spcAft>
            </a:pPr>
            <a:endParaRPr lang="en-GB" sz="2000" dirty="0">
              <a:latin typeface="+mj-lt"/>
              <a:ea typeface="Calibri" panose="020F0502020204030204" pitchFamily="34" charset="0"/>
              <a:cs typeface="Times New Roman" panose="02020603050405020304" pitchFamily="18" charset="0"/>
            </a:endParaRPr>
          </a:p>
          <a:p>
            <a:pPr marL="0" indent="0">
              <a:spcAft>
                <a:spcPts val="800"/>
              </a:spcAft>
              <a:buNone/>
            </a:pPr>
            <a:r>
              <a:rPr lang="en-GB" dirty="0">
                <a:latin typeface="+mj-lt"/>
                <a:ea typeface="Calibri" panose="020F0502020204030204" pitchFamily="34" charset="0"/>
                <a:cs typeface="Times New Roman" panose="02020603050405020304" pitchFamily="18" charset="0"/>
              </a:rPr>
              <a:t> </a:t>
            </a:r>
            <a:endParaRPr lang="en-GB" sz="1600" dirty="0">
              <a:latin typeface="+mj-lt"/>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12341600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A76C52-510A-4727-BA1B-54FB7061C400}"/>
              </a:ext>
            </a:extLst>
          </p:cNvPr>
          <p:cNvSpPr>
            <a:spLocks noGrp="1"/>
          </p:cNvSpPr>
          <p:nvPr>
            <p:ph type="title"/>
          </p:nvPr>
        </p:nvSpPr>
        <p:spPr>
          <a:xfrm>
            <a:off x="220717" y="365125"/>
            <a:ext cx="11133083" cy="1325563"/>
          </a:xfrm>
        </p:spPr>
        <p:txBody>
          <a:bodyPr/>
          <a:lstStyle/>
          <a:p>
            <a:r>
              <a:rPr lang="en-GB" b="1" dirty="0"/>
              <a:t>QUESTION 8:</a:t>
            </a:r>
          </a:p>
        </p:txBody>
      </p:sp>
      <p:sp>
        <p:nvSpPr>
          <p:cNvPr id="3" name="Content Placeholder 2">
            <a:extLst>
              <a:ext uri="{FF2B5EF4-FFF2-40B4-BE49-F238E27FC236}">
                <a16:creationId xmlns:a16="http://schemas.microsoft.com/office/drawing/2014/main" id="{E73A5548-0D1C-474C-B775-0466D1118719}"/>
              </a:ext>
            </a:extLst>
          </p:cNvPr>
          <p:cNvSpPr>
            <a:spLocks noGrp="1"/>
          </p:cNvSpPr>
          <p:nvPr>
            <p:ph idx="1"/>
          </p:nvPr>
        </p:nvSpPr>
        <p:spPr>
          <a:xfrm>
            <a:off x="1" y="1825625"/>
            <a:ext cx="12044854" cy="4351338"/>
          </a:xfrm>
        </p:spPr>
        <p:txBody>
          <a:bodyPr>
            <a:normAutofit fontScale="25000" lnSpcReduction="20000"/>
          </a:bodyPr>
          <a:lstStyle/>
          <a:p>
            <a:pPr>
              <a:lnSpc>
                <a:spcPct val="115000"/>
              </a:lnSpc>
              <a:spcAft>
                <a:spcPts val="1000"/>
              </a:spcAft>
            </a:pPr>
            <a:r>
              <a:rPr lang="en-GB" sz="11200" b="1" dirty="0">
                <a:latin typeface="Verdana" panose="020B0604030504040204" pitchFamily="34" charset="0"/>
                <a:ea typeface="Calibri" panose="020F0502020204030204" pitchFamily="34" charset="0"/>
                <a:cs typeface="Arial" panose="020B0604020202020204" pitchFamily="34" charset="0"/>
              </a:rPr>
              <a:t>Is ‘peak performance’ and good decision making more likely when we are:</a:t>
            </a:r>
            <a:endParaRPr lang="en-GB" dirty="0">
              <a:latin typeface="+mj-lt"/>
              <a:ea typeface="Calibri" panose="020F0502020204030204" pitchFamily="34" charset="0"/>
              <a:cs typeface="Arial" panose="020B0604020202020204" pitchFamily="34" charset="0"/>
            </a:endParaRPr>
          </a:p>
          <a:p>
            <a:pPr>
              <a:lnSpc>
                <a:spcPct val="115000"/>
              </a:lnSpc>
              <a:spcAft>
                <a:spcPts val="1000"/>
              </a:spcAft>
              <a:buSzPct val="104000"/>
              <a:buFont typeface="Wingdings" panose="05000000000000000000" pitchFamily="2" charset="2"/>
              <a:buChar char="q"/>
            </a:pPr>
            <a:r>
              <a:rPr lang="en-GB" sz="14400" dirty="0">
                <a:latin typeface="+mj-lt"/>
                <a:ea typeface="Calibri" panose="020F0502020204030204" pitchFamily="34" charset="0"/>
                <a:cs typeface="Arial" panose="020B0604020202020204" pitchFamily="34" charset="0"/>
              </a:rPr>
              <a:t>Experiencing low stress levels</a:t>
            </a:r>
            <a:endParaRPr lang="en-GB" sz="14400" dirty="0">
              <a:latin typeface="+mj-lt"/>
              <a:ea typeface="Calibri" panose="020F0502020204030204" pitchFamily="34" charset="0"/>
              <a:cs typeface="Times New Roman" panose="02020603050405020304" pitchFamily="18" charset="0"/>
            </a:endParaRPr>
          </a:p>
          <a:p>
            <a:pPr lvl="0">
              <a:lnSpc>
                <a:spcPct val="115000"/>
              </a:lnSpc>
              <a:spcAft>
                <a:spcPts val="1000"/>
              </a:spcAft>
              <a:buSzPct val="104000"/>
              <a:buFont typeface="Wingdings" panose="05000000000000000000" pitchFamily="2" charset="2"/>
              <a:buChar char="q"/>
            </a:pPr>
            <a:r>
              <a:rPr lang="en-GB" sz="14400" dirty="0">
                <a:latin typeface="+mj-lt"/>
                <a:ea typeface="Calibri" panose="020F0502020204030204" pitchFamily="34" charset="0"/>
                <a:cs typeface="Arial" panose="020B0604020202020204" pitchFamily="34" charset="0"/>
              </a:rPr>
              <a:t>Experiencing high stress levels</a:t>
            </a:r>
            <a:endParaRPr lang="en-GB" sz="14400" dirty="0">
              <a:latin typeface="+mj-lt"/>
              <a:ea typeface="Calibri" panose="020F0502020204030204" pitchFamily="34" charset="0"/>
              <a:cs typeface="Times New Roman" panose="02020603050405020304" pitchFamily="18" charset="0"/>
            </a:endParaRPr>
          </a:p>
          <a:p>
            <a:pPr lvl="0">
              <a:lnSpc>
                <a:spcPct val="115000"/>
              </a:lnSpc>
              <a:spcAft>
                <a:spcPts val="1000"/>
              </a:spcAft>
              <a:buSzPct val="104000"/>
              <a:buFont typeface="Wingdings" panose="05000000000000000000" pitchFamily="2" charset="2"/>
              <a:buChar char="q"/>
            </a:pPr>
            <a:r>
              <a:rPr lang="en-GB" sz="14400" dirty="0">
                <a:latin typeface="+mj-lt"/>
                <a:ea typeface="Calibri" panose="020F0502020204030204" pitchFamily="34" charset="0"/>
                <a:cs typeface="Arial" panose="020B0604020202020204" pitchFamily="34" charset="0"/>
              </a:rPr>
              <a:t>Feeling very energetic</a:t>
            </a:r>
            <a:endParaRPr lang="en-GB" sz="14400" dirty="0">
              <a:latin typeface="+mj-lt"/>
              <a:ea typeface="Calibri" panose="020F0502020204030204" pitchFamily="34" charset="0"/>
              <a:cs typeface="Times New Roman" panose="02020603050405020304" pitchFamily="18" charset="0"/>
            </a:endParaRPr>
          </a:p>
          <a:p>
            <a:pPr>
              <a:lnSpc>
                <a:spcPct val="115000"/>
              </a:lnSpc>
              <a:spcAft>
                <a:spcPts val="1000"/>
              </a:spcAft>
              <a:buSzPct val="104000"/>
              <a:buFont typeface="Wingdings" panose="05000000000000000000" pitchFamily="2" charset="2"/>
              <a:buChar char="q"/>
            </a:pPr>
            <a:r>
              <a:rPr lang="en-GB" sz="14400" dirty="0">
                <a:latin typeface="+mj-lt"/>
                <a:ea typeface="Calibri" panose="020F0502020204030204" pitchFamily="34" charset="0"/>
                <a:cs typeface="Times New Roman" panose="02020603050405020304" pitchFamily="18" charset="0"/>
              </a:rPr>
              <a:t>Experiencing a</a:t>
            </a:r>
            <a:r>
              <a:rPr lang="en-GB" sz="14400" dirty="0">
                <a:latin typeface="+mj-lt"/>
                <a:ea typeface="Calibri" panose="020F0502020204030204" pitchFamily="34" charset="0"/>
                <a:cs typeface="Arial" panose="020B0604020202020204" pitchFamily="34" charset="0"/>
              </a:rPr>
              <a:t> good balance between high and low stress levels</a:t>
            </a:r>
            <a:r>
              <a:rPr lang="en-GB" sz="14400" dirty="0">
                <a:latin typeface="+mj-lt"/>
                <a:ea typeface="Calibri" panose="020F0502020204030204" pitchFamily="34" charset="0"/>
                <a:cs typeface="Times New Roman" panose="02020603050405020304" pitchFamily="18" charset="0"/>
              </a:rPr>
              <a:t> </a:t>
            </a:r>
            <a:r>
              <a:rPr lang="en-GB" sz="14400" dirty="0">
                <a:latin typeface="+mj-lt"/>
              </a:rPr>
              <a:t> </a:t>
            </a:r>
          </a:p>
          <a:p>
            <a:pPr marL="803275" lvl="0" indent="-803275">
              <a:lnSpc>
                <a:spcPct val="115000"/>
              </a:lnSpc>
              <a:spcAft>
                <a:spcPts val="1000"/>
              </a:spcAft>
              <a:buSzPts val="1600"/>
              <a:buFont typeface="Arial" panose="020B0604020202020204" pitchFamily="34" charset="0"/>
              <a:buChar char=""/>
            </a:pPr>
            <a:endParaRPr lang="en-GB" sz="2400" dirty="0">
              <a:latin typeface="Calibri" panose="020F0502020204030204" pitchFamily="34" charset="0"/>
              <a:ea typeface="Calibri" panose="020F0502020204030204" pitchFamily="34" charset="0"/>
              <a:cs typeface="Times New Roman" panose="02020603050405020304" pitchFamily="18" charset="0"/>
            </a:endParaRPr>
          </a:p>
          <a:p>
            <a:pPr marL="0" indent="0">
              <a:spcAft>
                <a:spcPts val="800"/>
              </a:spcAft>
              <a:buNone/>
            </a:pPr>
            <a:r>
              <a:rPr lang="en-GB" sz="1600" dirty="0">
                <a:latin typeface="Calibri" panose="020F0502020204030204" pitchFamily="34" charset="0"/>
                <a:ea typeface="Times New Roman" panose="02020603050405020304" pitchFamily="18" charset="0"/>
                <a:cs typeface="Times New Roman" panose="02020603050405020304" pitchFamily="18" charset="0"/>
              </a:rPr>
              <a:t> </a:t>
            </a:r>
          </a:p>
          <a:p>
            <a:endParaRPr lang="en-GB" dirty="0"/>
          </a:p>
        </p:txBody>
      </p:sp>
    </p:spTree>
    <p:extLst>
      <p:ext uri="{BB962C8B-B14F-4D97-AF65-F5344CB8AC3E}">
        <p14:creationId xmlns:p14="http://schemas.microsoft.com/office/powerpoint/2010/main" val="111126018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B0A534-CCE5-4C29-A95A-B60BDAFA38D3}"/>
              </a:ext>
            </a:extLst>
          </p:cNvPr>
          <p:cNvSpPr>
            <a:spLocks noGrp="1"/>
          </p:cNvSpPr>
          <p:nvPr>
            <p:ph type="title"/>
          </p:nvPr>
        </p:nvSpPr>
        <p:spPr/>
        <p:txBody>
          <a:bodyPr/>
          <a:lstStyle/>
          <a:p>
            <a:r>
              <a:rPr lang="en-GB" b="1" dirty="0"/>
              <a:t>QUESTION 9:</a:t>
            </a:r>
          </a:p>
        </p:txBody>
      </p:sp>
      <p:sp>
        <p:nvSpPr>
          <p:cNvPr id="3" name="Content Placeholder 2">
            <a:extLst>
              <a:ext uri="{FF2B5EF4-FFF2-40B4-BE49-F238E27FC236}">
                <a16:creationId xmlns:a16="http://schemas.microsoft.com/office/drawing/2014/main" id="{E4F80A14-A33A-4415-BCCC-C388D4165EF4}"/>
              </a:ext>
            </a:extLst>
          </p:cNvPr>
          <p:cNvSpPr>
            <a:spLocks noGrp="1"/>
          </p:cNvSpPr>
          <p:nvPr>
            <p:ph idx="1"/>
          </p:nvPr>
        </p:nvSpPr>
        <p:spPr/>
        <p:txBody>
          <a:bodyPr>
            <a:normAutofit fontScale="25000" lnSpcReduction="20000"/>
          </a:bodyPr>
          <a:lstStyle/>
          <a:p>
            <a:pPr marL="0" lvl="0" indent="0">
              <a:buNone/>
            </a:pPr>
            <a:r>
              <a:rPr lang="en-GB" sz="12300" dirty="0">
                <a:latin typeface="+mj-lt"/>
              </a:rPr>
              <a:t>Conflict at work usually consists of three main elements.  Can you (</a:t>
            </a:r>
            <a:r>
              <a:rPr lang="en-GB" sz="12300" dirty="0" err="1">
                <a:latin typeface="+mj-lt"/>
              </a:rPr>
              <a:t>i</a:t>
            </a:r>
            <a:r>
              <a:rPr lang="en-GB" sz="12300" dirty="0">
                <a:latin typeface="+mj-lt"/>
              </a:rPr>
              <a:t>) Describe your understanding of these and (ii) Give an example of each element ?</a:t>
            </a:r>
          </a:p>
          <a:p>
            <a:pPr marL="0" indent="0">
              <a:buNone/>
            </a:pPr>
            <a:r>
              <a:rPr lang="en-GB" sz="12300" dirty="0"/>
              <a:t> </a:t>
            </a:r>
          </a:p>
          <a:p>
            <a:pPr lvl="0">
              <a:buFont typeface="Wingdings" panose="05000000000000000000" pitchFamily="2" charset="2"/>
              <a:buChar char="q"/>
            </a:pPr>
            <a:r>
              <a:rPr lang="en-GB" sz="12300" b="1" dirty="0"/>
              <a:t>Task conflict  </a:t>
            </a:r>
            <a:r>
              <a:rPr lang="en-GB" sz="12300" dirty="0"/>
              <a:t>- </a:t>
            </a:r>
          </a:p>
          <a:p>
            <a:pPr>
              <a:buFont typeface="Wingdings" panose="05000000000000000000" pitchFamily="2" charset="2"/>
              <a:buChar char="q"/>
            </a:pPr>
            <a:endParaRPr lang="en-GB" sz="12300" dirty="0"/>
          </a:p>
          <a:p>
            <a:pPr lvl="0">
              <a:buFont typeface="Wingdings" panose="05000000000000000000" pitchFamily="2" charset="2"/>
              <a:buChar char="q"/>
            </a:pPr>
            <a:r>
              <a:rPr lang="en-GB" sz="12300" b="1" dirty="0"/>
              <a:t>Process conflict</a:t>
            </a:r>
            <a:r>
              <a:rPr lang="en-GB" sz="12300" dirty="0"/>
              <a:t> – </a:t>
            </a:r>
          </a:p>
          <a:p>
            <a:pPr marL="0" indent="0">
              <a:buNone/>
            </a:pPr>
            <a:endParaRPr lang="en-GB" sz="12300" dirty="0"/>
          </a:p>
          <a:p>
            <a:pPr lvl="0">
              <a:buFont typeface="Wingdings" panose="05000000000000000000" pitchFamily="2" charset="2"/>
              <a:buChar char="q"/>
            </a:pPr>
            <a:r>
              <a:rPr lang="en-GB" sz="12300" b="1" dirty="0"/>
              <a:t>Relationship conflict  </a:t>
            </a:r>
            <a:r>
              <a:rPr lang="en-GB" sz="12300"/>
              <a:t>-  </a:t>
            </a:r>
            <a:endParaRPr lang="en-GB" sz="12300" dirty="0"/>
          </a:p>
          <a:p>
            <a:pPr>
              <a:buFont typeface="Wingdings" panose="05000000000000000000" pitchFamily="2" charset="2"/>
              <a:buChar char="q"/>
            </a:pPr>
            <a:endParaRPr lang="en-GB" dirty="0"/>
          </a:p>
          <a:p>
            <a:pPr>
              <a:lnSpc>
                <a:spcPct val="115000"/>
              </a:lnSpc>
              <a:spcAft>
                <a:spcPts val="1000"/>
              </a:spcAft>
            </a:pPr>
            <a:endParaRPr lang="en-GB" sz="2400" dirty="0">
              <a:latin typeface="Calibri" panose="020F0502020204030204" pitchFamily="34" charset="0"/>
              <a:ea typeface="Calibri" panose="020F0502020204030204" pitchFamily="34" charset="0"/>
              <a:cs typeface="Times New Roman" panose="02020603050405020304" pitchFamily="18" charset="0"/>
            </a:endParaRPr>
          </a:p>
          <a:p>
            <a:pPr>
              <a:spcAft>
                <a:spcPts val="800"/>
              </a:spcAft>
            </a:pPr>
            <a:r>
              <a:rPr lang="en-GB" sz="1600" dirty="0">
                <a:latin typeface="Calibri" panose="020F0502020204030204" pitchFamily="34" charset="0"/>
                <a:ea typeface="Times New Roman" panose="02020603050405020304" pitchFamily="18" charset="0"/>
                <a:cs typeface="Times New Roman" panose="02020603050405020304" pitchFamily="18" charset="0"/>
              </a:rPr>
              <a:t> </a:t>
            </a:r>
          </a:p>
          <a:p>
            <a:endParaRPr lang="en-GB" dirty="0"/>
          </a:p>
        </p:txBody>
      </p:sp>
    </p:spTree>
    <p:extLst>
      <p:ext uri="{BB962C8B-B14F-4D97-AF65-F5344CB8AC3E}">
        <p14:creationId xmlns:p14="http://schemas.microsoft.com/office/powerpoint/2010/main" val="110630456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1A8F6D-4D3A-419F-9AAB-D368DFE0B2FF}"/>
              </a:ext>
            </a:extLst>
          </p:cNvPr>
          <p:cNvSpPr>
            <a:spLocks noGrp="1"/>
          </p:cNvSpPr>
          <p:nvPr>
            <p:ph type="title"/>
          </p:nvPr>
        </p:nvSpPr>
        <p:spPr>
          <a:xfrm>
            <a:off x="0" y="0"/>
            <a:ext cx="11430000" cy="1325563"/>
          </a:xfrm>
        </p:spPr>
        <p:txBody>
          <a:bodyPr/>
          <a:lstStyle/>
          <a:p>
            <a:r>
              <a:rPr lang="en-GB" b="1" dirty="0"/>
              <a:t>QUESTION 10:</a:t>
            </a:r>
          </a:p>
        </p:txBody>
      </p:sp>
      <p:sp>
        <p:nvSpPr>
          <p:cNvPr id="3" name="Content Placeholder 2">
            <a:extLst>
              <a:ext uri="{FF2B5EF4-FFF2-40B4-BE49-F238E27FC236}">
                <a16:creationId xmlns:a16="http://schemas.microsoft.com/office/drawing/2014/main" id="{5A55CB74-85F3-4D44-AA1F-5BADD4996DAF}"/>
              </a:ext>
            </a:extLst>
          </p:cNvPr>
          <p:cNvSpPr>
            <a:spLocks noGrp="1"/>
          </p:cNvSpPr>
          <p:nvPr>
            <p:ph sz="half" idx="1"/>
          </p:nvPr>
        </p:nvSpPr>
        <p:spPr>
          <a:xfrm>
            <a:off x="0" y="1333500"/>
            <a:ext cx="6572250" cy="5524500"/>
          </a:xfrm>
        </p:spPr>
        <p:txBody>
          <a:bodyPr vert="horz" lIns="91440" tIns="45720" rIns="91440" bIns="45720" rtlCol="0" anchor="t">
            <a:normAutofit fontScale="25000" lnSpcReduction="20000"/>
          </a:bodyPr>
          <a:lstStyle/>
          <a:p>
            <a:pPr marL="0" indent="0" fontAlgn="base">
              <a:lnSpc>
                <a:spcPct val="120000"/>
              </a:lnSpc>
              <a:spcAft>
                <a:spcPts val="200"/>
              </a:spcAft>
              <a:buNone/>
              <a:tabLst>
                <a:tab pos="320040" algn="l"/>
              </a:tabLst>
            </a:pPr>
            <a:r>
              <a:rPr lang="en-GB" sz="9600" dirty="0">
                <a:latin typeface="+mj-lt"/>
                <a:ea typeface="Times New Roman" panose="02020603050405020304" pitchFamily="18" charset="0"/>
                <a:cs typeface="Times New Roman" panose="02020603050405020304" pitchFamily="18" charset="0"/>
              </a:rPr>
              <a:t>In order to deal with conflict and problems in life, Freud offered the concept that the ego employs a range of defence mechanisms.   </a:t>
            </a:r>
          </a:p>
          <a:p>
            <a:pPr marL="0" indent="0">
              <a:lnSpc>
                <a:spcPct val="120000"/>
              </a:lnSpc>
              <a:spcAft>
                <a:spcPts val="800"/>
              </a:spcAft>
              <a:buNone/>
            </a:pPr>
            <a:r>
              <a:rPr lang="en-GB" sz="9600" dirty="0">
                <a:latin typeface="+mj-lt"/>
                <a:ea typeface="Times New Roman" panose="02020603050405020304" pitchFamily="18" charset="0"/>
                <a:cs typeface="Times New Roman" panose="02020603050405020304" pitchFamily="18" charset="0"/>
              </a:rPr>
              <a:t>Defence mechanisms operate at an unconscious level and help ward off unpleasant feelings (i.e. anxiety) or make things feel better for the individual.  </a:t>
            </a:r>
          </a:p>
          <a:p>
            <a:pPr marL="0" indent="0">
              <a:lnSpc>
                <a:spcPct val="120000"/>
              </a:lnSpc>
              <a:spcAft>
                <a:spcPts val="800"/>
              </a:spcAft>
              <a:buNone/>
            </a:pPr>
            <a:r>
              <a:rPr lang="en-GB" sz="9600" dirty="0">
                <a:latin typeface="+mj-lt"/>
                <a:ea typeface="Times New Roman" panose="02020603050405020304" pitchFamily="18" charset="0"/>
                <a:cs typeface="Times New Roman"/>
              </a:rPr>
              <a:t>Recognising our own defence mechanisms can be important in developing our reactions to conflict.  </a:t>
            </a:r>
            <a:endParaRPr lang="en-GB" sz="9600" dirty="0">
              <a:latin typeface="+mj-lt"/>
              <a:ea typeface="+mn-lt"/>
              <a:cs typeface="+mn-lt"/>
            </a:endParaRPr>
          </a:p>
          <a:p>
            <a:pPr marL="0" indent="0">
              <a:lnSpc>
                <a:spcPct val="120000"/>
              </a:lnSpc>
              <a:spcAft>
                <a:spcPts val="800"/>
              </a:spcAft>
              <a:buNone/>
            </a:pPr>
            <a:r>
              <a:rPr lang="en-GB" sz="9600" dirty="0">
                <a:latin typeface="+mj-lt"/>
                <a:cs typeface="Times New Roman"/>
                <a:hlinkClick r:id="rId3"/>
              </a:rPr>
              <a:t>https://youtu.be/WfeLzjqXemw</a:t>
            </a:r>
            <a:r>
              <a:rPr lang="en-GB" sz="9600" dirty="0">
                <a:latin typeface="+mj-lt"/>
                <a:cs typeface="Times New Roman"/>
              </a:rPr>
              <a:t> watch the video, make notes about the different defence mechanisms, then answer the question that follows. </a:t>
            </a:r>
            <a:endParaRPr lang="en-GB" sz="9600" dirty="0">
              <a:latin typeface="+mj-lt"/>
              <a:ea typeface="Verdana"/>
              <a:cs typeface="Times New Roman"/>
            </a:endParaRPr>
          </a:p>
        </p:txBody>
      </p:sp>
      <p:pic>
        <p:nvPicPr>
          <p:cNvPr id="5" name="Online Media 4" title="10 Psychological Defense Mechanisms">
            <a:hlinkClick r:id="" action="ppaction://media"/>
            <a:extLst>
              <a:ext uri="{FF2B5EF4-FFF2-40B4-BE49-F238E27FC236}">
                <a16:creationId xmlns:a16="http://schemas.microsoft.com/office/drawing/2014/main" id="{683627B1-C456-4889-829C-705F739CEBDE}"/>
              </a:ext>
            </a:extLst>
          </p:cNvPr>
          <p:cNvPicPr>
            <a:picLocks noGrp="1" noRot="1" noChangeAspect="1"/>
          </p:cNvPicPr>
          <p:nvPr>
            <p:ph sz="half" idx="2"/>
            <a:videoFile r:link="rId1"/>
          </p:nvPr>
        </p:nvPicPr>
        <p:blipFill>
          <a:blip r:embed="rId4"/>
          <a:stretch>
            <a:fillRect/>
          </a:stretch>
        </p:blipFill>
        <p:spPr>
          <a:xfrm>
            <a:off x="6705600" y="2257425"/>
            <a:ext cx="5181600" cy="2914650"/>
          </a:xfrm>
          <a:prstGeom prst="rect">
            <a:avLst/>
          </a:prstGeom>
        </p:spPr>
      </p:pic>
    </p:spTree>
    <p:extLst>
      <p:ext uri="{BB962C8B-B14F-4D97-AF65-F5344CB8AC3E}">
        <p14:creationId xmlns:p14="http://schemas.microsoft.com/office/powerpoint/2010/main" val="5839988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939E23-CB6E-4A3D-B519-20A235513223}"/>
              </a:ext>
            </a:extLst>
          </p:cNvPr>
          <p:cNvSpPr>
            <a:spLocks noGrp="1"/>
          </p:cNvSpPr>
          <p:nvPr>
            <p:ph type="title"/>
          </p:nvPr>
        </p:nvSpPr>
        <p:spPr/>
        <p:txBody>
          <a:bodyPr/>
          <a:lstStyle/>
          <a:p>
            <a:r>
              <a:rPr lang="en-GB" b="1" dirty="0"/>
              <a:t>QUESTION 10 [Cont’d] </a:t>
            </a:r>
          </a:p>
        </p:txBody>
      </p:sp>
      <p:sp>
        <p:nvSpPr>
          <p:cNvPr id="3" name="Content Placeholder 2">
            <a:extLst>
              <a:ext uri="{FF2B5EF4-FFF2-40B4-BE49-F238E27FC236}">
                <a16:creationId xmlns:a16="http://schemas.microsoft.com/office/drawing/2014/main" id="{BD6DB85E-C917-4571-BB90-20553ACC17C0}"/>
              </a:ext>
            </a:extLst>
          </p:cNvPr>
          <p:cNvSpPr>
            <a:spLocks noGrp="1"/>
          </p:cNvSpPr>
          <p:nvPr>
            <p:ph idx="1"/>
          </p:nvPr>
        </p:nvSpPr>
        <p:spPr>
          <a:xfrm>
            <a:off x="838200" y="1545021"/>
            <a:ext cx="10515600" cy="4631942"/>
          </a:xfrm>
        </p:spPr>
        <p:txBody>
          <a:bodyPr vert="horz" lIns="91440" tIns="45720" rIns="91440" bIns="45720" rtlCol="0" anchor="t">
            <a:normAutofit fontScale="47500" lnSpcReduction="20000"/>
          </a:bodyPr>
          <a:lstStyle/>
          <a:p>
            <a:pPr marL="0" lvl="0" indent="0">
              <a:lnSpc>
                <a:spcPct val="125000"/>
              </a:lnSpc>
              <a:buNone/>
            </a:pPr>
            <a:r>
              <a:rPr lang="en-GB" sz="6400" dirty="0">
                <a:solidFill>
                  <a:srgbClr val="000000"/>
                </a:solidFill>
                <a:latin typeface="+mj-lt"/>
                <a:ea typeface="Times New Roman" panose="02020603050405020304" pitchFamily="18" charset="0"/>
                <a:cs typeface="Times New Roman"/>
              </a:rPr>
              <a:t>"I'm so angry! I missed my bus, forgot my homework, and then I was late for work again which got me a warning. When I got home I punched a wall, screamed at my mum for burning the beans, (how can you burn beans?!). Then I kicked the cat."</a:t>
            </a:r>
            <a:r>
              <a:rPr lang="en-GB" sz="6400" dirty="0">
                <a:latin typeface="+mj-lt"/>
                <a:ea typeface="Times New Roman" panose="02020603050405020304" pitchFamily="18" charset="0"/>
                <a:cs typeface="Times New Roman"/>
              </a:rPr>
              <a:t> </a:t>
            </a:r>
          </a:p>
          <a:p>
            <a:pPr marL="0" indent="0">
              <a:lnSpc>
                <a:spcPct val="125000"/>
              </a:lnSpc>
              <a:buSzPct val="103000"/>
              <a:buNone/>
            </a:pPr>
            <a:r>
              <a:rPr lang="en-GB" sz="6400" dirty="0">
                <a:solidFill>
                  <a:srgbClr val="000000"/>
                </a:solidFill>
                <a:latin typeface="+mj-lt"/>
                <a:ea typeface="Times New Roman" panose="02020603050405020304" pitchFamily="18" charset="0"/>
                <a:cs typeface="Times New Roman" panose="02020603050405020304" pitchFamily="18" charset="0"/>
              </a:rPr>
              <a:t>What defence mechanism am I displaying? </a:t>
            </a:r>
            <a:r>
              <a:rPr lang="en-GB" sz="6400" dirty="0">
                <a:solidFill>
                  <a:prstClr val="black"/>
                </a:solidFill>
                <a:latin typeface="+mj-lt"/>
                <a:ea typeface="Times New Roman" panose="02020603050405020304" pitchFamily="18" charset="0"/>
                <a:cs typeface="Times New Roman" panose="02020603050405020304" pitchFamily="18" charset="0"/>
              </a:rPr>
              <a:t> </a:t>
            </a:r>
          </a:p>
          <a:p>
            <a:pPr lvl="0">
              <a:lnSpc>
                <a:spcPct val="125000"/>
              </a:lnSpc>
              <a:buSzPct val="103000"/>
              <a:buFont typeface="Wingdings" panose="05000000000000000000" pitchFamily="2" charset="2"/>
              <a:buChar char="q"/>
            </a:pPr>
            <a:r>
              <a:rPr lang="en-GB" sz="6400" dirty="0">
                <a:latin typeface="+mj-lt"/>
                <a:ea typeface="Times New Roman" panose="02020603050405020304" pitchFamily="18" charset="0"/>
                <a:cs typeface="Times New Roman" panose="02020603050405020304" pitchFamily="18" charset="0"/>
              </a:rPr>
              <a:t> Repression</a:t>
            </a:r>
          </a:p>
          <a:p>
            <a:pPr lvl="0">
              <a:lnSpc>
                <a:spcPct val="125000"/>
              </a:lnSpc>
              <a:buSzPct val="103000"/>
              <a:buFont typeface="Wingdings" panose="05000000000000000000" pitchFamily="2" charset="2"/>
              <a:buChar char="q"/>
            </a:pPr>
            <a:r>
              <a:rPr lang="en-GB" sz="6400" dirty="0">
                <a:latin typeface="+mj-lt"/>
                <a:ea typeface="Times New Roman" panose="02020603050405020304" pitchFamily="18" charset="0"/>
                <a:cs typeface="Times New Roman" panose="02020603050405020304" pitchFamily="18" charset="0"/>
              </a:rPr>
              <a:t> Displacement</a:t>
            </a:r>
            <a:r>
              <a:rPr lang="en-GB" sz="6400" dirty="0">
                <a:latin typeface="+mj-lt"/>
                <a:ea typeface="Calibri" panose="020F0502020204030204" pitchFamily="34" charset="0"/>
                <a:cs typeface="Times New Roman" panose="02020603050405020304" pitchFamily="18" charset="0"/>
              </a:rPr>
              <a:t> </a:t>
            </a:r>
            <a:endParaRPr lang="en-GB" sz="6400" dirty="0">
              <a:latin typeface="+mj-lt"/>
              <a:ea typeface="Times New Roman" panose="02020603050405020304" pitchFamily="18" charset="0"/>
              <a:cs typeface="Times New Roman" panose="02020603050405020304" pitchFamily="18" charset="0"/>
            </a:endParaRPr>
          </a:p>
          <a:p>
            <a:pPr>
              <a:lnSpc>
                <a:spcPct val="125000"/>
              </a:lnSpc>
              <a:spcAft>
                <a:spcPts val="800"/>
              </a:spcAft>
              <a:buSzPct val="103000"/>
              <a:buFont typeface="Wingdings" panose="05000000000000000000" pitchFamily="2" charset="2"/>
              <a:buChar char="q"/>
            </a:pPr>
            <a:r>
              <a:rPr lang="en-GB" sz="6400" dirty="0">
                <a:latin typeface="+mj-lt"/>
                <a:ea typeface="Times New Roman" panose="02020603050405020304" pitchFamily="18" charset="0"/>
                <a:cs typeface="Times New Roman"/>
              </a:rPr>
              <a:t> Rationalisation </a:t>
            </a:r>
            <a:endParaRPr lang="en-GB" sz="6400" dirty="0">
              <a:latin typeface="+mj-lt"/>
              <a:ea typeface="Times New Roman" panose="02020603050405020304" pitchFamily="18" charset="0"/>
              <a:cs typeface="Times New Roman" panose="02020603050405020304" pitchFamily="18" charset="0"/>
            </a:endParaRPr>
          </a:p>
          <a:p>
            <a:pPr lvl="0"/>
            <a:endParaRPr lang="en-GB" dirty="0">
              <a:solidFill>
                <a:prstClr val="black"/>
              </a:solidFill>
              <a:latin typeface="Calibri" panose="020F0502020204030204" pitchFamily="34" charset="0"/>
              <a:ea typeface="Times New Roman" panose="02020603050405020304" pitchFamily="18" charset="0"/>
              <a:cs typeface="Calibri" panose="020F0502020204030204"/>
            </a:endParaRPr>
          </a:p>
        </p:txBody>
      </p:sp>
    </p:spTree>
    <p:extLst>
      <p:ext uri="{BB962C8B-B14F-4D97-AF65-F5344CB8AC3E}">
        <p14:creationId xmlns:p14="http://schemas.microsoft.com/office/powerpoint/2010/main" val="411935541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DDC997-4138-44EE-8AA0-DB37FBA69882}"/>
              </a:ext>
            </a:extLst>
          </p:cNvPr>
          <p:cNvSpPr>
            <a:spLocks noGrp="1"/>
          </p:cNvSpPr>
          <p:nvPr>
            <p:ph type="title"/>
          </p:nvPr>
        </p:nvSpPr>
        <p:spPr/>
        <p:txBody>
          <a:bodyPr>
            <a:normAutofit fontScale="90000"/>
          </a:bodyPr>
          <a:lstStyle/>
          <a:p>
            <a:r>
              <a:rPr lang="en-GB" b="1" dirty="0">
                <a:cs typeface="Calibri Light"/>
              </a:rPr>
              <a:t>Activity 3</a:t>
            </a:r>
            <a:r>
              <a:rPr lang="en-GB" dirty="0">
                <a:cs typeface="Calibri Light"/>
              </a:rPr>
              <a:t>: Reflect on a conflict situation </a:t>
            </a:r>
            <a:r>
              <a:rPr lang="en-GB" dirty="0"/>
              <a:t>[This activity should take you approximately 20 minutes]</a:t>
            </a:r>
            <a:r>
              <a:rPr lang="en-GB" dirty="0">
                <a:cs typeface="Calibri Light"/>
              </a:rPr>
              <a:t> </a:t>
            </a:r>
          </a:p>
        </p:txBody>
      </p:sp>
      <p:sp>
        <p:nvSpPr>
          <p:cNvPr id="3" name="Content Placeholder 2">
            <a:extLst>
              <a:ext uri="{FF2B5EF4-FFF2-40B4-BE49-F238E27FC236}">
                <a16:creationId xmlns:a16="http://schemas.microsoft.com/office/drawing/2014/main" id="{B81ECB04-FF62-4BEB-A30F-C0D53239CF6C}"/>
              </a:ext>
            </a:extLst>
          </p:cNvPr>
          <p:cNvSpPr>
            <a:spLocks noGrp="1"/>
          </p:cNvSpPr>
          <p:nvPr>
            <p:ph idx="1"/>
          </p:nvPr>
        </p:nvSpPr>
        <p:spPr>
          <a:xfrm>
            <a:off x="196645" y="1690688"/>
            <a:ext cx="11798709" cy="5799676"/>
          </a:xfrm>
        </p:spPr>
        <p:txBody>
          <a:bodyPr vert="horz" lIns="91440" tIns="45720" rIns="91440" bIns="45720" rtlCol="0" anchor="t">
            <a:noAutofit/>
          </a:bodyPr>
          <a:lstStyle/>
          <a:p>
            <a:pPr marL="0" indent="0">
              <a:buNone/>
            </a:pPr>
            <a:r>
              <a:rPr lang="en-GB" dirty="0">
                <a:cs typeface="Calibri"/>
              </a:rPr>
              <a:t>Reflect of a conflict situation that has occurred in your life recently, this can be at work, home or university.</a:t>
            </a:r>
          </a:p>
          <a:p>
            <a:pPr marL="0" indent="0">
              <a:buNone/>
            </a:pPr>
            <a:r>
              <a:rPr lang="en-GB" dirty="0">
                <a:cs typeface="Calibri"/>
              </a:rPr>
              <a:t>Write a short note in your reflective journal that addressees the following:</a:t>
            </a:r>
          </a:p>
          <a:p>
            <a:pPr lvl="1"/>
            <a:r>
              <a:rPr lang="en-GB" sz="2800" dirty="0">
                <a:cs typeface="Calibri"/>
              </a:rPr>
              <a:t>How did the conflict occur (describe the conflict)?</a:t>
            </a:r>
          </a:p>
          <a:p>
            <a:pPr lvl="1"/>
            <a:r>
              <a:rPr lang="en-GB" sz="2800" dirty="0">
                <a:cs typeface="Calibri"/>
              </a:rPr>
              <a:t>What were you feeling?</a:t>
            </a:r>
          </a:p>
          <a:p>
            <a:pPr lvl="1"/>
            <a:r>
              <a:rPr lang="en-GB" sz="2800" dirty="0">
                <a:cs typeface="Calibri"/>
              </a:rPr>
              <a:t>Use your new knowledge about restorative practice and defence mechanisms to analyse and evaluate what happened during the conflict. </a:t>
            </a:r>
          </a:p>
          <a:p>
            <a:pPr lvl="1"/>
            <a:r>
              <a:rPr lang="en-GB" sz="2800" dirty="0">
                <a:cs typeface="Calibri"/>
              </a:rPr>
              <a:t>What could you have done differently to improve the outcome of the conflict or even prevent it from happening in the first place? </a:t>
            </a:r>
          </a:p>
          <a:p>
            <a:pPr marL="0" lvl="1" indent="0">
              <a:buNone/>
            </a:pPr>
            <a:r>
              <a:rPr lang="en-GB" sz="2800" dirty="0">
                <a:cs typeface="Calibri"/>
              </a:rPr>
              <a:t>Notice that the questions are aligned to the </a:t>
            </a:r>
            <a:r>
              <a:rPr lang="en-GB" sz="2800" dirty="0">
                <a:solidFill>
                  <a:srgbClr val="0563C1"/>
                </a:solidFill>
                <a:cs typeface="Calibri"/>
                <a:hlinkClick r:id="rId2">
                  <a:extLst>
                    <a:ext uri="{A12FA001-AC4F-418D-AE19-62706E023703}">
                      <ahyp:hlinkClr xmlns:ahyp="http://schemas.microsoft.com/office/drawing/2018/hyperlinkcolor" val="tx"/>
                    </a:ext>
                  </a:extLst>
                </a:hlinkClick>
              </a:rPr>
              <a:t>Gibbs reflective cycle,</a:t>
            </a:r>
            <a:r>
              <a:rPr lang="en-GB" sz="2800" dirty="0">
                <a:cs typeface="Calibri"/>
              </a:rPr>
              <a:t> we addressed in Lesson 1. It is good practice to use a framework like this when writing a reflection. </a:t>
            </a:r>
          </a:p>
        </p:txBody>
      </p:sp>
    </p:spTree>
    <p:extLst>
      <p:ext uri="{BB962C8B-B14F-4D97-AF65-F5344CB8AC3E}">
        <p14:creationId xmlns:p14="http://schemas.microsoft.com/office/powerpoint/2010/main" val="129040073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5689A-B69A-4D34-B6E2-BCD8E690BB18}"/>
              </a:ext>
            </a:extLst>
          </p:cNvPr>
          <p:cNvSpPr>
            <a:spLocks noGrp="1"/>
          </p:cNvSpPr>
          <p:nvPr>
            <p:ph type="title"/>
          </p:nvPr>
        </p:nvSpPr>
        <p:spPr/>
        <p:txBody>
          <a:bodyPr/>
          <a:lstStyle/>
          <a:p>
            <a:r>
              <a:rPr lang="en-GB" b="1" dirty="0"/>
              <a:t> TOP UP: </a:t>
            </a:r>
            <a:r>
              <a:rPr lang="en-GB" dirty="0"/>
              <a:t>Additional learning</a:t>
            </a:r>
          </a:p>
        </p:txBody>
      </p:sp>
      <p:sp>
        <p:nvSpPr>
          <p:cNvPr id="3" name="Content Placeholder 2">
            <a:extLst>
              <a:ext uri="{FF2B5EF4-FFF2-40B4-BE49-F238E27FC236}">
                <a16:creationId xmlns:a16="http://schemas.microsoft.com/office/drawing/2014/main" id="{9071E56A-82F8-46BA-98ED-921F62F96DE4}"/>
              </a:ext>
            </a:extLst>
          </p:cNvPr>
          <p:cNvSpPr>
            <a:spLocks noGrp="1"/>
          </p:cNvSpPr>
          <p:nvPr>
            <p:ph idx="1"/>
          </p:nvPr>
        </p:nvSpPr>
        <p:spPr/>
        <p:txBody>
          <a:bodyPr/>
          <a:lstStyle/>
          <a:p>
            <a:endParaRPr lang="en-GB" sz="4000" dirty="0"/>
          </a:p>
          <a:p>
            <a:endParaRPr lang="en-GB" sz="4000" dirty="0"/>
          </a:p>
          <a:p>
            <a:r>
              <a:rPr lang="en-GB" sz="4000" dirty="0">
                <a:latin typeface="+mj-lt"/>
              </a:rPr>
              <a:t>If you would like to learn more about these concepts - Use your internet search skills to find out more about defence mechanisms and their role in conflict.</a:t>
            </a:r>
          </a:p>
          <a:p>
            <a:endParaRPr lang="en-GB" dirty="0"/>
          </a:p>
        </p:txBody>
      </p:sp>
    </p:spTree>
    <p:extLst>
      <p:ext uri="{BB962C8B-B14F-4D97-AF65-F5344CB8AC3E}">
        <p14:creationId xmlns:p14="http://schemas.microsoft.com/office/powerpoint/2010/main" val="34763408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BA38BC-C53C-49D9-95B9-B6404784694A}"/>
              </a:ext>
            </a:extLst>
          </p:cNvPr>
          <p:cNvSpPr>
            <a:spLocks noGrp="1"/>
          </p:cNvSpPr>
          <p:nvPr>
            <p:ph type="title"/>
          </p:nvPr>
        </p:nvSpPr>
        <p:spPr/>
        <p:txBody>
          <a:bodyPr/>
          <a:lstStyle/>
          <a:p>
            <a:r>
              <a:rPr lang="en-GB" b="1" dirty="0"/>
              <a:t>Answers to the Quiz will be posted under next week’s lesson …</a:t>
            </a:r>
          </a:p>
        </p:txBody>
      </p:sp>
      <p:pic>
        <p:nvPicPr>
          <p:cNvPr id="2050" name="Picture 2" descr="Quiz, Test, Exam, Questionnaire, Multiple Choice">
            <a:extLst>
              <a:ext uri="{FF2B5EF4-FFF2-40B4-BE49-F238E27FC236}">
                <a16:creationId xmlns:a16="http://schemas.microsoft.com/office/drawing/2014/main" id="{A1BD528C-0990-47EB-9AED-E07E4E74BA8B}"/>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020726" y="2141537"/>
            <a:ext cx="9186529" cy="43513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532463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803C25-3DCC-4852-81BA-846D2DE48659}"/>
              </a:ext>
            </a:extLst>
          </p:cNvPr>
          <p:cNvSpPr>
            <a:spLocks noGrp="1"/>
          </p:cNvSpPr>
          <p:nvPr>
            <p:ph type="title"/>
          </p:nvPr>
        </p:nvSpPr>
        <p:spPr/>
        <p:txBody>
          <a:bodyPr/>
          <a:lstStyle/>
          <a:p>
            <a:r>
              <a:rPr lang="en-GB" b="1" dirty="0"/>
              <a:t>So, How did you do?</a:t>
            </a:r>
          </a:p>
        </p:txBody>
      </p:sp>
      <p:sp>
        <p:nvSpPr>
          <p:cNvPr id="3" name="Content Placeholder 2">
            <a:extLst>
              <a:ext uri="{FF2B5EF4-FFF2-40B4-BE49-F238E27FC236}">
                <a16:creationId xmlns:a16="http://schemas.microsoft.com/office/drawing/2014/main" id="{CEC95405-C8CB-4636-B147-7344F5DF1A5C}"/>
              </a:ext>
            </a:extLst>
          </p:cNvPr>
          <p:cNvSpPr>
            <a:spLocks noGrp="1"/>
          </p:cNvSpPr>
          <p:nvPr>
            <p:ph idx="1"/>
          </p:nvPr>
        </p:nvSpPr>
        <p:spPr>
          <a:xfrm>
            <a:off x="1" y="1371601"/>
            <a:ext cx="11972260" cy="5486400"/>
          </a:xfrm>
        </p:spPr>
        <p:txBody>
          <a:bodyPr vert="horz" lIns="91440" tIns="45720" rIns="91440" bIns="45720" rtlCol="0" anchor="t">
            <a:noAutofit/>
          </a:bodyPr>
          <a:lstStyle/>
          <a:p>
            <a:r>
              <a:rPr lang="en-GB" sz="3600" dirty="0">
                <a:latin typeface="+mj-lt"/>
              </a:rPr>
              <a:t>Revisit the quiz next week and check out your answers</a:t>
            </a:r>
          </a:p>
          <a:p>
            <a:r>
              <a:rPr lang="en-GB" sz="3600" dirty="0">
                <a:latin typeface="+mj-lt"/>
              </a:rPr>
              <a:t>You have learned that restorative practice can be used to prevent or repair the damage caused by conflict. </a:t>
            </a:r>
            <a:endParaRPr lang="en-US" sz="3600" dirty="0">
              <a:latin typeface="+mj-lt"/>
            </a:endParaRPr>
          </a:p>
          <a:p>
            <a:r>
              <a:rPr lang="en-US" sz="3600" dirty="0">
                <a:latin typeface="+mj-lt"/>
                <a:cs typeface="Calibri"/>
              </a:rPr>
              <a:t>Preventing the conflict from happening can be done using several techniques such as counting to 10 before responding, but if conflict does occur then it is best addressed as soon as possible by using techniques to </a:t>
            </a:r>
            <a:r>
              <a:rPr lang="en-US" sz="3600" dirty="0" err="1">
                <a:latin typeface="+mj-lt"/>
                <a:cs typeface="Calibri"/>
              </a:rPr>
              <a:t>analyse</a:t>
            </a:r>
            <a:r>
              <a:rPr lang="en-US" sz="3600" dirty="0">
                <a:latin typeface="+mj-lt"/>
                <a:cs typeface="Calibri"/>
              </a:rPr>
              <a:t> the situation. </a:t>
            </a:r>
          </a:p>
          <a:p>
            <a:r>
              <a:rPr lang="en-US" sz="3600" dirty="0">
                <a:latin typeface="+mj-lt"/>
                <a:cs typeface="Calibri"/>
              </a:rPr>
              <a:t>In conflict situations </a:t>
            </a:r>
            <a:r>
              <a:rPr lang="en-US" sz="3600" dirty="0" err="1">
                <a:latin typeface="+mj-lt"/>
                <a:cs typeface="Calibri"/>
              </a:rPr>
              <a:t>defence</a:t>
            </a:r>
            <a:r>
              <a:rPr lang="en-US" sz="3600" dirty="0">
                <a:latin typeface="+mj-lt"/>
                <a:cs typeface="Calibri"/>
              </a:rPr>
              <a:t> mechanisms often come into play and </a:t>
            </a:r>
            <a:r>
              <a:rPr lang="en-US" sz="3600" dirty="0" err="1">
                <a:latin typeface="+mj-lt"/>
                <a:cs typeface="Calibri"/>
              </a:rPr>
              <a:t>recognising</a:t>
            </a:r>
            <a:r>
              <a:rPr lang="en-US" sz="3600" dirty="0">
                <a:latin typeface="+mj-lt"/>
                <a:cs typeface="Calibri"/>
              </a:rPr>
              <a:t> these will help us to deal more effectively with the conflict</a:t>
            </a:r>
            <a:r>
              <a:rPr lang="en-US" sz="3600" dirty="0">
                <a:cs typeface="Calibri"/>
              </a:rPr>
              <a:t>. </a:t>
            </a:r>
          </a:p>
        </p:txBody>
      </p:sp>
    </p:spTree>
    <p:extLst>
      <p:ext uri="{BB962C8B-B14F-4D97-AF65-F5344CB8AC3E}">
        <p14:creationId xmlns:p14="http://schemas.microsoft.com/office/powerpoint/2010/main" val="71599517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8A64A8C-0465-4261-98CE-CE45A1EC8D77}"/>
              </a:ext>
            </a:extLst>
          </p:cNvPr>
          <p:cNvSpPr>
            <a:spLocks noGrp="1"/>
          </p:cNvSpPr>
          <p:nvPr>
            <p:ph type="title"/>
          </p:nvPr>
        </p:nvSpPr>
        <p:spPr>
          <a:xfrm>
            <a:off x="-2" y="1442653"/>
            <a:ext cx="3524867" cy="4363844"/>
          </a:xfrm>
        </p:spPr>
        <p:txBody>
          <a:bodyPr anchor="t">
            <a:normAutofit/>
          </a:bodyPr>
          <a:lstStyle/>
          <a:p>
            <a:r>
              <a:rPr lang="en-GB" sz="4000" dirty="0">
                <a:solidFill>
                  <a:srgbClr val="FFFFFF"/>
                </a:solidFill>
              </a:rPr>
              <a:t>End of Topic …</a:t>
            </a:r>
          </a:p>
        </p:txBody>
      </p:sp>
      <p:sp>
        <p:nvSpPr>
          <p:cNvPr id="3" name="Content Placeholder 2">
            <a:extLst>
              <a:ext uri="{FF2B5EF4-FFF2-40B4-BE49-F238E27FC236}">
                <a16:creationId xmlns:a16="http://schemas.microsoft.com/office/drawing/2014/main" id="{4DD1C69E-C093-4247-B51A-C1065DA5D420}"/>
              </a:ext>
            </a:extLst>
          </p:cNvPr>
          <p:cNvSpPr>
            <a:spLocks noGrp="1"/>
          </p:cNvSpPr>
          <p:nvPr>
            <p:ph sz="half" idx="1"/>
          </p:nvPr>
        </p:nvSpPr>
        <p:spPr>
          <a:xfrm>
            <a:off x="4192267" y="1234007"/>
            <a:ext cx="4059050" cy="4572490"/>
          </a:xfrm>
        </p:spPr>
        <p:txBody>
          <a:bodyPr vert="horz" lIns="91440" tIns="45720" rIns="91440" bIns="45720" rtlCol="0">
            <a:normAutofit/>
          </a:bodyPr>
          <a:lstStyle/>
          <a:p>
            <a:pPr marL="0" indent="0">
              <a:lnSpc>
                <a:spcPct val="100000"/>
              </a:lnSpc>
              <a:buNone/>
            </a:pPr>
            <a:r>
              <a:rPr lang="en-GB" sz="4000" dirty="0">
                <a:latin typeface="Calibri"/>
                <a:cs typeface="Calibri"/>
              </a:rPr>
              <a:t>You should be able to </a:t>
            </a:r>
            <a:r>
              <a:rPr lang="en-GB" sz="4000" dirty="0">
                <a:latin typeface="Calibri"/>
                <a:cs typeface="Calibri"/>
                <a:sym typeface="Calibri" panose="020F0502020204030204" pitchFamily="34" charset="0"/>
              </a:rPr>
              <a:t>recognise and </a:t>
            </a:r>
            <a:r>
              <a:rPr lang="en-GB" altLang="en-US" sz="4000" dirty="0">
                <a:latin typeface="Calibri"/>
                <a:cs typeface="Arial"/>
                <a:sym typeface="Calibri" panose="020F0502020204030204" pitchFamily="34" charset="0"/>
              </a:rPr>
              <a:t>describe </a:t>
            </a:r>
            <a:r>
              <a:rPr lang="en-GB" altLang="en-US" sz="4000" dirty="0">
                <a:latin typeface="Calibri"/>
                <a:cs typeface="Calibri"/>
                <a:sym typeface="Calibri" panose="020F0502020204030204" pitchFamily="34" charset="0"/>
              </a:rPr>
              <a:t>so</a:t>
            </a:r>
            <a:r>
              <a:rPr lang="en-GB" sz="4000" dirty="0">
                <a:latin typeface="Calibri"/>
                <a:cs typeface="Calibri"/>
                <a:sym typeface="Calibri" panose="020F0502020204030204" pitchFamily="34" charset="0"/>
              </a:rPr>
              <a:t>me</a:t>
            </a:r>
            <a:r>
              <a:rPr lang="en-GB" sz="4000" dirty="0">
                <a:latin typeface="Calibri"/>
                <a:ea typeface="+mn-lt"/>
                <a:cs typeface="+mn-lt"/>
                <a:sym typeface="Calibri" panose="020F0502020204030204" pitchFamily="34" charset="0"/>
              </a:rPr>
              <a:t> of the benefits and techniques of using restorative</a:t>
            </a:r>
          </a:p>
          <a:p>
            <a:pPr marL="0" indent="0">
              <a:lnSpc>
                <a:spcPct val="100000"/>
              </a:lnSpc>
              <a:buNone/>
            </a:pPr>
            <a:r>
              <a:rPr lang="en-GB" sz="4000" dirty="0">
                <a:latin typeface="Calibri"/>
                <a:ea typeface="+mn-lt"/>
                <a:cs typeface="+mn-lt"/>
                <a:sym typeface="Calibri" panose="020F0502020204030204" pitchFamily="34" charset="0"/>
              </a:rPr>
              <a:t>practice. </a:t>
            </a:r>
            <a:endParaRPr lang="en-GB" sz="4000" dirty="0">
              <a:latin typeface="Calibri"/>
              <a:ea typeface="+mn-lt"/>
              <a:cs typeface="+mn-lt"/>
            </a:endParaRPr>
          </a:p>
          <a:p>
            <a:endParaRPr lang="en-GB" sz="2000" dirty="0">
              <a:latin typeface="Calibri"/>
              <a:cs typeface="Calibri"/>
            </a:endParaRPr>
          </a:p>
        </p:txBody>
      </p:sp>
      <p:cxnSp>
        <p:nvCxnSpPr>
          <p:cNvPr id="11" name="Straight Connector 10">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A957DD6B-25F3-4BFF-9A6E-30CBB367EC4E}"/>
              </a:ext>
            </a:extLst>
          </p:cNvPr>
          <p:cNvSpPr>
            <a:spLocks noGrp="1"/>
          </p:cNvSpPr>
          <p:nvPr>
            <p:ph sz="half" idx="2"/>
          </p:nvPr>
        </p:nvSpPr>
        <p:spPr>
          <a:xfrm>
            <a:off x="10761708" y="1412488"/>
            <a:ext cx="1360589" cy="4394009"/>
          </a:xfrm>
        </p:spPr>
        <p:txBody>
          <a:bodyPr vert="horz" lIns="91440" tIns="45720" rIns="91440" bIns="45720" rtlCol="0">
            <a:normAutofit/>
          </a:bodyPr>
          <a:lstStyle/>
          <a:p>
            <a:pPr marL="0" indent="0">
              <a:buNone/>
            </a:pPr>
            <a:r>
              <a:rPr lang="en-GB" sz="2000" dirty="0"/>
              <a:t> </a:t>
            </a:r>
            <a:endParaRPr lang="en-GB" sz="2000" dirty="0">
              <a:cs typeface="Calibri"/>
            </a:endParaRPr>
          </a:p>
        </p:txBody>
      </p:sp>
      <p:pic>
        <p:nvPicPr>
          <p:cNvPr id="1026" name="Picture 2" descr="Zen, Garden, Meditation, Monk, Stones, Bamboo, Rest">
            <a:extLst>
              <a:ext uri="{FF2B5EF4-FFF2-40B4-BE49-F238E27FC236}">
                <a16:creationId xmlns:a16="http://schemas.microsoft.com/office/drawing/2014/main" id="{270B3D46-8813-4A10-8E2C-1655CA2EA58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77088" y="1362074"/>
            <a:ext cx="3745209" cy="41624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6615474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B98B143D-7461-4007-A3E4-DCD9897A4B42}"/>
              </a:ext>
            </a:extLst>
          </p:cNvPr>
          <p:cNvSpPr>
            <a:spLocks noGrp="1"/>
          </p:cNvSpPr>
          <p:nvPr>
            <p:ph type="title"/>
          </p:nvPr>
        </p:nvSpPr>
        <p:spPr>
          <a:xfrm>
            <a:off x="1382597" y="3679987"/>
            <a:ext cx="9426806" cy="1424410"/>
          </a:xfrm>
        </p:spPr>
        <p:txBody>
          <a:bodyPr vert="horz" lIns="91440" tIns="45720" rIns="91440" bIns="45720" rtlCol="0" anchor="b">
            <a:normAutofit/>
          </a:bodyPr>
          <a:lstStyle/>
          <a:p>
            <a:pPr algn="ctr"/>
            <a:r>
              <a:rPr lang="en-US" sz="4200"/>
              <a:t>Now is a good time to take a screen break before moving on to the next topic</a:t>
            </a:r>
          </a:p>
        </p:txBody>
      </p:sp>
      <p:grpSp>
        <p:nvGrpSpPr>
          <p:cNvPr id="135" name="Group 134">
            <a:extLst>
              <a:ext uri="{FF2B5EF4-FFF2-40B4-BE49-F238E27FC236}">
                <a16:creationId xmlns:a16="http://schemas.microsoft.com/office/drawing/2014/main" id="{A593CEE4-E162-4607-B41F-8B5C94E9324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540045" y="919232"/>
            <a:ext cx="3111910" cy="2465933"/>
            <a:chOff x="7807230" y="2012810"/>
            <a:chExt cx="3251252" cy="3459865"/>
          </a:xfrm>
        </p:grpSpPr>
        <p:sp>
          <p:nvSpPr>
            <p:cNvPr id="136" name="Rectangle 135">
              <a:extLst>
                <a:ext uri="{FF2B5EF4-FFF2-40B4-BE49-F238E27FC236}">
                  <a16:creationId xmlns:a16="http://schemas.microsoft.com/office/drawing/2014/main" id="{97E1F1E4-E1B9-4F6B-8BBD-652E55B3CA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0" y="2012810"/>
              <a:ext cx="3251252" cy="3459865"/>
            </a:xfrm>
            <a:prstGeom prst="rect">
              <a:avLst/>
            </a:prstGeom>
            <a:gradFill>
              <a:gsLst>
                <a:gs pos="0">
                  <a:srgbClr val="000001"/>
                </a:gs>
                <a:gs pos="100000">
                  <a:srgbClr val="191919"/>
                </a:gs>
              </a:gsLst>
            </a:gradFill>
            <a:ln w="76200" cmpd="sng">
              <a:noFill/>
              <a:miter lim="800000"/>
            </a:ln>
            <a:effectLst>
              <a:outerShdw blurRad="127000" dist="1905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37" name="Rectangle 136">
              <a:extLst>
                <a:ext uri="{FF2B5EF4-FFF2-40B4-BE49-F238E27FC236}">
                  <a16:creationId xmlns:a16="http://schemas.microsoft.com/office/drawing/2014/main" id="{4E1974EC-8A03-40D1-9A4E-9F2ABEF0ED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1" y="2026142"/>
              <a:ext cx="3251250" cy="3440203"/>
            </a:xfrm>
            <a:prstGeom prst="rect">
              <a:avLst/>
            </a:prstGeom>
            <a:gradFill>
              <a:gsLst>
                <a:gs pos="0">
                  <a:srgbClr val="DADADA"/>
                </a:gs>
                <a:gs pos="100000">
                  <a:srgbClr val="FFFFFE"/>
                </a:gs>
              </a:gsLst>
              <a:lin ang="16200000" scaled="0"/>
            </a:gradFill>
            <a:ln w="76200" cmpd="sng">
              <a:solidFill>
                <a:srgbClr val="4C4C4C"/>
              </a:solidFill>
              <a:miter lim="800000"/>
            </a:ln>
            <a:effectLst>
              <a:innerShdw blurRad="63500" dist="88900" dir="14100000">
                <a:srgbClr val="000000">
                  <a:alpha val="30000"/>
                </a:srgbClr>
              </a:innerShdw>
            </a:effectLst>
            <a:scene3d>
              <a:camera prst="orthographicFront"/>
              <a:lightRig rig="threePt" dir="t"/>
            </a:scene3d>
            <a:sp3d>
              <a:bevelT w="38100" h="38100"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grpSp>
      <p:sp>
        <p:nvSpPr>
          <p:cNvPr id="139" name="Rectangle 138">
            <a:extLst>
              <a:ext uri="{FF2B5EF4-FFF2-40B4-BE49-F238E27FC236}">
                <a16:creationId xmlns:a16="http://schemas.microsoft.com/office/drawing/2014/main" id="{2DAED695-BDE2-495D-B051-6580B91178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00692" y="1077778"/>
            <a:ext cx="2790616" cy="2148840"/>
          </a:xfrm>
          <a:prstGeom prst="rect">
            <a:avLst/>
          </a:prstGeom>
          <a:solidFill>
            <a:srgbClr val="FFFFFE"/>
          </a:solidFill>
          <a:ln w="6350">
            <a:solidFill>
              <a:srgbClr val="E7E6E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Image result for image of taking a screen break">
            <a:extLst>
              <a:ext uri="{FF2B5EF4-FFF2-40B4-BE49-F238E27FC236}">
                <a16:creationId xmlns:a16="http://schemas.microsoft.com/office/drawing/2014/main" id="{B33488D8-B89C-4D58-842E-38564CCEFD61}"/>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t="7422" r="2" b="2232"/>
          <a:stretch/>
        </p:blipFill>
        <p:spPr bwMode="auto">
          <a:xfrm>
            <a:off x="4861560" y="1237798"/>
            <a:ext cx="2468880" cy="1828800"/>
          </a:xfrm>
          <a:prstGeom prst="rect">
            <a:avLst/>
          </a:prstGeom>
          <a:noFill/>
          <a:extLst>
            <a:ext uri="{909E8E84-426E-40DD-AFC4-6F175D3DCCD1}">
              <a14:hiddenFill xmlns:a14="http://schemas.microsoft.com/office/drawing/2010/main">
                <a:solidFill>
                  <a:srgbClr val="FFFFFF"/>
                </a:solidFill>
              </a14:hiddenFill>
            </a:ext>
          </a:extLst>
        </p:spPr>
      </p:pic>
      <p:cxnSp>
        <p:nvCxnSpPr>
          <p:cNvPr id="141" name="Straight Connector 140">
            <a:extLst>
              <a:ext uri="{FF2B5EF4-FFF2-40B4-BE49-F238E27FC236}">
                <a16:creationId xmlns:a16="http://schemas.microsoft.com/office/drawing/2014/main" id="{9AD20FE8-ED02-4CDE-83B1-A1436305C3D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75960" y="5277717"/>
            <a:ext cx="640080" cy="0"/>
          </a:xfrm>
          <a:prstGeom prst="line">
            <a:avLst/>
          </a:prstGeom>
          <a:ln w="28575">
            <a:solidFill>
              <a:srgbClr val="FFB948"/>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399247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1DCDABCFA65E84D8B810BF0C5457A5E" ma:contentTypeVersion="13" ma:contentTypeDescription="Create a new document." ma:contentTypeScope="" ma:versionID="8a9b1aa4e9f0db44849dff61844ca092">
  <xsd:schema xmlns:xsd="http://www.w3.org/2001/XMLSchema" xmlns:xs="http://www.w3.org/2001/XMLSchema" xmlns:p="http://schemas.microsoft.com/office/2006/metadata/properties" xmlns:ns3="21682d76-7fed-41ad-9dab-ad3c63b4cd86" xmlns:ns4="7ac54d59-15ae-468f-8833-3c6b8f4d3013" targetNamespace="http://schemas.microsoft.com/office/2006/metadata/properties" ma:root="true" ma:fieldsID="b525c77487dee52f940dcd62c2f01479" ns3:_="" ns4:_="">
    <xsd:import namespace="21682d76-7fed-41ad-9dab-ad3c63b4cd86"/>
    <xsd:import namespace="7ac54d59-15ae-468f-8833-3c6b8f4d3013"/>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Location" minOccurs="0"/>
                <xsd:element ref="ns4:MediaServiceOCR" minOccurs="0"/>
                <xsd:element ref="ns4:MediaServiceAutoKeyPoints" minOccurs="0"/>
                <xsd:element ref="ns4:MediaServiceKeyPoints" minOccurs="0"/>
                <xsd:element ref="ns4:MediaServiceGenerationTime" minOccurs="0"/>
                <xsd:element ref="ns4: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682d76-7fed-41ad-9dab-ad3c63b4cd86"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ac54d59-15ae-468f-8833-3c6b8f4d3013"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Tags" ma:internalName="MediaServiceAutoTags"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4D2845B-FA11-4729-9C7E-956A766AC265}">
  <ds:schemaRefs>
    <ds:schemaRef ds:uri="21682d76-7fed-41ad-9dab-ad3c63b4cd86"/>
    <ds:schemaRef ds:uri="7ac54d59-15ae-468f-8833-3c6b8f4d3013"/>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403AA503-3CAD-4D75-9197-754AB9D60D7D}">
  <ds:schemaRefs>
    <ds:schemaRef ds:uri="21682d76-7fed-41ad-9dab-ad3c63b4cd86"/>
    <ds:schemaRef ds:uri="7ac54d59-15ae-468f-8833-3c6b8f4d3013"/>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C4BCB021-1E3D-4166-B294-9D88336E3855}">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159</TotalTime>
  <Words>1986</Words>
  <Application>Microsoft Office PowerPoint</Application>
  <PresentationFormat>Widescreen</PresentationFormat>
  <Paragraphs>196</Paragraphs>
  <Slides>29</Slides>
  <Notes>2</Notes>
  <HiddenSlides>0</HiddenSlides>
  <MMClips>2</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29</vt:i4>
      </vt:variant>
    </vt:vector>
  </HeadingPairs>
  <TitlesOfParts>
    <vt:vector size="37" baseType="lpstr">
      <vt:lpstr>Arial</vt:lpstr>
      <vt:lpstr>Arial Narrow</vt:lpstr>
      <vt:lpstr>Calibri</vt:lpstr>
      <vt:lpstr>Calibri Light</vt:lpstr>
      <vt:lpstr>Times New Roman</vt:lpstr>
      <vt:lpstr>Verdana</vt:lpstr>
      <vt:lpstr>Wingdings</vt:lpstr>
      <vt:lpstr>Office Theme</vt:lpstr>
      <vt:lpstr>    REFLEXIVE COUNSELLING SKILLS    </vt:lpstr>
      <vt:lpstr>The aim of this topic is to:</vt:lpstr>
      <vt:lpstr>Acting on Impulse:</vt:lpstr>
      <vt:lpstr>Definitions of restorative practice:</vt:lpstr>
      <vt:lpstr>Activity One: Watch the Video ‘What is Restorative Practice’ and make notes on its benefits and the areas to which it can be applied [1.51 minutes]. </vt:lpstr>
      <vt:lpstr>Why we need restorative practice:</vt:lpstr>
      <vt:lpstr>Characteristics of Restorative Practice</vt:lpstr>
      <vt:lpstr>When things go wrong:</vt:lpstr>
      <vt:lpstr>Overcoming impulse:</vt:lpstr>
      <vt:lpstr>When to use restorative practice:</vt:lpstr>
      <vt:lpstr>Analyse the situation:</vt:lpstr>
      <vt:lpstr>Activity 2: Testing Your Knowledge [This activity should take you approximately 20 minutes]</vt:lpstr>
      <vt:lpstr>QUESTION 1:</vt:lpstr>
      <vt:lpstr>QUESTION 2:</vt:lpstr>
      <vt:lpstr>QUESTION 3: </vt:lpstr>
      <vt:lpstr>QUESTION 4:</vt:lpstr>
      <vt:lpstr>QUESTION 5:</vt:lpstr>
      <vt:lpstr>QUESTION 6:</vt:lpstr>
      <vt:lpstr>QUESTION 7:</vt:lpstr>
      <vt:lpstr>QUESTION 8:</vt:lpstr>
      <vt:lpstr>QUESTION 9:</vt:lpstr>
      <vt:lpstr>QUESTION 10:</vt:lpstr>
      <vt:lpstr>QUESTION 10 [Cont’d] </vt:lpstr>
      <vt:lpstr>Activity 3: Reflect on a conflict situation [This activity should take you approximately 20 minutes] </vt:lpstr>
      <vt:lpstr> TOP UP: Additional learning</vt:lpstr>
      <vt:lpstr>Answers to the Quiz will be posted under next week’s lesson …</vt:lpstr>
      <vt:lpstr>So, How did you do?</vt:lpstr>
      <vt:lpstr>End of Topic …</vt:lpstr>
      <vt:lpstr>Now is a good time to take a screen break before moving on to the next topic</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REFLEXIVE COUNSELLING SKILLS    </dc:title>
  <dc:creator>Beverly Cole</dc:creator>
  <cp:lastModifiedBy>Beverly Cole</cp:lastModifiedBy>
  <cp:revision>23</cp:revision>
  <dcterms:created xsi:type="dcterms:W3CDTF">2020-12-07T21:29:49Z</dcterms:created>
  <dcterms:modified xsi:type="dcterms:W3CDTF">2021-01-14T11:31:05Z</dcterms:modified>
</cp:coreProperties>
</file>