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12"/>
  </p:notesMasterIdLst>
  <p:sldIdLst>
    <p:sldId id="256" r:id="rId2"/>
    <p:sldId id="262" r:id="rId3"/>
    <p:sldId id="257" r:id="rId4"/>
    <p:sldId id="258" r:id="rId5"/>
    <p:sldId id="302" r:id="rId6"/>
    <p:sldId id="303" r:id="rId7"/>
    <p:sldId id="264" r:id="rId8"/>
    <p:sldId id="265" r:id="rId9"/>
    <p:sldId id="306" r:id="rId10"/>
    <p:sldId id="263" r:id="rId11"/>
  </p:sldIdLst>
  <p:sldSz cx="12192000" cy="6858000"/>
  <p:notesSz cx="6669088" cy="97536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4789BF-D619-4083-B01A-E55936C59E51}" v="1" dt="2026-03-17T16:05:54.1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1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41CE1476-AD45-47E0-B8C4-B98DF72CD059}"/>
    <pc:docChg chg="modSld">
      <pc:chgData name="Marion Phillips" userId="ceb937aa-b9c3-4941-91d8-fdd18470a62e" providerId="ADAL" clId="{41CE1476-AD45-47E0-B8C4-B98DF72CD059}" dt="2026-03-17T16:06:49.768" v="10" actId="20577"/>
      <pc:docMkLst>
        <pc:docMk/>
      </pc:docMkLst>
      <pc:sldChg chg="modSp mod">
        <pc:chgData name="Marion Phillips" userId="ceb937aa-b9c3-4941-91d8-fdd18470a62e" providerId="ADAL" clId="{41CE1476-AD45-47E0-B8C4-B98DF72CD059}" dt="2026-03-17T16:06:06.879" v="2" actId="255"/>
        <pc:sldMkLst>
          <pc:docMk/>
          <pc:sldMk cId="109857222" sldId="256"/>
        </pc:sldMkLst>
        <pc:spChg chg="mod">
          <ac:chgData name="Marion Phillips" userId="ceb937aa-b9c3-4941-91d8-fdd18470a62e" providerId="ADAL" clId="{41CE1476-AD45-47E0-B8C4-B98DF72CD059}" dt="2026-03-17T16:05:57.603" v="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on Phillips" userId="ceb937aa-b9c3-4941-91d8-fdd18470a62e" providerId="ADAL" clId="{41CE1476-AD45-47E0-B8C4-B98DF72CD059}" dt="2026-03-17T16:06:06.879" v="2" actId="255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Marion Phillips" userId="ceb937aa-b9c3-4941-91d8-fdd18470a62e" providerId="ADAL" clId="{41CE1476-AD45-47E0-B8C4-B98DF72CD059}" dt="2026-03-17T16:06:23.767" v="6" actId="20577"/>
        <pc:sldMkLst>
          <pc:docMk/>
          <pc:sldMk cId="746626571" sldId="257"/>
        </pc:sldMkLst>
        <pc:spChg chg="mod">
          <ac:chgData name="Marion Phillips" userId="ceb937aa-b9c3-4941-91d8-fdd18470a62e" providerId="ADAL" clId="{41CE1476-AD45-47E0-B8C4-B98DF72CD059}" dt="2026-03-17T16:06:16.540" v="4" actId="20577"/>
          <ac:spMkLst>
            <pc:docMk/>
            <pc:sldMk cId="746626571" sldId="257"/>
            <ac:spMk id="2" creationId="{DAF93225-AC2B-4F1C-8001-47661E495264}"/>
          </ac:spMkLst>
        </pc:spChg>
        <pc:spChg chg="mod">
          <ac:chgData name="Marion Phillips" userId="ceb937aa-b9c3-4941-91d8-fdd18470a62e" providerId="ADAL" clId="{41CE1476-AD45-47E0-B8C4-B98DF72CD059}" dt="2026-03-17T16:06:23.767" v="6" actId="20577"/>
          <ac:spMkLst>
            <pc:docMk/>
            <pc:sldMk cId="746626571" sldId="257"/>
            <ac:spMk id="3" creationId="{2AB9DFA7-3B56-4ACC-9DCC-16F5BEB4BEF8}"/>
          </ac:spMkLst>
        </pc:spChg>
      </pc:sldChg>
      <pc:sldChg chg="modSp mod">
        <pc:chgData name="Marion Phillips" userId="ceb937aa-b9c3-4941-91d8-fdd18470a62e" providerId="ADAL" clId="{41CE1476-AD45-47E0-B8C4-B98DF72CD059}" dt="2026-03-17T16:06:49.768" v="10" actId="20577"/>
        <pc:sldMkLst>
          <pc:docMk/>
          <pc:sldMk cId="1917061667" sldId="264"/>
        </pc:sldMkLst>
        <pc:spChg chg="mod">
          <ac:chgData name="Marion Phillips" userId="ceb937aa-b9c3-4941-91d8-fdd18470a62e" providerId="ADAL" clId="{41CE1476-AD45-47E0-B8C4-B98DF72CD059}" dt="2026-03-17T16:06:49.768" v="10" actId="20577"/>
          <ac:spMkLst>
            <pc:docMk/>
            <pc:sldMk cId="1917061667" sldId="264"/>
            <ac:spMk id="2" creationId="{23B3955F-44C1-4F1C-8C9B-CF3463CA5031}"/>
          </ac:spMkLst>
        </pc:spChg>
      </pc:sldChg>
      <pc:sldChg chg="modSp mod">
        <pc:chgData name="Marion Phillips" userId="ceb937aa-b9c3-4941-91d8-fdd18470a62e" providerId="ADAL" clId="{41CE1476-AD45-47E0-B8C4-B98DF72CD059}" dt="2026-03-17T16:06:40.886" v="8" actId="20577"/>
        <pc:sldMkLst>
          <pc:docMk/>
          <pc:sldMk cId="235369985" sldId="302"/>
        </pc:sldMkLst>
        <pc:spChg chg="mod">
          <ac:chgData name="Marion Phillips" userId="ceb937aa-b9c3-4941-91d8-fdd18470a62e" providerId="ADAL" clId="{41CE1476-AD45-47E0-B8C4-B98DF72CD059}" dt="2026-03-17T16:06:40.886" v="8" actId="20577"/>
          <ac:spMkLst>
            <pc:docMk/>
            <pc:sldMk cId="235369985" sldId="302"/>
            <ac:spMk id="2" creationId="{A4108CC6-9806-401A-9B1B-814CDD81967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F90890-D772-4315-8915-B9CEE70801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7D9916-BD5C-4F71-A214-DA18B5069F3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b="1" dirty="0">
              <a:latin typeface="Avenir Next LT Pro"/>
              <a:cs typeface="Arial"/>
            </a:rPr>
            <a:t>Syllabus</a:t>
          </a:r>
          <a:r>
            <a:rPr lang="en-GB" sz="2800" dirty="0">
              <a:latin typeface="Avenir Next LT Pro"/>
              <a:cs typeface="Arial"/>
            </a:rPr>
            <a:t>/scheme of work tends to be a snapshot of the learning that is to take place</a:t>
          </a:r>
          <a:endParaRPr lang="en-US" sz="2800" dirty="0">
            <a:latin typeface="Avenir Next LT Pro"/>
            <a:cs typeface="Arial"/>
          </a:endParaRPr>
        </a:p>
      </dgm:t>
    </dgm:pt>
    <dgm:pt modelId="{769CFE20-0741-45AB-926F-B243D88EB7A9}" type="parTrans" cxnId="{01172424-8310-4FA6-8463-E3C37F99C41F}">
      <dgm:prSet/>
      <dgm:spPr/>
      <dgm:t>
        <a:bodyPr/>
        <a:lstStyle/>
        <a:p>
          <a:endParaRPr lang="en-US"/>
        </a:p>
      </dgm:t>
    </dgm:pt>
    <dgm:pt modelId="{A9EA745D-D064-4ED4-B05E-579F816F450C}" type="sibTrans" cxnId="{01172424-8310-4FA6-8463-E3C37F99C41F}">
      <dgm:prSet/>
      <dgm:spPr/>
      <dgm:t>
        <a:bodyPr/>
        <a:lstStyle/>
        <a:p>
          <a:endParaRPr lang="en-US"/>
        </a:p>
      </dgm:t>
    </dgm:pt>
    <dgm:pt modelId="{6C180319-45B9-47EA-9C2A-82A6FCA38B9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venir Next LT Pro"/>
              <a:cs typeface="Arial"/>
            </a:rPr>
            <a:t>The </a:t>
          </a:r>
          <a:r>
            <a:rPr lang="en-GB" sz="2800" b="1" dirty="0">
              <a:latin typeface="Avenir Next LT Pro"/>
              <a:cs typeface="Arial"/>
            </a:rPr>
            <a:t>curriculum</a:t>
          </a:r>
          <a:r>
            <a:rPr lang="en-GB" sz="2800" dirty="0">
              <a:latin typeface="Avenir Next LT Pro"/>
              <a:cs typeface="Arial"/>
            </a:rPr>
            <a:t> is the wider context in which the learning sits</a:t>
          </a:r>
          <a:endParaRPr lang="en-US" sz="2800" dirty="0">
            <a:latin typeface="Avenir Next LT Pro"/>
            <a:cs typeface="Arial"/>
          </a:endParaRPr>
        </a:p>
      </dgm:t>
    </dgm:pt>
    <dgm:pt modelId="{42BDD9F5-D104-408F-A7E7-026B59E4BF02}" type="parTrans" cxnId="{4C8FF60E-3DE6-4863-855B-D31734FD3911}">
      <dgm:prSet/>
      <dgm:spPr/>
      <dgm:t>
        <a:bodyPr/>
        <a:lstStyle/>
        <a:p>
          <a:endParaRPr lang="en-US"/>
        </a:p>
      </dgm:t>
    </dgm:pt>
    <dgm:pt modelId="{750D45A6-44C7-4A86-8B4E-E3FECA2AB01B}" type="sibTrans" cxnId="{4C8FF60E-3DE6-4863-855B-D31734FD3911}">
      <dgm:prSet/>
      <dgm:spPr/>
      <dgm:t>
        <a:bodyPr/>
        <a:lstStyle/>
        <a:p>
          <a:endParaRPr lang="en-US"/>
        </a:p>
      </dgm:t>
    </dgm:pt>
    <dgm:pt modelId="{E5ADB27D-3AF8-457D-BABD-58F61DC929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venir Next LT Pro"/>
              <a:cs typeface="Arial"/>
            </a:rPr>
            <a:t>Thus far you may have only been involved in syllabus development</a:t>
          </a:r>
          <a:endParaRPr lang="en-US" sz="2800" dirty="0">
            <a:latin typeface="Avenir Next LT Pro"/>
            <a:cs typeface="Arial"/>
          </a:endParaRPr>
        </a:p>
      </dgm:t>
    </dgm:pt>
    <dgm:pt modelId="{133F6882-DE21-45DA-9B18-4C549B77287E}" type="parTrans" cxnId="{180E5656-995C-492B-BA38-9ACAE5902F9E}">
      <dgm:prSet/>
      <dgm:spPr/>
      <dgm:t>
        <a:bodyPr/>
        <a:lstStyle/>
        <a:p>
          <a:endParaRPr lang="en-US"/>
        </a:p>
      </dgm:t>
    </dgm:pt>
    <dgm:pt modelId="{6BFC20BE-ED35-4467-A74F-71662C824545}" type="sibTrans" cxnId="{180E5656-995C-492B-BA38-9ACAE5902F9E}">
      <dgm:prSet/>
      <dgm:spPr/>
      <dgm:t>
        <a:bodyPr/>
        <a:lstStyle/>
        <a:p>
          <a:endParaRPr lang="en-US"/>
        </a:p>
      </dgm:t>
    </dgm:pt>
    <dgm:pt modelId="{EE2D0A4A-D7E9-4417-8B46-D1883E7BA3DF}" type="pres">
      <dgm:prSet presAssocID="{38F90890-D772-4315-8915-B9CEE70801A0}" presName="root" presStyleCnt="0">
        <dgm:presLayoutVars>
          <dgm:dir/>
          <dgm:resizeHandles val="exact"/>
        </dgm:presLayoutVars>
      </dgm:prSet>
      <dgm:spPr/>
    </dgm:pt>
    <dgm:pt modelId="{E2755955-29AD-498C-8224-D3E2D7AE53CD}" type="pres">
      <dgm:prSet presAssocID="{A47D9916-BD5C-4F71-A214-DA18B5069F3C}" presName="compNode" presStyleCnt="0"/>
      <dgm:spPr/>
    </dgm:pt>
    <dgm:pt modelId="{82547F72-F1B0-4223-A6DB-251BE1723BB9}" type="pres">
      <dgm:prSet presAssocID="{A47D9916-BD5C-4F71-A214-DA18B5069F3C}" presName="bgRect" presStyleLbl="bgShp" presStyleIdx="0" presStyleCnt="3"/>
      <dgm:spPr/>
    </dgm:pt>
    <dgm:pt modelId="{0069E977-896D-431A-8303-81084E153736}" type="pres">
      <dgm:prSet presAssocID="{A47D9916-BD5C-4F71-A214-DA18B5069F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FCDADFB-2F0D-4F40-8F64-CC9BB2484040}" type="pres">
      <dgm:prSet presAssocID="{A47D9916-BD5C-4F71-A214-DA18B5069F3C}" presName="spaceRect" presStyleCnt="0"/>
      <dgm:spPr/>
    </dgm:pt>
    <dgm:pt modelId="{2BE71439-1E11-460A-B572-1BF56A792730}" type="pres">
      <dgm:prSet presAssocID="{A47D9916-BD5C-4F71-A214-DA18B5069F3C}" presName="parTx" presStyleLbl="revTx" presStyleIdx="0" presStyleCnt="3">
        <dgm:presLayoutVars>
          <dgm:chMax val="0"/>
          <dgm:chPref val="0"/>
        </dgm:presLayoutVars>
      </dgm:prSet>
      <dgm:spPr/>
    </dgm:pt>
    <dgm:pt modelId="{C1E6038B-B5D6-48C8-9931-4ABCF84A6BB2}" type="pres">
      <dgm:prSet presAssocID="{A9EA745D-D064-4ED4-B05E-579F816F450C}" presName="sibTrans" presStyleCnt="0"/>
      <dgm:spPr/>
    </dgm:pt>
    <dgm:pt modelId="{DE654D02-6E6D-46D8-8E4E-CEDCBC1C3429}" type="pres">
      <dgm:prSet presAssocID="{6C180319-45B9-47EA-9C2A-82A6FCA38B93}" presName="compNode" presStyleCnt="0"/>
      <dgm:spPr/>
    </dgm:pt>
    <dgm:pt modelId="{9C264997-DDE8-495C-9A00-137CF807649C}" type="pres">
      <dgm:prSet presAssocID="{6C180319-45B9-47EA-9C2A-82A6FCA38B93}" presName="bgRect" presStyleLbl="bgShp" presStyleIdx="1" presStyleCnt="3"/>
      <dgm:spPr/>
    </dgm:pt>
    <dgm:pt modelId="{25921CD3-F876-4505-B5CE-B01694C2B036}" type="pres">
      <dgm:prSet presAssocID="{6C180319-45B9-47EA-9C2A-82A6FCA38B9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F6AE387-6630-4BA1-AD64-A172293E1054}" type="pres">
      <dgm:prSet presAssocID="{6C180319-45B9-47EA-9C2A-82A6FCA38B93}" presName="spaceRect" presStyleCnt="0"/>
      <dgm:spPr/>
    </dgm:pt>
    <dgm:pt modelId="{A42039F4-2FD0-4ECB-84D4-D4E7F5211643}" type="pres">
      <dgm:prSet presAssocID="{6C180319-45B9-47EA-9C2A-82A6FCA38B93}" presName="parTx" presStyleLbl="revTx" presStyleIdx="1" presStyleCnt="3">
        <dgm:presLayoutVars>
          <dgm:chMax val="0"/>
          <dgm:chPref val="0"/>
        </dgm:presLayoutVars>
      </dgm:prSet>
      <dgm:spPr/>
    </dgm:pt>
    <dgm:pt modelId="{5CF66210-170E-4A00-A7DD-538388B34605}" type="pres">
      <dgm:prSet presAssocID="{750D45A6-44C7-4A86-8B4E-E3FECA2AB01B}" presName="sibTrans" presStyleCnt="0"/>
      <dgm:spPr/>
    </dgm:pt>
    <dgm:pt modelId="{05458830-FADB-4F69-8E96-5F42F537BA72}" type="pres">
      <dgm:prSet presAssocID="{E5ADB27D-3AF8-457D-BABD-58F61DC92913}" presName="compNode" presStyleCnt="0"/>
      <dgm:spPr/>
    </dgm:pt>
    <dgm:pt modelId="{14231F8B-EF74-4BA4-90B8-C32175A7C405}" type="pres">
      <dgm:prSet presAssocID="{E5ADB27D-3AF8-457D-BABD-58F61DC92913}" presName="bgRect" presStyleLbl="bgShp" presStyleIdx="2" presStyleCnt="3"/>
      <dgm:spPr/>
    </dgm:pt>
    <dgm:pt modelId="{EE10A487-4A63-4D28-A849-B32A96B434A1}" type="pres">
      <dgm:prSet presAssocID="{E5ADB27D-3AF8-457D-BABD-58F61DC9291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22AC8EC-3676-46BA-9FEB-4C1C05BBA099}" type="pres">
      <dgm:prSet presAssocID="{E5ADB27D-3AF8-457D-BABD-58F61DC92913}" presName="spaceRect" presStyleCnt="0"/>
      <dgm:spPr/>
    </dgm:pt>
    <dgm:pt modelId="{BD7975D1-D813-4F9E-8371-D53B5E7DB0AB}" type="pres">
      <dgm:prSet presAssocID="{E5ADB27D-3AF8-457D-BABD-58F61DC9291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8FF60E-3DE6-4863-855B-D31734FD3911}" srcId="{38F90890-D772-4315-8915-B9CEE70801A0}" destId="{6C180319-45B9-47EA-9C2A-82A6FCA38B93}" srcOrd="1" destOrd="0" parTransId="{42BDD9F5-D104-408F-A7E7-026B59E4BF02}" sibTransId="{750D45A6-44C7-4A86-8B4E-E3FECA2AB01B}"/>
    <dgm:cxn modelId="{01172424-8310-4FA6-8463-E3C37F99C41F}" srcId="{38F90890-D772-4315-8915-B9CEE70801A0}" destId="{A47D9916-BD5C-4F71-A214-DA18B5069F3C}" srcOrd="0" destOrd="0" parTransId="{769CFE20-0741-45AB-926F-B243D88EB7A9}" sibTransId="{A9EA745D-D064-4ED4-B05E-579F816F450C}"/>
    <dgm:cxn modelId="{396EF12A-F8B1-4331-8A38-D4B2C51DB327}" type="presOf" srcId="{A47D9916-BD5C-4F71-A214-DA18B5069F3C}" destId="{2BE71439-1E11-460A-B572-1BF56A792730}" srcOrd="0" destOrd="0" presId="urn:microsoft.com/office/officeart/2018/2/layout/IconVerticalSolidList"/>
    <dgm:cxn modelId="{9983593E-846C-47CD-BFAE-F14F24AFEA15}" type="presOf" srcId="{E5ADB27D-3AF8-457D-BABD-58F61DC92913}" destId="{BD7975D1-D813-4F9E-8371-D53B5E7DB0AB}" srcOrd="0" destOrd="0" presId="urn:microsoft.com/office/officeart/2018/2/layout/IconVerticalSolidList"/>
    <dgm:cxn modelId="{180E5656-995C-492B-BA38-9ACAE5902F9E}" srcId="{38F90890-D772-4315-8915-B9CEE70801A0}" destId="{E5ADB27D-3AF8-457D-BABD-58F61DC92913}" srcOrd="2" destOrd="0" parTransId="{133F6882-DE21-45DA-9B18-4C549B77287E}" sibTransId="{6BFC20BE-ED35-4467-A74F-71662C824545}"/>
    <dgm:cxn modelId="{F1BD02B3-1251-488B-93BB-6F942E225694}" type="presOf" srcId="{38F90890-D772-4315-8915-B9CEE70801A0}" destId="{EE2D0A4A-D7E9-4417-8B46-D1883E7BA3DF}" srcOrd="0" destOrd="0" presId="urn:microsoft.com/office/officeart/2018/2/layout/IconVerticalSolidList"/>
    <dgm:cxn modelId="{AC32F3CA-2AB9-4DC3-8E10-181EE2FF24F7}" type="presOf" srcId="{6C180319-45B9-47EA-9C2A-82A6FCA38B93}" destId="{A42039F4-2FD0-4ECB-84D4-D4E7F5211643}" srcOrd="0" destOrd="0" presId="urn:microsoft.com/office/officeart/2018/2/layout/IconVerticalSolidList"/>
    <dgm:cxn modelId="{2794FACA-CEFC-43FB-B951-2A2E801EA8B9}" type="presParOf" srcId="{EE2D0A4A-D7E9-4417-8B46-D1883E7BA3DF}" destId="{E2755955-29AD-498C-8224-D3E2D7AE53CD}" srcOrd="0" destOrd="0" presId="urn:microsoft.com/office/officeart/2018/2/layout/IconVerticalSolidList"/>
    <dgm:cxn modelId="{6D3A7E26-FF8B-4390-959F-54ADAA410425}" type="presParOf" srcId="{E2755955-29AD-498C-8224-D3E2D7AE53CD}" destId="{82547F72-F1B0-4223-A6DB-251BE1723BB9}" srcOrd="0" destOrd="0" presId="urn:microsoft.com/office/officeart/2018/2/layout/IconVerticalSolidList"/>
    <dgm:cxn modelId="{7CCFD6EA-CF2E-4BCA-9C68-F2AC27E16099}" type="presParOf" srcId="{E2755955-29AD-498C-8224-D3E2D7AE53CD}" destId="{0069E977-896D-431A-8303-81084E153736}" srcOrd="1" destOrd="0" presId="urn:microsoft.com/office/officeart/2018/2/layout/IconVerticalSolidList"/>
    <dgm:cxn modelId="{070AC9E1-7B04-4DD2-A5A5-9AF00453EA6D}" type="presParOf" srcId="{E2755955-29AD-498C-8224-D3E2D7AE53CD}" destId="{DFCDADFB-2F0D-4F40-8F64-CC9BB2484040}" srcOrd="2" destOrd="0" presId="urn:microsoft.com/office/officeart/2018/2/layout/IconVerticalSolidList"/>
    <dgm:cxn modelId="{628592D7-272C-412D-8316-DE1EFDB06FAB}" type="presParOf" srcId="{E2755955-29AD-498C-8224-D3E2D7AE53CD}" destId="{2BE71439-1E11-460A-B572-1BF56A792730}" srcOrd="3" destOrd="0" presId="urn:microsoft.com/office/officeart/2018/2/layout/IconVerticalSolidList"/>
    <dgm:cxn modelId="{7565264A-EE76-4752-A434-B9AECF11E37B}" type="presParOf" srcId="{EE2D0A4A-D7E9-4417-8B46-D1883E7BA3DF}" destId="{C1E6038B-B5D6-48C8-9931-4ABCF84A6BB2}" srcOrd="1" destOrd="0" presId="urn:microsoft.com/office/officeart/2018/2/layout/IconVerticalSolidList"/>
    <dgm:cxn modelId="{2AFB218B-EF7D-4707-A310-D97E78815CF6}" type="presParOf" srcId="{EE2D0A4A-D7E9-4417-8B46-D1883E7BA3DF}" destId="{DE654D02-6E6D-46D8-8E4E-CEDCBC1C3429}" srcOrd="2" destOrd="0" presId="urn:microsoft.com/office/officeart/2018/2/layout/IconVerticalSolidList"/>
    <dgm:cxn modelId="{F1FE846C-FFE1-4F0D-B0EE-1FA33237D6B0}" type="presParOf" srcId="{DE654D02-6E6D-46D8-8E4E-CEDCBC1C3429}" destId="{9C264997-DDE8-495C-9A00-137CF807649C}" srcOrd="0" destOrd="0" presId="urn:microsoft.com/office/officeart/2018/2/layout/IconVerticalSolidList"/>
    <dgm:cxn modelId="{EC84733A-724B-4DF6-A01B-7DAC6FA76A6F}" type="presParOf" srcId="{DE654D02-6E6D-46D8-8E4E-CEDCBC1C3429}" destId="{25921CD3-F876-4505-B5CE-B01694C2B036}" srcOrd="1" destOrd="0" presId="urn:microsoft.com/office/officeart/2018/2/layout/IconVerticalSolidList"/>
    <dgm:cxn modelId="{7FA021AD-FB02-4076-AEA8-DEA68AB21382}" type="presParOf" srcId="{DE654D02-6E6D-46D8-8E4E-CEDCBC1C3429}" destId="{AF6AE387-6630-4BA1-AD64-A172293E1054}" srcOrd="2" destOrd="0" presId="urn:microsoft.com/office/officeart/2018/2/layout/IconVerticalSolidList"/>
    <dgm:cxn modelId="{8A024EEC-7AC0-4CA7-BECB-4B88132980D1}" type="presParOf" srcId="{DE654D02-6E6D-46D8-8E4E-CEDCBC1C3429}" destId="{A42039F4-2FD0-4ECB-84D4-D4E7F5211643}" srcOrd="3" destOrd="0" presId="urn:microsoft.com/office/officeart/2018/2/layout/IconVerticalSolidList"/>
    <dgm:cxn modelId="{B1EF23E4-E888-4EB0-8744-6E0E65D1B626}" type="presParOf" srcId="{EE2D0A4A-D7E9-4417-8B46-D1883E7BA3DF}" destId="{5CF66210-170E-4A00-A7DD-538388B34605}" srcOrd="3" destOrd="0" presId="urn:microsoft.com/office/officeart/2018/2/layout/IconVerticalSolidList"/>
    <dgm:cxn modelId="{9A901E01-B262-4983-8810-4A34BE26E94A}" type="presParOf" srcId="{EE2D0A4A-D7E9-4417-8B46-D1883E7BA3DF}" destId="{05458830-FADB-4F69-8E96-5F42F537BA72}" srcOrd="4" destOrd="0" presId="urn:microsoft.com/office/officeart/2018/2/layout/IconVerticalSolidList"/>
    <dgm:cxn modelId="{B0C646F9-633C-4363-9BA7-DC65354231CB}" type="presParOf" srcId="{05458830-FADB-4F69-8E96-5F42F537BA72}" destId="{14231F8B-EF74-4BA4-90B8-C32175A7C405}" srcOrd="0" destOrd="0" presId="urn:microsoft.com/office/officeart/2018/2/layout/IconVerticalSolidList"/>
    <dgm:cxn modelId="{DDD492F9-7265-4980-BCC1-71E8207B3211}" type="presParOf" srcId="{05458830-FADB-4F69-8E96-5F42F537BA72}" destId="{EE10A487-4A63-4D28-A849-B32A96B434A1}" srcOrd="1" destOrd="0" presId="urn:microsoft.com/office/officeart/2018/2/layout/IconVerticalSolidList"/>
    <dgm:cxn modelId="{9169D1AC-6838-418A-ACE5-85F9D6080DED}" type="presParOf" srcId="{05458830-FADB-4F69-8E96-5F42F537BA72}" destId="{622AC8EC-3676-46BA-9FEB-4C1C05BBA099}" srcOrd="2" destOrd="0" presId="urn:microsoft.com/office/officeart/2018/2/layout/IconVerticalSolidList"/>
    <dgm:cxn modelId="{168C67E1-103D-4E5D-9493-36AAF64AE611}" type="presParOf" srcId="{05458830-FADB-4F69-8E96-5F42F537BA72}" destId="{BD7975D1-D813-4F9E-8371-D53B5E7DB0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47F72-F1B0-4223-A6DB-251BE1723BB9}">
      <dsp:nvSpPr>
        <dsp:cNvPr id="0" name=""/>
        <dsp:cNvSpPr/>
      </dsp:nvSpPr>
      <dsp:spPr>
        <a:xfrm>
          <a:off x="0" y="3319"/>
          <a:ext cx="7332013" cy="18604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9E977-896D-431A-8303-81084E153736}">
      <dsp:nvSpPr>
        <dsp:cNvPr id="0" name=""/>
        <dsp:cNvSpPr/>
      </dsp:nvSpPr>
      <dsp:spPr>
        <a:xfrm>
          <a:off x="562798" y="421929"/>
          <a:ext cx="1024269" cy="1023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71439-1E11-460A-B572-1BF56A792730}">
      <dsp:nvSpPr>
        <dsp:cNvPr id="0" name=""/>
        <dsp:cNvSpPr/>
      </dsp:nvSpPr>
      <dsp:spPr>
        <a:xfrm>
          <a:off x="2149866" y="3319"/>
          <a:ext cx="4983426" cy="1862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094" tIns="197094" rIns="197094" bIns="197094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venir Next LT Pro"/>
              <a:cs typeface="Arial"/>
            </a:rPr>
            <a:t>Syllabus</a:t>
          </a:r>
          <a:r>
            <a:rPr lang="en-GB" sz="2800" kern="1200" dirty="0">
              <a:latin typeface="Avenir Next LT Pro"/>
              <a:cs typeface="Arial"/>
            </a:rPr>
            <a:t>/scheme of work tends to be a snapshot of the learning that is to take place</a:t>
          </a:r>
          <a:endParaRPr lang="en-US" sz="2800" kern="1200" dirty="0">
            <a:latin typeface="Avenir Next LT Pro"/>
            <a:cs typeface="Arial"/>
          </a:endParaRPr>
        </a:p>
      </dsp:txBody>
      <dsp:txXfrm>
        <a:off x="2149866" y="3319"/>
        <a:ext cx="4983426" cy="1862308"/>
      </dsp:txXfrm>
    </dsp:sp>
    <dsp:sp modelId="{9C264997-DDE8-495C-9A00-137CF807649C}">
      <dsp:nvSpPr>
        <dsp:cNvPr id="0" name=""/>
        <dsp:cNvSpPr/>
      </dsp:nvSpPr>
      <dsp:spPr>
        <a:xfrm>
          <a:off x="0" y="2268289"/>
          <a:ext cx="7332013" cy="18604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21CD3-F876-4505-B5CE-B01694C2B036}">
      <dsp:nvSpPr>
        <dsp:cNvPr id="0" name=""/>
        <dsp:cNvSpPr/>
      </dsp:nvSpPr>
      <dsp:spPr>
        <a:xfrm>
          <a:off x="562798" y="2686899"/>
          <a:ext cx="1024269" cy="1023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039F4-2FD0-4ECB-84D4-D4E7F5211643}">
      <dsp:nvSpPr>
        <dsp:cNvPr id="0" name=""/>
        <dsp:cNvSpPr/>
      </dsp:nvSpPr>
      <dsp:spPr>
        <a:xfrm>
          <a:off x="2149866" y="2268289"/>
          <a:ext cx="4983426" cy="1862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094" tIns="197094" rIns="197094" bIns="197094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venir Next LT Pro"/>
              <a:cs typeface="Arial"/>
            </a:rPr>
            <a:t>The </a:t>
          </a:r>
          <a:r>
            <a:rPr lang="en-GB" sz="2800" b="1" kern="1200" dirty="0">
              <a:latin typeface="Avenir Next LT Pro"/>
              <a:cs typeface="Arial"/>
            </a:rPr>
            <a:t>curriculum</a:t>
          </a:r>
          <a:r>
            <a:rPr lang="en-GB" sz="2800" kern="1200" dirty="0">
              <a:latin typeface="Avenir Next LT Pro"/>
              <a:cs typeface="Arial"/>
            </a:rPr>
            <a:t> is the wider context in which the learning sits</a:t>
          </a:r>
          <a:endParaRPr lang="en-US" sz="2800" kern="1200" dirty="0">
            <a:latin typeface="Avenir Next LT Pro"/>
            <a:cs typeface="Arial"/>
          </a:endParaRPr>
        </a:p>
      </dsp:txBody>
      <dsp:txXfrm>
        <a:off x="2149866" y="2268289"/>
        <a:ext cx="4983426" cy="1862308"/>
      </dsp:txXfrm>
    </dsp:sp>
    <dsp:sp modelId="{14231F8B-EF74-4BA4-90B8-C32175A7C405}">
      <dsp:nvSpPr>
        <dsp:cNvPr id="0" name=""/>
        <dsp:cNvSpPr/>
      </dsp:nvSpPr>
      <dsp:spPr>
        <a:xfrm>
          <a:off x="0" y="4533259"/>
          <a:ext cx="7332013" cy="18604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0A487-4A63-4D28-A849-B32A96B434A1}">
      <dsp:nvSpPr>
        <dsp:cNvPr id="0" name=""/>
        <dsp:cNvSpPr/>
      </dsp:nvSpPr>
      <dsp:spPr>
        <a:xfrm>
          <a:off x="562798" y="4951869"/>
          <a:ext cx="1024269" cy="1023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975D1-D813-4F9E-8371-D53B5E7DB0AB}">
      <dsp:nvSpPr>
        <dsp:cNvPr id="0" name=""/>
        <dsp:cNvSpPr/>
      </dsp:nvSpPr>
      <dsp:spPr>
        <a:xfrm>
          <a:off x="2149866" y="4533259"/>
          <a:ext cx="4983426" cy="18623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094" tIns="197094" rIns="197094" bIns="197094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venir Next LT Pro"/>
              <a:cs typeface="Arial"/>
            </a:rPr>
            <a:t>Thus far you may have only been involved in syllabus development</a:t>
          </a:r>
          <a:endParaRPr lang="en-US" sz="2800" kern="1200" dirty="0">
            <a:latin typeface="Avenir Next LT Pro"/>
            <a:cs typeface="Arial"/>
          </a:endParaRPr>
        </a:p>
      </dsp:txBody>
      <dsp:txXfrm>
        <a:off x="2149866" y="4533259"/>
        <a:ext cx="4983426" cy="18623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5FA8EC-21E7-4451-B7A4-7D947DCCEA57}" type="datetimeFigureOut">
              <a:rPr lang="en-GB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1C53D-B6E0-412F-B49D-240057F754DB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544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1991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05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68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10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207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22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95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851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85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43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912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34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12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02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7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058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091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07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518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783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194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6775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r/personal/caroline_lewis_uwtsd_ac_uk/Documents/PCET/Modules/The%20Teaching%20Toolkit%202/Assessments/GA36c-Level-6-Teaching%20Toolkit%202%20A2.docx?d=wb2632e780156489aab7be0621e762940&amp;csf=1&amp;web=1&amp;e=F64qY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harpened colour pencil tips">
            <a:extLst>
              <a:ext uri="{FF2B5EF4-FFF2-40B4-BE49-F238E27FC236}">
                <a16:creationId xmlns:a16="http://schemas.microsoft.com/office/drawing/2014/main" id="{8FA05A12-354A-4A9E-877D-743139AE4A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97" r="23298" b="1394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6773959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>
                <a:latin typeface="Avenir Next LT Pro"/>
                <a:cs typeface="Calibri Light"/>
              </a:rPr>
              <a:t>ECPT7004-ECPT6007</a:t>
            </a:r>
            <a:br>
              <a:rPr lang="en-GB" sz="4400" dirty="0">
                <a:latin typeface="Avenir Next LT Pro"/>
                <a:cs typeface="Calibri Light"/>
              </a:rPr>
            </a:br>
            <a:br>
              <a:rPr lang="en-GB" sz="4400" dirty="0">
                <a:latin typeface="Avenir Next LT Pro"/>
                <a:cs typeface="Calibri Light"/>
              </a:rPr>
            </a:br>
            <a:r>
              <a:rPr lang="en-GB" sz="4400" dirty="0">
                <a:latin typeface="Avenir Next LT Pro"/>
                <a:cs typeface="Calibri Light"/>
              </a:rPr>
              <a:t>The Teaching Toolkit 2</a:t>
            </a:r>
            <a:r>
              <a:rPr lang="en-GB" sz="4400" dirty="0">
                <a:cs typeface="Calibri Light"/>
              </a:rPr>
              <a:t> 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3200" dirty="0"/>
              <a:t>Module Introduction</a:t>
            </a:r>
            <a:endParaRPr lang="en-US" sz="3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3B62C0-58F3-4DDA-BF0D-E1EECCA72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chemeClr val="bg1"/>
                </a:solidFill>
                <a:latin typeface="Avenir Next LT Pro"/>
              </a:rPr>
              <a:t>Learning Outcomes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0BF829-448F-380B-6ECB-B2F1E01EA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Outline the content and structure of the module</a:t>
            </a:r>
          </a:p>
          <a:p>
            <a:pPr lvl="0"/>
            <a:endParaRPr lang="en-US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Explain the nature of the module assessments</a:t>
            </a:r>
          </a:p>
          <a:p>
            <a:pPr lvl="0"/>
            <a:endParaRPr lang="en-US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Critically examine theoretical concepts of curriculum design and implementation</a:t>
            </a:r>
            <a:endParaRPr lang="en-US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25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93225-AC2B-4F1C-8001-47661E495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 dirty="0">
                <a:solidFill>
                  <a:schemeClr val="bg1"/>
                </a:solidFill>
                <a:latin typeface="Avenir Next LT Pro"/>
              </a:rPr>
              <a:t>Aim of the Module 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9DFA7-3B56-4ACC-9DCC-16F5BEB4B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5451273" cy="364771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To develop learner awareness and understanding of a range of issues pertinent to professional practice within the post- compulsory sector 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FB139B9-499B-4DCC-B53E-201A940933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43" r="25979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626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ED0387-3DFD-492A-9768-E1C57C16B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  <a:latin typeface="Avenir Next LT Pro"/>
              </a:rPr>
              <a:t>Module Learning Outcomes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939E27-92C0-7447-E181-786015314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909191"/>
            <a:ext cx="6220653" cy="4826883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/>
            <a:endParaRPr lang="en-GB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marL="359410" indent="-359410"/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Demonstrate competence in designing effective curricula for identified groups of learners to incorporate appropriate employability and skills development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  <a:p>
            <a:pPr marL="359410" indent="-359410"/>
            <a:endParaRPr lang="en-GB" dirty="0">
              <a:solidFill>
                <a:schemeClr val="bg1"/>
              </a:solidFill>
              <a:ea typeface="+mn-lt"/>
              <a:cs typeface="+mn-lt"/>
            </a:endParaRPr>
          </a:p>
          <a:p>
            <a:pPr marL="359410" indent="-359410"/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Critically evaluate theoretical concepts pertinent to programme design that promotes effective student learning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  <a:p>
            <a:pPr marL="359410" indent="-359410"/>
            <a:endParaRPr lang="en-GB" sz="2000" dirty="0">
              <a:solidFill>
                <a:schemeClr val="bg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People working on ideas">
            <a:extLst>
              <a:ext uri="{FF2B5EF4-FFF2-40B4-BE49-F238E27FC236}">
                <a16:creationId xmlns:a16="http://schemas.microsoft.com/office/drawing/2014/main" id="{6795B0C2-772B-1632-0114-156BFE25CF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954" r="26927" b="2"/>
          <a:stretch>
            <a:fillRect/>
          </a:stretch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433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08CC6-9806-401A-9B1B-814CDD819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454" y="1360481"/>
            <a:ext cx="4605340" cy="23876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Schedule of Sessions</a:t>
            </a:r>
          </a:p>
        </p:txBody>
      </p:sp>
      <p:pic>
        <p:nvPicPr>
          <p:cNvPr id="7" name="Picture 4" descr="Writing an appointment on a paper agenda">
            <a:extLst>
              <a:ext uri="{FF2B5EF4-FFF2-40B4-BE49-F238E27FC236}">
                <a16:creationId xmlns:a16="http://schemas.microsoft.com/office/drawing/2014/main" id="{B9CA100B-0FA5-4392-A741-9125684FA6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r="16731" b="2"/>
          <a:stretch>
            <a:fillRect/>
          </a:stretch>
        </p:blipFill>
        <p:spPr>
          <a:xfrm>
            <a:off x="5800734" y="1057275"/>
            <a:ext cx="5917401" cy="474345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84C2E9E-0B5D-4B5F-9A1F-70EBDCE39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461" y="1197769"/>
            <a:ext cx="10987078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69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0A2D34E1-EE93-BC81-E81B-A52AA96A2E2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5076340"/>
              </p:ext>
            </p:extLst>
          </p:nvPr>
        </p:nvGraphicFramePr>
        <p:xfrm>
          <a:off x="643467" y="1192764"/>
          <a:ext cx="10905066" cy="489298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13850">
                  <a:extLst>
                    <a:ext uri="{9D8B030D-6E8A-4147-A177-3AD203B41FA5}">
                      <a16:colId xmlns:a16="http://schemas.microsoft.com/office/drawing/2014/main" val="2893823090"/>
                    </a:ext>
                  </a:extLst>
                </a:gridCol>
                <a:gridCol w="7126398">
                  <a:extLst>
                    <a:ext uri="{9D8B030D-6E8A-4147-A177-3AD203B41FA5}">
                      <a16:colId xmlns:a16="http://schemas.microsoft.com/office/drawing/2014/main" val="1983525746"/>
                    </a:ext>
                  </a:extLst>
                </a:gridCol>
                <a:gridCol w="2264818">
                  <a:extLst>
                    <a:ext uri="{9D8B030D-6E8A-4147-A177-3AD203B41FA5}">
                      <a16:colId xmlns:a16="http://schemas.microsoft.com/office/drawing/2014/main" val="1177539984"/>
                    </a:ext>
                  </a:extLst>
                </a:gridCol>
              </a:tblGrid>
              <a:tr h="496942">
                <a:tc>
                  <a:txBody>
                    <a:bodyPr/>
                    <a:lstStyle/>
                    <a:p>
                      <a:pPr fontAlgn="t"/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18.03.26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Welcome to the module </a:t>
                      </a:r>
                      <a:endParaRPr lang="en-US" sz="2400" b="1"/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Marion Phillips 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3282630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25.03.26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Curriculum design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Marion Phillips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9937096"/>
                  </a:ext>
                </a:extLst>
              </a:tr>
              <a:tr h="496942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Easter Holidays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/>
                      <a:endParaRPr/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180424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22.04.26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Assessment and evaluation </a:t>
                      </a:r>
                      <a:endParaRPr lang="en-GB" sz="2400" b="1"/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Katie Gardner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1893913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29.04.26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Assessment marking workshop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Katie Gardner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853999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06.05.26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Inspection systems and quality assurance in PCET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Marion Phillips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3382767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algn="l" fontAlgn="t"/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13.05.26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The skills agenda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Marc Flagg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920407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fontAlgn="t"/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20.05.26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Bilingualism in education </a:t>
                      </a:r>
                      <a:endParaRPr lang="en-US" sz="2400" b="1"/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Marc Flagg 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6719499"/>
                  </a:ext>
                </a:extLst>
              </a:tr>
              <a:tr h="496942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cap="none" spc="0">
                          <a:solidFill>
                            <a:schemeClr val="tx1"/>
                          </a:solidFill>
                          <a:effectLst/>
                        </a:rPr>
                        <a:t>27.05.26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u="none" strike="noStrike" cap="none" spc="0" noProof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Employability and entrepreneurship </a:t>
                      </a:r>
                      <a:endParaRPr lang="en-US" sz="2400" b="1" i="0" u="none" strike="noStrike" noProof="0">
                        <a:latin typeface="+mn-lt"/>
                      </a:endParaRP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cap="none" spc="0" dirty="0">
                          <a:solidFill>
                            <a:schemeClr val="tx1"/>
                          </a:solidFill>
                          <a:effectLst/>
                        </a:rPr>
                        <a:t>Marc Flagg </a:t>
                      </a:r>
                    </a:p>
                  </a:txBody>
                  <a:tcPr marL="42051" marR="42051" marT="93801" marB="84104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73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4862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3955F-44C1-4F1C-8C9B-CF3463CA5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024" y="702260"/>
            <a:ext cx="4391024" cy="132343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venir Next LT Pro"/>
              </a:rPr>
              <a:t>Conceptualising Curriculum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F9BFC-D8EB-4804-80AB-0720AAC0A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814" y="2247900"/>
            <a:ext cx="4716780" cy="2979420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/>
            <a:r>
              <a:rPr lang="en-GB" dirty="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What do I want my students to learn?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359410" indent="-359410"/>
            <a:r>
              <a:rPr lang="en-GB" dirty="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How will they learn it?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359410" indent="-359410"/>
            <a:r>
              <a:rPr lang="en-GB" dirty="0">
                <a:solidFill>
                  <a:schemeClr val="bg1">
                    <a:alpha val="80000"/>
                  </a:schemeClr>
                </a:solidFill>
                <a:ea typeface="+mn-lt"/>
                <a:cs typeface="+mn-lt"/>
              </a:rPr>
              <a:t>How will I know if they have learned it?</a:t>
            </a:r>
            <a:endParaRPr lang="en-GB" dirty="0">
              <a:solidFill>
                <a:schemeClr val="bg1">
                  <a:alpha val="80000"/>
                </a:schemeClr>
              </a:solidFill>
            </a:endParaRPr>
          </a:p>
          <a:p>
            <a:pPr marL="359410" indent="-359410"/>
            <a:endParaRPr lang="en-GB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8EF1B9A-A538-47FD-A2A6-DD42A994E9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94814" y="1350833"/>
            <a:ext cx="3063347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061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484AA-C018-42F6-AFCD-808EF91C6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586" y="2337027"/>
            <a:ext cx="3454727" cy="1884453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venir Next LT Pro"/>
              </a:rPr>
              <a:t>Curriculum or Syllabus?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24244F-8072-4341-A0C1-1F9D9F809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8052529"/>
              </p:ext>
            </p:extLst>
          </p:nvPr>
        </p:nvGraphicFramePr>
        <p:xfrm>
          <a:off x="4671771" y="198664"/>
          <a:ext cx="7332013" cy="6398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0325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88E5F-A739-43E1-BEB9-6FEB27FE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489" y="780692"/>
            <a:ext cx="4391024" cy="1323439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 sz="4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Task</a:t>
            </a:r>
            <a:endParaRPr lang="en-US" sz="4000" kern="1200" cap="none" spc="0" baseline="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8BB1-9588-4438-BB03-C279A60F12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5024" y="1684012"/>
            <a:ext cx="4391024" cy="2454300"/>
          </a:xfrm>
        </p:spPr>
        <p:txBody>
          <a:bodyPr vert="horz" lIns="91440" tIns="45720" rIns="91440" bIns="45720" rtlCol="0">
            <a:noAutofit/>
          </a:bodyPr>
          <a:lstStyle/>
          <a:p>
            <a:pPr marL="35941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>
                    <a:alpha val="80000"/>
                  </a:schemeClr>
                </a:solidFill>
              </a:rPr>
              <a:t>In groups think about your experience of school and note down everything that you learned during your school years. </a:t>
            </a:r>
          </a:p>
          <a:p>
            <a:pPr marL="35941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>
                    <a:alpha val="80000"/>
                  </a:schemeClr>
                </a:solidFill>
              </a:rPr>
              <a:t>Do not limit this to just academic topics, think as broadly as possible about your skills, knowledge and beliefs.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5" descr="A picture containing tool, scissors&#10;&#10;Description automatically generated">
            <a:extLst>
              <a:ext uri="{FF2B5EF4-FFF2-40B4-BE49-F238E27FC236}">
                <a16:creationId xmlns:a16="http://schemas.microsoft.com/office/drawing/2014/main" id="{360606FA-E3C1-4214-81CC-3CD8E69999C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l="26212" r="6194"/>
          <a:stretch/>
        </p:blipFill>
        <p:spPr>
          <a:xfrm>
            <a:off x="7691169" y="1350833"/>
            <a:ext cx="2070638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862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92F51-82B4-42FB-BED9-E9D97584C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422400"/>
            <a:ext cx="5367337" cy="23876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 Assessment</a:t>
            </a:r>
            <a:br>
              <a:rPr lang="en-US" sz="5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5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5000" kern="1200">
              <a:solidFill>
                <a:schemeClr val="bg1"/>
              </a:solidFill>
              <a:latin typeface="+mj-lt"/>
              <a:ea typeface="+mj-ea"/>
              <a:cs typeface="+mj-cs"/>
              <a:hlinkClick r:id="rId3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89CBBC-7743-43D9-A324-25CB472E9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4112" y="638849"/>
            <a:ext cx="5505449" cy="547564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AE05DF8-141F-4535-BD6D-D7811B66A44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718" r="24155"/>
          <a:stretch/>
        </p:blipFill>
        <p:spPr>
          <a:xfrm>
            <a:off x="6919047" y="1056303"/>
            <a:ext cx="4135577" cy="4640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136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278</Words>
  <Application>Microsoft Office PowerPoint</Application>
  <PresentationFormat>Widescreen</PresentationFormat>
  <Paragraphs>64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Calibri</vt:lpstr>
      <vt:lpstr>Calibri Light</vt:lpstr>
      <vt:lpstr>Office Theme</vt:lpstr>
      <vt:lpstr>ECPT7004-ECPT6007  The Teaching Toolkit 2 </vt:lpstr>
      <vt:lpstr>Learning Outcomes</vt:lpstr>
      <vt:lpstr>Aim of the Module </vt:lpstr>
      <vt:lpstr>Module Learning Outcomes</vt:lpstr>
      <vt:lpstr>Schedule of Sessions</vt:lpstr>
      <vt:lpstr>PowerPoint Presentation</vt:lpstr>
      <vt:lpstr>Conceptualising Curriculum </vt:lpstr>
      <vt:lpstr>Curriculum or Syllabus?</vt:lpstr>
      <vt:lpstr>Task</vt:lpstr>
      <vt:lpstr>Module Assessment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ECPT</dc:title>
  <dc:creator>Marion Phillips</dc:creator>
  <cp:lastModifiedBy>Marion Phillips</cp:lastModifiedBy>
  <cp:revision>299</cp:revision>
  <cp:lastPrinted>2022-11-07T15:23:37Z</cp:lastPrinted>
  <dcterms:created xsi:type="dcterms:W3CDTF">2021-03-21T16:57:29Z</dcterms:created>
  <dcterms:modified xsi:type="dcterms:W3CDTF">2026-03-17T16:06:58Z</dcterms:modified>
</cp:coreProperties>
</file>