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6" r:id="rId5"/>
    <p:sldId id="259" r:id="rId6"/>
    <p:sldId id="274" r:id="rId7"/>
    <p:sldId id="260" r:id="rId8"/>
    <p:sldId id="270" r:id="rId9"/>
    <p:sldId id="351" r:id="rId10"/>
    <p:sldId id="341" r:id="rId11"/>
    <p:sldId id="464" r:id="rId12"/>
    <p:sldId id="647" r:id="rId13"/>
    <p:sldId id="280" r:id="rId14"/>
    <p:sldId id="354" r:id="rId15"/>
    <p:sldId id="284" r:id="rId16"/>
    <p:sldId id="330" r:id="rId17"/>
    <p:sldId id="332" r:id="rId18"/>
    <p:sldId id="331" r:id="rId19"/>
    <p:sldId id="289" r:id="rId20"/>
    <p:sldId id="396" r:id="rId21"/>
    <p:sldId id="408" r:id="rId22"/>
    <p:sldId id="401" r:id="rId23"/>
    <p:sldId id="402" r:id="rId24"/>
    <p:sldId id="643" r:id="rId25"/>
    <p:sldId id="640" r:id="rId26"/>
    <p:sldId id="605" r:id="rId27"/>
    <p:sldId id="634" r:id="rId28"/>
    <p:sldId id="642" r:id="rId29"/>
    <p:sldId id="637" r:id="rId30"/>
    <p:sldId id="638" r:id="rId31"/>
    <p:sldId id="636" r:id="rId32"/>
    <p:sldId id="635" r:id="rId33"/>
    <p:sldId id="633" r:id="rId34"/>
    <p:sldId id="646" r:id="rId35"/>
    <p:sldId id="417" r:id="rId36"/>
    <p:sldId id="644" r:id="rId37"/>
    <p:sldId id="412" r:id="rId38"/>
    <p:sldId id="411" r:id="rId39"/>
    <p:sldId id="403" r:id="rId40"/>
    <p:sldId id="404" r:id="rId41"/>
    <p:sldId id="420" r:id="rId42"/>
    <p:sldId id="415" r:id="rId43"/>
    <p:sldId id="322" r:id="rId44"/>
    <p:sldId id="258"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2C748F-9859-5562-7082-D9D5B9075479}" v="9" dt="2025-11-25T08:34:23.494"/>
    <p1510:client id="{A48D7295-7820-8317-B3B6-F8A1483F15C2}" v="14" dt="2025-11-26T09:58:01.228"/>
    <p1510:client id="{CBC460C1-0D87-485C-9EDA-D430143D231C}" v="169" dt="2025-11-24T13:53:10.2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35" autoAdjust="0"/>
    <p:restoredTop sz="96395" autoAdjust="0"/>
  </p:normalViewPr>
  <p:slideViewPr>
    <p:cSldViewPr snapToGrid="0" showGuides="1">
      <p:cViewPr varScale="1">
        <p:scale>
          <a:sx n="94" d="100"/>
          <a:sy n="94" d="100"/>
        </p:scale>
        <p:origin x="1176" y="31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08C3CC-04CB-4FE6-978F-639CBF637C7D}"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9239E253-C088-4E83-8C2C-E83F92DF6F79}">
      <dgm:prSet custT="1"/>
      <dgm:spPr/>
      <dgm:t>
        <a:bodyPr/>
        <a:lstStyle/>
        <a:p>
          <a:pPr>
            <a:lnSpc>
              <a:spcPct val="100000"/>
            </a:lnSpc>
          </a:pPr>
          <a:r>
            <a:rPr lang="en-GB" sz="2000"/>
            <a:t>Storing the bibliographic information electronically, they help keep track of the sources you have used in your research.</a:t>
          </a:r>
          <a:endParaRPr lang="en-US" sz="2000"/>
        </a:p>
      </dgm:t>
    </dgm:pt>
    <dgm:pt modelId="{966592DB-9B4E-4D39-837E-F2E851730969}" type="parTrans" cxnId="{BE40023E-ED5F-47B8-A4AE-C7F4CFBA9D9E}">
      <dgm:prSet/>
      <dgm:spPr/>
      <dgm:t>
        <a:bodyPr/>
        <a:lstStyle/>
        <a:p>
          <a:endParaRPr lang="en-US"/>
        </a:p>
      </dgm:t>
    </dgm:pt>
    <dgm:pt modelId="{5AD1F974-F319-40B0-B2B4-98AB53A23241}" type="sibTrans" cxnId="{BE40023E-ED5F-47B8-A4AE-C7F4CFBA9D9E}">
      <dgm:prSet/>
      <dgm:spPr/>
      <dgm:t>
        <a:bodyPr/>
        <a:lstStyle/>
        <a:p>
          <a:pPr>
            <a:lnSpc>
              <a:spcPct val="100000"/>
            </a:lnSpc>
          </a:pPr>
          <a:endParaRPr lang="en-US"/>
        </a:p>
      </dgm:t>
    </dgm:pt>
    <dgm:pt modelId="{F8A6A980-AEFC-4299-9ADA-E13785C53879}">
      <dgm:prSet custT="1"/>
      <dgm:spPr/>
      <dgm:t>
        <a:bodyPr/>
        <a:lstStyle/>
        <a:p>
          <a:pPr>
            <a:lnSpc>
              <a:spcPct val="100000"/>
            </a:lnSpc>
          </a:pPr>
          <a:r>
            <a:rPr lang="en-GB" sz="2000"/>
            <a:t>They create a personal library of references which can be edited to correct errors, or to add in additional information. </a:t>
          </a:r>
          <a:endParaRPr lang="en-US" sz="2000"/>
        </a:p>
      </dgm:t>
    </dgm:pt>
    <dgm:pt modelId="{A0AAF750-0725-497B-A1D6-9B2DE6263F9E}" type="parTrans" cxnId="{C12E4540-C8D0-41C3-A328-CE85F482D6F8}">
      <dgm:prSet/>
      <dgm:spPr/>
      <dgm:t>
        <a:bodyPr/>
        <a:lstStyle/>
        <a:p>
          <a:endParaRPr lang="en-US"/>
        </a:p>
      </dgm:t>
    </dgm:pt>
    <dgm:pt modelId="{C58DCAA1-2C7B-47EF-9792-E12578D05313}" type="sibTrans" cxnId="{C12E4540-C8D0-41C3-A328-CE85F482D6F8}">
      <dgm:prSet/>
      <dgm:spPr/>
      <dgm:t>
        <a:bodyPr/>
        <a:lstStyle/>
        <a:p>
          <a:pPr>
            <a:lnSpc>
              <a:spcPct val="100000"/>
            </a:lnSpc>
          </a:pPr>
          <a:endParaRPr lang="en-US"/>
        </a:p>
      </dgm:t>
    </dgm:pt>
    <dgm:pt modelId="{B189DABF-3F71-4025-9F61-497EFBC3DBDE}">
      <dgm:prSet custT="1"/>
      <dgm:spPr/>
      <dgm:t>
        <a:bodyPr/>
        <a:lstStyle/>
        <a:p>
          <a:pPr>
            <a:lnSpc>
              <a:spcPct val="100000"/>
            </a:lnSpc>
          </a:pPr>
          <a:r>
            <a:rPr lang="en-GB" sz="2000"/>
            <a:t>You can use them to easily export citations you find in the online library and external websites. (Note, most are unable to export from an already created reference list in a PDF or Word document.)</a:t>
          </a:r>
          <a:endParaRPr lang="en-US" sz="2000"/>
        </a:p>
      </dgm:t>
    </dgm:pt>
    <dgm:pt modelId="{FD08FF97-3550-4C11-9373-B27D4D26EA81}" type="parTrans" cxnId="{214800CF-8512-4899-84C9-6654E5BDEFD9}">
      <dgm:prSet/>
      <dgm:spPr/>
      <dgm:t>
        <a:bodyPr/>
        <a:lstStyle/>
        <a:p>
          <a:endParaRPr lang="en-US"/>
        </a:p>
      </dgm:t>
    </dgm:pt>
    <dgm:pt modelId="{32A0565F-B3DB-49ED-A23E-80565D510BA6}" type="sibTrans" cxnId="{214800CF-8512-4899-84C9-6654E5BDEFD9}">
      <dgm:prSet/>
      <dgm:spPr/>
      <dgm:t>
        <a:bodyPr/>
        <a:lstStyle/>
        <a:p>
          <a:pPr>
            <a:lnSpc>
              <a:spcPct val="100000"/>
            </a:lnSpc>
          </a:pPr>
          <a:endParaRPr lang="en-US"/>
        </a:p>
      </dgm:t>
    </dgm:pt>
    <dgm:pt modelId="{28540AC6-E435-4422-B35A-E0402E912193}">
      <dgm:prSet custT="1"/>
      <dgm:spPr/>
      <dgm:t>
        <a:bodyPr/>
        <a:lstStyle/>
        <a:p>
          <a:pPr>
            <a:lnSpc>
              <a:spcPct val="100000"/>
            </a:lnSpc>
          </a:pPr>
          <a:r>
            <a:rPr lang="en-GB" sz="2000"/>
            <a:t>Most citation  managers offer a website integration tool to enable you to import bibliographic information from a website.</a:t>
          </a:r>
          <a:endParaRPr lang="en-US" sz="2000"/>
        </a:p>
      </dgm:t>
    </dgm:pt>
    <dgm:pt modelId="{3EFBA842-05D4-497B-A077-DD1B7B7B4264}" type="parTrans" cxnId="{2949008F-9D8D-4986-B7F1-DD4F5ABB7C1E}">
      <dgm:prSet/>
      <dgm:spPr/>
      <dgm:t>
        <a:bodyPr/>
        <a:lstStyle/>
        <a:p>
          <a:endParaRPr lang="en-US"/>
        </a:p>
      </dgm:t>
    </dgm:pt>
    <dgm:pt modelId="{45F3F2EC-866C-4103-BFA2-C487D59B19CB}" type="sibTrans" cxnId="{2949008F-9D8D-4986-B7F1-DD4F5ABB7C1E}">
      <dgm:prSet/>
      <dgm:spPr/>
      <dgm:t>
        <a:bodyPr/>
        <a:lstStyle/>
        <a:p>
          <a:endParaRPr lang="en-US"/>
        </a:p>
      </dgm:t>
    </dgm:pt>
    <dgm:pt modelId="{957183AC-2D76-470A-A9D5-73996745C229}" type="pres">
      <dgm:prSet presAssocID="{A308C3CC-04CB-4FE6-978F-639CBF637C7D}" presName="root" presStyleCnt="0">
        <dgm:presLayoutVars>
          <dgm:dir/>
          <dgm:resizeHandles val="exact"/>
        </dgm:presLayoutVars>
      </dgm:prSet>
      <dgm:spPr/>
    </dgm:pt>
    <dgm:pt modelId="{43336283-809B-4399-896C-70D7E288C89A}" type="pres">
      <dgm:prSet presAssocID="{A308C3CC-04CB-4FE6-978F-639CBF637C7D}" presName="container" presStyleCnt="0">
        <dgm:presLayoutVars>
          <dgm:dir/>
          <dgm:resizeHandles val="exact"/>
        </dgm:presLayoutVars>
      </dgm:prSet>
      <dgm:spPr/>
    </dgm:pt>
    <dgm:pt modelId="{9B71D609-3659-4816-BD72-8C4762542907}" type="pres">
      <dgm:prSet presAssocID="{9239E253-C088-4E83-8C2C-E83F92DF6F79}" presName="compNode" presStyleCnt="0"/>
      <dgm:spPr/>
    </dgm:pt>
    <dgm:pt modelId="{13D0F521-ACAF-4144-B630-61D75547CCEB}" type="pres">
      <dgm:prSet presAssocID="{9239E253-C088-4E83-8C2C-E83F92DF6F79}" presName="iconBgRect" presStyleLbl="bgShp" presStyleIdx="0" presStyleCnt="4"/>
      <dgm:spPr/>
    </dgm:pt>
    <dgm:pt modelId="{3483440D-E94F-414E-9E88-F7750B5F07B9}" type="pres">
      <dgm:prSet presAssocID="{9239E253-C088-4E83-8C2C-E83F92DF6F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79F3377-9FCB-4892-857F-EFDA421A683F}" type="pres">
      <dgm:prSet presAssocID="{9239E253-C088-4E83-8C2C-E83F92DF6F79}" presName="spaceRect" presStyleCnt="0"/>
      <dgm:spPr/>
    </dgm:pt>
    <dgm:pt modelId="{560C2F51-4952-49E8-AFD7-295219A2ECE0}" type="pres">
      <dgm:prSet presAssocID="{9239E253-C088-4E83-8C2C-E83F92DF6F79}" presName="textRect" presStyleLbl="revTx" presStyleIdx="0" presStyleCnt="4">
        <dgm:presLayoutVars>
          <dgm:chMax val="1"/>
          <dgm:chPref val="1"/>
        </dgm:presLayoutVars>
      </dgm:prSet>
      <dgm:spPr/>
    </dgm:pt>
    <dgm:pt modelId="{10F0AAF8-4CC4-4946-AF8E-21030CDCD6B2}" type="pres">
      <dgm:prSet presAssocID="{5AD1F974-F319-40B0-B2B4-98AB53A23241}" presName="sibTrans" presStyleLbl="sibTrans2D1" presStyleIdx="0" presStyleCnt="0"/>
      <dgm:spPr/>
    </dgm:pt>
    <dgm:pt modelId="{4D3CAD9C-C777-4992-A373-A0C2740540B0}" type="pres">
      <dgm:prSet presAssocID="{F8A6A980-AEFC-4299-9ADA-E13785C53879}" presName="compNode" presStyleCnt="0"/>
      <dgm:spPr/>
    </dgm:pt>
    <dgm:pt modelId="{38C73D52-A559-46E4-9028-CD49B336E3A0}" type="pres">
      <dgm:prSet presAssocID="{F8A6A980-AEFC-4299-9ADA-E13785C53879}" presName="iconBgRect" presStyleLbl="bgShp" presStyleIdx="1" presStyleCnt="4"/>
      <dgm:spPr/>
    </dgm:pt>
    <dgm:pt modelId="{9D52AF99-D0D9-4B75-899D-347CB2A9D55A}" type="pres">
      <dgm:prSet presAssocID="{F8A6A980-AEFC-4299-9ADA-E13785C538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on Shelf"/>
        </a:ext>
      </dgm:extLst>
    </dgm:pt>
    <dgm:pt modelId="{54D00436-51DD-478F-9A7C-388F874B592B}" type="pres">
      <dgm:prSet presAssocID="{F8A6A980-AEFC-4299-9ADA-E13785C53879}" presName="spaceRect" presStyleCnt="0"/>
      <dgm:spPr/>
    </dgm:pt>
    <dgm:pt modelId="{97A31910-92F6-4A9B-948E-E6A7B9B7C749}" type="pres">
      <dgm:prSet presAssocID="{F8A6A980-AEFC-4299-9ADA-E13785C53879}" presName="textRect" presStyleLbl="revTx" presStyleIdx="1" presStyleCnt="4">
        <dgm:presLayoutVars>
          <dgm:chMax val="1"/>
          <dgm:chPref val="1"/>
        </dgm:presLayoutVars>
      </dgm:prSet>
      <dgm:spPr/>
    </dgm:pt>
    <dgm:pt modelId="{5E420A9C-FEFA-473E-84DE-8A7D8291387D}" type="pres">
      <dgm:prSet presAssocID="{C58DCAA1-2C7B-47EF-9792-E12578D05313}" presName="sibTrans" presStyleLbl="sibTrans2D1" presStyleIdx="0" presStyleCnt="0"/>
      <dgm:spPr/>
    </dgm:pt>
    <dgm:pt modelId="{B8163046-4F82-4636-99DE-D3FC4E443CCC}" type="pres">
      <dgm:prSet presAssocID="{B189DABF-3F71-4025-9F61-497EFBC3DBDE}" presName="compNode" presStyleCnt="0"/>
      <dgm:spPr/>
    </dgm:pt>
    <dgm:pt modelId="{57EB14DA-D4C9-45A5-B12E-963CE3C517B7}" type="pres">
      <dgm:prSet presAssocID="{B189DABF-3F71-4025-9F61-497EFBC3DBDE}" presName="iconBgRect" presStyleLbl="bgShp" presStyleIdx="2" presStyleCnt="4"/>
      <dgm:spPr/>
    </dgm:pt>
    <dgm:pt modelId="{CF94200D-729A-40A3-885E-95CF8471443F}" type="pres">
      <dgm:prSet presAssocID="{B189DABF-3F71-4025-9F61-497EFBC3DB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load"/>
        </a:ext>
      </dgm:extLst>
    </dgm:pt>
    <dgm:pt modelId="{31D55330-6F0A-4721-999B-7A0BE66CBE1C}" type="pres">
      <dgm:prSet presAssocID="{B189DABF-3F71-4025-9F61-497EFBC3DBDE}" presName="spaceRect" presStyleCnt="0"/>
      <dgm:spPr/>
    </dgm:pt>
    <dgm:pt modelId="{61051EFF-7EF3-4E1E-A5FD-BD899489E755}" type="pres">
      <dgm:prSet presAssocID="{B189DABF-3F71-4025-9F61-497EFBC3DBDE}" presName="textRect" presStyleLbl="revTx" presStyleIdx="2" presStyleCnt="4">
        <dgm:presLayoutVars>
          <dgm:chMax val="1"/>
          <dgm:chPref val="1"/>
        </dgm:presLayoutVars>
      </dgm:prSet>
      <dgm:spPr/>
    </dgm:pt>
    <dgm:pt modelId="{D70948B7-5F89-4A43-8E76-10C33073FDEB}" type="pres">
      <dgm:prSet presAssocID="{32A0565F-B3DB-49ED-A23E-80565D510BA6}" presName="sibTrans" presStyleLbl="sibTrans2D1" presStyleIdx="0" presStyleCnt="0"/>
      <dgm:spPr/>
    </dgm:pt>
    <dgm:pt modelId="{A18ED148-F8FE-42DF-A4B2-B295CDEA9314}" type="pres">
      <dgm:prSet presAssocID="{28540AC6-E435-4422-B35A-E0402E912193}" presName="compNode" presStyleCnt="0"/>
      <dgm:spPr/>
    </dgm:pt>
    <dgm:pt modelId="{3D8CADF2-1C9A-42C4-8B5E-EEF754AC2EE2}" type="pres">
      <dgm:prSet presAssocID="{28540AC6-E435-4422-B35A-E0402E912193}" presName="iconBgRect" presStyleLbl="bgShp" presStyleIdx="3" presStyleCnt="4"/>
      <dgm:spPr/>
    </dgm:pt>
    <dgm:pt modelId="{534B6AED-8F87-4CA2-8A57-C0E5120E1A26}" type="pres">
      <dgm:prSet presAssocID="{28540AC6-E435-4422-B35A-E0402E9121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44BD2663-592B-4A74-BDF1-2B4609B4F750}" type="pres">
      <dgm:prSet presAssocID="{28540AC6-E435-4422-B35A-E0402E912193}" presName="spaceRect" presStyleCnt="0"/>
      <dgm:spPr/>
    </dgm:pt>
    <dgm:pt modelId="{4827128E-82A3-4F46-A968-1015712C7F4F}" type="pres">
      <dgm:prSet presAssocID="{28540AC6-E435-4422-B35A-E0402E912193}" presName="textRect" presStyleLbl="revTx" presStyleIdx="3" presStyleCnt="4">
        <dgm:presLayoutVars>
          <dgm:chMax val="1"/>
          <dgm:chPref val="1"/>
        </dgm:presLayoutVars>
      </dgm:prSet>
      <dgm:spPr/>
    </dgm:pt>
  </dgm:ptLst>
  <dgm:cxnLst>
    <dgm:cxn modelId="{6086050F-C924-441E-BB35-5B2631E32E0D}" type="presOf" srcId="{C58DCAA1-2C7B-47EF-9792-E12578D05313}" destId="{5E420A9C-FEFA-473E-84DE-8A7D8291387D}" srcOrd="0" destOrd="0" presId="urn:microsoft.com/office/officeart/2018/2/layout/IconCircleList"/>
    <dgm:cxn modelId="{8345652E-5445-4A8F-A2C2-D586C8957703}" type="presOf" srcId="{A308C3CC-04CB-4FE6-978F-639CBF637C7D}" destId="{957183AC-2D76-470A-A9D5-73996745C229}" srcOrd="0" destOrd="0" presId="urn:microsoft.com/office/officeart/2018/2/layout/IconCircleList"/>
    <dgm:cxn modelId="{BE40023E-ED5F-47B8-A4AE-C7F4CFBA9D9E}" srcId="{A308C3CC-04CB-4FE6-978F-639CBF637C7D}" destId="{9239E253-C088-4E83-8C2C-E83F92DF6F79}" srcOrd="0" destOrd="0" parTransId="{966592DB-9B4E-4D39-837E-F2E851730969}" sibTransId="{5AD1F974-F319-40B0-B2B4-98AB53A23241}"/>
    <dgm:cxn modelId="{C12E4540-C8D0-41C3-A328-CE85F482D6F8}" srcId="{A308C3CC-04CB-4FE6-978F-639CBF637C7D}" destId="{F8A6A980-AEFC-4299-9ADA-E13785C53879}" srcOrd="1" destOrd="0" parTransId="{A0AAF750-0725-497B-A1D6-9B2DE6263F9E}" sibTransId="{C58DCAA1-2C7B-47EF-9792-E12578D05313}"/>
    <dgm:cxn modelId="{CE9DB54C-0876-4DB8-8596-6A4F6263D5B1}" type="presOf" srcId="{28540AC6-E435-4422-B35A-E0402E912193}" destId="{4827128E-82A3-4F46-A968-1015712C7F4F}" srcOrd="0" destOrd="0" presId="urn:microsoft.com/office/officeart/2018/2/layout/IconCircleList"/>
    <dgm:cxn modelId="{71747070-AE46-4274-ABAD-A65D9BA83260}" type="presOf" srcId="{9239E253-C088-4E83-8C2C-E83F92DF6F79}" destId="{560C2F51-4952-49E8-AFD7-295219A2ECE0}" srcOrd="0" destOrd="0" presId="urn:microsoft.com/office/officeart/2018/2/layout/IconCircleList"/>
    <dgm:cxn modelId="{915A558E-B4AD-4F34-B1C4-1A3B84FF5A45}" type="presOf" srcId="{5AD1F974-F319-40B0-B2B4-98AB53A23241}" destId="{10F0AAF8-4CC4-4946-AF8E-21030CDCD6B2}" srcOrd="0" destOrd="0" presId="urn:microsoft.com/office/officeart/2018/2/layout/IconCircleList"/>
    <dgm:cxn modelId="{2949008F-9D8D-4986-B7F1-DD4F5ABB7C1E}" srcId="{A308C3CC-04CB-4FE6-978F-639CBF637C7D}" destId="{28540AC6-E435-4422-B35A-E0402E912193}" srcOrd="3" destOrd="0" parTransId="{3EFBA842-05D4-497B-A077-DD1B7B7B4264}" sibTransId="{45F3F2EC-866C-4103-BFA2-C487D59B19CB}"/>
    <dgm:cxn modelId="{72C05AB1-C339-47A1-9EF7-C96764322599}" type="presOf" srcId="{F8A6A980-AEFC-4299-9ADA-E13785C53879}" destId="{97A31910-92F6-4A9B-948E-E6A7B9B7C749}" srcOrd="0" destOrd="0" presId="urn:microsoft.com/office/officeart/2018/2/layout/IconCircleList"/>
    <dgm:cxn modelId="{9D0968BD-B03E-4BC1-A336-342A59C20047}" type="presOf" srcId="{B189DABF-3F71-4025-9F61-497EFBC3DBDE}" destId="{61051EFF-7EF3-4E1E-A5FD-BD899489E755}" srcOrd="0" destOrd="0" presId="urn:microsoft.com/office/officeart/2018/2/layout/IconCircleList"/>
    <dgm:cxn modelId="{214800CF-8512-4899-84C9-6654E5BDEFD9}" srcId="{A308C3CC-04CB-4FE6-978F-639CBF637C7D}" destId="{B189DABF-3F71-4025-9F61-497EFBC3DBDE}" srcOrd="2" destOrd="0" parTransId="{FD08FF97-3550-4C11-9373-B27D4D26EA81}" sibTransId="{32A0565F-B3DB-49ED-A23E-80565D510BA6}"/>
    <dgm:cxn modelId="{9DC502E7-CB25-423B-9520-ADABC9003116}" type="presOf" srcId="{32A0565F-B3DB-49ED-A23E-80565D510BA6}" destId="{D70948B7-5F89-4A43-8E76-10C33073FDEB}" srcOrd="0" destOrd="0" presId="urn:microsoft.com/office/officeart/2018/2/layout/IconCircleList"/>
    <dgm:cxn modelId="{5F9D008E-7472-4A00-86E5-9C632D517860}" type="presParOf" srcId="{957183AC-2D76-470A-A9D5-73996745C229}" destId="{43336283-809B-4399-896C-70D7E288C89A}" srcOrd="0" destOrd="0" presId="urn:microsoft.com/office/officeart/2018/2/layout/IconCircleList"/>
    <dgm:cxn modelId="{F66251AF-4B38-4438-B977-5B9F558CD6F6}" type="presParOf" srcId="{43336283-809B-4399-896C-70D7E288C89A}" destId="{9B71D609-3659-4816-BD72-8C4762542907}" srcOrd="0" destOrd="0" presId="urn:microsoft.com/office/officeart/2018/2/layout/IconCircleList"/>
    <dgm:cxn modelId="{C6FFED5D-E96C-4376-9E05-9E9E553FAC2C}" type="presParOf" srcId="{9B71D609-3659-4816-BD72-8C4762542907}" destId="{13D0F521-ACAF-4144-B630-61D75547CCEB}" srcOrd="0" destOrd="0" presId="urn:microsoft.com/office/officeart/2018/2/layout/IconCircleList"/>
    <dgm:cxn modelId="{0E856B5D-2CA4-4C4B-8CFA-1FE2B46E212C}" type="presParOf" srcId="{9B71D609-3659-4816-BD72-8C4762542907}" destId="{3483440D-E94F-414E-9E88-F7750B5F07B9}" srcOrd="1" destOrd="0" presId="urn:microsoft.com/office/officeart/2018/2/layout/IconCircleList"/>
    <dgm:cxn modelId="{A98C9D95-5856-4FD1-AFCF-AFFCF3A3D20F}" type="presParOf" srcId="{9B71D609-3659-4816-BD72-8C4762542907}" destId="{379F3377-9FCB-4892-857F-EFDA421A683F}" srcOrd="2" destOrd="0" presId="urn:microsoft.com/office/officeart/2018/2/layout/IconCircleList"/>
    <dgm:cxn modelId="{8C60DC86-1A60-4500-91CF-DB704F6FCF86}" type="presParOf" srcId="{9B71D609-3659-4816-BD72-8C4762542907}" destId="{560C2F51-4952-49E8-AFD7-295219A2ECE0}" srcOrd="3" destOrd="0" presId="urn:microsoft.com/office/officeart/2018/2/layout/IconCircleList"/>
    <dgm:cxn modelId="{5BA6892E-0292-40A7-80C6-43F2426DDFA0}" type="presParOf" srcId="{43336283-809B-4399-896C-70D7E288C89A}" destId="{10F0AAF8-4CC4-4946-AF8E-21030CDCD6B2}" srcOrd="1" destOrd="0" presId="urn:microsoft.com/office/officeart/2018/2/layout/IconCircleList"/>
    <dgm:cxn modelId="{5486C835-1957-4888-BAED-53BE8294C8B5}" type="presParOf" srcId="{43336283-809B-4399-896C-70D7E288C89A}" destId="{4D3CAD9C-C777-4992-A373-A0C2740540B0}" srcOrd="2" destOrd="0" presId="urn:microsoft.com/office/officeart/2018/2/layout/IconCircleList"/>
    <dgm:cxn modelId="{202373A3-B30D-49B5-9A9F-AB1F6B611C6D}" type="presParOf" srcId="{4D3CAD9C-C777-4992-A373-A0C2740540B0}" destId="{38C73D52-A559-46E4-9028-CD49B336E3A0}" srcOrd="0" destOrd="0" presId="urn:microsoft.com/office/officeart/2018/2/layout/IconCircleList"/>
    <dgm:cxn modelId="{4F8415EC-3F04-41F1-83B1-2E719658409C}" type="presParOf" srcId="{4D3CAD9C-C777-4992-A373-A0C2740540B0}" destId="{9D52AF99-D0D9-4B75-899D-347CB2A9D55A}" srcOrd="1" destOrd="0" presId="urn:microsoft.com/office/officeart/2018/2/layout/IconCircleList"/>
    <dgm:cxn modelId="{66CCCF18-DDE1-4953-80B7-EF46D2809F1B}" type="presParOf" srcId="{4D3CAD9C-C777-4992-A373-A0C2740540B0}" destId="{54D00436-51DD-478F-9A7C-388F874B592B}" srcOrd="2" destOrd="0" presId="urn:microsoft.com/office/officeart/2018/2/layout/IconCircleList"/>
    <dgm:cxn modelId="{A0F215BF-2B2F-407A-B243-F5A425F7E162}" type="presParOf" srcId="{4D3CAD9C-C777-4992-A373-A0C2740540B0}" destId="{97A31910-92F6-4A9B-948E-E6A7B9B7C749}" srcOrd="3" destOrd="0" presId="urn:microsoft.com/office/officeart/2018/2/layout/IconCircleList"/>
    <dgm:cxn modelId="{4C0217EF-5DE5-4CD8-90C9-78F396F37B32}" type="presParOf" srcId="{43336283-809B-4399-896C-70D7E288C89A}" destId="{5E420A9C-FEFA-473E-84DE-8A7D8291387D}" srcOrd="3" destOrd="0" presId="urn:microsoft.com/office/officeart/2018/2/layout/IconCircleList"/>
    <dgm:cxn modelId="{C526D75A-9E0B-4275-A351-676C7B9098B2}" type="presParOf" srcId="{43336283-809B-4399-896C-70D7E288C89A}" destId="{B8163046-4F82-4636-99DE-D3FC4E443CCC}" srcOrd="4" destOrd="0" presId="urn:microsoft.com/office/officeart/2018/2/layout/IconCircleList"/>
    <dgm:cxn modelId="{28355771-77E2-4CA0-834D-42F6A99557DF}" type="presParOf" srcId="{B8163046-4F82-4636-99DE-D3FC4E443CCC}" destId="{57EB14DA-D4C9-45A5-B12E-963CE3C517B7}" srcOrd="0" destOrd="0" presId="urn:microsoft.com/office/officeart/2018/2/layout/IconCircleList"/>
    <dgm:cxn modelId="{E119464F-FAE4-4AD8-8798-325DEA5BD4B4}" type="presParOf" srcId="{B8163046-4F82-4636-99DE-D3FC4E443CCC}" destId="{CF94200D-729A-40A3-885E-95CF8471443F}" srcOrd="1" destOrd="0" presId="urn:microsoft.com/office/officeart/2018/2/layout/IconCircleList"/>
    <dgm:cxn modelId="{54FDEB62-F901-484A-96FA-86E817F87A78}" type="presParOf" srcId="{B8163046-4F82-4636-99DE-D3FC4E443CCC}" destId="{31D55330-6F0A-4721-999B-7A0BE66CBE1C}" srcOrd="2" destOrd="0" presId="urn:microsoft.com/office/officeart/2018/2/layout/IconCircleList"/>
    <dgm:cxn modelId="{464309BE-77FA-46A4-977C-33F499FA0CF0}" type="presParOf" srcId="{B8163046-4F82-4636-99DE-D3FC4E443CCC}" destId="{61051EFF-7EF3-4E1E-A5FD-BD899489E755}" srcOrd="3" destOrd="0" presId="urn:microsoft.com/office/officeart/2018/2/layout/IconCircleList"/>
    <dgm:cxn modelId="{C3C6033B-F011-45B1-8D25-D56777AE01A1}" type="presParOf" srcId="{43336283-809B-4399-896C-70D7E288C89A}" destId="{D70948B7-5F89-4A43-8E76-10C33073FDEB}" srcOrd="5" destOrd="0" presId="urn:microsoft.com/office/officeart/2018/2/layout/IconCircleList"/>
    <dgm:cxn modelId="{CC1A86CF-DD3D-4BAA-A242-30CBD3A731D0}" type="presParOf" srcId="{43336283-809B-4399-896C-70D7E288C89A}" destId="{A18ED148-F8FE-42DF-A4B2-B295CDEA9314}" srcOrd="6" destOrd="0" presId="urn:microsoft.com/office/officeart/2018/2/layout/IconCircleList"/>
    <dgm:cxn modelId="{65F424D2-60B7-47F0-BED7-BAF2BB8A56FD}" type="presParOf" srcId="{A18ED148-F8FE-42DF-A4B2-B295CDEA9314}" destId="{3D8CADF2-1C9A-42C4-8B5E-EEF754AC2EE2}" srcOrd="0" destOrd="0" presId="urn:microsoft.com/office/officeart/2018/2/layout/IconCircleList"/>
    <dgm:cxn modelId="{281D6ED2-266D-48FB-9B42-459EAF874D80}" type="presParOf" srcId="{A18ED148-F8FE-42DF-A4B2-B295CDEA9314}" destId="{534B6AED-8F87-4CA2-8A57-C0E5120E1A26}" srcOrd="1" destOrd="0" presId="urn:microsoft.com/office/officeart/2018/2/layout/IconCircleList"/>
    <dgm:cxn modelId="{A270CB2E-3978-490B-A164-C09443D76897}" type="presParOf" srcId="{A18ED148-F8FE-42DF-A4B2-B295CDEA9314}" destId="{44BD2663-592B-4A74-BDF1-2B4609B4F750}" srcOrd="2" destOrd="0" presId="urn:microsoft.com/office/officeart/2018/2/layout/IconCircleList"/>
    <dgm:cxn modelId="{FD482C78-D1A7-43ED-83BC-010FD9914347}" type="presParOf" srcId="{A18ED148-F8FE-42DF-A4B2-B295CDEA9314}" destId="{4827128E-82A3-4F46-A968-1015712C7F4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03C591-1DB0-4B50-85C5-454AF26BA6C2}"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FF34EC41-016A-424A-9BB3-11A2B8B14BD3}">
      <dgm:prSet/>
      <dgm:spPr/>
      <dgm:t>
        <a:bodyPr/>
        <a:lstStyle/>
        <a:p>
          <a:pPr>
            <a:lnSpc>
              <a:spcPct val="100000"/>
            </a:lnSpc>
          </a:pPr>
          <a:r>
            <a:rPr lang="en-GB"/>
            <a:t>Using a citation manager is a very personal choice. Only you can decide if it is right for you and which one to use for your task. You will have to invest some time to familiarise yourself with the tool to avoid problems later. </a:t>
          </a:r>
          <a:endParaRPr lang="en-US"/>
        </a:p>
      </dgm:t>
    </dgm:pt>
    <dgm:pt modelId="{AF84235D-6E3D-4459-8C37-78B31D82274F}" type="parTrans" cxnId="{A0CEE1E7-B8F8-4A67-8F6B-F239DA559399}">
      <dgm:prSet/>
      <dgm:spPr/>
      <dgm:t>
        <a:bodyPr/>
        <a:lstStyle/>
        <a:p>
          <a:endParaRPr lang="en-US"/>
        </a:p>
      </dgm:t>
    </dgm:pt>
    <dgm:pt modelId="{B35BE563-170D-4EB8-B399-DA91B578CE92}" type="sibTrans" cxnId="{A0CEE1E7-B8F8-4A67-8F6B-F239DA559399}">
      <dgm:prSet/>
      <dgm:spPr/>
      <dgm:t>
        <a:bodyPr/>
        <a:lstStyle/>
        <a:p>
          <a:endParaRPr lang="en-US"/>
        </a:p>
      </dgm:t>
    </dgm:pt>
    <dgm:pt modelId="{94070D50-7818-4BFE-A0D6-E5A907376251}">
      <dgm:prSet/>
      <dgm:spPr/>
      <dgm:t>
        <a:bodyPr/>
        <a:lstStyle/>
        <a:p>
          <a:pPr>
            <a:lnSpc>
              <a:spcPct val="100000"/>
            </a:lnSpc>
          </a:pPr>
          <a:r>
            <a:rPr lang="en-GB"/>
            <a:t>They cannot tell you where to insert citations into your document or remind you if you have missed one. </a:t>
          </a:r>
          <a:endParaRPr lang="en-US"/>
        </a:p>
      </dgm:t>
    </dgm:pt>
    <dgm:pt modelId="{159D5199-AF8D-4A32-92A7-AFC8F5C5FEA8}" type="parTrans" cxnId="{ACCF5ABF-011C-46A1-9157-12EF90213F3C}">
      <dgm:prSet/>
      <dgm:spPr/>
      <dgm:t>
        <a:bodyPr/>
        <a:lstStyle/>
        <a:p>
          <a:endParaRPr lang="en-US"/>
        </a:p>
      </dgm:t>
    </dgm:pt>
    <dgm:pt modelId="{DF2EC35B-3370-48E7-911A-F70B26C7A527}" type="sibTrans" cxnId="{ACCF5ABF-011C-46A1-9157-12EF90213F3C}">
      <dgm:prSet/>
      <dgm:spPr/>
      <dgm:t>
        <a:bodyPr/>
        <a:lstStyle/>
        <a:p>
          <a:endParaRPr lang="en-US"/>
        </a:p>
      </dgm:t>
    </dgm:pt>
    <dgm:pt modelId="{6A7EE497-7A8B-4B01-B0EE-82F7BBB9210C}">
      <dgm:prSet/>
      <dgm:spPr/>
      <dgm:t>
        <a:bodyPr/>
        <a:lstStyle/>
        <a:p>
          <a:pPr>
            <a:lnSpc>
              <a:spcPct val="100000"/>
            </a:lnSpc>
          </a:pPr>
          <a:r>
            <a:rPr lang="en-GB"/>
            <a:t>Just like any automated tool, errors do occur. You will still need an understanding of referencing and what information is required to be able to identify and amend imported errors and incomplete citations.</a:t>
          </a:r>
          <a:endParaRPr lang="en-US"/>
        </a:p>
      </dgm:t>
    </dgm:pt>
    <dgm:pt modelId="{38E7B771-CDB2-409D-B982-B18502FD2420}" type="parTrans" cxnId="{D4D0C8A2-F890-4885-B413-5167D5FE89CA}">
      <dgm:prSet/>
      <dgm:spPr/>
      <dgm:t>
        <a:bodyPr/>
        <a:lstStyle/>
        <a:p>
          <a:endParaRPr lang="en-US"/>
        </a:p>
      </dgm:t>
    </dgm:pt>
    <dgm:pt modelId="{A7537450-2B5A-4566-A645-BAA8B85571FE}" type="sibTrans" cxnId="{D4D0C8A2-F890-4885-B413-5167D5FE89CA}">
      <dgm:prSet/>
      <dgm:spPr/>
      <dgm:t>
        <a:bodyPr/>
        <a:lstStyle/>
        <a:p>
          <a:endParaRPr lang="en-US"/>
        </a:p>
      </dgm:t>
    </dgm:pt>
    <dgm:pt modelId="{F3BF573A-6D36-467F-AD58-F45794199E4B}" type="pres">
      <dgm:prSet presAssocID="{CE03C591-1DB0-4B50-85C5-454AF26BA6C2}" presName="root" presStyleCnt="0">
        <dgm:presLayoutVars>
          <dgm:dir/>
          <dgm:resizeHandles val="exact"/>
        </dgm:presLayoutVars>
      </dgm:prSet>
      <dgm:spPr/>
    </dgm:pt>
    <dgm:pt modelId="{57B3AA14-6FF7-4D37-B9A4-2FCBFA1D7C6A}" type="pres">
      <dgm:prSet presAssocID="{FF34EC41-016A-424A-9BB3-11A2B8B14BD3}" presName="compNode" presStyleCnt="0"/>
      <dgm:spPr/>
    </dgm:pt>
    <dgm:pt modelId="{1A1528ED-CED0-4D41-95D7-CA4EBB749A65}" type="pres">
      <dgm:prSet presAssocID="{FF34EC41-016A-424A-9BB3-11A2B8B14BD3}" presName="bgRect" presStyleLbl="bgShp" presStyleIdx="0" presStyleCnt="3"/>
      <dgm:spPr/>
    </dgm:pt>
    <dgm:pt modelId="{9DDF326F-EEB2-4BBE-80F3-3C3B16C6D0DB}" type="pres">
      <dgm:prSet presAssocID="{FF34EC41-016A-424A-9BB3-11A2B8B14B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6F2AF5D0-AAE2-4FA7-87DC-D23413F70A1A}" type="pres">
      <dgm:prSet presAssocID="{FF34EC41-016A-424A-9BB3-11A2B8B14BD3}" presName="spaceRect" presStyleCnt="0"/>
      <dgm:spPr/>
    </dgm:pt>
    <dgm:pt modelId="{A4A2B59D-5E40-4B46-8817-C169AA7B5677}" type="pres">
      <dgm:prSet presAssocID="{FF34EC41-016A-424A-9BB3-11A2B8B14BD3}" presName="parTx" presStyleLbl="revTx" presStyleIdx="0" presStyleCnt="3">
        <dgm:presLayoutVars>
          <dgm:chMax val="0"/>
          <dgm:chPref val="0"/>
        </dgm:presLayoutVars>
      </dgm:prSet>
      <dgm:spPr/>
    </dgm:pt>
    <dgm:pt modelId="{79809CA2-78B4-4852-A5D6-8E65756383F9}" type="pres">
      <dgm:prSet presAssocID="{B35BE563-170D-4EB8-B399-DA91B578CE92}" presName="sibTrans" presStyleCnt="0"/>
      <dgm:spPr/>
    </dgm:pt>
    <dgm:pt modelId="{6AC93F92-1B95-4879-8E3F-37F71ABA2DA6}" type="pres">
      <dgm:prSet presAssocID="{94070D50-7818-4BFE-A0D6-E5A907376251}" presName="compNode" presStyleCnt="0"/>
      <dgm:spPr/>
    </dgm:pt>
    <dgm:pt modelId="{FB2115BF-5B53-457A-9646-C1691C5CD360}" type="pres">
      <dgm:prSet presAssocID="{94070D50-7818-4BFE-A0D6-E5A907376251}" presName="bgRect" presStyleLbl="bgShp" presStyleIdx="1" presStyleCnt="3"/>
      <dgm:spPr/>
    </dgm:pt>
    <dgm:pt modelId="{5712198D-63A4-401E-9E5A-DD6C9CA12930}" type="pres">
      <dgm:prSet presAssocID="{94070D50-7818-4BFE-A0D6-E5A9073762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E29826F7-E9BE-458B-A559-5D76D2592D5B}" type="pres">
      <dgm:prSet presAssocID="{94070D50-7818-4BFE-A0D6-E5A907376251}" presName="spaceRect" presStyleCnt="0"/>
      <dgm:spPr/>
    </dgm:pt>
    <dgm:pt modelId="{BDBDF775-3CB3-4173-8CEB-C10E3D4FED18}" type="pres">
      <dgm:prSet presAssocID="{94070D50-7818-4BFE-A0D6-E5A907376251}" presName="parTx" presStyleLbl="revTx" presStyleIdx="1" presStyleCnt="3">
        <dgm:presLayoutVars>
          <dgm:chMax val="0"/>
          <dgm:chPref val="0"/>
        </dgm:presLayoutVars>
      </dgm:prSet>
      <dgm:spPr/>
    </dgm:pt>
    <dgm:pt modelId="{DCEB0E09-22E8-4A59-BED0-44C2D2D4EAAA}" type="pres">
      <dgm:prSet presAssocID="{DF2EC35B-3370-48E7-911A-F70B26C7A527}" presName="sibTrans" presStyleCnt="0"/>
      <dgm:spPr/>
    </dgm:pt>
    <dgm:pt modelId="{AC765F17-A0E3-42EC-AE2E-1AA246494063}" type="pres">
      <dgm:prSet presAssocID="{6A7EE497-7A8B-4B01-B0EE-82F7BBB9210C}" presName="compNode" presStyleCnt="0"/>
      <dgm:spPr/>
    </dgm:pt>
    <dgm:pt modelId="{8397E2FC-D33E-43CA-8001-D33C69E7922B}" type="pres">
      <dgm:prSet presAssocID="{6A7EE497-7A8B-4B01-B0EE-82F7BBB9210C}" presName="bgRect" presStyleLbl="bgShp" presStyleIdx="2" presStyleCnt="3"/>
      <dgm:spPr/>
    </dgm:pt>
    <dgm:pt modelId="{B2B15296-8E7C-42DD-97FA-6A58B3BA1E6C}" type="pres">
      <dgm:prSet presAssocID="{6A7EE497-7A8B-4B01-B0EE-82F7BBB9210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246C339A-66E0-4835-8DFA-11C15FBE2EB3}" type="pres">
      <dgm:prSet presAssocID="{6A7EE497-7A8B-4B01-B0EE-82F7BBB9210C}" presName="spaceRect" presStyleCnt="0"/>
      <dgm:spPr/>
    </dgm:pt>
    <dgm:pt modelId="{EB19A0A1-831A-4F05-B37C-DF3EB3F20067}" type="pres">
      <dgm:prSet presAssocID="{6A7EE497-7A8B-4B01-B0EE-82F7BBB9210C}" presName="parTx" presStyleLbl="revTx" presStyleIdx="2" presStyleCnt="3">
        <dgm:presLayoutVars>
          <dgm:chMax val="0"/>
          <dgm:chPref val="0"/>
        </dgm:presLayoutVars>
      </dgm:prSet>
      <dgm:spPr/>
    </dgm:pt>
  </dgm:ptLst>
  <dgm:cxnLst>
    <dgm:cxn modelId="{77CF6B22-206F-4D2B-9DD1-8060A02026BE}" type="presOf" srcId="{6A7EE497-7A8B-4B01-B0EE-82F7BBB9210C}" destId="{EB19A0A1-831A-4F05-B37C-DF3EB3F20067}" srcOrd="0" destOrd="0" presId="urn:microsoft.com/office/officeart/2018/2/layout/IconVerticalSolidList"/>
    <dgm:cxn modelId="{A976C957-4AC6-4FAA-9C9E-A20DFE2D32EA}" type="presOf" srcId="{FF34EC41-016A-424A-9BB3-11A2B8B14BD3}" destId="{A4A2B59D-5E40-4B46-8817-C169AA7B5677}" srcOrd="0" destOrd="0" presId="urn:microsoft.com/office/officeart/2018/2/layout/IconVerticalSolidList"/>
    <dgm:cxn modelId="{14A39F84-A005-4729-A90F-A4F0BEC23684}" type="presOf" srcId="{94070D50-7818-4BFE-A0D6-E5A907376251}" destId="{BDBDF775-3CB3-4173-8CEB-C10E3D4FED18}" srcOrd="0" destOrd="0" presId="urn:microsoft.com/office/officeart/2018/2/layout/IconVerticalSolidList"/>
    <dgm:cxn modelId="{D4D0C8A2-F890-4885-B413-5167D5FE89CA}" srcId="{CE03C591-1DB0-4B50-85C5-454AF26BA6C2}" destId="{6A7EE497-7A8B-4B01-B0EE-82F7BBB9210C}" srcOrd="2" destOrd="0" parTransId="{38E7B771-CDB2-409D-B982-B18502FD2420}" sibTransId="{A7537450-2B5A-4566-A645-BAA8B85571FE}"/>
    <dgm:cxn modelId="{7F8C4FAD-31AC-452D-A4D6-8A04D6D5FCAD}" type="presOf" srcId="{CE03C591-1DB0-4B50-85C5-454AF26BA6C2}" destId="{F3BF573A-6D36-467F-AD58-F45794199E4B}" srcOrd="0" destOrd="0" presId="urn:microsoft.com/office/officeart/2018/2/layout/IconVerticalSolidList"/>
    <dgm:cxn modelId="{ACCF5ABF-011C-46A1-9157-12EF90213F3C}" srcId="{CE03C591-1DB0-4B50-85C5-454AF26BA6C2}" destId="{94070D50-7818-4BFE-A0D6-E5A907376251}" srcOrd="1" destOrd="0" parTransId="{159D5199-AF8D-4A32-92A7-AFC8F5C5FEA8}" sibTransId="{DF2EC35B-3370-48E7-911A-F70B26C7A527}"/>
    <dgm:cxn modelId="{A0CEE1E7-B8F8-4A67-8F6B-F239DA559399}" srcId="{CE03C591-1DB0-4B50-85C5-454AF26BA6C2}" destId="{FF34EC41-016A-424A-9BB3-11A2B8B14BD3}" srcOrd="0" destOrd="0" parTransId="{AF84235D-6E3D-4459-8C37-78B31D82274F}" sibTransId="{B35BE563-170D-4EB8-B399-DA91B578CE92}"/>
    <dgm:cxn modelId="{4C49118B-9F50-4E64-AF7E-DE19D7AA501B}" type="presParOf" srcId="{F3BF573A-6D36-467F-AD58-F45794199E4B}" destId="{57B3AA14-6FF7-4D37-B9A4-2FCBFA1D7C6A}" srcOrd="0" destOrd="0" presId="urn:microsoft.com/office/officeart/2018/2/layout/IconVerticalSolidList"/>
    <dgm:cxn modelId="{991D280F-3C9C-4A32-87A2-611EF739077A}" type="presParOf" srcId="{57B3AA14-6FF7-4D37-B9A4-2FCBFA1D7C6A}" destId="{1A1528ED-CED0-4D41-95D7-CA4EBB749A65}" srcOrd="0" destOrd="0" presId="urn:microsoft.com/office/officeart/2018/2/layout/IconVerticalSolidList"/>
    <dgm:cxn modelId="{E71E540B-DF62-4FAB-BA9F-7D2574FFF898}" type="presParOf" srcId="{57B3AA14-6FF7-4D37-B9A4-2FCBFA1D7C6A}" destId="{9DDF326F-EEB2-4BBE-80F3-3C3B16C6D0DB}" srcOrd="1" destOrd="0" presId="urn:microsoft.com/office/officeart/2018/2/layout/IconVerticalSolidList"/>
    <dgm:cxn modelId="{65010CCD-D56B-4F97-A12C-FCEA3DBCEDEC}" type="presParOf" srcId="{57B3AA14-6FF7-4D37-B9A4-2FCBFA1D7C6A}" destId="{6F2AF5D0-AAE2-4FA7-87DC-D23413F70A1A}" srcOrd="2" destOrd="0" presId="urn:microsoft.com/office/officeart/2018/2/layout/IconVerticalSolidList"/>
    <dgm:cxn modelId="{CAA0DC95-DDB5-42E5-BE61-310747AF8CEA}" type="presParOf" srcId="{57B3AA14-6FF7-4D37-B9A4-2FCBFA1D7C6A}" destId="{A4A2B59D-5E40-4B46-8817-C169AA7B5677}" srcOrd="3" destOrd="0" presId="urn:microsoft.com/office/officeart/2018/2/layout/IconVerticalSolidList"/>
    <dgm:cxn modelId="{75D9BBCE-78BE-4CD2-96D3-344C305B00F3}" type="presParOf" srcId="{F3BF573A-6D36-467F-AD58-F45794199E4B}" destId="{79809CA2-78B4-4852-A5D6-8E65756383F9}" srcOrd="1" destOrd="0" presId="urn:microsoft.com/office/officeart/2018/2/layout/IconVerticalSolidList"/>
    <dgm:cxn modelId="{502E5832-33E7-4634-8F1A-6481D18786DA}" type="presParOf" srcId="{F3BF573A-6D36-467F-AD58-F45794199E4B}" destId="{6AC93F92-1B95-4879-8E3F-37F71ABA2DA6}" srcOrd="2" destOrd="0" presId="urn:microsoft.com/office/officeart/2018/2/layout/IconVerticalSolidList"/>
    <dgm:cxn modelId="{8FA4095D-B00E-495F-A30E-8376C0C47550}" type="presParOf" srcId="{6AC93F92-1B95-4879-8E3F-37F71ABA2DA6}" destId="{FB2115BF-5B53-457A-9646-C1691C5CD360}" srcOrd="0" destOrd="0" presId="urn:microsoft.com/office/officeart/2018/2/layout/IconVerticalSolidList"/>
    <dgm:cxn modelId="{AC3BC10D-2BE0-4D83-89BA-A729FC22F930}" type="presParOf" srcId="{6AC93F92-1B95-4879-8E3F-37F71ABA2DA6}" destId="{5712198D-63A4-401E-9E5A-DD6C9CA12930}" srcOrd="1" destOrd="0" presId="urn:microsoft.com/office/officeart/2018/2/layout/IconVerticalSolidList"/>
    <dgm:cxn modelId="{14557E21-334B-444F-A61D-2C2DA029F7CD}" type="presParOf" srcId="{6AC93F92-1B95-4879-8E3F-37F71ABA2DA6}" destId="{E29826F7-E9BE-458B-A559-5D76D2592D5B}" srcOrd="2" destOrd="0" presId="urn:microsoft.com/office/officeart/2018/2/layout/IconVerticalSolidList"/>
    <dgm:cxn modelId="{84528F93-FCAD-4B12-ABD2-047CE539C783}" type="presParOf" srcId="{6AC93F92-1B95-4879-8E3F-37F71ABA2DA6}" destId="{BDBDF775-3CB3-4173-8CEB-C10E3D4FED18}" srcOrd="3" destOrd="0" presId="urn:microsoft.com/office/officeart/2018/2/layout/IconVerticalSolidList"/>
    <dgm:cxn modelId="{E9C5BFEE-249D-4D71-A9BC-5184D11B224C}" type="presParOf" srcId="{F3BF573A-6D36-467F-AD58-F45794199E4B}" destId="{DCEB0E09-22E8-4A59-BED0-44C2D2D4EAAA}" srcOrd="3" destOrd="0" presId="urn:microsoft.com/office/officeart/2018/2/layout/IconVerticalSolidList"/>
    <dgm:cxn modelId="{A2F75120-DA49-47A0-B19E-0CAEFE2760E8}" type="presParOf" srcId="{F3BF573A-6D36-467F-AD58-F45794199E4B}" destId="{AC765F17-A0E3-42EC-AE2E-1AA246494063}" srcOrd="4" destOrd="0" presId="urn:microsoft.com/office/officeart/2018/2/layout/IconVerticalSolidList"/>
    <dgm:cxn modelId="{D33714A2-804E-469A-9970-F6E541074A13}" type="presParOf" srcId="{AC765F17-A0E3-42EC-AE2E-1AA246494063}" destId="{8397E2FC-D33E-43CA-8001-D33C69E7922B}" srcOrd="0" destOrd="0" presId="urn:microsoft.com/office/officeart/2018/2/layout/IconVerticalSolidList"/>
    <dgm:cxn modelId="{526D0CDC-5A23-44CA-AD43-07382E7937B9}" type="presParOf" srcId="{AC765F17-A0E3-42EC-AE2E-1AA246494063}" destId="{B2B15296-8E7C-42DD-97FA-6A58B3BA1E6C}" srcOrd="1" destOrd="0" presId="urn:microsoft.com/office/officeart/2018/2/layout/IconVerticalSolidList"/>
    <dgm:cxn modelId="{A71A1204-BCD2-4FBE-89F2-DF89AD6136DD}" type="presParOf" srcId="{AC765F17-A0E3-42EC-AE2E-1AA246494063}" destId="{246C339A-66E0-4835-8DFA-11C15FBE2EB3}" srcOrd="2" destOrd="0" presId="urn:microsoft.com/office/officeart/2018/2/layout/IconVerticalSolidList"/>
    <dgm:cxn modelId="{3B0B72D9-4C72-4F42-BD73-B10D634ED8B4}" type="presParOf" srcId="{AC765F17-A0E3-42EC-AE2E-1AA246494063}" destId="{EB19A0A1-831A-4F05-B37C-DF3EB3F200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D0F521-ACAF-4144-B630-61D75547CCEB}">
      <dsp:nvSpPr>
        <dsp:cNvPr id="0" name=""/>
        <dsp:cNvSpPr/>
      </dsp:nvSpPr>
      <dsp:spPr>
        <a:xfrm>
          <a:off x="174922" y="1240537"/>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3440D-E94F-414E-9E88-F7750B5F07B9}">
      <dsp:nvSpPr>
        <dsp:cNvPr id="0" name=""/>
        <dsp:cNvSpPr/>
      </dsp:nvSpPr>
      <dsp:spPr>
        <a:xfrm>
          <a:off x="506170" y="1571785"/>
          <a:ext cx="914874" cy="9148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0C2F51-4952-49E8-AFD7-295219A2ECE0}">
      <dsp:nvSpPr>
        <dsp:cNvPr id="0" name=""/>
        <dsp:cNvSpPr/>
      </dsp:nvSpPr>
      <dsp:spPr>
        <a:xfrm>
          <a:off x="2090300" y="1240537"/>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Storing the bibliographic information electronically, they help keep track of the sources you have used in your research.</a:t>
          </a:r>
          <a:endParaRPr lang="en-US" sz="2000" kern="1200"/>
        </a:p>
      </dsp:txBody>
      <dsp:txXfrm>
        <a:off x="2090300" y="1240537"/>
        <a:ext cx="3718085" cy="1577369"/>
      </dsp:txXfrm>
    </dsp:sp>
    <dsp:sp modelId="{38C73D52-A559-46E4-9028-CD49B336E3A0}">
      <dsp:nvSpPr>
        <dsp:cNvPr id="0" name=""/>
        <dsp:cNvSpPr/>
      </dsp:nvSpPr>
      <dsp:spPr>
        <a:xfrm>
          <a:off x="6456234" y="1240537"/>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52AF99-D0D9-4B75-899D-347CB2A9D55A}">
      <dsp:nvSpPr>
        <dsp:cNvPr id="0" name=""/>
        <dsp:cNvSpPr/>
      </dsp:nvSpPr>
      <dsp:spPr>
        <a:xfrm>
          <a:off x="6787481" y="1571785"/>
          <a:ext cx="914874" cy="9148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31910-92F6-4A9B-948E-E6A7B9B7C749}">
      <dsp:nvSpPr>
        <dsp:cNvPr id="0" name=""/>
        <dsp:cNvSpPr/>
      </dsp:nvSpPr>
      <dsp:spPr>
        <a:xfrm>
          <a:off x="8371611" y="1240537"/>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They create a personal library of references which can be edited to correct errors, or to add in additional information. </a:t>
          </a:r>
          <a:endParaRPr lang="en-US" sz="2000" kern="1200"/>
        </a:p>
      </dsp:txBody>
      <dsp:txXfrm>
        <a:off x="8371611" y="1240537"/>
        <a:ext cx="3718085" cy="1577369"/>
      </dsp:txXfrm>
    </dsp:sp>
    <dsp:sp modelId="{57EB14DA-D4C9-45A5-B12E-963CE3C517B7}">
      <dsp:nvSpPr>
        <dsp:cNvPr id="0" name=""/>
        <dsp:cNvSpPr/>
      </dsp:nvSpPr>
      <dsp:spPr>
        <a:xfrm>
          <a:off x="174922" y="3972230"/>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4200D-729A-40A3-885E-95CF8471443F}">
      <dsp:nvSpPr>
        <dsp:cNvPr id="0" name=""/>
        <dsp:cNvSpPr/>
      </dsp:nvSpPr>
      <dsp:spPr>
        <a:xfrm>
          <a:off x="506170" y="4303478"/>
          <a:ext cx="914874" cy="9148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051EFF-7EF3-4E1E-A5FD-BD899489E755}">
      <dsp:nvSpPr>
        <dsp:cNvPr id="0" name=""/>
        <dsp:cNvSpPr/>
      </dsp:nvSpPr>
      <dsp:spPr>
        <a:xfrm>
          <a:off x="2090300" y="3972230"/>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You can use them to easily export citations you find in the online library and external websites. (Note, most are unable to export from an already created reference list in a PDF or Word document.)</a:t>
          </a:r>
          <a:endParaRPr lang="en-US" sz="2000" kern="1200"/>
        </a:p>
      </dsp:txBody>
      <dsp:txXfrm>
        <a:off x="2090300" y="3972230"/>
        <a:ext cx="3718085" cy="1577369"/>
      </dsp:txXfrm>
    </dsp:sp>
    <dsp:sp modelId="{3D8CADF2-1C9A-42C4-8B5E-EEF754AC2EE2}">
      <dsp:nvSpPr>
        <dsp:cNvPr id="0" name=""/>
        <dsp:cNvSpPr/>
      </dsp:nvSpPr>
      <dsp:spPr>
        <a:xfrm>
          <a:off x="6456234" y="3972230"/>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B6AED-8F87-4CA2-8A57-C0E5120E1A26}">
      <dsp:nvSpPr>
        <dsp:cNvPr id="0" name=""/>
        <dsp:cNvSpPr/>
      </dsp:nvSpPr>
      <dsp:spPr>
        <a:xfrm>
          <a:off x="6787481" y="4303478"/>
          <a:ext cx="914874" cy="9148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27128E-82A3-4F46-A968-1015712C7F4F}">
      <dsp:nvSpPr>
        <dsp:cNvPr id="0" name=""/>
        <dsp:cNvSpPr/>
      </dsp:nvSpPr>
      <dsp:spPr>
        <a:xfrm>
          <a:off x="8371611" y="3972230"/>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Most citation  managers offer a website integration tool to enable you to import bibliographic information from a website.</a:t>
          </a:r>
          <a:endParaRPr lang="en-US" sz="2000" kern="1200"/>
        </a:p>
      </dsp:txBody>
      <dsp:txXfrm>
        <a:off x="8371611" y="3972230"/>
        <a:ext cx="3718085" cy="1577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528ED-CED0-4D41-95D7-CA4EBB749A65}">
      <dsp:nvSpPr>
        <dsp:cNvPr id="0" name=""/>
        <dsp:cNvSpPr/>
      </dsp:nvSpPr>
      <dsp:spPr>
        <a:xfrm>
          <a:off x="0" y="580"/>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F326F-EEB2-4BBE-80F3-3C3B16C6D0DB}">
      <dsp:nvSpPr>
        <dsp:cNvPr id="0" name=""/>
        <dsp:cNvSpPr/>
      </dsp:nvSpPr>
      <dsp:spPr>
        <a:xfrm>
          <a:off x="411094" y="306353"/>
          <a:ext cx="747445" cy="747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A2B59D-5E40-4B46-8817-C169AA7B5677}">
      <dsp:nvSpPr>
        <dsp:cNvPr id="0" name=""/>
        <dsp:cNvSpPr/>
      </dsp:nvSpPr>
      <dsp:spPr>
        <a:xfrm>
          <a:off x="1569634" y="580"/>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a:t>Using a citation manager is a very personal choice. Only you can decide if it is right for you and which one to use for your task. You will have to invest some time to familiarise yourself with the tool to avoid problems later. </a:t>
          </a:r>
          <a:endParaRPr lang="en-US" sz="2300" kern="1200"/>
        </a:p>
      </dsp:txBody>
      <dsp:txXfrm>
        <a:off x="1569634" y="580"/>
        <a:ext cx="9406767" cy="1358991"/>
      </dsp:txXfrm>
    </dsp:sp>
    <dsp:sp modelId="{FB2115BF-5B53-457A-9646-C1691C5CD360}">
      <dsp:nvSpPr>
        <dsp:cNvPr id="0" name=""/>
        <dsp:cNvSpPr/>
      </dsp:nvSpPr>
      <dsp:spPr>
        <a:xfrm>
          <a:off x="0" y="1699319"/>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2198D-63A4-401E-9E5A-DD6C9CA12930}">
      <dsp:nvSpPr>
        <dsp:cNvPr id="0" name=""/>
        <dsp:cNvSpPr/>
      </dsp:nvSpPr>
      <dsp:spPr>
        <a:xfrm>
          <a:off x="411094" y="2005092"/>
          <a:ext cx="747445" cy="747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DF775-3CB3-4173-8CEB-C10E3D4FED18}">
      <dsp:nvSpPr>
        <dsp:cNvPr id="0" name=""/>
        <dsp:cNvSpPr/>
      </dsp:nvSpPr>
      <dsp:spPr>
        <a:xfrm>
          <a:off x="1569634" y="1699319"/>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a:t>They cannot tell you where to insert citations into your document or remind you if you have missed one. </a:t>
          </a:r>
          <a:endParaRPr lang="en-US" sz="2300" kern="1200"/>
        </a:p>
      </dsp:txBody>
      <dsp:txXfrm>
        <a:off x="1569634" y="1699319"/>
        <a:ext cx="9406767" cy="1358991"/>
      </dsp:txXfrm>
    </dsp:sp>
    <dsp:sp modelId="{8397E2FC-D33E-43CA-8001-D33C69E7922B}">
      <dsp:nvSpPr>
        <dsp:cNvPr id="0" name=""/>
        <dsp:cNvSpPr/>
      </dsp:nvSpPr>
      <dsp:spPr>
        <a:xfrm>
          <a:off x="0" y="3398058"/>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B15296-8E7C-42DD-97FA-6A58B3BA1E6C}">
      <dsp:nvSpPr>
        <dsp:cNvPr id="0" name=""/>
        <dsp:cNvSpPr/>
      </dsp:nvSpPr>
      <dsp:spPr>
        <a:xfrm>
          <a:off x="411094" y="3703831"/>
          <a:ext cx="747445" cy="747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19A0A1-831A-4F05-B37C-DF3EB3F20067}">
      <dsp:nvSpPr>
        <dsp:cNvPr id="0" name=""/>
        <dsp:cNvSpPr/>
      </dsp:nvSpPr>
      <dsp:spPr>
        <a:xfrm>
          <a:off x="1569634" y="3398058"/>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a:t>Just like any automated tool, errors do occur. You will still need an understanding of referencing and what information is required to be able to identify and amend imported errors and incomplete citations.</a:t>
          </a:r>
          <a:endParaRPr lang="en-US" sz="2300" kern="1200"/>
        </a:p>
      </dsp:txBody>
      <dsp:txXfrm>
        <a:off x="1569634" y="3398058"/>
        <a:ext cx="9406767" cy="135899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5</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BAB46-153E-64D5-9E66-5B246B41E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CADB24-9E25-CD3A-D8DB-65E10323D5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76CF6C-0636-9F63-D56F-8EE27ED17BF3}"/>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A7827CA4-1CEB-6BA9-E17B-70028D8FC4E9}"/>
              </a:ext>
            </a:extLst>
          </p:cNvPr>
          <p:cNvSpPr>
            <a:spLocks noGrp="1"/>
          </p:cNvSpPr>
          <p:nvPr>
            <p:ph type="sldNum" sz="quarter" idx="5"/>
          </p:nvPr>
        </p:nvSpPr>
        <p:spPr/>
        <p:txBody>
          <a:bodyPr/>
          <a:lstStyle/>
          <a:p>
            <a:fld id="{CFA13A40-97AA-4A84-B7E5-B46BB067ED7D}" type="slidenum">
              <a:rPr lang="en-GB"/>
              <a:t>6</a:t>
            </a:fld>
            <a:endParaRPr lang="en-GB"/>
          </a:p>
        </p:txBody>
      </p:sp>
    </p:spTree>
    <p:extLst>
      <p:ext uri="{BB962C8B-B14F-4D97-AF65-F5344CB8AC3E}">
        <p14:creationId xmlns:p14="http://schemas.microsoft.com/office/powerpoint/2010/main" val="3228035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223D5-4078-939C-1D4A-E160C1C08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FE351A-DE7D-9E49-489F-5266709979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6F07CC-8252-FAEB-A971-3AFBD403F0E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EBBF297-3412-767D-674E-AA8833118B7F}"/>
              </a:ext>
            </a:extLst>
          </p:cNvPr>
          <p:cNvSpPr>
            <a:spLocks noGrp="1"/>
          </p:cNvSpPr>
          <p:nvPr>
            <p:ph type="sldNum" sz="quarter" idx="5"/>
          </p:nvPr>
        </p:nvSpPr>
        <p:spPr/>
        <p:txBody>
          <a:bodyPr/>
          <a:lstStyle/>
          <a:p>
            <a:fld id="{8236E5D3-2D1D-4335-8033-F314E4E9B495}" type="slidenum">
              <a:rPr lang="en-GB" smtClean="0"/>
              <a:t>8</a:t>
            </a:fld>
            <a:endParaRPr lang="en-GB"/>
          </a:p>
        </p:txBody>
      </p:sp>
    </p:spTree>
    <p:extLst>
      <p:ext uri="{BB962C8B-B14F-4D97-AF65-F5344CB8AC3E}">
        <p14:creationId xmlns:p14="http://schemas.microsoft.com/office/powerpoint/2010/main" val="1067524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ABF26-9E50-7182-190B-FB12265BA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D0FEC2-29CD-6320-5DD6-5560054D5B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A91B97-BF7C-858B-4A6B-3086CE82085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32603B3-CE1B-772F-D5A1-0DD8173C5F11}"/>
              </a:ext>
            </a:extLst>
          </p:cNvPr>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453779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39</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BD4D17F9-FBF4-D858-64DE-4DC46673864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8B6988CD-DE02-352E-D35C-D134CA792E27}"/>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pic>
        <p:nvPicPr>
          <p:cNvPr id="8" name="Picture 7" descr="A black and white logo&#10;&#10;AI-generated content may be incorrect.">
            <a:extLst>
              <a:ext uri="{FF2B5EF4-FFF2-40B4-BE49-F238E27FC236}">
                <a16:creationId xmlns:a16="http://schemas.microsoft.com/office/drawing/2014/main" id="{726D798D-8F29-73F9-59CB-AD2CBA38F525}"/>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87064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D2B2357B-1BAA-F724-B573-1AB49DEE2566}"/>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20130" y="1062915"/>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82103AC-934C-FD18-1B6F-74B512CC7DB7}"/>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175584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A34BF37F-5F99-D74B-C2D7-21144C8211B0}"/>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9CA635-6383-3011-CA14-922F1C09A600}"/>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2265247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895054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2D72B93C-A91D-0C69-3818-82A68B73A61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68959" y="3254188"/>
            <a:ext cx="4789702" cy="820571"/>
          </a:xfrm>
          <a:prstGeom prst="rect">
            <a:avLst/>
          </a:prstGeom>
        </p:spPr>
      </p:pic>
    </p:spTree>
    <p:extLst>
      <p:ext uri="{BB962C8B-B14F-4D97-AF65-F5344CB8AC3E}">
        <p14:creationId xmlns:p14="http://schemas.microsoft.com/office/powerpoint/2010/main" val="2213542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34949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883A601F-85EC-32ED-014F-E5557F4F3F0F}"/>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264826" y="6438953"/>
            <a:ext cx="1662347" cy="28373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4" r:id="rId15"/>
    <p:sldLayoutId id="2147483665" r:id="rId16"/>
    <p:sldLayoutId id="2147483663" r:id="rId17"/>
    <p:sldLayoutId id="2147483669"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igitalservices.uwtsd.ac.uk/library/academic-and-infoskills/referencing-handbooks/" TargetMode="External"/><Relationship Id="rId2" Type="http://schemas.openxmlformats.org/officeDocument/2006/relationships/hyperlink" Target="https://moodle.uwtsd.ac.uk/course/section.php?id=152564" TargetMode="External"/><Relationship Id="rId1" Type="http://schemas.openxmlformats.org/officeDocument/2006/relationships/slideLayout" Target="../slideLayouts/slideLayout10.xml"/><Relationship Id="rId6" Type="http://schemas.openxmlformats.org/officeDocument/2006/relationships/hyperlink" Target="https://digitalservices.uwtsd.ac.uk/library/academic-and-infoskills/refworks/" TargetMode="External"/><Relationship Id="rId5" Type="http://schemas.openxmlformats.org/officeDocument/2006/relationships/hyperlink" Target="https://librarysearch.uwtsd.ac.uk/permalink/44WHELF_UWTSD/11c0l68/alma99100698527002421" TargetMode="External"/><Relationship Id="rId4" Type="http://schemas.openxmlformats.org/officeDocument/2006/relationships/hyperlink" Target="https://librarysearch.uwtsd.ac.uk/permalink/44WHELF_UWTSD/11c0l68/alma99100436002502421"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hyperlink" Target="https://librarysearch.uwtsd.ac.uk/permalink/44WHELF_UWTSD/1pbrh66/alma99100241658802421" TargetMode="External"/><Relationship Id="rId7"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0.xml"/><Relationship Id="rId6" Type="http://schemas.openxmlformats.org/officeDocument/2006/relationships/hyperlink" Target="https://www.phrasebank.manchester.ac.uk/" TargetMode="External"/><Relationship Id="rId5" Type="http://schemas.openxmlformats.org/officeDocument/2006/relationships/hyperlink" Target="https://librarysearch.uwtsd.ac.uk/permalink/44WHELF_UWTSD/1pbrh66/alma99100473002202421" TargetMode="External"/><Relationship Id="rId4" Type="http://schemas.openxmlformats.org/officeDocument/2006/relationships/hyperlink" Target="https://www-citethemrightonline-com.ezproxy.uwtsd.ac.uk/article?docid=b-9781350928060&amp;tocid=b-9781350928060-setting-out-citation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633602802421" TargetMode="External"/><Relationship Id="rId2" Type="http://schemas.openxmlformats.org/officeDocument/2006/relationships/image" Target="../media/image22.png"/><Relationship Id="rId1" Type="http://schemas.openxmlformats.org/officeDocument/2006/relationships/slideLayout" Target="../slideLayouts/slideLayout10.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helf-uwtsd.leganto.exlibrisgroup.com/SAML" TargetMode="Externa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hyperlink" Target="https://zbib.org/"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hyperlink" Target="https://www.mybib.com/" TargetMode="External"/><Relationship Id="rId1" Type="http://schemas.openxmlformats.org/officeDocument/2006/relationships/slideLayout" Target="../slideLayouts/slideLayout10.xml"/><Relationship Id="rId6" Type="http://schemas.openxmlformats.org/officeDocument/2006/relationships/hyperlink" Target="https://moodle.uwtsd.ac.uk/mod/page/view.php?id=515793" TargetMode="External"/><Relationship Id="rId5" Type="http://schemas.openxmlformats.org/officeDocument/2006/relationships/hyperlink" Target="https://www.mendeley.com/" TargetMode="External"/><Relationship Id="rId4" Type="http://schemas.openxmlformats.org/officeDocument/2006/relationships/hyperlink" Target="https://refworks.proquest.com/signup/email/"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hyperlink" Target="https://uwtsd.ac.uk/library/student-essentials/refworks/" TargetMode="External"/><Relationship Id="rId1" Type="http://schemas.openxmlformats.org/officeDocument/2006/relationships/slideLayout" Target="../slideLayouts/slideLayout10.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8" Type="http://schemas.openxmlformats.org/officeDocument/2006/relationships/hyperlink" Target="https://refworks.proquest.com/signup/email/" TargetMode="External"/><Relationship Id="rId3" Type="http://schemas.openxmlformats.org/officeDocument/2006/relationships/image" Target="../media/image42.png"/><Relationship Id="rId7" Type="http://schemas.openxmlformats.org/officeDocument/2006/relationships/image" Target="../media/image44.png"/><Relationship Id="rId2" Type="http://schemas.openxmlformats.org/officeDocument/2006/relationships/hyperlink" Target="https://intranet.uwtsd.ac.uk/departments/library-and-learning-resources" TargetMode="External"/><Relationship Id="rId1" Type="http://schemas.openxmlformats.org/officeDocument/2006/relationships/slideLayout" Target="../slideLayouts/slideLayout10.xml"/><Relationship Id="rId6" Type="http://schemas.openxmlformats.org/officeDocument/2006/relationships/image" Target="../media/image43.png"/><Relationship Id="rId5" Type="http://schemas.openxmlformats.org/officeDocument/2006/relationships/hyperlink" Target="https://digitalservices.uwtsd.ac.uk/library/academic-and-infoskills/refworks/" TargetMode="External"/><Relationship Id="rId4" Type="http://schemas.openxmlformats.org/officeDocument/2006/relationships/hyperlink" Target="https://digitalservices.uwtsd.ac.uk/library/academic-and-infoskills/" TargetMode="External"/><Relationship Id="rId9" Type="http://schemas.openxmlformats.org/officeDocument/2006/relationships/image" Target="../media/image45.png"/></Relationships>
</file>

<file path=ppt/slides/_rels/slide22.xml.rels><?xml version="1.0" encoding="UTF-8" standalone="yes"?>
<Relationships xmlns="http://schemas.openxmlformats.org/package/2006/relationships"><Relationship Id="rId3" Type="http://schemas.openxmlformats.org/officeDocument/2006/relationships/hyperlink" Target="https://refworks.proquest.com/" TargetMode="External"/><Relationship Id="rId2" Type="http://schemas.openxmlformats.org/officeDocument/2006/relationships/image" Target="../media/image46.pn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hyperlink" Target="https://refworks.proquest.com/signup/email/" TargetMode="External"/><Relationship Id="rId2" Type="http://schemas.openxmlformats.org/officeDocument/2006/relationships/image" Target="../media/image47.pn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hyperlink" Target="https://refworks.proquest.com/signup/email/" TargetMode="External"/><Relationship Id="rId2" Type="http://schemas.openxmlformats.org/officeDocument/2006/relationships/image" Target="../media/image48.png"/><Relationship Id="rId1" Type="http://schemas.openxmlformats.org/officeDocument/2006/relationships/slideLayout" Target="../slideLayouts/slideLayout10.xml"/><Relationship Id="rId4" Type="http://schemas.openxmlformats.org/officeDocument/2006/relationships/image" Target="../media/image49.png"/></Relationships>
</file>

<file path=ppt/slides/_rels/slide2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0.xml"/><Relationship Id="rId4" Type="http://schemas.openxmlformats.org/officeDocument/2006/relationships/hyperlink" Target="https://librarysearch.uwtsd.ac.uk/permalink/44WHELF_UWTSD/ra52dq/alma99100224559102421"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10.xml"/><Relationship Id="rId4" Type="http://schemas.openxmlformats.org/officeDocument/2006/relationships/image" Target="../media/image56.png"/></Relationships>
</file>

<file path=ppt/slides/_rels/slide3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10.xml"/><Relationship Id="rId4" Type="http://schemas.openxmlformats.org/officeDocument/2006/relationships/image" Target="../media/image60.png"/></Relationships>
</file>

<file path=ppt/slides/_rels/slide32.xml.rels><?xml version="1.0" encoding="UTF-8" standalone="yes"?>
<Relationships xmlns="http://schemas.openxmlformats.org/package/2006/relationships"><Relationship Id="rId3" Type="http://schemas.openxmlformats.org/officeDocument/2006/relationships/hyperlink" Target="https://eur01.safelinks.protection.outlook.com/?url=https%3A%2F%2Fproquest.libguides.com%2Frefworks&amp;data=05%7C01%7Cl.ellis%40uwtsd.ac.uk%7C53601f8d62d641da4a7d08daa55a4607%7C4e0f11f9046e45059cb8db2152311e21%7C0%7C0%7C638004104376808891%7CUnknown%7CTWFpbGZsb3d8eyJWIjoiMC4wLjAwMDAiLCJQIjoiV2luMzIiLCJBTiI6Ik1haWwiLCJXVCI6Mn0%3D%7C3000%7C%7C%7C&amp;sdata=AbOrFdqW57imYzppjXzSNcCvGupfyjsvJxArmfwPlVo%3D&amp;reserved=0" TargetMode="External"/><Relationship Id="rId7" Type="http://schemas.openxmlformats.org/officeDocument/2006/relationships/image" Target="../media/image61.jpeg"/><Relationship Id="rId2" Type="http://schemas.openxmlformats.org/officeDocument/2006/relationships/hyperlink" Target="https://www.youtube.com/playlist?list=PLyN7Mmvg_0odPDamAc5anVah56yS-mkxV" TargetMode="External"/><Relationship Id="rId1" Type="http://schemas.openxmlformats.org/officeDocument/2006/relationships/slideLayout" Target="../slideLayouts/slideLayout7.xml"/><Relationship Id="rId6" Type="http://schemas.openxmlformats.org/officeDocument/2006/relationships/hyperlink" Target="https://uwtsd.ac.uk/library/student-essentials/refworks/" TargetMode="External"/><Relationship Id="rId5" Type="http://schemas.openxmlformats.org/officeDocument/2006/relationships/hyperlink" Target="https://knowledge.exlibrisgroup.com/RefWorks/Knowledge_Articles/Adding_page_numbers" TargetMode="External"/><Relationship Id="rId4" Type="http://schemas.openxmlformats.org/officeDocument/2006/relationships/hyperlink" Target="https://eur01.safelinks.protection.outlook.com/?url=https%3A%2F%2Fknowledge.exlibrisgroup.com%2FRefWorks&amp;data=05%7C01%7Cl.ellis%40uwtsd.ac.uk%7C53601f8d62d641da4a7d08daa55a4607%7C4e0f11f9046e45059cb8db2152311e21%7C0%7C0%7C638004104376808891%7CUnknown%7CTWFpbGZsb3d8eyJWIjoiMC4wLjAwMDAiLCJQIjoiV2luMzIiLCJBTiI6Ik1haWwiLCJXVCI6Mn0%3D%7C3000%7C%7C%7C&amp;sdata=pCaMptf1DczrI2E1p7pLkiFgDEr6O781m7Mqq3nKihY%3D&amp;reserved=0"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www.mybib.com/" TargetMode="Externa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s://www.zotero.org/" TargetMode="External"/><Relationship Id="rId7" Type="http://schemas.openxmlformats.org/officeDocument/2006/relationships/image" Target="../media/image63.jpeg"/><Relationship Id="rId2" Type="http://schemas.openxmlformats.org/officeDocument/2006/relationships/slideLayout" Target="../slideLayouts/slideLayout10.xml"/><Relationship Id="rId1" Type="http://schemas.openxmlformats.org/officeDocument/2006/relationships/video" Target="https://www.youtube.com/embed/JG7Uq_JFDzE?feature=oembed" TargetMode="External"/><Relationship Id="rId6" Type="http://schemas.openxmlformats.org/officeDocument/2006/relationships/hyperlink" Target="https://zbib.org/" TargetMode="External"/><Relationship Id="rId5" Type="http://schemas.openxmlformats.org/officeDocument/2006/relationships/hyperlink" Target="https://www.zotero.org/support/quick_start_guide" TargetMode="External"/><Relationship Id="rId4" Type="http://schemas.openxmlformats.org/officeDocument/2006/relationships/hyperlink" Target="https://www.zotero.org/support/screencast_tutorials"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mendeley.com/" TargetMode="External"/><Relationship Id="rId2" Type="http://schemas.openxmlformats.org/officeDocument/2006/relationships/slideLayout" Target="../slideLayouts/slideLayout13.xml"/><Relationship Id="rId1" Type="http://schemas.openxmlformats.org/officeDocument/2006/relationships/video" Target="https://www.youtube.com/embed/5Mz02_xmLRs?feature=oembed" TargetMode="External"/><Relationship Id="rId6" Type="http://schemas.openxmlformats.org/officeDocument/2006/relationships/image" Target="../media/image64.jpeg"/><Relationship Id="rId5" Type="http://schemas.openxmlformats.org/officeDocument/2006/relationships/hyperlink" Target="https://www.youtube.com/@mendeley/playlists" TargetMode="External"/><Relationship Id="rId4" Type="http://schemas.openxmlformats.org/officeDocument/2006/relationships/hyperlink" Target="https://youtu.be/OzFHGFnAM2Q"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bodleian.ox.ac.uk/" TargetMode="External"/><Relationship Id="rId2" Type="http://schemas.openxmlformats.org/officeDocument/2006/relationships/hyperlink" Target="http://creativecommons.org/licenses/by/4.0/" TargetMode="External"/><Relationship Id="rId1" Type="http://schemas.openxmlformats.org/officeDocument/2006/relationships/slideLayout" Target="../slideLayouts/slideLayout10.xml"/><Relationship Id="rId5" Type="http://schemas.openxmlformats.org/officeDocument/2006/relationships/hyperlink" Target="https://freepngimg.com/png/88452-standing-human-business-question-mark-behavior" TargetMode="External"/><Relationship Id="rId4" Type="http://schemas.openxmlformats.org/officeDocument/2006/relationships/image" Target="../media/image65.png"/></Relationships>
</file>

<file path=ppt/slides/_rels/slide37.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image" Target="../media/image67.jpeg"/></Relationships>
</file>

<file path=ppt/slides/_rels/slide40.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68.jpe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41.xml.rels><?xml version="1.0" encoding="UTF-8" standalone="yes"?>
<Relationships xmlns="http://schemas.openxmlformats.org/package/2006/relationships"><Relationship Id="rId2" Type="http://schemas.openxmlformats.org/officeDocument/2006/relationships/hyperlink" Target="https://eur01.safelinks.protection.outlook.com/?url=https%3A%2F%2Fforms.office.com.mcas.ms%2FPages%2FResponsePage.aspx%3Fid%3D-REPTm4EBUWcuNshUjEeIWD5hXZOvT5Lg-sisozjrcVURVZBR1FBVVZBSE9PQ0s4S1hFVUpEVlZQQSQlQCN0PWcu&amp;data=05%7C02%7Cl.ellis%40uwtsd.ac.uk%7C997a7b8c8e87476e1b5408dd66c6a7a2%7C4e0f11f9046e45059cb8db2152311e21%7C0%7C0%7C638779725596585202%7CUnknown%7CTWFpbGZsb3d8eyJFbXB0eU1hcGkiOnRydWUsIlYiOiIwLjAuMDAwMCIsIlAiOiJXaW4zMiIsIkFOIjoiTWFpbCIsIldUIjoyfQ%3D%3D%7C0%7C%7C%7C&amp;sdata=PDM9O%2BakULzI7GGZ3xE15ikzvtaSpchI9ek%2BXqgqbFs%3D&amp;reserved=0"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832E7E1-BE63-80EF-C4A7-882BDD5657DF}"/>
              </a:ext>
            </a:extLst>
          </p:cNvPr>
          <p:cNvSpPr>
            <a:spLocks noGrp="1"/>
          </p:cNvSpPr>
          <p:nvPr>
            <p:ph type="subTitle" idx="1"/>
          </p:nvPr>
        </p:nvSpPr>
        <p:spPr/>
        <p:txBody>
          <a:bodyPr>
            <a:normAutofit fontScale="85000" lnSpcReduction="20000"/>
          </a:bodyPr>
          <a:lstStyle/>
          <a:p>
            <a:r>
              <a:rPr lang="en-GB" dirty="0"/>
              <a:t>Lisa Ellis</a:t>
            </a:r>
          </a:p>
          <a:p>
            <a:r>
              <a:rPr lang="en-GB" dirty="0"/>
              <a:t>Academic Liaison Librarian</a:t>
            </a:r>
          </a:p>
          <a:p>
            <a:r>
              <a:rPr lang="en-GB" dirty="0"/>
              <a:t>Institute of Management &amp; Health (IMH)</a:t>
            </a:r>
          </a:p>
        </p:txBody>
      </p:sp>
      <p:sp>
        <p:nvSpPr>
          <p:cNvPr id="4" name="Title 3">
            <a:extLst>
              <a:ext uri="{FF2B5EF4-FFF2-40B4-BE49-F238E27FC236}">
                <a16:creationId xmlns:a16="http://schemas.microsoft.com/office/drawing/2014/main" id="{6D2AD728-2427-A51F-2A60-FD1174228BCE}"/>
              </a:ext>
            </a:extLst>
          </p:cNvPr>
          <p:cNvSpPr>
            <a:spLocks noGrp="1"/>
          </p:cNvSpPr>
          <p:nvPr>
            <p:ph type="title"/>
          </p:nvPr>
        </p:nvSpPr>
        <p:spPr/>
        <p:txBody>
          <a:bodyPr>
            <a:normAutofit fontScale="90000"/>
          </a:bodyPr>
          <a:lstStyle/>
          <a:p>
            <a:r>
              <a:rPr lang="en-GB" dirty="0"/>
              <a:t>Harvard Referencing Refresher &amp; RefWorks</a:t>
            </a:r>
          </a:p>
        </p:txBody>
      </p:sp>
      <p:pic>
        <p:nvPicPr>
          <p:cNvPr id="1026" name="Picture 2" descr="A book cover with text and windows&#10;&#10;Description automatically generated">
            <a:extLst>
              <a:ext uri="{FF2B5EF4-FFF2-40B4-BE49-F238E27FC236}">
                <a16:creationId xmlns:a16="http://schemas.microsoft.com/office/drawing/2014/main" id="{24E6B74D-F304-AEAE-388A-567007BC03C4}"/>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t="190" b="19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2452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p:txBody>
          <a:bodyPr/>
          <a:lstStyle/>
          <a:p>
            <a:r>
              <a:rPr lang="en-GB" dirty="0"/>
              <a:t>Reminder of support</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a:xfrm>
            <a:off x="698242" y="1592263"/>
            <a:ext cx="11290818" cy="4574040"/>
          </a:xfrm>
        </p:spPr>
        <p:txBody>
          <a:bodyPr vert="horz" lIns="91440" tIns="45720" rIns="91440" bIns="45720" rtlCol="0" anchor="t">
            <a:normAutofit/>
          </a:bodyPr>
          <a:lstStyle/>
          <a:p>
            <a:pPr marL="0" indent="0">
              <a:buNone/>
            </a:pPr>
            <a:r>
              <a:rPr lang="en-GB" sz="2400" dirty="0">
                <a:latin typeface="Calibri"/>
                <a:ea typeface="Calibri"/>
                <a:cs typeface="Calibri"/>
              </a:rPr>
              <a:t>You should already have a good grasp of referencing and the Harvard style. </a:t>
            </a:r>
          </a:p>
          <a:p>
            <a:pPr marL="0" indent="0">
              <a:buNone/>
            </a:pPr>
            <a:r>
              <a:rPr lang="en-GB" sz="2400" dirty="0">
                <a:latin typeface="Calibri"/>
                <a:ea typeface="Calibri"/>
                <a:cs typeface="Calibri"/>
              </a:rPr>
              <a:t>The library has lots of resources to help you and remind you:</a:t>
            </a: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Infoskills: </a:t>
            </a:r>
            <a:r>
              <a:rPr lang="en-GB" sz="2400" dirty="0">
                <a:latin typeface="Calibri" panose="020F0502020204030204" pitchFamily="34" charset="0"/>
                <a:cs typeface="Calibri" panose="020F0502020204030204" pitchFamily="34" charset="0"/>
                <a:hlinkClick r:id="rId2"/>
              </a:rPr>
              <a:t>Referencing units </a:t>
            </a:r>
            <a:r>
              <a:rPr lang="en-GB" sz="2400" dirty="0">
                <a:latin typeface="Calibri" panose="020F0502020204030204" pitchFamily="34" charset="0"/>
                <a:cs typeface="Calibri" panose="020F0502020204030204" pitchFamily="34" charset="0"/>
              </a:rPr>
              <a:t>(self paced online support).</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3"/>
              </a:rPr>
              <a:t>UWTSD’s Harvard Referencing Handbook </a:t>
            </a:r>
            <a:r>
              <a:rPr lang="en-GB" sz="2400" dirty="0">
                <a:latin typeface="Calibri" panose="020F0502020204030204" pitchFamily="34" charset="0"/>
                <a:cs typeface="Calibri" panose="020F0502020204030204" pitchFamily="34" charset="0"/>
              </a:rPr>
              <a:t>(Guide to most common sources used).</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4"/>
              </a:rPr>
              <a:t>Cite Them Right </a:t>
            </a:r>
            <a:r>
              <a:rPr lang="en-GB" sz="2400" dirty="0">
                <a:latin typeface="Calibri" panose="020F0502020204030204" pitchFamily="34" charset="0"/>
                <a:cs typeface="Calibri" panose="020F0502020204030204" pitchFamily="34" charset="0"/>
              </a:rPr>
              <a:t>(Referencing database).</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5"/>
              </a:rPr>
              <a:t>Cite Them Right </a:t>
            </a:r>
            <a:r>
              <a:rPr lang="en-GB" sz="2400" dirty="0">
                <a:latin typeface="Calibri" panose="020F0502020204030204" pitchFamily="34" charset="0"/>
                <a:cs typeface="Calibri" panose="020F0502020204030204" pitchFamily="34" charset="0"/>
              </a:rPr>
              <a:t>13</a:t>
            </a:r>
            <a:r>
              <a:rPr lang="en-GB" sz="2400" baseline="30000" dirty="0">
                <a:latin typeface="Calibri" panose="020F0502020204030204" pitchFamily="34" charset="0"/>
                <a:cs typeface="Calibri" panose="020F0502020204030204" pitchFamily="34" charset="0"/>
              </a:rPr>
              <a:t>th</a:t>
            </a:r>
            <a:r>
              <a:rPr lang="en-GB" sz="2400" dirty="0">
                <a:latin typeface="Calibri" panose="020F0502020204030204" pitchFamily="34" charset="0"/>
                <a:cs typeface="Calibri" panose="020F0502020204030204" pitchFamily="34" charset="0"/>
              </a:rPr>
              <a:t> edn. (physical book).</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6"/>
              </a:rPr>
              <a:t>RefWorks</a:t>
            </a:r>
            <a:r>
              <a:rPr lang="en-GB" sz="2400" dirty="0">
                <a:latin typeface="Calibri" panose="020F0502020204030204" pitchFamily="34" charset="0"/>
                <a:cs typeface="Calibri" panose="020F0502020204030204" pitchFamily="34" charset="0"/>
              </a:rPr>
              <a:t> (subscribed citation manager tool).</a:t>
            </a:r>
          </a:p>
          <a:p>
            <a:pPr>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book cover with white text&#10;&#10;AI-generated content may be incorrect.">
            <a:extLst>
              <a:ext uri="{FF2B5EF4-FFF2-40B4-BE49-F238E27FC236}">
                <a16:creationId xmlns:a16="http://schemas.microsoft.com/office/drawing/2014/main" id="{D6BC79A1-F927-06D7-1F6D-BEAF94811EC6}"/>
              </a:ext>
            </a:extLst>
          </p:cNvPr>
          <p:cNvPicPr>
            <a:picLocks noChangeAspect="1"/>
          </p:cNvPicPr>
          <p:nvPr/>
        </p:nvPicPr>
        <p:blipFill>
          <a:blip r:embed="rId2"/>
          <a:stretch>
            <a:fillRect/>
          </a:stretch>
        </p:blipFill>
        <p:spPr>
          <a:xfrm>
            <a:off x="9569768" y="3430905"/>
            <a:ext cx="2295525" cy="2754630"/>
          </a:xfrm>
          <a:prstGeom prst="rect">
            <a:avLst/>
          </a:prstGeom>
        </p:spPr>
      </p:pic>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dirty="0"/>
              <a:t>Further 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324764" y="1710698"/>
            <a:ext cx="7756855" cy="4087648"/>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hlinkClick r:id="rId3"/>
              </a:rPr>
              <a:t>How to use your reading in your essays</a:t>
            </a:r>
            <a:r>
              <a:rPr lang="en-GB" dirty="0">
                <a:latin typeface="Calibri"/>
                <a:ea typeface="Calibri"/>
                <a:cs typeface="Calibri"/>
              </a:rPr>
              <a:t>.</a:t>
            </a: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Cite Them Right: </a:t>
            </a:r>
            <a:r>
              <a:rPr lang="en-GB" dirty="0">
                <a:latin typeface="Calibri"/>
                <a:ea typeface="Calibri"/>
                <a:cs typeface="Calibri"/>
                <a:hlinkClick r:id="rId4"/>
              </a:rPr>
              <a:t>Setting out citations</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5"/>
              </a:rPr>
              <a:t>The Student Phrasebook</a:t>
            </a:r>
            <a:endParaRPr lang="en-GB" dirty="0">
              <a:latin typeface="Calibri"/>
              <a:ea typeface="Calibri"/>
              <a:cs typeface="Calibri"/>
            </a:endParaRP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6"/>
              </a:rPr>
              <a:t>Manchester University Phrasebank</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p:txBody>
      </p:sp>
      <p:pic>
        <p:nvPicPr>
          <p:cNvPr id="9" name="Picture 8">
            <a:extLst>
              <a:ext uri="{FF2B5EF4-FFF2-40B4-BE49-F238E27FC236}">
                <a16:creationId xmlns:a16="http://schemas.microsoft.com/office/drawing/2014/main" id="{DDFCF5D1-35BD-583D-EB77-80F29D93EFB5}"/>
              </a:ext>
            </a:extLst>
          </p:cNvPr>
          <p:cNvPicPr>
            <a:picLocks noChangeAspect="1"/>
          </p:cNvPicPr>
          <p:nvPr/>
        </p:nvPicPr>
        <p:blipFill>
          <a:blip r:embed="rId7"/>
          <a:stretch>
            <a:fillRect/>
          </a:stretch>
        </p:blipFill>
        <p:spPr>
          <a:xfrm>
            <a:off x="8445539" y="1382251"/>
            <a:ext cx="2250796"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8"/>
          <a:stretch>
            <a:fillRect/>
          </a:stretch>
        </p:blipFill>
        <p:spPr>
          <a:xfrm>
            <a:off x="7176047" y="30190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FD914-0B08-3380-1B33-62494BDD53FA}"/>
              </a:ext>
            </a:extLst>
          </p:cNvPr>
          <p:cNvSpPr>
            <a:spLocks noGrp="1"/>
          </p:cNvSpPr>
          <p:nvPr>
            <p:ph type="title"/>
          </p:nvPr>
        </p:nvSpPr>
        <p:spPr/>
        <p:txBody>
          <a:bodyPr/>
          <a:lstStyle/>
          <a:p>
            <a:r>
              <a:rPr lang="en-GB" dirty="0"/>
              <a:t>Checklist</a:t>
            </a:r>
            <a:endParaRPr lang="en-US" dirty="0"/>
          </a:p>
        </p:txBody>
      </p:sp>
      <p:graphicFrame>
        <p:nvGraphicFramePr>
          <p:cNvPr id="4" name="Content Placeholder 3">
            <a:extLst>
              <a:ext uri="{FF2B5EF4-FFF2-40B4-BE49-F238E27FC236}">
                <a16:creationId xmlns:a16="http://schemas.microsoft.com/office/drawing/2014/main" id="{AFB1F601-F763-DDC1-4260-D3BFACFB094D}"/>
              </a:ext>
            </a:extLst>
          </p:cNvPr>
          <p:cNvGraphicFramePr>
            <a:graphicFrameLocks noGrp="1"/>
          </p:cNvGraphicFramePr>
          <p:nvPr>
            <p:ph sz="quarter" idx="10"/>
            <p:extLst>
              <p:ext uri="{D42A27DB-BD31-4B8C-83A1-F6EECF244321}">
                <p14:modId xmlns:p14="http://schemas.microsoft.com/office/powerpoint/2010/main" val="3073240049"/>
              </p:ext>
            </p:extLst>
          </p:nvPr>
        </p:nvGraphicFramePr>
        <p:xfrm>
          <a:off x="1844211" y="1583814"/>
          <a:ext cx="9133502" cy="4238625"/>
        </p:xfrm>
        <a:graphic>
          <a:graphicData uri="http://schemas.openxmlformats.org/drawingml/2006/table">
            <a:tbl>
              <a:tblPr/>
              <a:tblGrid>
                <a:gridCol w="9133502">
                  <a:extLst>
                    <a:ext uri="{9D8B030D-6E8A-4147-A177-3AD203B41FA5}">
                      <a16:colId xmlns:a16="http://schemas.microsoft.com/office/drawing/2014/main" val="1470433849"/>
                    </a:ext>
                  </a:extLst>
                </a:gridCol>
              </a:tblGrid>
              <a:tr h="371475">
                <a:tc>
                  <a:txBody>
                    <a:bodyPr/>
                    <a:lstStyle/>
                    <a:p>
                      <a:pPr marL="0" indent="0" algn="l" fontAlgn="b">
                        <a:buFont typeface="Arial" panose="020B0604020202020204" pitchFamily="34" charset="0"/>
                        <a:buNone/>
                      </a:pPr>
                      <a:r>
                        <a:rPr lang="en-US" sz="2000" b="0" i="0" u="none" strike="noStrike" dirty="0">
                          <a:solidFill>
                            <a:srgbClr val="000000"/>
                          </a:solidFill>
                          <a:effectLst/>
                          <a:latin typeface="Calibri "/>
                        </a:rPr>
                        <a:t>Every source  cited in my assignment is shown in my reference list.</a:t>
                      </a:r>
                    </a:p>
                    <a:p>
                      <a:pPr marL="342900" indent="-342900" algn="l" fontAlgn="b">
                        <a:buFont typeface="Arial" panose="020B0604020202020204" pitchFamily="34" charset="0"/>
                        <a:buChar char="•"/>
                      </a:pPr>
                      <a:endParaRPr lang="en-US" sz="2000" b="0" i="0" u="none" strike="noStrike" dirty="0">
                        <a:solidFill>
                          <a:srgbClr val="000000"/>
                        </a:solidFill>
                        <a:effectLst/>
                        <a:latin typeface="Calibri "/>
                      </a:endParaRPr>
                    </a:p>
                  </a:txBody>
                  <a:tcPr marL="9525" marR="9525" marT="9525" anchor="b">
                    <a:lnL>
                      <a:noFill/>
                    </a:lnL>
                    <a:lnR>
                      <a:noFill/>
                    </a:lnR>
                    <a:lnT>
                      <a:noFill/>
                    </a:lnT>
                    <a:lnB>
                      <a:noFill/>
                    </a:lnB>
                    <a:noFill/>
                  </a:tcPr>
                </a:tc>
                <a:extLst>
                  <a:ext uri="{0D108BD9-81ED-4DB2-BD59-A6C34878D82A}">
                    <a16:rowId xmlns:a16="http://schemas.microsoft.com/office/drawing/2014/main" val="4035681017"/>
                  </a:ext>
                </a:extLst>
              </a:tr>
              <a:tr h="419100">
                <a:tc>
                  <a:txBody>
                    <a:bodyPr/>
                    <a:lstStyle/>
                    <a:p>
                      <a:pPr marL="0" indent="0" algn="l" fontAlgn="b">
                        <a:buFont typeface="Arial" panose="020B0604020202020204" pitchFamily="34" charset="0"/>
                        <a:buNone/>
                      </a:pPr>
                      <a:r>
                        <a:rPr lang="en-US" sz="2000" b="0" i="0" u="none" strike="noStrike" dirty="0">
                          <a:solidFill>
                            <a:srgbClr val="000000"/>
                          </a:solidFill>
                          <a:effectLst/>
                          <a:latin typeface="Calibri "/>
                        </a:rPr>
                        <a:t>Each entry includes all the necessary information for that source (who, when, what, where). </a:t>
                      </a:r>
                    </a:p>
                    <a:p>
                      <a:pPr marL="342900" indent="-342900" algn="l" fontAlgn="b">
                        <a:buFont typeface="Arial" panose="020B0604020202020204" pitchFamily="34" charset="0"/>
                        <a:buChar char="•"/>
                      </a:pPr>
                      <a:endParaRPr lang="en-US" sz="2000" b="0" i="0" u="none" strike="noStrike" dirty="0">
                        <a:solidFill>
                          <a:srgbClr val="000000"/>
                        </a:solidFill>
                        <a:effectLst/>
                        <a:latin typeface="Calibri "/>
                      </a:endParaRPr>
                    </a:p>
                  </a:txBody>
                  <a:tcPr marL="9525" marR="9525" marT="9525" anchor="b">
                    <a:lnL>
                      <a:noFill/>
                    </a:lnL>
                    <a:lnR>
                      <a:noFill/>
                    </a:lnR>
                    <a:lnT>
                      <a:noFill/>
                    </a:lnT>
                    <a:lnB>
                      <a:noFill/>
                    </a:lnB>
                    <a:noFill/>
                  </a:tcPr>
                </a:tc>
                <a:extLst>
                  <a:ext uri="{0D108BD9-81ED-4DB2-BD59-A6C34878D82A}">
                    <a16:rowId xmlns:a16="http://schemas.microsoft.com/office/drawing/2014/main" val="3425876419"/>
                  </a:ext>
                </a:extLst>
              </a:tr>
              <a:tr h="457200">
                <a:tc>
                  <a:txBody>
                    <a:bodyPr/>
                    <a:lstStyle/>
                    <a:p>
                      <a:pPr marL="0" indent="0" algn="l" fontAlgn="b">
                        <a:buFont typeface="Arial" panose="020B0604020202020204" pitchFamily="34" charset="0"/>
                        <a:buNone/>
                      </a:pPr>
                      <a:r>
                        <a:rPr lang="en-US" sz="2000" b="0" i="0" u="none" strike="noStrike" dirty="0">
                          <a:solidFill>
                            <a:srgbClr val="000000"/>
                          </a:solidFill>
                          <a:effectLst/>
                          <a:latin typeface="Calibri "/>
                        </a:rPr>
                        <a:t>All </a:t>
                      </a:r>
                      <a:r>
                        <a:rPr lang="en-US" sz="2000" b="0" i="0" u="none" strike="noStrike" dirty="0" err="1">
                          <a:solidFill>
                            <a:srgbClr val="000000"/>
                          </a:solidFill>
                          <a:effectLst/>
                          <a:latin typeface="Calibri "/>
                        </a:rPr>
                        <a:t>capitalisation</a:t>
                      </a:r>
                      <a:r>
                        <a:rPr lang="en-US" sz="2000" b="0" i="0" u="none" strike="noStrike" dirty="0">
                          <a:solidFill>
                            <a:srgbClr val="000000"/>
                          </a:solidFill>
                          <a:effectLst/>
                          <a:latin typeface="Calibri "/>
                        </a:rPr>
                        <a:t>, punctuation and </a:t>
                      </a:r>
                      <a:r>
                        <a:rPr lang="en-US" sz="2000" b="0" i="0" u="none" strike="noStrike" dirty="0" err="1">
                          <a:solidFill>
                            <a:srgbClr val="000000"/>
                          </a:solidFill>
                          <a:effectLst/>
                          <a:latin typeface="Calibri "/>
                        </a:rPr>
                        <a:t>italicisation</a:t>
                      </a:r>
                      <a:r>
                        <a:rPr lang="en-US" sz="2000" b="0" i="0" u="none" strike="noStrike" dirty="0">
                          <a:solidFill>
                            <a:srgbClr val="000000"/>
                          </a:solidFill>
                          <a:effectLst/>
                          <a:latin typeface="Calibri "/>
                        </a:rPr>
                        <a:t> have been checked against UWTSD’s referencing handbook and are correct.</a:t>
                      </a:r>
                    </a:p>
                    <a:p>
                      <a:pPr marL="342900" indent="-342900" algn="l" fontAlgn="b">
                        <a:buFont typeface="Arial" panose="020B0604020202020204" pitchFamily="34" charset="0"/>
                        <a:buChar char="•"/>
                      </a:pPr>
                      <a:endParaRPr lang="en-US" sz="2000" b="0" i="0" u="none" strike="noStrike" dirty="0">
                        <a:solidFill>
                          <a:srgbClr val="000000"/>
                        </a:solidFill>
                        <a:effectLst/>
                        <a:latin typeface="Calibri "/>
                      </a:endParaRPr>
                    </a:p>
                  </a:txBody>
                  <a:tcPr marL="9525" marR="9525" marT="9525" anchor="b">
                    <a:lnL>
                      <a:noFill/>
                    </a:lnL>
                    <a:lnR>
                      <a:noFill/>
                    </a:lnR>
                    <a:lnT>
                      <a:noFill/>
                    </a:lnT>
                    <a:lnB>
                      <a:noFill/>
                    </a:lnB>
                    <a:noFill/>
                  </a:tcPr>
                </a:tc>
                <a:extLst>
                  <a:ext uri="{0D108BD9-81ED-4DB2-BD59-A6C34878D82A}">
                    <a16:rowId xmlns:a16="http://schemas.microsoft.com/office/drawing/2014/main" val="868003804"/>
                  </a:ext>
                </a:extLst>
              </a:tr>
              <a:tr h="457200">
                <a:tc>
                  <a:txBody>
                    <a:bodyPr/>
                    <a:lstStyle/>
                    <a:p>
                      <a:pPr marL="0" indent="0" algn="l" fontAlgn="b">
                        <a:buFont typeface="Arial" panose="020B0604020202020204" pitchFamily="34" charset="0"/>
                        <a:buNone/>
                      </a:pPr>
                      <a:r>
                        <a:rPr lang="en-US" sz="2000" b="0" i="0" u="none" strike="noStrike" dirty="0">
                          <a:solidFill>
                            <a:srgbClr val="000000"/>
                          </a:solidFill>
                          <a:effectLst/>
                          <a:latin typeface="Calibri "/>
                        </a:rPr>
                        <a:t>My in-text citation is aligned with my reference list (e.g. author, date) so my reader can easily locate the source.</a:t>
                      </a:r>
                    </a:p>
                    <a:p>
                      <a:pPr marL="342900" indent="-342900" algn="l" fontAlgn="b">
                        <a:buFont typeface="Arial" panose="020B0604020202020204" pitchFamily="34" charset="0"/>
                        <a:buChar char="•"/>
                      </a:pPr>
                      <a:endParaRPr lang="en-US" sz="2000" b="0" i="0" u="none" strike="noStrike" dirty="0">
                        <a:solidFill>
                          <a:srgbClr val="000000"/>
                        </a:solidFill>
                        <a:effectLst/>
                        <a:latin typeface="Calibri "/>
                      </a:endParaRPr>
                    </a:p>
                  </a:txBody>
                  <a:tcPr marL="9525" marR="9525" marT="9525" anchor="b">
                    <a:lnL>
                      <a:noFill/>
                    </a:lnL>
                    <a:lnR>
                      <a:noFill/>
                    </a:lnR>
                    <a:lnT>
                      <a:noFill/>
                    </a:lnT>
                    <a:lnB>
                      <a:noFill/>
                    </a:lnB>
                    <a:noFill/>
                  </a:tcPr>
                </a:tc>
                <a:extLst>
                  <a:ext uri="{0D108BD9-81ED-4DB2-BD59-A6C34878D82A}">
                    <a16:rowId xmlns:a16="http://schemas.microsoft.com/office/drawing/2014/main" val="2557020918"/>
                  </a:ext>
                </a:extLst>
              </a:tr>
              <a:tr h="314325">
                <a:tc>
                  <a:txBody>
                    <a:bodyPr/>
                    <a:lstStyle/>
                    <a:p>
                      <a:pPr marL="0" indent="0" algn="l" fontAlgn="b">
                        <a:buFont typeface="Arial" panose="020B0604020202020204" pitchFamily="34" charset="0"/>
                        <a:buNone/>
                      </a:pPr>
                      <a:r>
                        <a:rPr lang="en-US" sz="2000" b="0" i="0" u="none" strike="noStrike" dirty="0">
                          <a:solidFill>
                            <a:srgbClr val="000000"/>
                          </a:solidFill>
                          <a:effectLst/>
                          <a:latin typeface="Calibri "/>
                        </a:rPr>
                        <a:t>I have provided in-text citations for every idea, data, image or information taken from my reading.</a:t>
                      </a:r>
                    </a:p>
                  </a:txBody>
                  <a:tcPr marL="9525" marR="9525" marT="9525" anchor="b">
                    <a:lnL>
                      <a:noFill/>
                    </a:lnL>
                    <a:lnR>
                      <a:noFill/>
                    </a:lnR>
                    <a:lnT>
                      <a:noFill/>
                    </a:lnT>
                    <a:lnB>
                      <a:noFill/>
                    </a:lnB>
                    <a:noFill/>
                  </a:tcPr>
                </a:tc>
                <a:extLst>
                  <a:ext uri="{0D108BD9-81ED-4DB2-BD59-A6C34878D82A}">
                    <a16:rowId xmlns:a16="http://schemas.microsoft.com/office/drawing/2014/main" val="3582447451"/>
                  </a:ext>
                </a:extLst>
              </a:tr>
            </a:tbl>
          </a:graphicData>
        </a:graphic>
      </p:graphicFrame>
      <p:pic>
        <p:nvPicPr>
          <p:cNvPr id="6" name="Graphic 5" descr="Checkmark with solid fill">
            <a:extLst>
              <a:ext uri="{FF2B5EF4-FFF2-40B4-BE49-F238E27FC236}">
                <a16:creationId xmlns:a16="http://schemas.microsoft.com/office/drawing/2014/main" id="{D5B844B8-DAC7-ACA4-6C39-B44C6685BD7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0947" y="1487033"/>
            <a:ext cx="513783" cy="513783"/>
          </a:xfrm>
          <a:prstGeom prst="rect">
            <a:avLst/>
          </a:prstGeom>
        </p:spPr>
      </p:pic>
      <p:pic>
        <p:nvPicPr>
          <p:cNvPr id="7" name="Graphic 6" descr="Checkmark with solid fill">
            <a:extLst>
              <a:ext uri="{FF2B5EF4-FFF2-40B4-BE49-F238E27FC236}">
                <a16:creationId xmlns:a16="http://schemas.microsoft.com/office/drawing/2014/main" id="{D164B251-2F26-3469-7441-F9ADDD804F9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0946" y="2272452"/>
            <a:ext cx="513783" cy="513783"/>
          </a:xfrm>
          <a:prstGeom prst="rect">
            <a:avLst/>
          </a:prstGeom>
        </p:spPr>
      </p:pic>
      <p:pic>
        <p:nvPicPr>
          <p:cNvPr id="8" name="Graphic 7" descr="Checkmark with solid fill">
            <a:extLst>
              <a:ext uri="{FF2B5EF4-FFF2-40B4-BE49-F238E27FC236}">
                <a16:creationId xmlns:a16="http://schemas.microsoft.com/office/drawing/2014/main" id="{F0A01920-9F8B-6A5A-5A8C-3883A6C11E6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4653" y="3172398"/>
            <a:ext cx="513783" cy="513783"/>
          </a:xfrm>
          <a:prstGeom prst="rect">
            <a:avLst/>
          </a:prstGeom>
        </p:spPr>
      </p:pic>
      <p:pic>
        <p:nvPicPr>
          <p:cNvPr id="9" name="Graphic 8" descr="Checkmark with solid fill">
            <a:extLst>
              <a:ext uri="{FF2B5EF4-FFF2-40B4-BE49-F238E27FC236}">
                <a16:creationId xmlns:a16="http://schemas.microsoft.com/office/drawing/2014/main" id="{8573488E-A49D-65EB-108D-4C15BEB0AA1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4653" y="3957238"/>
            <a:ext cx="513783" cy="513783"/>
          </a:xfrm>
          <a:prstGeom prst="rect">
            <a:avLst/>
          </a:prstGeom>
        </p:spPr>
      </p:pic>
      <p:pic>
        <p:nvPicPr>
          <p:cNvPr id="10" name="Graphic 9" descr="Checkmark with solid fill">
            <a:extLst>
              <a:ext uri="{FF2B5EF4-FFF2-40B4-BE49-F238E27FC236}">
                <a16:creationId xmlns:a16="http://schemas.microsoft.com/office/drawing/2014/main" id="{FA1ED232-2046-995D-0D9E-D32399123F0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4653" y="4857184"/>
            <a:ext cx="513783" cy="513783"/>
          </a:xfrm>
          <a:prstGeom prst="rect">
            <a:avLst/>
          </a:prstGeom>
        </p:spPr>
      </p:pic>
    </p:spTree>
    <p:extLst>
      <p:ext uri="{BB962C8B-B14F-4D97-AF65-F5344CB8AC3E}">
        <p14:creationId xmlns:p14="http://schemas.microsoft.com/office/powerpoint/2010/main" val="2262176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Integrating sources into your work</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90775" y="2074723"/>
            <a:ext cx="7965574" cy="4072580"/>
          </a:xfrm>
        </p:spPr>
        <p:txBody>
          <a:bodyPr vert="horz" lIns="91440" tIns="45720" rIns="91440" bIns="45720" rtlCol="0" anchor="t">
            <a:noAutofit/>
          </a:bodyPr>
          <a:lstStyle/>
          <a:p>
            <a:pPr>
              <a:spcBef>
                <a:spcPts val="1200"/>
              </a:spcBef>
              <a:buFont typeface="Arial" panose="020B0604020202020204" pitchFamily="34" charset="0"/>
              <a:buChar char="•"/>
            </a:pPr>
            <a:r>
              <a:rPr lang="en-US" sz="2200" dirty="0">
                <a:latin typeface="Arial"/>
                <a:ea typeface="+mn-lt"/>
                <a:cs typeface="+mn-lt"/>
              </a:rPr>
              <a:t>Used to let you reader know </a:t>
            </a:r>
            <a:r>
              <a:rPr lang="en-US" sz="2200" b="1" dirty="0">
                <a:latin typeface="Arial"/>
                <a:ea typeface="+mn-lt"/>
                <a:cs typeface="+mn-lt"/>
              </a:rPr>
              <a:t>when</a:t>
            </a:r>
            <a:r>
              <a:rPr lang="en-US" sz="2200" dirty="0">
                <a:latin typeface="Arial"/>
                <a:ea typeface="+mn-lt"/>
                <a:cs typeface="+mn-lt"/>
              </a:rPr>
              <a:t> you have used the ideas, theories, words or data of another. </a:t>
            </a:r>
          </a:p>
          <a:p>
            <a:pPr>
              <a:spcBef>
                <a:spcPts val="1200"/>
              </a:spcBef>
              <a:buFont typeface="Arial" panose="020B0604020202020204" pitchFamily="34" charset="0"/>
              <a:buChar char="•"/>
            </a:pPr>
            <a:endParaRPr lang="en-US" sz="2200" dirty="0">
              <a:solidFill>
                <a:schemeClr val="accent2"/>
              </a:solidFill>
              <a:latin typeface="Arial"/>
              <a:ea typeface="+mn-lt"/>
              <a:cs typeface="+mn-lt"/>
            </a:endParaRPr>
          </a:p>
          <a:p>
            <a:pPr>
              <a:spcBef>
                <a:spcPts val="1200"/>
              </a:spcBef>
              <a:buFont typeface="Arial" panose="020B0604020202020204" pitchFamily="34" charset="0"/>
              <a:buChar char="•"/>
            </a:pPr>
            <a:r>
              <a:rPr lang="en-US" sz="2200" dirty="0">
                <a:latin typeface="Arial"/>
                <a:ea typeface="+mn-lt"/>
                <a:cs typeface="+mn-lt"/>
              </a:rPr>
              <a:t>Forms part of your </a:t>
            </a:r>
            <a:r>
              <a:rPr lang="en-US" sz="2200" b="1" dirty="0">
                <a:latin typeface="Arial"/>
                <a:ea typeface="+mn-lt"/>
                <a:cs typeface="+mn-lt"/>
              </a:rPr>
              <a:t>word count,</a:t>
            </a:r>
            <a:r>
              <a:rPr lang="en-US" sz="2200" dirty="0">
                <a:latin typeface="Arial"/>
                <a:ea typeface="+mn-lt"/>
                <a:cs typeface="+mn-lt"/>
              </a:rPr>
              <a:t> therefore, is brief. </a:t>
            </a:r>
          </a:p>
          <a:p>
            <a:pPr>
              <a:spcBef>
                <a:spcPts val="1200"/>
              </a:spcBef>
              <a:buFont typeface="Arial" panose="020B0604020202020204" pitchFamily="34" charset="0"/>
              <a:buChar char="•"/>
            </a:pPr>
            <a:endParaRPr lang="en-US" sz="2200" dirty="0">
              <a:latin typeface="Arial"/>
              <a:ea typeface="+mn-lt"/>
              <a:cs typeface="+mn-lt"/>
            </a:endParaRPr>
          </a:p>
          <a:p>
            <a:pPr>
              <a:spcBef>
                <a:spcPts val="1200"/>
              </a:spcBef>
              <a:buFont typeface="Arial" panose="020B0604020202020204" pitchFamily="34" charset="0"/>
              <a:buChar char="•"/>
            </a:pPr>
            <a:r>
              <a:rPr lang="en-US" sz="2200" dirty="0">
                <a:latin typeface="Arial"/>
                <a:ea typeface="+mn-lt"/>
                <a:cs typeface="+mn-lt"/>
              </a:rPr>
              <a:t>Includes </a:t>
            </a:r>
            <a:r>
              <a:rPr lang="en-US" sz="2200" b="1" dirty="0">
                <a:latin typeface="Arial"/>
                <a:ea typeface="+mn-lt"/>
                <a:cs typeface="+mn-lt"/>
              </a:rPr>
              <a:t>surname, year of publication </a:t>
            </a:r>
            <a:r>
              <a:rPr lang="en-US" sz="2200" dirty="0">
                <a:latin typeface="Arial"/>
                <a:ea typeface="+mn-lt"/>
                <a:cs typeface="+mn-lt"/>
              </a:rPr>
              <a:t>and</a:t>
            </a:r>
            <a:r>
              <a:rPr lang="en-US" sz="2200" b="1" dirty="0">
                <a:latin typeface="Arial"/>
                <a:ea typeface="+mn-lt"/>
                <a:cs typeface="+mn-lt"/>
              </a:rPr>
              <a:t> page number </a:t>
            </a:r>
            <a:r>
              <a:rPr lang="en-US" sz="2200" dirty="0">
                <a:latin typeface="Arial"/>
                <a:ea typeface="+mn-lt"/>
                <a:cs typeface="+mn-lt"/>
              </a:rPr>
              <a:t>(if applicable) only!</a:t>
            </a:r>
          </a:p>
          <a:p>
            <a:pPr>
              <a:spcBef>
                <a:spcPts val="1200"/>
              </a:spcBef>
              <a:buFont typeface="Arial" panose="020B0604020202020204" pitchFamily="34" charset="0"/>
              <a:buChar char="•"/>
            </a:pPr>
            <a:endParaRPr lang="en-US" sz="2200" dirty="0">
              <a:latin typeface="Arial"/>
              <a:ea typeface="+mn-lt"/>
              <a:cs typeface="+mn-lt"/>
            </a:endParaRPr>
          </a:p>
          <a:p>
            <a:pPr>
              <a:spcBef>
                <a:spcPts val="1200"/>
              </a:spcBef>
              <a:buFont typeface="Arial" panose="020B0604020202020204" pitchFamily="34" charset="0"/>
              <a:buChar char="•"/>
            </a:pPr>
            <a:r>
              <a:rPr lang="en-US" sz="2200" dirty="0">
                <a:latin typeface="Arial"/>
                <a:ea typeface="+mn-lt"/>
                <a:cs typeface="+mn-lt"/>
              </a:rPr>
              <a:t>Allows you to </a:t>
            </a:r>
            <a:r>
              <a:rPr lang="en-US" sz="2200" b="1" dirty="0">
                <a:latin typeface="Arial"/>
                <a:ea typeface="+mn-lt"/>
                <a:cs typeface="+mn-lt"/>
              </a:rPr>
              <a:t>acknowledge and discuss </a:t>
            </a:r>
            <a:r>
              <a:rPr lang="en-US" sz="2200" dirty="0">
                <a:latin typeface="Arial"/>
                <a:ea typeface="+mn-lt"/>
                <a:cs typeface="+mn-lt"/>
              </a:rPr>
              <a:t>their work in your text, by </a:t>
            </a:r>
            <a:r>
              <a:rPr lang="en-US" sz="2200" dirty="0">
                <a:solidFill>
                  <a:schemeClr val="accent2"/>
                </a:solidFill>
                <a:latin typeface="Arial"/>
                <a:ea typeface="+mn-lt"/>
                <a:cs typeface="+mn-lt"/>
              </a:rPr>
              <a:t>quoting, paraphrasing, or </a:t>
            </a:r>
            <a:r>
              <a:rPr lang="en-US" sz="2200" dirty="0" err="1">
                <a:solidFill>
                  <a:schemeClr val="accent2"/>
                </a:solidFill>
                <a:latin typeface="Arial"/>
                <a:ea typeface="+mn-lt"/>
                <a:cs typeface="+mn-lt"/>
              </a:rPr>
              <a:t>summarising</a:t>
            </a:r>
            <a:endParaRPr lang="en-US" sz="2200" dirty="0">
              <a:solidFill>
                <a:srgbClr val="D1428D"/>
              </a:solidFill>
              <a:latin typeface="Arial"/>
              <a:ea typeface="+mn-lt"/>
              <a:cs typeface="+mn-lt"/>
            </a:endParaRP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pic>
        <p:nvPicPr>
          <p:cNvPr id="5" name="Picture 4">
            <a:extLst>
              <a:ext uri="{FF2B5EF4-FFF2-40B4-BE49-F238E27FC236}">
                <a16:creationId xmlns:a16="http://schemas.microsoft.com/office/drawing/2014/main" id="{C85AE806-5043-AB1F-38A2-D6E51F4B1293}"/>
              </a:ext>
            </a:extLst>
          </p:cNvPr>
          <p:cNvPicPr>
            <a:picLocks noChangeAspect="1"/>
          </p:cNvPicPr>
          <p:nvPr/>
        </p:nvPicPr>
        <p:blipFill>
          <a:blip r:embed="rId3"/>
          <a:srcRect l="2796" r="55872"/>
          <a:stretch>
            <a:fillRect/>
          </a:stretch>
        </p:blipFill>
        <p:spPr>
          <a:xfrm>
            <a:off x="8686388" y="1720376"/>
            <a:ext cx="2992582" cy="4094770"/>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2562A-FA9C-8F9C-EF13-A8DFE447C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C7C5D-BF84-C3B7-722D-ED73BF3F8424}"/>
              </a:ext>
            </a:extLst>
          </p:cNvPr>
          <p:cNvSpPr>
            <a:spLocks noGrp="1"/>
          </p:cNvSpPr>
          <p:nvPr>
            <p:ph type="title"/>
          </p:nvPr>
        </p:nvSpPr>
        <p:spPr/>
        <p:txBody>
          <a:bodyPr anchor="ctr">
            <a:normAutofit/>
          </a:bodyPr>
          <a:lstStyle/>
          <a:p>
            <a:r>
              <a:rPr lang="en-GB" dirty="0">
                <a:cs typeface="Calibri Light"/>
              </a:rPr>
              <a:t>Parenthetical citation</a:t>
            </a:r>
            <a:endParaRPr lang="en-GB" dirty="0"/>
          </a:p>
        </p:txBody>
      </p:sp>
      <p:sp>
        <p:nvSpPr>
          <p:cNvPr id="3" name="Content Placeholder 2">
            <a:extLst>
              <a:ext uri="{FF2B5EF4-FFF2-40B4-BE49-F238E27FC236}">
                <a16:creationId xmlns:a16="http://schemas.microsoft.com/office/drawing/2014/main" id="{4E868E90-6332-2D4A-F122-884E8DBA83E4}"/>
              </a:ext>
            </a:extLst>
          </p:cNvPr>
          <p:cNvSpPr>
            <a:spLocks noGrp="1"/>
          </p:cNvSpPr>
          <p:nvPr>
            <p:ph sz="quarter" idx="10"/>
          </p:nvPr>
        </p:nvSpPr>
        <p:spPr>
          <a:xfrm>
            <a:off x="219401" y="1405668"/>
            <a:ext cx="11846843" cy="1329656"/>
          </a:xfrm>
        </p:spPr>
        <p:txBody>
          <a:bodyPr vert="horz" lIns="91440" tIns="45720" rIns="91440" bIns="45720" rtlCol="0" anchor="t">
            <a:noAutofit/>
          </a:bodyPr>
          <a:lstStyle/>
          <a:p>
            <a:pPr marL="0" indent="0">
              <a:spcBef>
                <a:spcPts val="250"/>
              </a:spcBef>
              <a:spcAft>
                <a:spcPts val="250"/>
              </a:spcAft>
              <a:buNone/>
            </a:pPr>
            <a:r>
              <a:rPr lang="en-US" b="1" dirty="0">
                <a:solidFill>
                  <a:schemeClr val="accent2"/>
                </a:solidFill>
                <a:latin typeface="Calibri"/>
                <a:ea typeface="+mn-lt"/>
                <a:cs typeface="Calibri"/>
              </a:rPr>
              <a:t>The sentence is focusing on the idea, or information given</a:t>
            </a:r>
            <a:r>
              <a:rPr lang="en-US" dirty="0">
                <a:latin typeface="Calibri"/>
                <a:ea typeface="+mn-lt"/>
                <a:cs typeface="Calibri"/>
              </a:rPr>
              <a:t>.</a:t>
            </a:r>
            <a:endParaRPr lang="en-US" dirty="0">
              <a:latin typeface="Calibri" panose="020F0502020204030204" pitchFamily="34" charset="0"/>
              <a:ea typeface="+mn-lt"/>
              <a:cs typeface="Calibri" panose="020F0502020204030204" pitchFamily="34" charset="0"/>
            </a:endParaRPr>
          </a:p>
          <a:p>
            <a:pPr marL="0" indent="0">
              <a:spcBef>
                <a:spcPts val="250"/>
              </a:spcBef>
              <a:spcAft>
                <a:spcPts val="250"/>
              </a:spcAft>
              <a:buNone/>
            </a:pPr>
            <a:r>
              <a:rPr lang="en-US" dirty="0">
                <a:latin typeface="Calibri"/>
                <a:ea typeface="+mn-lt"/>
                <a:cs typeface="Calibri"/>
              </a:rPr>
              <a:t>Easy to integrate into your writing and include </a:t>
            </a:r>
            <a:r>
              <a:rPr lang="en-US" b="1" dirty="0">
                <a:solidFill>
                  <a:schemeClr val="accent2"/>
                </a:solidFill>
                <a:latin typeface="Calibri"/>
                <a:ea typeface="+mn-lt"/>
                <a:cs typeface="Calibri"/>
              </a:rPr>
              <a:t>multiple sources </a:t>
            </a:r>
            <a:r>
              <a:rPr lang="en-US" dirty="0">
                <a:latin typeface="Calibri"/>
                <a:ea typeface="+mn-lt"/>
                <a:cs typeface="Calibri"/>
              </a:rPr>
              <a:t>using a </a:t>
            </a:r>
            <a:r>
              <a:rPr lang="en-US" b="1" dirty="0">
                <a:latin typeface="Calibri"/>
                <a:ea typeface="+mn-lt"/>
                <a:cs typeface="Calibri"/>
              </a:rPr>
              <a:t>semi-colon</a:t>
            </a:r>
            <a:r>
              <a:rPr lang="en-US" sz="2000" b="1" dirty="0">
                <a:solidFill>
                  <a:schemeClr val="accent2"/>
                </a:solidFill>
                <a:latin typeface="Calibri"/>
                <a:ea typeface="+mn-lt"/>
                <a:cs typeface="Calibri"/>
              </a:rPr>
              <a:t> </a:t>
            </a:r>
            <a:r>
              <a:rPr lang="en-US" sz="2000" dirty="0">
                <a:latin typeface="Calibri"/>
                <a:ea typeface="+mn-lt"/>
                <a:cs typeface="Calibri"/>
              </a:rPr>
              <a:t>(example 2). </a:t>
            </a:r>
          </a:p>
          <a:p>
            <a:pPr>
              <a:spcBef>
                <a:spcPts val="250"/>
              </a:spcBef>
              <a:spcAft>
                <a:spcPts val="250"/>
              </a:spcAft>
              <a:buFont typeface="Arial" panose="020B0604020202020204" pitchFamily="34" charset="0"/>
              <a:buChar char="•"/>
            </a:pPr>
            <a:endParaRPr lang="en-US" dirty="0">
              <a:latin typeface="Calibri"/>
              <a:ea typeface="+mn-lt"/>
              <a:cs typeface="Calibri"/>
            </a:endParaRPr>
          </a:p>
          <a:p>
            <a:pPr marL="457200" lvl="1" indent="0">
              <a:spcBef>
                <a:spcPts val="250"/>
              </a:spcBef>
              <a:spcAft>
                <a:spcPts val="250"/>
              </a:spcAft>
              <a:buNone/>
            </a:pPr>
            <a:r>
              <a:rPr lang="en-US" sz="3600" b="1" dirty="0">
                <a:latin typeface="Calibri"/>
                <a:ea typeface="+mn-lt"/>
                <a:cs typeface="Calibri"/>
              </a:rPr>
              <a:t>     </a:t>
            </a:r>
            <a:endParaRPr lang="en-US" sz="3600" b="1"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267E2BC7-F40D-119C-39BA-A1D5B0AD10E9}"/>
              </a:ext>
            </a:extLst>
          </p:cNvPr>
          <p:cNvSpPr txBox="1"/>
          <p:nvPr/>
        </p:nvSpPr>
        <p:spPr>
          <a:xfrm>
            <a:off x="1043066" y="4416186"/>
            <a:ext cx="10376917" cy="120032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2"/>
                </a:solidFill>
                <a:latin typeface="Calibri"/>
                <a:ea typeface="Calibri Light"/>
                <a:cs typeface="Calibri Light"/>
              </a:rPr>
              <a:t>Example 1:</a:t>
            </a:r>
          </a:p>
          <a:p>
            <a:r>
              <a:rPr lang="en-GB" sz="2400" b="1" dirty="0">
                <a:latin typeface="Calibri"/>
                <a:ea typeface="Calibri Light"/>
                <a:cs typeface="Calibri Light"/>
              </a:rPr>
              <a:t>Leadership behaviour is a significant influence on employee motivation </a:t>
            </a:r>
            <a:r>
              <a:rPr lang="en-GB" sz="2400" b="1" dirty="0">
                <a:solidFill>
                  <a:schemeClr val="accent2"/>
                </a:solidFill>
                <a:latin typeface="Calibri"/>
                <a:ea typeface="Calibri Light"/>
                <a:cs typeface="Calibri Light"/>
              </a:rPr>
              <a:t>(Hardy, 2020</a:t>
            </a:r>
            <a:r>
              <a:rPr lang="en-GB" sz="2400" b="1" dirty="0">
                <a:latin typeface="Calibri"/>
                <a:ea typeface="Calibri Light"/>
                <a:cs typeface="Calibri Light"/>
              </a:rPr>
              <a:t>;</a:t>
            </a:r>
            <a:r>
              <a:rPr lang="en-GB" sz="2400" b="1" dirty="0">
                <a:solidFill>
                  <a:schemeClr val="accent2"/>
                </a:solidFill>
                <a:latin typeface="Calibri"/>
                <a:ea typeface="Calibri Light"/>
                <a:cs typeface="Calibri Light"/>
              </a:rPr>
              <a:t> Miller, 2020</a:t>
            </a:r>
            <a:r>
              <a:rPr lang="en-GB" sz="2400" b="1" dirty="0">
                <a:latin typeface="Calibri"/>
                <a:ea typeface="Calibri Light"/>
                <a:cs typeface="Calibri Light"/>
              </a:rPr>
              <a:t>;</a:t>
            </a:r>
            <a:r>
              <a:rPr lang="en-GB" sz="2400" b="1" dirty="0">
                <a:solidFill>
                  <a:schemeClr val="accent2"/>
                </a:solidFill>
                <a:latin typeface="Calibri"/>
                <a:ea typeface="Calibri Light"/>
                <a:cs typeface="Calibri Light"/>
              </a:rPr>
              <a:t> Davies, 2023).</a:t>
            </a:r>
            <a:endParaRPr lang="en-GB" sz="2400" b="1" dirty="0">
              <a:solidFill>
                <a:schemeClr val="accent2"/>
              </a:solidFill>
              <a:latin typeface="Calibri Light"/>
              <a:ea typeface="Calibri Light"/>
              <a:cs typeface="Calibri Light"/>
            </a:endParaRPr>
          </a:p>
        </p:txBody>
      </p:sp>
      <p:sp>
        <p:nvSpPr>
          <p:cNvPr id="6" name="TextBox 5">
            <a:extLst>
              <a:ext uri="{FF2B5EF4-FFF2-40B4-BE49-F238E27FC236}">
                <a16:creationId xmlns:a16="http://schemas.microsoft.com/office/drawing/2014/main" id="{79A109E9-8232-426D-6EEF-985B8F20260C}"/>
              </a:ext>
            </a:extLst>
          </p:cNvPr>
          <p:cNvSpPr txBox="1"/>
          <p:nvPr/>
        </p:nvSpPr>
        <p:spPr>
          <a:xfrm>
            <a:off x="2619617" y="5821397"/>
            <a:ext cx="6952766" cy="36933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rPr>
              <a:t>Note: Chronological order in first instance. Alphabetical if in same year. </a:t>
            </a:r>
          </a:p>
        </p:txBody>
      </p:sp>
      <p:sp>
        <p:nvSpPr>
          <p:cNvPr id="7" name="TextBox 4">
            <a:extLst>
              <a:ext uri="{FF2B5EF4-FFF2-40B4-BE49-F238E27FC236}">
                <a16:creationId xmlns:a16="http://schemas.microsoft.com/office/drawing/2014/main" id="{DCD27FDF-57E4-0BEA-18FA-59BA6287F9C2}"/>
              </a:ext>
            </a:extLst>
          </p:cNvPr>
          <p:cNvSpPr txBox="1"/>
          <p:nvPr/>
        </p:nvSpPr>
        <p:spPr>
          <a:xfrm>
            <a:off x="1043066" y="2837643"/>
            <a:ext cx="10105867" cy="1292662"/>
          </a:xfrm>
          <a:prstGeom prst="rect">
            <a:avLst/>
          </a:prstGeom>
          <a:noFill/>
          <a:ln w="28575">
            <a:solidFill>
              <a:schemeClr val="tx1"/>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600" b="1" dirty="0">
                <a:solidFill>
                  <a:schemeClr val="accent2"/>
                </a:solidFill>
                <a:latin typeface="Calibri"/>
                <a:ea typeface="Calibri Light"/>
                <a:cs typeface="Calibri Light"/>
              </a:rPr>
              <a:t>Example1: </a:t>
            </a:r>
          </a:p>
          <a:p>
            <a:r>
              <a:rPr lang="en-GB" sz="2600" b="1" dirty="0">
                <a:latin typeface="Calibri"/>
                <a:ea typeface="Calibri Light"/>
                <a:cs typeface="Calibri Light"/>
              </a:rPr>
              <a:t>Effective communication is crucial for team success </a:t>
            </a:r>
            <a:r>
              <a:rPr lang="en-GB" sz="2600" b="1" dirty="0">
                <a:solidFill>
                  <a:schemeClr val="accent2"/>
                </a:solidFill>
                <a:latin typeface="Calibri"/>
                <a:ea typeface="Calibri Light"/>
                <a:cs typeface="Calibri Light"/>
              </a:rPr>
              <a:t>(Smith and Jones, 2020).</a:t>
            </a:r>
          </a:p>
        </p:txBody>
      </p:sp>
    </p:spTree>
    <p:extLst>
      <p:ext uri="{BB962C8B-B14F-4D97-AF65-F5344CB8AC3E}">
        <p14:creationId xmlns:p14="http://schemas.microsoft.com/office/powerpoint/2010/main" val="3006786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Narrative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698242" y="1420306"/>
            <a:ext cx="11108778" cy="1694812"/>
          </a:xfrm>
        </p:spPr>
        <p:txBody>
          <a:bodyPr vert="horz" lIns="91440" tIns="45720" rIns="91440" bIns="45720" rtlCol="0" anchor="t">
            <a:noAutofit/>
          </a:bodyPr>
          <a:lstStyle/>
          <a:p>
            <a:pPr marL="0" indent="0">
              <a:spcBef>
                <a:spcPts val="250"/>
              </a:spcBef>
              <a:spcAft>
                <a:spcPts val="250"/>
              </a:spcAft>
              <a:buNone/>
            </a:pPr>
            <a:r>
              <a:rPr lang="en-US" b="1" dirty="0">
                <a:solidFill>
                  <a:schemeClr val="accent2"/>
                </a:solidFill>
                <a:latin typeface="Calibri"/>
                <a:ea typeface="Calibri"/>
                <a:cs typeface="Calibri"/>
              </a:rPr>
              <a:t>Emphasis is on the author’s view or opinion.</a:t>
            </a:r>
            <a:endParaRPr lang="en-GB" dirty="0">
              <a:solidFill>
                <a:schemeClr val="accent2"/>
              </a:solidFill>
              <a:latin typeface="Calibri"/>
              <a:ea typeface="+mn-lt"/>
              <a:cs typeface="Calibri"/>
            </a:endParaRPr>
          </a:p>
          <a:p>
            <a:pPr marL="0" indent="0">
              <a:spcBef>
                <a:spcPts val="250"/>
              </a:spcBef>
              <a:spcAft>
                <a:spcPts val="250"/>
              </a:spcAft>
              <a:buNone/>
            </a:pPr>
            <a:endParaRPr lang="en-US" b="1" dirty="0">
              <a:latin typeface="Calibri"/>
              <a:ea typeface="Calibri"/>
              <a:cs typeface="Calibri"/>
            </a:endParaRPr>
          </a:p>
          <a:p>
            <a:pPr lvl="1">
              <a:spcBef>
                <a:spcPts val="250"/>
              </a:spcBef>
              <a:spcAft>
                <a:spcPts val="250"/>
              </a:spcAft>
              <a:buFont typeface="Arial" panose="020B0604020202020204" pitchFamily="34" charset="0"/>
              <a:buChar char="•"/>
            </a:pPr>
            <a:r>
              <a:rPr lang="en-GB" dirty="0">
                <a:latin typeface="Calibri"/>
                <a:ea typeface="+mn-lt"/>
                <a:cs typeface="Calibri"/>
              </a:rPr>
              <a:t>The author is incorporated and referred to by </a:t>
            </a:r>
            <a:r>
              <a:rPr lang="en-GB" b="1" dirty="0">
                <a:solidFill>
                  <a:schemeClr val="accent2"/>
                </a:solidFill>
                <a:latin typeface="Calibri"/>
                <a:ea typeface="+mn-lt"/>
                <a:cs typeface="Calibri"/>
              </a:rPr>
              <a:t>surname</a:t>
            </a:r>
            <a:r>
              <a:rPr lang="en-GB" dirty="0">
                <a:latin typeface="Calibri"/>
                <a:ea typeface="+mn-lt"/>
                <a:cs typeface="Calibri"/>
              </a:rPr>
              <a:t> in the sentence.</a:t>
            </a:r>
          </a:p>
          <a:p>
            <a:pPr lvl="1">
              <a:spcBef>
                <a:spcPts val="250"/>
              </a:spcBef>
              <a:spcAft>
                <a:spcPts val="250"/>
              </a:spcAft>
              <a:buFont typeface="Arial" panose="020B0604020202020204" pitchFamily="34" charset="0"/>
              <a:buChar char="•"/>
            </a:pPr>
            <a:r>
              <a:rPr lang="en-GB" dirty="0">
                <a:latin typeface="Calibri"/>
                <a:ea typeface="+mn-lt"/>
                <a:cs typeface="Calibri"/>
              </a:rPr>
              <a:t>Only </a:t>
            </a:r>
            <a:r>
              <a:rPr lang="en-GB" dirty="0">
                <a:solidFill>
                  <a:srgbClr val="000000"/>
                </a:solidFill>
                <a:latin typeface="Calibri"/>
                <a:ea typeface="+mn-lt"/>
                <a:cs typeface="Calibri"/>
              </a:rPr>
              <a:t>the </a:t>
            </a:r>
            <a:r>
              <a:rPr lang="en-GB" b="1" dirty="0">
                <a:solidFill>
                  <a:schemeClr val="accent2"/>
                </a:solidFill>
                <a:latin typeface="Calibri"/>
                <a:ea typeface="+mn-lt"/>
                <a:cs typeface="Calibri"/>
              </a:rPr>
              <a:t>(year)</a:t>
            </a:r>
            <a:r>
              <a:rPr lang="en-GB" dirty="0">
                <a:solidFill>
                  <a:schemeClr val="accent2"/>
                </a:solidFill>
                <a:latin typeface="Calibri"/>
                <a:ea typeface="+mn-lt"/>
                <a:cs typeface="Calibri"/>
              </a:rPr>
              <a:t> </a:t>
            </a:r>
            <a:r>
              <a:rPr lang="en-GB" dirty="0">
                <a:latin typeface="Calibri"/>
                <a:ea typeface="+mn-lt"/>
                <a:cs typeface="Calibri"/>
              </a:rPr>
              <a:t>is placed in brackets</a:t>
            </a:r>
            <a:endParaRPr lang="en-US" dirty="0">
              <a:latin typeface="Calibri"/>
              <a:ea typeface="Calibri"/>
              <a:cs typeface="Calibri"/>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384979" y="5803913"/>
            <a:ext cx="11422041" cy="369332"/>
          </a:xfrm>
          <a:prstGeom prst="rect">
            <a:avLst/>
          </a:prstGeom>
          <a:noFill/>
          <a:ln w="28575">
            <a:solidFill>
              <a:schemeClr val="accent2"/>
            </a:solidFill>
          </a:ln>
        </p:spPr>
        <p:txBody>
          <a:bodyPr wrap="square" lIns="91440" tIns="45720" rIns="91440" bIns="45720" rtlCol="0" anchor="t">
            <a:spAutoFit/>
          </a:bodyPr>
          <a:lstStyle/>
          <a:p>
            <a:r>
              <a:rPr lang="en-GB" dirty="0">
                <a:latin typeface="Calibri"/>
                <a:ea typeface="Calibri"/>
                <a:cs typeface="Calibri"/>
              </a:rPr>
              <a:t>Lack of quotation marks show your reader you have paraphrased the ideas of the author cited in the sentence.</a:t>
            </a:r>
          </a:p>
        </p:txBody>
      </p:sp>
      <p:sp>
        <p:nvSpPr>
          <p:cNvPr id="6" name="TextBox 5">
            <a:extLst>
              <a:ext uri="{FF2B5EF4-FFF2-40B4-BE49-F238E27FC236}">
                <a16:creationId xmlns:a16="http://schemas.microsoft.com/office/drawing/2014/main" id="{BE0C3008-7682-C102-E780-9FE2EBD936DA}"/>
              </a:ext>
            </a:extLst>
          </p:cNvPr>
          <p:cNvSpPr txBox="1"/>
          <p:nvPr/>
        </p:nvSpPr>
        <p:spPr>
          <a:xfrm>
            <a:off x="887033" y="3681790"/>
            <a:ext cx="9642013" cy="954107"/>
          </a:xfrm>
          <a:prstGeom prst="rect">
            <a:avLst/>
          </a:prstGeom>
          <a:noFill/>
          <a:ln w="381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D1428D"/>
                </a:solidFill>
                <a:latin typeface="Calibri"/>
              </a:rPr>
              <a:t>Franklin </a:t>
            </a:r>
            <a:r>
              <a:rPr lang="en-US" sz="2800" b="1" baseline="0" dirty="0">
                <a:solidFill>
                  <a:srgbClr val="D1428D"/>
                </a:solidFill>
                <a:latin typeface="Calibri"/>
              </a:rPr>
              <a:t>(2020</a:t>
            </a:r>
            <a:r>
              <a:rPr lang="en-US" sz="2800" b="1" dirty="0">
                <a:solidFill>
                  <a:srgbClr val="D1428D"/>
                </a:solidFill>
                <a:latin typeface="Calibri"/>
              </a:rPr>
              <a:t>) </a:t>
            </a:r>
            <a:r>
              <a:rPr lang="en-US" sz="2800" b="1" dirty="0">
                <a:latin typeface="Calibri"/>
              </a:rPr>
              <a:t>however, suggests </a:t>
            </a:r>
            <a:r>
              <a:rPr lang="en-US" sz="2800" b="1" dirty="0">
                <a:solidFill>
                  <a:srgbClr val="111111"/>
                </a:solidFill>
                <a:highlight>
                  <a:srgbClr val="F3F3F3"/>
                </a:highlight>
                <a:latin typeface="Calibri"/>
              </a:rPr>
              <a:t>effective</a:t>
            </a:r>
            <a:r>
              <a:rPr lang="en-US" sz="2800" b="1" baseline="0" dirty="0">
                <a:solidFill>
                  <a:srgbClr val="111111"/>
                </a:solidFill>
                <a:highlight>
                  <a:srgbClr val="F3F3F3"/>
                </a:highlight>
                <a:latin typeface="Calibri"/>
              </a:rPr>
              <a:t> communication is crucial for team success.</a:t>
            </a:r>
            <a:r>
              <a:rPr lang="en-US" sz="2800" dirty="0">
                <a:latin typeface="Calibri"/>
                <a:ea typeface="Calibri"/>
                <a:cs typeface="Calibri"/>
              </a:rPr>
              <a:t>​</a:t>
            </a:r>
            <a:endParaRPr lang="en-GB" dirty="0"/>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4CDF4-4B10-BCDE-CAC4-4162257E6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CEA55-5CCD-A0BF-0823-035FF61B64C0}"/>
              </a:ext>
            </a:extLst>
          </p:cNvPr>
          <p:cNvSpPr>
            <a:spLocks noGrp="1"/>
          </p:cNvSpPr>
          <p:nvPr>
            <p:ph type="title"/>
          </p:nvPr>
        </p:nvSpPr>
        <p:spPr/>
        <p:txBody>
          <a:bodyPr>
            <a:normAutofit/>
          </a:bodyPr>
          <a:lstStyle/>
          <a:p>
            <a:r>
              <a:rPr lang="en-GB" dirty="0"/>
              <a:t>Quoting under 30 words…</a:t>
            </a:r>
            <a:endParaRPr lang="en-US" dirty="0"/>
          </a:p>
        </p:txBody>
      </p:sp>
      <p:sp>
        <p:nvSpPr>
          <p:cNvPr id="11" name="TextBox 10">
            <a:extLst>
              <a:ext uri="{FF2B5EF4-FFF2-40B4-BE49-F238E27FC236}">
                <a16:creationId xmlns:a16="http://schemas.microsoft.com/office/drawing/2014/main" id="{24F6CCF5-851E-718C-B02E-A134C5C07B95}"/>
              </a:ext>
            </a:extLst>
          </p:cNvPr>
          <p:cNvSpPr txBox="1"/>
          <p:nvPr/>
        </p:nvSpPr>
        <p:spPr>
          <a:xfrm>
            <a:off x="556591" y="1971682"/>
            <a:ext cx="10355924" cy="1048131"/>
          </a:xfrm>
          <a:prstGeom prst="rect">
            <a:avLst/>
          </a:prstGeom>
          <a:ln w="28575">
            <a:solidFill>
              <a:schemeClr val="tx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dirty="0">
                <a:solidFill>
                  <a:schemeClr val="accent2"/>
                </a:solidFill>
                <a:latin typeface="Calibri"/>
                <a:ea typeface="Calibri"/>
                <a:cs typeface="Calibri"/>
              </a:rPr>
              <a:t>“</a:t>
            </a:r>
            <a:r>
              <a:rPr lang="en-US" sz="2800" b="1" dirty="0">
                <a:latin typeface="Calibri"/>
                <a:ea typeface="Calibri"/>
                <a:cs typeface="Calibri"/>
              </a:rPr>
              <a:t>When writing assignments, the aim should always be to reference reliable sources of information</a:t>
            </a:r>
            <a:r>
              <a:rPr lang="en-US" sz="2800" b="1" dirty="0">
                <a:solidFill>
                  <a:schemeClr val="accent2"/>
                </a:solidFill>
                <a:latin typeface="Calibri"/>
                <a:ea typeface="Calibri"/>
                <a:cs typeface="Calibri"/>
              </a:rPr>
              <a:t>”</a:t>
            </a:r>
            <a:r>
              <a:rPr lang="en-US" sz="2800" b="1" dirty="0">
                <a:latin typeface="Calibri"/>
                <a:ea typeface="Calibri"/>
                <a:cs typeface="Calibri"/>
              </a:rPr>
              <a:t> </a:t>
            </a:r>
            <a:r>
              <a:rPr lang="en-US" sz="2800" b="1" dirty="0">
                <a:solidFill>
                  <a:schemeClr val="accent2"/>
                </a:solidFill>
                <a:latin typeface="Calibri"/>
                <a:ea typeface="Calibri"/>
                <a:cs typeface="Calibri"/>
              </a:rPr>
              <a:t>(Pears and Shields, 2016, p. 2).</a:t>
            </a:r>
          </a:p>
        </p:txBody>
      </p:sp>
      <p:sp>
        <p:nvSpPr>
          <p:cNvPr id="5" name="TextBox 4">
            <a:extLst>
              <a:ext uri="{FF2B5EF4-FFF2-40B4-BE49-F238E27FC236}">
                <a16:creationId xmlns:a16="http://schemas.microsoft.com/office/drawing/2014/main" id="{266E05B2-1127-0861-B378-12CE50E3BB85}"/>
              </a:ext>
            </a:extLst>
          </p:cNvPr>
          <p:cNvSpPr txBox="1"/>
          <p:nvPr/>
        </p:nvSpPr>
        <p:spPr>
          <a:xfrm>
            <a:off x="523461" y="3957986"/>
            <a:ext cx="10389054" cy="954107"/>
          </a:xfrm>
          <a:prstGeom prst="rect">
            <a:avLst/>
          </a:prstGeom>
          <a:noFill/>
          <a:ln w="28575">
            <a:solidFill>
              <a:schemeClr val="tx1"/>
            </a:solidFill>
          </a:ln>
        </p:spPr>
        <p:txBody>
          <a:bodyPr wrap="square" lIns="91440" tIns="45720" rIns="91440" bIns="45720" anchor="t">
            <a:spAutoFit/>
          </a:bodyPr>
          <a:lstStyle/>
          <a:p>
            <a:r>
              <a:rPr lang="en-US" sz="2800" b="1" dirty="0">
                <a:solidFill>
                  <a:schemeClr val="accent2"/>
                </a:solidFill>
                <a:latin typeface="Calibri"/>
                <a:ea typeface="Calibri"/>
                <a:cs typeface="Calibri"/>
              </a:rPr>
              <a:t>Pears and Shields (2016, p. 2)</a:t>
            </a:r>
            <a:r>
              <a:rPr lang="en-US" sz="2800" b="1" dirty="0">
                <a:latin typeface="Calibri"/>
                <a:ea typeface="Calibri"/>
                <a:cs typeface="Calibri"/>
              </a:rPr>
              <a:t> note, </a:t>
            </a:r>
            <a:r>
              <a:rPr lang="en-US" sz="2800" b="1" dirty="0">
                <a:solidFill>
                  <a:schemeClr val="accent2"/>
                </a:solidFill>
                <a:latin typeface="Calibri"/>
                <a:ea typeface="Calibri"/>
                <a:cs typeface="Calibri"/>
              </a:rPr>
              <a:t>“</a:t>
            </a:r>
            <a:r>
              <a:rPr lang="en-US" sz="2800" b="1" dirty="0">
                <a:latin typeface="Calibri"/>
                <a:ea typeface="Calibri"/>
                <a:cs typeface="Calibri"/>
              </a:rPr>
              <a:t>when writing assignments, the aim should always be to reference reliable sources of information</a:t>
            </a:r>
            <a:r>
              <a:rPr lang="en-US" sz="2800" b="1" dirty="0">
                <a:solidFill>
                  <a:schemeClr val="accent2"/>
                </a:solidFill>
                <a:latin typeface="Calibri"/>
                <a:ea typeface="Calibri"/>
                <a:cs typeface="Calibri"/>
              </a:rPr>
              <a:t>”</a:t>
            </a:r>
            <a:r>
              <a:rPr lang="en-US" sz="2800" b="1" dirty="0">
                <a:latin typeface="Calibri"/>
                <a:ea typeface="Calibri"/>
                <a:cs typeface="Calibri"/>
              </a:rPr>
              <a:t>. </a:t>
            </a:r>
            <a:endParaRPr lang="en-US" sz="2800" b="1" dirty="0">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3D4BD044-7D72-0CAE-2843-08AA284DD6C4}"/>
              </a:ext>
            </a:extLst>
          </p:cNvPr>
          <p:cNvSpPr txBox="1"/>
          <p:nvPr/>
        </p:nvSpPr>
        <p:spPr>
          <a:xfrm>
            <a:off x="523461" y="1484243"/>
            <a:ext cx="53160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Calibri"/>
                <a:ea typeface="Calibri Light"/>
                <a:cs typeface="Calibri Light"/>
              </a:rPr>
              <a:t>Parenthetical citation example.</a:t>
            </a:r>
            <a:endParaRPr lang="en-US" sz="2400" b="1" dirty="0">
              <a:latin typeface="Calibri"/>
            </a:endParaRPr>
          </a:p>
        </p:txBody>
      </p:sp>
      <p:sp>
        <p:nvSpPr>
          <p:cNvPr id="8" name="TextBox 7">
            <a:extLst>
              <a:ext uri="{FF2B5EF4-FFF2-40B4-BE49-F238E27FC236}">
                <a16:creationId xmlns:a16="http://schemas.microsoft.com/office/drawing/2014/main" id="{7D0FE011-F94C-6219-AAF6-9C4A59BCA5A5}"/>
              </a:ext>
            </a:extLst>
          </p:cNvPr>
          <p:cNvSpPr txBox="1"/>
          <p:nvPr/>
        </p:nvSpPr>
        <p:spPr>
          <a:xfrm>
            <a:off x="556591" y="327363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Calibri"/>
                <a:ea typeface="Calibri Light"/>
                <a:cs typeface="Calibri Light"/>
              </a:rPr>
              <a:t>Narrative citation example.</a:t>
            </a:r>
            <a:endParaRPr lang="en-US" sz="2400" b="1" dirty="0">
              <a:latin typeface="Calibri"/>
            </a:endParaRPr>
          </a:p>
        </p:txBody>
      </p:sp>
    </p:spTree>
    <p:extLst>
      <p:ext uri="{BB962C8B-B14F-4D97-AF65-F5344CB8AC3E}">
        <p14:creationId xmlns:p14="http://schemas.microsoft.com/office/powerpoint/2010/main" val="1431475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CD2CE3-DBB7-4EFB-93E3-8E7F04688FF4}"/>
              </a:ext>
            </a:extLst>
          </p:cNvPr>
          <p:cNvSpPr>
            <a:spLocks noGrp="1"/>
          </p:cNvSpPr>
          <p:nvPr>
            <p:ph type="body" idx="1"/>
          </p:nvPr>
        </p:nvSpPr>
        <p:spPr>
          <a:xfrm>
            <a:off x="698242" y="1439924"/>
            <a:ext cx="10795518" cy="1131259"/>
          </a:xfrm>
        </p:spPr>
        <p:txBody>
          <a:bodyPr>
            <a:noAutofit/>
          </a:bodyPr>
          <a:lstStyle/>
          <a:p>
            <a:pPr marL="0" indent="0">
              <a:buNone/>
            </a:pPr>
            <a:r>
              <a:rPr lang="en-GB" sz="2000" dirty="0">
                <a:latin typeface="Calibri "/>
              </a:rPr>
              <a:t>Both authors </a:t>
            </a:r>
            <a:r>
              <a:rPr lang="en-GB" sz="2000" b="0" dirty="0">
                <a:latin typeface="Calibri "/>
              </a:rPr>
              <a:t>are referred to in your </a:t>
            </a:r>
            <a:r>
              <a:rPr lang="en-GB" sz="2000" dirty="0">
                <a:latin typeface="Calibri "/>
              </a:rPr>
              <a:t>in-text citation.</a:t>
            </a:r>
          </a:p>
          <a:p>
            <a:pPr marL="0" indent="0">
              <a:buNone/>
            </a:pPr>
            <a:r>
              <a:rPr lang="en-GB" sz="2000" dirty="0">
                <a:latin typeface="Calibri "/>
              </a:rPr>
              <a:t>Only the author </a:t>
            </a:r>
            <a:r>
              <a:rPr lang="en-GB" sz="2000" b="0" dirty="0">
                <a:latin typeface="Calibri "/>
              </a:rPr>
              <a:t>you have actually </a:t>
            </a:r>
            <a:r>
              <a:rPr lang="en-GB" sz="2000" dirty="0">
                <a:latin typeface="Calibri "/>
              </a:rPr>
              <a:t>read </a:t>
            </a:r>
            <a:r>
              <a:rPr lang="en-GB" sz="2000" b="0" dirty="0">
                <a:latin typeface="Calibri "/>
              </a:rPr>
              <a:t>appears in your </a:t>
            </a:r>
            <a:r>
              <a:rPr lang="en-GB" sz="2000" dirty="0">
                <a:latin typeface="Calibri "/>
              </a:rPr>
              <a:t>reference list.</a:t>
            </a:r>
          </a:p>
          <a:p>
            <a:pPr marL="0" indent="0">
              <a:buNone/>
            </a:pPr>
            <a:r>
              <a:rPr lang="en-GB" sz="2000" dirty="0">
                <a:latin typeface="Calibri "/>
              </a:rPr>
              <a:t>Use ‘cited in’ or ‘quoted in’ depending if it has been quoted or paraphrased by the author.</a:t>
            </a:r>
            <a:endParaRPr lang="en-US" sz="2000" dirty="0">
              <a:latin typeface="Calibri "/>
            </a:endParaRPr>
          </a:p>
        </p:txBody>
      </p:sp>
      <p:sp>
        <p:nvSpPr>
          <p:cNvPr id="2" name="Title 1">
            <a:extLst>
              <a:ext uri="{FF2B5EF4-FFF2-40B4-BE49-F238E27FC236}">
                <a16:creationId xmlns:a16="http://schemas.microsoft.com/office/drawing/2014/main" id="{4089B58A-F167-17B9-9DFC-34E90FA640C3}"/>
              </a:ext>
            </a:extLst>
          </p:cNvPr>
          <p:cNvSpPr>
            <a:spLocks noGrp="1"/>
          </p:cNvSpPr>
          <p:nvPr>
            <p:ph type="title"/>
          </p:nvPr>
        </p:nvSpPr>
        <p:spPr/>
        <p:txBody>
          <a:bodyPr/>
          <a:lstStyle/>
          <a:p>
            <a:r>
              <a:rPr lang="en-GB" dirty="0"/>
              <a:t>Secondary referencing</a:t>
            </a:r>
            <a:endParaRPr lang="en-US" dirty="0"/>
          </a:p>
        </p:txBody>
      </p:sp>
      <p:pic>
        <p:nvPicPr>
          <p:cNvPr id="9" name="Picture 8">
            <a:extLst>
              <a:ext uri="{FF2B5EF4-FFF2-40B4-BE49-F238E27FC236}">
                <a16:creationId xmlns:a16="http://schemas.microsoft.com/office/drawing/2014/main" id="{1EF51A60-3AAB-3EFC-EE36-27004CF0038C}"/>
              </a:ext>
            </a:extLst>
          </p:cNvPr>
          <p:cNvPicPr>
            <a:picLocks noChangeAspect="1"/>
          </p:cNvPicPr>
          <p:nvPr/>
        </p:nvPicPr>
        <p:blipFill>
          <a:blip r:embed="rId2"/>
          <a:stretch>
            <a:fillRect/>
          </a:stretch>
        </p:blipFill>
        <p:spPr>
          <a:xfrm>
            <a:off x="833220" y="2938842"/>
            <a:ext cx="4248743" cy="269595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1" name="Picture 10">
            <a:extLst>
              <a:ext uri="{FF2B5EF4-FFF2-40B4-BE49-F238E27FC236}">
                <a16:creationId xmlns:a16="http://schemas.microsoft.com/office/drawing/2014/main" id="{7DC1E634-0228-4B36-642C-DDF8F27AC6A7}"/>
              </a:ext>
            </a:extLst>
          </p:cNvPr>
          <p:cNvPicPr>
            <a:picLocks noChangeAspect="1"/>
          </p:cNvPicPr>
          <p:nvPr/>
        </p:nvPicPr>
        <p:blipFill>
          <a:blip r:embed="rId3"/>
          <a:stretch>
            <a:fillRect/>
          </a:stretch>
        </p:blipFill>
        <p:spPr>
          <a:xfrm>
            <a:off x="6659529" y="2938843"/>
            <a:ext cx="4610743" cy="26959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054176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p:txBody>
          <a:bodyPr/>
          <a:lstStyle/>
          <a:p>
            <a:r>
              <a:rPr lang="en-US"/>
              <a:t>The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612273" y="1490663"/>
            <a:ext cx="11392158" cy="4574040"/>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Is 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dirty="0">
                <a:latin typeface="Calibri"/>
                <a:ea typeface="Calibri"/>
                <a:cs typeface="Calibri"/>
              </a:rPr>
              <a:t>Is </a:t>
            </a: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bibliographic details </a:t>
            </a:r>
            <a:r>
              <a:rPr lang="en-US" sz="2400" dirty="0">
                <a:latin typeface="Calibri"/>
                <a:ea typeface="Calibri"/>
                <a:cs typeface="Calibri"/>
              </a:rPr>
              <a:t>of the sources referred to in your text.</a:t>
            </a:r>
          </a:p>
          <a:p>
            <a:pPr>
              <a:buFont typeface="Arial" panose="020B0604020202020204" pitchFamily="34" charset="0"/>
              <a:buChar char="•"/>
            </a:pPr>
            <a:r>
              <a:rPr lang="en-US" sz="2400" dirty="0">
                <a:latin typeface="Calibri"/>
                <a:ea typeface="Calibri"/>
                <a:cs typeface="Calibri"/>
              </a:rPr>
              <a:t>Is comprehensive enough to enable your reader to locate the information and contains the following:</a:t>
            </a:r>
          </a:p>
          <a:p>
            <a:pPr marL="0" indent="0">
              <a:buNone/>
            </a:pPr>
            <a:endParaRPr lang="en-US" sz="2400">
              <a:latin typeface="Calibri" panose="020F0502020204030204" pitchFamily="34" charset="0"/>
              <a:cs typeface="Calibri" panose="020F0502020204030204" pitchFamily="34" charset="0"/>
            </a:endParaRPr>
          </a:p>
          <a:p>
            <a:pPr lvl="1">
              <a:buFont typeface="Arial" panose="020B0604020202020204" pitchFamily="34" charset="0"/>
              <a:buChar char="•"/>
            </a:pPr>
            <a:r>
              <a:rPr lang="en-US" b="1">
                <a:solidFill>
                  <a:schemeClr val="accent2"/>
                </a:solidFill>
                <a:latin typeface="Calibri"/>
                <a:ea typeface="Calibri"/>
                <a:cs typeface="Calibri"/>
              </a:rPr>
              <a:t>Who?</a:t>
            </a:r>
            <a:r>
              <a:rPr lang="en-US" dirty="0">
                <a:latin typeface="Calibri"/>
                <a:ea typeface="Calibri"/>
                <a:cs typeface="Calibri"/>
              </a:rPr>
              <a:t>    </a:t>
            </a:r>
            <a:endParaRPr lang="en-US" dirty="0">
              <a:solidFill>
                <a:srgbClr val="000000"/>
              </a:solidFill>
              <a:latin typeface="Calibri"/>
              <a:ea typeface="Calibri"/>
              <a:cs typeface="Calibri"/>
            </a:endParaRPr>
          </a:p>
          <a:p>
            <a:pPr lvl="1">
              <a:buFont typeface="Arial" panose="020B0604020202020204" pitchFamily="34" charset="0"/>
              <a:buChar char="•"/>
            </a:pPr>
            <a:r>
              <a:rPr lang="en-US" b="1">
                <a:solidFill>
                  <a:schemeClr val="accent2"/>
                </a:solidFill>
                <a:latin typeface="Calibri"/>
                <a:ea typeface="Calibri"/>
                <a:cs typeface="Calibri"/>
              </a:rPr>
              <a:t>When?</a:t>
            </a:r>
            <a:r>
              <a:rPr lang="en-US" dirty="0">
                <a:latin typeface="Calibri"/>
                <a:ea typeface="Calibri"/>
                <a:cs typeface="Calibri"/>
              </a:rPr>
              <a:t>   </a:t>
            </a:r>
            <a:endParaRPr lang="en-US" dirty="0">
              <a:solidFill>
                <a:srgbClr val="000000"/>
              </a:solidFill>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What?</a:t>
            </a:r>
            <a:r>
              <a:rPr lang="en-US" dirty="0">
                <a:latin typeface="Calibri"/>
                <a:ea typeface="Calibri"/>
                <a:cs typeface="Calibri"/>
              </a:rPr>
              <a:t>  </a:t>
            </a:r>
            <a:endParaRPr lang="en-US" dirty="0">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Where?</a:t>
            </a:r>
            <a:endParaRPr lang="en-US">
              <a:solidFill>
                <a:schemeClr val="accent2"/>
              </a:solidFill>
              <a:latin typeface="Calibri"/>
              <a:ea typeface="Calibri"/>
              <a:cs typeface="Calibri"/>
            </a:endParaRPr>
          </a:p>
          <a:p>
            <a:pPr marL="0" indent="0">
              <a:buNone/>
            </a:pPr>
            <a:endParaRPr lang="en-US" sz="240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a:latin typeface="Calibri" panose="020F0502020204030204" pitchFamily="34" charset="0"/>
              <a:cs typeface="Calibri" panose="020F0502020204030204" pitchFamily="34" charset="0"/>
            </a:endParaRPr>
          </a:p>
          <a:p>
            <a:pPr marL="0" indent="0">
              <a:buNone/>
            </a:pPr>
            <a:endParaRPr lang="en-US">
              <a:latin typeface="Calibri" panose="020F0502020204030204" pitchFamily="34" charset="0"/>
              <a:cs typeface="Calibri" panose="020F0502020204030204" pitchFamily="34" charset="0"/>
            </a:endParaRPr>
          </a:p>
          <a:p>
            <a:pPr marL="0" indent="0">
              <a:buNone/>
            </a:pPr>
            <a:endParaRPr lang="en-US"/>
          </a:p>
        </p:txBody>
      </p:sp>
      <p:sp>
        <p:nvSpPr>
          <p:cNvPr id="4" name="TextBox 3">
            <a:extLst>
              <a:ext uri="{FF2B5EF4-FFF2-40B4-BE49-F238E27FC236}">
                <a16:creationId xmlns:a16="http://schemas.microsoft.com/office/drawing/2014/main" id="{6B1EC8E7-5BB5-88DB-C33F-53D6E3B5770C}"/>
              </a:ext>
            </a:extLst>
          </p:cNvPr>
          <p:cNvSpPr txBox="1"/>
          <p:nvPr/>
        </p:nvSpPr>
        <p:spPr>
          <a:xfrm rot="480000">
            <a:off x="7608454" y="3936999"/>
            <a:ext cx="2419928" cy="193899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Punctuation, CAPITALISATION and </a:t>
            </a:r>
            <a:r>
              <a:rPr lang="en-GB" sz="2400" i="1">
                <a:latin typeface="Calibri"/>
                <a:ea typeface="Calibri"/>
                <a:cs typeface="Calibri"/>
              </a:rPr>
              <a:t>italicisation </a:t>
            </a:r>
            <a:r>
              <a:rPr lang="en-GB" sz="2400">
                <a:latin typeface="Calibri"/>
                <a:ea typeface="Calibri"/>
                <a:cs typeface="Calibri"/>
              </a:rPr>
              <a:t>are important in Harvard!</a:t>
            </a:r>
            <a:endParaRPr lang="en-US" sz="2400">
              <a:latin typeface="Calibri"/>
              <a:ea typeface="Calibri"/>
              <a:cs typeface="Calibri"/>
            </a:endParaRPr>
          </a:p>
        </p:txBody>
      </p:sp>
    </p:spTree>
    <p:extLst>
      <p:ext uri="{BB962C8B-B14F-4D97-AF65-F5344CB8AC3E}">
        <p14:creationId xmlns:p14="http://schemas.microsoft.com/office/powerpoint/2010/main" val="172550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4CE6-5178-FB73-64B9-9D7E004FF0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00E54-10FF-B89B-440A-EB4F0D6F1C9A}"/>
              </a:ext>
            </a:extLst>
          </p:cNvPr>
          <p:cNvSpPr>
            <a:spLocks noGrp="1"/>
          </p:cNvSpPr>
          <p:nvPr>
            <p:ph type="title"/>
          </p:nvPr>
        </p:nvSpPr>
        <p:spPr/>
        <p:txBody>
          <a:bodyPr/>
          <a:lstStyle/>
          <a:p>
            <a:r>
              <a:rPr lang="en-GB" dirty="0"/>
              <a:t>Example: journal article</a:t>
            </a:r>
          </a:p>
        </p:txBody>
      </p:sp>
      <p:sp>
        <p:nvSpPr>
          <p:cNvPr id="7" name="TextBox 6">
            <a:extLst>
              <a:ext uri="{FF2B5EF4-FFF2-40B4-BE49-F238E27FC236}">
                <a16:creationId xmlns:a16="http://schemas.microsoft.com/office/drawing/2014/main" id="{C707A49F-1A55-1780-3149-0C59E46BACB3}"/>
              </a:ext>
            </a:extLst>
          </p:cNvPr>
          <p:cNvSpPr txBox="1"/>
          <p:nvPr/>
        </p:nvSpPr>
        <p:spPr>
          <a:xfrm>
            <a:off x="201541" y="5711257"/>
            <a:ext cx="4542698" cy="461665"/>
          </a:xfrm>
          <a:prstGeom prst="rect">
            <a:avLst/>
          </a:prstGeom>
          <a:noFill/>
          <a:ln w="57150">
            <a:solidFill>
              <a:schemeClr val="accent2"/>
            </a:solidFill>
          </a:ln>
        </p:spPr>
        <p:txBody>
          <a:bodyPr wrap="square" lIns="91440" tIns="45720" rIns="91440" bIns="45720" rtlCol="0" anchor="t">
            <a:spAutoFit/>
          </a:bodyPr>
          <a:lstStyle/>
          <a:p>
            <a:r>
              <a:rPr lang="en-GB" sz="2400" b="1" dirty="0">
                <a:latin typeface="Calibri"/>
                <a:ea typeface="Calibri"/>
                <a:cs typeface="Calibri"/>
              </a:rPr>
              <a:t>In-text citation: </a:t>
            </a:r>
            <a:r>
              <a:rPr lang="en-GB" sz="2400" dirty="0">
                <a:latin typeface="Calibri"/>
                <a:ea typeface="Calibri"/>
                <a:cs typeface="Calibri"/>
              </a:rPr>
              <a:t>(Thompson, 2017)</a:t>
            </a:r>
            <a:endParaRPr lang="en-US" dirty="0">
              <a:latin typeface="Calibri"/>
              <a:ea typeface="Calibri"/>
              <a:cs typeface="Calibri"/>
            </a:endParaRPr>
          </a:p>
        </p:txBody>
      </p:sp>
      <p:sp>
        <p:nvSpPr>
          <p:cNvPr id="12" name="TextBox 11">
            <a:extLst>
              <a:ext uri="{FF2B5EF4-FFF2-40B4-BE49-F238E27FC236}">
                <a16:creationId xmlns:a16="http://schemas.microsoft.com/office/drawing/2014/main" id="{17A8E574-0EC1-57ED-953D-F280343B532B}"/>
              </a:ext>
            </a:extLst>
          </p:cNvPr>
          <p:cNvSpPr txBox="1"/>
          <p:nvPr/>
        </p:nvSpPr>
        <p:spPr>
          <a:xfrm>
            <a:off x="556592" y="3107634"/>
            <a:ext cx="2173358"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Thompson, P</a:t>
            </a:r>
            <a:r>
              <a:rPr lang="en-GB" sz="2800" dirty="0">
                <a:latin typeface="Calibri"/>
                <a:ea typeface="Calibri"/>
                <a:cs typeface="Calibri"/>
              </a:rPr>
              <a:t>.</a:t>
            </a:r>
          </a:p>
        </p:txBody>
      </p:sp>
      <p:sp>
        <p:nvSpPr>
          <p:cNvPr id="14" name="TextBox 13">
            <a:extLst>
              <a:ext uri="{FF2B5EF4-FFF2-40B4-BE49-F238E27FC236}">
                <a16:creationId xmlns:a16="http://schemas.microsoft.com/office/drawing/2014/main" id="{2F6A9D72-A952-6576-89BA-A4FEA8DB95AA}"/>
              </a:ext>
            </a:extLst>
          </p:cNvPr>
          <p:cNvSpPr txBox="1"/>
          <p:nvPr/>
        </p:nvSpPr>
        <p:spPr>
          <a:xfrm>
            <a:off x="556593" y="3631096"/>
            <a:ext cx="5413514"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dirty="0">
                <a:latin typeface="Calibri"/>
                <a:ea typeface="Calibri"/>
                <a:cs typeface="Calibri"/>
              </a:rPr>
              <a:t>Active Learning in Higher Education</a:t>
            </a:r>
            <a:r>
              <a:rPr lang="en-GB" sz="2800" dirty="0">
                <a:latin typeface="Calibri"/>
                <a:ea typeface="Calibri"/>
                <a:cs typeface="Calibri"/>
              </a:rPr>
              <a:t>,</a:t>
            </a:r>
            <a:endParaRPr lang="en-US" dirty="0"/>
          </a:p>
        </p:txBody>
      </p:sp>
      <p:sp>
        <p:nvSpPr>
          <p:cNvPr id="16" name="TextBox 15">
            <a:extLst>
              <a:ext uri="{FF2B5EF4-FFF2-40B4-BE49-F238E27FC236}">
                <a16:creationId xmlns:a16="http://schemas.microsoft.com/office/drawing/2014/main" id="{44210E4A-FFA6-4B9A-ADC6-D011F1B3AFBD}"/>
              </a:ext>
            </a:extLst>
          </p:cNvPr>
          <p:cNvSpPr txBox="1"/>
          <p:nvPr/>
        </p:nvSpPr>
        <p:spPr>
          <a:xfrm>
            <a:off x="2729948" y="3107634"/>
            <a:ext cx="1126437" cy="523220"/>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(2017)</a:t>
            </a:r>
          </a:p>
        </p:txBody>
      </p:sp>
      <p:sp>
        <p:nvSpPr>
          <p:cNvPr id="18" name="TextBox 17">
            <a:extLst>
              <a:ext uri="{FF2B5EF4-FFF2-40B4-BE49-F238E27FC236}">
                <a16:creationId xmlns:a16="http://schemas.microsoft.com/office/drawing/2014/main" id="{BA6CDF5C-8415-1A93-D5DB-DEB270D58D69}"/>
              </a:ext>
            </a:extLst>
          </p:cNvPr>
          <p:cNvSpPr txBox="1"/>
          <p:nvPr/>
        </p:nvSpPr>
        <p:spPr>
          <a:xfrm>
            <a:off x="3856384" y="3107635"/>
            <a:ext cx="7321827" cy="523220"/>
          </a:xfrm>
          <a:prstGeom prst="rect">
            <a:avLst/>
          </a:prstGeom>
          <a:solidFill>
            <a:schemeClr val="accent3">
              <a:lumMod val="20000"/>
              <a:lumOff val="80000"/>
            </a:schemeClr>
          </a:solidFill>
          <a:ln>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'Communication technology use and study skills',</a:t>
            </a:r>
            <a:endParaRPr lang="en-US"/>
          </a:p>
        </p:txBody>
      </p:sp>
      <p:sp>
        <p:nvSpPr>
          <p:cNvPr id="26" name="TextBox 25">
            <a:extLst>
              <a:ext uri="{FF2B5EF4-FFF2-40B4-BE49-F238E27FC236}">
                <a16:creationId xmlns:a16="http://schemas.microsoft.com/office/drawing/2014/main" id="{519D0E58-CEAA-074B-870E-8AC84CE5E80B}"/>
              </a:ext>
            </a:extLst>
          </p:cNvPr>
          <p:cNvSpPr txBox="1"/>
          <p:nvPr/>
        </p:nvSpPr>
        <p:spPr>
          <a:xfrm>
            <a:off x="5837582" y="3631095"/>
            <a:ext cx="3074505"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18(3), pp. 257-270.</a:t>
            </a:r>
            <a:endParaRPr lang="en-US"/>
          </a:p>
        </p:txBody>
      </p:sp>
      <p:sp>
        <p:nvSpPr>
          <p:cNvPr id="27" name="TextBox 19">
            <a:extLst>
              <a:ext uri="{FF2B5EF4-FFF2-40B4-BE49-F238E27FC236}">
                <a16:creationId xmlns:a16="http://schemas.microsoft.com/office/drawing/2014/main" id="{6A4F35A9-DE7E-5085-0E1B-F6FD4B53CD0B}"/>
              </a:ext>
            </a:extLst>
          </p:cNvPr>
          <p:cNvSpPr txBox="1"/>
          <p:nvPr/>
        </p:nvSpPr>
        <p:spPr>
          <a:xfrm>
            <a:off x="556591" y="4154556"/>
            <a:ext cx="6685723" cy="523220"/>
          </a:xfrm>
          <a:prstGeom prst="rect">
            <a:avLst/>
          </a:prstGeom>
          <a:solidFill>
            <a:srgbClr val="D0EEF9"/>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latin typeface="Calibri"/>
                <a:ea typeface="Calibri"/>
                <a:cs typeface="Calibri"/>
              </a:rPr>
              <a:t>https//doi.org/10.1177/1469787417715204</a:t>
            </a:r>
          </a:p>
        </p:txBody>
      </p:sp>
      <p:sp>
        <p:nvSpPr>
          <p:cNvPr id="24" name="TextBox 23">
            <a:extLst>
              <a:ext uri="{FF2B5EF4-FFF2-40B4-BE49-F238E27FC236}">
                <a16:creationId xmlns:a16="http://schemas.microsoft.com/office/drawing/2014/main" id="{43508DAC-87D0-CF2F-B416-D0B20C01F718}"/>
              </a:ext>
            </a:extLst>
          </p:cNvPr>
          <p:cNvSpPr txBox="1"/>
          <p:nvPr/>
        </p:nvSpPr>
        <p:spPr>
          <a:xfrm>
            <a:off x="8779565" y="3631095"/>
            <a:ext cx="2054088"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Available at: </a:t>
            </a:r>
            <a:endParaRPr lang="en-US"/>
          </a:p>
        </p:txBody>
      </p:sp>
      <p:sp>
        <p:nvSpPr>
          <p:cNvPr id="34" name="TextBox 33">
            <a:extLst>
              <a:ext uri="{FF2B5EF4-FFF2-40B4-BE49-F238E27FC236}">
                <a16:creationId xmlns:a16="http://schemas.microsoft.com/office/drawing/2014/main" id="{2E645A5C-673B-023C-F7F7-57302FB330ED}"/>
              </a:ext>
            </a:extLst>
          </p:cNvPr>
          <p:cNvSpPr txBox="1"/>
          <p:nvPr/>
        </p:nvSpPr>
        <p:spPr>
          <a:xfrm>
            <a:off x="7341706" y="4571997"/>
            <a:ext cx="4737651" cy="1569660"/>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WHERE?</a:t>
            </a:r>
            <a:r>
              <a:rPr lang="en-GB" sz="2400" dirty="0">
                <a:latin typeface="Calibri"/>
                <a:ea typeface="Calibri Light"/>
                <a:cs typeface="Calibri Light"/>
              </a:rPr>
              <a:t> </a:t>
            </a:r>
            <a:endParaRPr lang="en-GB" sz="2400" dirty="0">
              <a:latin typeface="Calibri"/>
              <a:ea typeface="Calibri"/>
              <a:cs typeface="Calibri"/>
            </a:endParaRPr>
          </a:p>
          <a:p>
            <a:pPr marL="342900" indent="-342900">
              <a:buFont typeface="Arial"/>
              <a:buChar char="•"/>
            </a:pPr>
            <a:r>
              <a:rPr lang="en-GB" sz="2400">
                <a:latin typeface="Calibri"/>
                <a:ea typeface="Calibri Light"/>
                <a:cs typeface="Calibri Light"/>
              </a:rPr>
              <a:t>Journal Title </a:t>
            </a:r>
            <a:r>
              <a:rPr lang="en-GB" sz="2400" i="1">
                <a:latin typeface="Calibri"/>
                <a:ea typeface="Calibri Light"/>
                <a:cs typeface="Calibri Light"/>
              </a:rPr>
              <a:t>in </a:t>
            </a:r>
            <a:r>
              <a:rPr lang="en-GB" sz="2400" i="1" dirty="0">
                <a:latin typeface="Calibri"/>
                <a:ea typeface="Calibri Light"/>
                <a:cs typeface="Calibri Light"/>
              </a:rPr>
              <a:t>italics.</a:t>
            </a:r>
          </a:p>
          <a:p>
            <a:pPr marL="342900" indent="-342900">
              <a:buFont typeface="Arial"/>
              <a:buChar char="•"/>
            </a:pPr>
            <a:r>
              <a:rPr lang="en-GB" sz="2400">
                <a:latin typeface="Calibri"/>
                <a:ea typeface="Calibri Light"/>
                <a:cs typeface="Calibri Light"/>
              </a:rPr>
              <a:t>Volume, Issue and </a:t>
            </a:r>
            <a:r>
              <a:rPr lang="en-GB" sz="2400" dirty="0">
                <a:latin typeface="Calibri"/>
                <a:ea typeface="Calibri Light"/>
                <a:cs typeface="Calibri Light"/>
              </a:rPr>
              <a:t>page </a:t>
            </a:r>
            <a:r>
              <a:rPr lang="en-GB" sz="2400">
                <a:latin typeface="Calibri"/>
                <a:ea typeface="Calibri Light"/>
                <a:cs typeface="Calibri Light"/>
              </a:rPr>
              <a:t>range.</a:t>
            </a:r>
            <a:endParaRPr lang="en-GB" sz="2400" dirty="0">
              <a:latin typeface="Calibri"/>
              <a:ea typeface="Calibri Light"/>
              <a:cs typeface="Calibri Light"/>
            </a:endParaRPr>
          </a:p>
          <a:p>
            <a:pPr marL="342900" indent="-342900">
              <a:buFont typeface="Arial"/>
              <a:buChar char="•"/>
            </a:pPr>
            <a:r>
              <a:rPr lang="en-GB" sz="2400">
                <a:latin typeface="Calibri"/>
                <a:ea typeface="Calibri Light"/>
                <a:cs typeface="Calibri Light"/>
              </a:rPr>
              <a:t>Doi or url (Accessed: date)</a:t>
            </a:r>
            <a:endParaRPr lang="en-GB" sz="2400" dirty="0">
              <a:latin typeface="Calibri"/>
              <a:ea typeface="Calibri Light"/>
              <a:cs typeface="Calibri Light"/>
            </a:endParaRPr>
          </a:p>
        </p:txBody>
      </p:sp>
      <p:cxnSp>
        <p:nvCxnSpPr>
          <p:cNvPr id="35" name="Straight Arrow Connector 34">
            <a:extLst>
              <a:ext uri="{FF2B5EF4-FFF2-40B4-BE49-F238E27FC236}">
                <a16:creationId xmlns:a16="http://schemas.microsoft.com/office/drawing/2014/main" id="{8604A6CE-19F1-6553-E617-6839697ADBDC}"/>
              </a:ext>
            </a:extLst>
          </p:cNvPr>
          <p:cNvCxnSpPr/>
          <p:nvPr/>
        </p:nvCxnSpPr>
        <p:spPr>
          <a:xfrm>
            <a:off x="6016487" y="4724399"/>
            <a:ext cx="1325217" cy="1172817"/>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B4E127A5-181F-FC85-8BB3-A606CA80C127}"/>
              </a:ext>
            </a:extLst>
          </p:cNvPr>
          <p:cNvGrpSpPr/>
          <p:nvPr/>
        </p:nvGrpSpPr>
        <p:grpSpPr>
          <a:xfrm>
            <a:off x="523461" y="1596885"/>
            <a:ext cx="2743200" cy="1510748"/>
            <a:chOff x="523461" y="1596885"/>
            <a:chExt cx="2743200" cy="1510748"/>
          </a:xfrm>
        </p:grpSpPr>
        <p:sp>
          <p:nvSpPr>
            <p:cNvPr id="31" name="TextBox 30">
              <a:extLst>
                <a:ext uri="{FF2B5EF4-FFF2-40B4-BE49-F238E27FC236}">
                  <a16:creationId xmlns:a16="http://schemas.microsoft.com/office/drawing/2014/main" id="{7B969093-7897-4672-DB85-4DA4B068BB65}"/>
                </a:ext>
              </a:extLst>
            </p:cNvPr>
            <p:cNvSpPr txBox="1"/>
            <p:nvPr/>
          </p:nvSpPr>
          <p:spPr>
            <a:xfrm>
              <a:off x="523461"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36" name="Straight Arrow Connector 35">
              <a:extLst>
                <a:ext uri="{FF2B5EF4-FFF2-40B4-BE49-F238E27FC236}">
                  <a16:creationId xmlns:a16="http://schemas.microsoft.com/office/drawing/2014/main" id="{345F35C3-8D87-3A2A-87D3-84FBDE96D906}"/>
                </a:ext>
              </a:extLst>
            </p:cNvPr>
            <p:cNvCxnSpPr>
              <a:cxnSpLocks/>
            </p:cNvCxnSpPr>
            <p:nvPr/>
          </p:nvCxnSpPr>
          <p:spPr>
            <a:xfrm flipH="1">
              <a:off x="1311965" y="2431772"/>
              <a:ext cx="198782" cy="675861"/>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9481931B-ACA8-467D-70E3-93469D44FADE}"/>
              </a:ext>
            </a:extLst>
          </p:cNvPr>
          <p:cNvGrpSpPr/>
          <p:nvPr/>
        </p:nvGrpSpPr>
        <p:grpSpPr>
          <a:xfrm>
            <a:off x="3101008" y="2014327"/>
            <a:ext cx="4088294" cy="1106558"/>
            <a:chOff x="3101008" y="2014327"/>
            <a:chExt cx="4088294" cy="1106558"/>
          </a:xfrm>
        </p:grpSpPr>
        <p:sp>
          <p:nvSpPr>
            <p:cNvPr id="32" name="TextBox 31">
              <a:extLst>
                <a:ext uri="{FF2B5EF4-FFF2-40B4-BE49-F238E27FC236}">
                  <a16:creationId xmlns:a16="http://schemas.microsoft.com/office/drawing/2014/main" id="{3E42DC3E-3963-9961-17D2-155F7E4B51F2}"/>
                </a:ext>
              </a:extLst>
            </p:cNvPr>
            <p:cNvSpPr txBox="1"/>
            <p:nvPr/>
          </p:nvSpPr>
          <p:spPr>
            <a:xfrm>
              <a:off x="3856381" y="2014327"/>
              <a:ext cx="3332921"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a:t>
              </a:r>
              <a:r>
                <a:rPr lang="en-GB" sz="2400">
                  <a:latin typeface="Calibri"/>
                  <a:ea typeface="Calibri Light"/>
                  <a:cs typeface="Calibri Light"/>
                </a:rPr>
                <a:t>published in round brackets.</a:t>
              </a:r>
            </a:p>
          </p:txBody>
        </p:sp>
        <p:cxnSp>
          <p:nvCxnSpPr>
            <p:cNvPr id="37" name="Straight Arrow Connector 36">
              <a:extLst>
                <a:ext uri="{FF2B5EF4-FFF2-40B4-BE49-F238E27FC236}">
                  <a16:creationId xmlns:a16="http://schemas.microsoft.com/office/drawing/2014/main" id="{50DA5A7B-A0D3-08D4-E214-5D7898D147C6}"/>
                </a:ext>
              </a:extLst>
            </p:cNvPr>
            <p:cNvCxnSpPr>
              <a:cxnSpLocks/>
            </p:cNvCxnSpPr>
            <p:nvPr/>
          </p:nvCxnSpPr>
          <p:spPr>
            <a:xfrm flipH="1">
              <a:off x="3101008" y="2199859"/>
              <a:ext cx="708991" cy="921026"/>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41" name="Group 40">
            <a:extLst>
              <a:ext uri="{FF2B5EF4-FFF2-40B4-BE49-F238E27FC236}">
                <a16:creationId xmlns:a16="http://schemas.microsoft.com/office/drawing/2014/main" id="{A9F70D0A-407F-8CE4-94D2-B9DA294279EB}"/>
              </a:ext>
            </a:extLst>
          </p:cNvPr>
          <p:cNvGrpSpPr/>
          <p:nvPr/>
        </p:nvGrpSpPr>
        <p:grpSpPr>
          <a:xfrm>
            <a:off x="7533861" y="1596884"/>
            <a:ext cx="3969026" cy="1490870"/>
            <a:chOff x="7533861" y="1596884"/>
            <a:chExt cx="3969026" cy="1490870"/>
          </a:xfrm>
        </p:grpSpPr>
        <p:sp>
          <p:nvSpPr>
            <p:cNvPr id="33" name="TextBox 32">
              <a:extLst>
                <a:ext uri="{FF2B5EF4-FFF2-40B4-BE49-F238E27FC236}">
                  <a16:creationId xmlns:a16="http://schemas.microsoft.com/office/drawing/2014/main" id="{4EF8D11B-2CDA-3950-8FF7-2E8DBEFEE89A}"/>
                </a:ext>
              </a:extLst>
            </p:cNvPr>
            <p:cNvSpPr txBox="1"/>
            <p:nvPr/>
          </p:nvSpPr>
          <p:spPr>
            <a:xfrm>
              <a:off x="8448261" y="1596884"/>
              <a:ext cx="3054626"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article in single quotations.</a:t>
              </a:r>
              <a:endParaRPr lang="en-GB" sz="2400" dirty="0">
                <a:latin typeface="Calibri"/>
              </a:endParaRPr>
            </a:p>
          </p:txBody>
        </p:sp>
        <p:cxnSp>
          <p:nvCxnSpPr>
            <p:cNvPr id="38" name="Straight Arrow Connector 37">
              <a:extLst>
                <a:ext uri="{FF2B5EF4-FFF2-40B4-BE49-F238E27FC236}">
                  <a16:creationId xmlns:a16="http://schemas.microsoft.com/office/drawing/2014/main" id="{405352E1-BDEF-E079-EF81-D0EA7CA61924}"/>
                </a:ext>
              </a:extLst>
            </p:cNvPr>
            <p:cNvCxnSpPr>
              <a:cxnSpLocks/>
            </p:cNvCxnSpPr>
            <p:nvPr/>
          </p:nvCxnSpPr>
          <p:spPr>
            <a:xfrm flipH="1">
              <a:off x="7533861" y="2160102"/>
              <a:ext cx="914398" cy="927652"/>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18138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4" grpId="0" animBg="1"/>
      <p:bldP spid="16" grpId="0" animBg="1"/>
      <p:bldP spid="18" grpId="0" animBg="1"/>
      <p:bldP spid="26" grpId="0" animBg="1"/>
      <p:bldP spid="27" grpId="0" animBg="1"/>
      <p:bldP spid="24" grpId="0" animBg="1"/>
      <p:bldP spid="3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dirty="0"/>
              <a:t>(Alphabetical) 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02122" y="1702664"/>
            <a:ext cx="9721634" cy="4261047"/>
          </a:xfrm>
        </p:spPr>
        <p:txBody>
          <a:bodyPr vert="horz" lIns="91440" tIns="45720" rIns="91440" bIns="45720" rtlCol="0" anchor="t">
            <a:normAutofit/>
          </a:bodyPr>
          <a:lstStyle/>
          <a:p>
            <a:pPr marL="0" indent="0">
              <a:buNone/>
            </a:pPr>
            <a:r>
              <a:rPr lang="en-GB" sz="2000" b="1" dirty="0">
                <a:solidFill>
                  <a:schemeClr val="accent2"/>
                </a:solidFill>
                <a:latin typeface="Calibri"/>
                <a:ea typeface="Calibri"/>
                <a:cs typeface="Calibri"/>
              </a:rPr>
              <a:t>C</a:t>
            </a:r>
            <a:r>
              <a:rPr lang="en-GB" sz="2000" dirty="0">
                <a:latin typeface="Calibri"/>
                <a:ea typeface="Calibri"/>
                <a:cs typeface="Calibri"/>
              </a:rPr>
              <a:t>ottrell, S. (2019) </a:t>
            </a:r>
            <a:r>
              <a:rPr lang="en-GB" sz="2000" i="1" dirty="0">
                <a:latin typeface="Calibri"/>
                <a:ea typeface="Calibri"/>
                <a:cs typeface="Calibri"/>
              </a:rPr>
              <a:t>The study skills handbook. </a:t>
            </a:r>
            <a:r>
              <a:rPr lang="en-GB" sz="2000" dirty="0">
                <a:latin typeface="Calibri"/>
                <a:ea typeface="Calibri"/>
                <a:cs typeface="Calibri"/>
              </a:rPr>
              <a:t>5th </a:t>
            </a:r>
            <a:r>
              <a:rPr lang="en-GB" sz="2000" dirty="0" err="1">
                <a:latin typeface="Calibri"/>
                <a:ea typeface="Calibri"/>
                <a:cs typeface="Calibri"/>
              </a:rPr>
              <a:t>edn</a:t>
            </a:r>
            <a:r>
              <a:rPr lang="en-GB" sz="2000" dirty="0">
                <a:latin typeface="Calibri"/>
                <a:ea typeface="Calibri"/>
                <a:cs typeface="Calibri"/>
              </a:rPr>
              <a:t>. Red Globe Press</a:t>
            </a:r>
          </a:p>
          <a:p>
            <a:pPr marL="0" indent="0">
              <a:buNone/>
            </a:pPr>
            <a:endParaRPr lang="en-GB" sz="2000" dirty="0">
              <a:latin typeface="Calibri" panose="020F0502020204030204" pitchFamily="34" charset="0"/>
              <a:cs typeface="Calibri" panose="020F0502020204030204" pitchFamily="34" charset="0"/>
            </a:endParaRPr>
          </a:p>
          <a:p>
            <a:pPr marL="0" indent="0">
              <a:buNone/>
            </a:pPr>
            <a:r>
              <a:rPr lang="en-GB" sz="2000" b="1" dirty="0">
                <a:solidFill>
                  <a:schemeClr val="accent2"/>
                </a:solidFill>
                <a:latin typeface="Calibri"/>
                <a:ea typeface="Calibri"/>
                <a:cs typeface="Calibri"/>
              </a:rPr>
              <a:t>H</a:t>
            </a:r>
            <a:r>
              <a:rPr lang="en-GB" sz="2000" dirty="0">
                <a:latin typeface="Calibri"/>
                <a:ea typeface="Calibri"/>
                <a:cs typeface="Calibri"/>
              </a:rPr>
              <a:t>olford, A. (2022) </a:t>
            </a:r>
            <a:r>
              <a:rPr lang="en-GB" sz="2000" i="1" dirty="0">
                <a:latin typeface="Calibri"/>
                <a:ea typeface="Calibri"/>
                <a:cs typeface="Calibri"/>
              </a:rPr>
              <a:t>Student loans: would a graduate tax be a better option? </a:t>
            </a:r>
            <a:r>
              <a:rPr lang="en-GB" sz="2000" dirty="0">
                <a:latin typeface="Calibri"/>
                <a:ea typeface="Calibri"/>
                <a:cs typeface="Calibri"/>
              </a:rPr>
              <a:t>Available at: </a:t>
            </a:r>
            <a:r>
              <a:rPr lang="en-GB" sz="2000" dirty="0">
                <a:latin typeface="Calibri"/>
                <a:ea typeface="+mn-lt"/>
                <a:cs typeface="Calibri"/>
              </a:rPr>
              <a:t>https://theconversation.com/student-loans-would-a-graduate-tax-be-a-better-option-179253 (Accessed: 26 May 2022).</a:t>
            </a:r>
          </a:p>
          <a:p>
            <a:pPr marL="0" indent="0">
              <a:buNone/>
            </a:pPr>
            <a:endParaRPr lang="en-GB" sz="2000" dirty="0">
              <a:latin typeface="Calibri Light"/>
              <a:ea typeface="Calibri Light"/>
              <a:cs typeface="Calibri"/>
            </a:endParaRPr>
          </a:p>
          <a:p>
            <a:pPr marL="0" indent="0">
              <a:buNone/>
            </a:pPr>
            <a:r>
              <a:rPr lang="en-GB" sz="2000" b="1" dirty="0">
                <a:solidFill>
                  <a:schemeClr val="accent2"/>
                </a:solidFill>
                <a:latin typeface="Calibri"/>
                <a:ea typeface="Calibri"/>
                <a:cs typeface="Calibri"/>
              </a:rPr>
              <a:t>N</a:t>
            </a:r>
            <a:r>
              <a:rPr lang="en-GB" sz="2000" dirty="0">
                <a:latin typeface="Calibri"/>
                <a:ea typeface="Calibri"/>
                <a:cs typeface="Calibri"/>
              </a:rPr>
              <a:t>eyround, P. (2019) 'Ethical leadership in policing: towards a new evidence-based, ethical professionalism?', in P. Ramshaw, M. Simpson and M. </a:t>
            </a:r>
            <a:r>
              <a:rPr lang="en-GB" sz="2000" dirty="0" err="1">
                <a:latin typeface="Calibri"/>
                <a:ea typeface="Calibri"/>
                <a:cs typeface="Calibri"/>
              </a:rPr>
              <a:t>Silverstri</a:t>
            </a:r>
            <a:r>
              <a:rPr lang="en-GB" sz="2000" dirty="0">
                <a:latin typeface="Calibri"/>
                <a:ea typeface="Calibri"/>
                <a:cs typeface="Calibri"/>
              </a:rPr>
              <a:t> (eds) </a:t>
            </a:r>
            <a:r>
              <a:rPr lang="en-GB" sz="2000" i="1" dirty="0">
                <a:latin typeface="Calibri"/>
                <a:ea typeface="Calibri"/>
                <a:cs typeface="Calibri"/>
              </a:rPr>
              <a:t>Police leadership: changing landscapes</a:t>
            </a:r>
            <a:r>
              <a:rPr lang="en-GB" sz="2000" dirty="0">
                <a:latin typeface="Calibri"/>
                <a:ea typeface="Calibri"/>
                <a:cs typeface="Calibri"/>
              </a:rPr>
              <a:t>. Palgrave Macmillan, pp. 3-22.</a:t>
            </a: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000" dirty="0">
              <a:solidFill>
                <a:srgbClr val="000000"/>
              </a:solidFill>
              <a:latin typeface="Calibri"/>
              <a:ea typeface="Calibri"/>
              <a:cs typeface="Calibri"/>
            </a:endParaRPr>
          </a:p>
          <a:p>
            <a:pPr marL="0" indent="0">
              <a:buNone/>
            </a:pPr>
            <a:r>
              <a:rPr lang="en-GB" sz="2000" b="1" dirty="0">
                <a:solidFill>
                  <a:schemeClr val="accent2"/>
                </a:solidFill>
                <a:latin typeface="Calibri"/>
                <a:ea typeface="Calibri"/>
                <a:cs typeface="Calibri"/>
              </a:rPr>
              <a:t>T</a:t>
            </a:r>
            <a:r>
              <a:rPr lang="en-GB" sz="2000" dirty="0">
                <a:latin typeface="Calibri"/>
                <a:ea typeface="Calibri"/>
                <a:cs typeface="Calibri"/>
              </a:rPr>
              <a:t>hompson, P. (2017) 'Communication technology use and study skills', </a:t>
            </a:r>
            <a:r>
              <a:rPr lang="en-GB" sz="2000" i="1" dirty="0">
                <a:latin typeface="Calibri"/>
                <a:ea typeface="Calibri"/>
                <a:cs typeface="Calibri"/>
              </a:rPr>
              <a:t>Active Learning in Higher Education, </a:t>
            </a:r>
            <a:r>
              <a:rPr lang="en-GB" sz="2000" dirty="0">
                <a:latin typeface="Calibri"/>
                <a:ea typeface="Calibri"/>
                <a:cs typeface="Calibri"/>
              </a:rPr>
              <a:t>18(3), pp. 257-270.  Available at: doi: 10.1177/1469787417715204</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8880532" y="5907750"/>
            <a:ext cx="28055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Calibri"/>
                <a:cs typeface="Calibri"/>
              </a:rPr>
              <a:t>N.B. Alphabetical Order</a:t>
            </a:r>
            <a:endParaRPr lang="en-US" sz="2000" b="1" dirty="0">
              <a:solidFill>
                <a:schemeClr val="accent2"/>
              </a:solidFill>
              <a:latin typeface="Calibri"/>
              <a:ea typeface="Calibri"/>
              <a:cs typeface="Calibri"/>
            </a:endParaRPr>
          </a:p>
        </p:txBody>
      </p:sp>
      <p:sp>
        <p:nvSpPr>
          <p:cNvPr id="5" name="TextBox 4">
            <a:extLst>
              <a:ext uri="{FF2B5EF4-FFF2-40B4-BE49-F238E27FC236}">
                <a16:creationId xmlns:a16="http://schemas.microsoft.com/office/drawing/2014/main" id="{1EDB35B5-D286-6297-0B54-2B6450918296}"/>
              </a:ext>
            </a:extLst>
          </p:cNvPr>
          <p:cNvSpPr txBox="1"/>
          <p:nvPr/>
        </p:nvSpPr>
        <p:spPr>
          <a:xfrm>
            <a:off x="10025647" y="1663842"/>
            <a:ext cx="1964231"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(Cottrell, 2019)</a:t>
            </a:r>
          </a:p>
        </p:txBody>
      </p:sp>
      <p:sp>
        <p:nvSpPr>
          <p:cNvPr id="17" name="TextBox 16">
            <a:extLst>
              <a:ext uri="{FF2B5EF4-FFF2-40B4-BE49-F238E27FC236}">
                <a16:creationId xmlns:a16="http://schemas.microsoft.com/office/drawing/2014/main" id="{77758949-99F7-4D14-2336-4AA43DE78280}"/>
              </a:ext>
            </a:extLst>
          </p:cNvPr>
          <p:cNvSpPr txBox="1"/>
          <p:nvPr/>
        </p:nvSpPr>
        <p:spPr>
          <a:xfrm>
            <a:off x="202122" y="1333332"/>
            <a:ext cx="1602463" cy="369332"/>
          </a:xfrm>
          <a:prstGeom prst="rect">
            <a:avLst/>
          </a:prstGeom>
          <a:noFill/>
        </p:spPr>
        <p:txBody>
          <a:bodyPr wrap="square" rtlCol="0">
            <a:spAutoFit/>
          </a:bodyPr>
          <a:lstStyle/>
          <a:p>
            <a:r>
              <a:rPr lang="en-GB" b="1" dirty="0">
                <a:solidFill>
                  <a:schemeClr val="accent2"/>
                </a:solidFill>
                <a:latin typeface="Calibri "/>
              </a:rPr>
              <a:t>Reference List</a:t>
            </a:r>
            <a:endParaRPr lang="en-US" b="1" dirty="0">
              <a:solidFill>
                <a:schemeClr val="accent2"/>
              </a:solidFill>
              <a:latin typeface="Calibri "/>
            </a:endParaRPr>
          </a:p>
        </p:txBody>
      </p:sp>
      <p:sp>
        <p:nvSpPr>
          <p:cNvPr id="18" name="TextBox 17">
            <a:extLst>
              <a:ext uri="{FF2B5EF4-FFF2-40B4-BE49-F238E27FC236}">
                <a16:creationId xmlns:a16="http://schemas.microsoft.com/office/drawing/2014/main" id="{4867729C-99BD-4850-4DE2-A81F5F2BCDD5}"/>
              </a:ext>
            </a:extLst>
          </p:cNvPr>
          <p:cNvSpPr txBox="1"/>
          <p:nvPr/>
        </p:nvSpPr>
        <p:spPr>
          <a:xfrm>
            <a:off x="10003704" y="1338502"/>
            <a:ext cx="1602463" cy="369332"/>
          </a:xfrm>
          <a:prstGeom prst="rect">
            <a:avLst/>
          </a:prstGeom>
          <a:noFill/>
        </p:spPr>
        <p:txBody>
          <a:bodyPr wrap="square" rtlCol="0">
            <a:spAutoFit/>
          </a:bodyPr>
          <a:lstStyle/>
          <a:p>
            <a:r>
              <a:rPr lang="en-GB" b="1" dirty="0">
                <a:solidFill>
                  <a:schemeClr val="accent2"/>
                </a:solidFill>
                <a:latin typeface="Calibri "/>
              </a:rPr>
              <a:t>In-text citation</a:t>
            </a:r>
            <a:endParaRPr lang="en-US" b="1" dirty="0">
              <a:solidFill>
                <a:schemeClr val="accent2"/>
              </a:solidFill>
              <a:latin typeface="Calibri "/>
            </a:endParaRPr>
          </a:p>
        </p:txBody>
      </p:sp>
      <p:sp>
        <p:nvSpPr>
          <p:cNvPr id="19" name="TextBox 18">
            <a:extLst>
              <a:ext uri="{FF2B5EF4-FFF2-40B4-BE49-F238E27FC236}">
                <a16:creationId xmlns:a16="http://schemas.microsoft.com/office/drawing/2014/main" id="{A0F1E5EC-DEF7-A0CD-F774-A28748A36384}"/>
              </a:ext>
            </a:extLst>
          </p:cNvPr>
          <p:cNvSpPr txBox="1"/>
          <p:nvPr/>
        </p:nvSpPr>
        <p:spPr>
          <a:xfrm>
            <a:off x="10025646" y="3785796"/>
            <a:ext cx="2096944"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(Neyround, 2019)</a:t>
            </a:r>
          </a:p>
        </p:txBody>
      </p:sp>
      <p:sp>
        <p:nvSpPr>
          <p:cNvPr id="20" name="TextBox 19">
            <a:extLst>
              <a:ext uri="{FF2B5EF4-FFF2-40B4-BE49-F238E27FC236}">
                <a16:creationId xmlns:a16="http://schemas.microsoft.com/office/drawing/2014/main" id="{692AF782-FB4F-EAB7-2EEB-503C2AD7E90B}"/>
              </a:ext>
            </a:extLst>
          </p:cNvPr>
          <p:cNvSpPr txBox="1"/>
          <p:nvPr/>
        </p:nvSpPr>
        <p:spPr>
          <a:xfrm>
            <a:off x="10025646" y="2577934"/>
            <a:ext cx="1964231"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(Holford, 2022)</a:t>
            </a:r>
          </a:p>
        </p:txBody>
      </p:sp>
      <p:sp>
        <p:nvSpPr>
          <p:cNvPr id="21" name="TextBox 20">
            <a:extLst>
              <a:ext uri="{FF2B5EF4-FFF2-40B4-BE49-F238E27FC236}">
                <a16:creationId xmlns:a16="http://schemas.microsoft.com/office/drawing/2014/main" id="{E47F20EA-365F-531A-29AC-F36EE59E577E}"/>
              </a:ext>
            </a:extLst>
          </p:cNvPr>
          <p:cNvSpPr txBox="1"/>
          <p:nvPr/>
        </p:nvSpPr>
        <p:spPr>
          <a:xfrm>
            <a:off x="10025646" y="5194158"/>
            <a:ext cx="2096944"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(Thompson, 2017)</a:t>
            </a:r>
          </a:p>
        </p:txBody>
      </p:sp>
      <p:cxnSp>
        <p:nvCxnSpPr>
          <p:cNvPr id="23" name="Straight Connector 22">
            <a:extLst>
              <a:ext uri="{FF2B5EF4-FFF2-40B4-BE49-F238E27FC236}">
                <a16:creationId xmlns:a16="http://schemas.microsoft.com/office/drawing/2014/main" id="{C0429594-A8FC-4179-E1FF-E75A3658E00F}"/>
              </a:ext>
            </a:extLst>
          </p:cNvPr>
          <p:cNvCxnSpPr>
            <a:cxnSpLocks/>
          </p:cNvCxnSpPr>
          <p:nvPr/>
        </p:nvCxnSpPr>
        <p:spPr>
          <a:xfrm>
            <a:off x="9896597" y="1874680"/>
            <a:ext cx="0" cy="3719588"/>
          </a:xfrm>
          <a:prstGeom prst="line">
            <a:avLst/>
          </a:prstGeom>
          <a:ln w="571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6677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8" grpId="0"/>
      <p:bldP spid="19" grpId="0"/>
      <p:bldP spid="20" grpId="0"/>
      <p:bldP spid="2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48702" y="1455618"/>
            <a:ext cx="4313087" cy="805839"/>
          </a:xfrm>
        </p:spPr>
        <p:txBody>
          <a:bodyPr vert="horz" lIns="91440" tIns="45720" rIns="91440" bIns="45720" rtlCol="0" anchor="t">
            <a:normAutofit/>
          </a:bodyPr>
          <a:lstStyle/>
          <a:p>
            <a:pPr marL="0" indent="0">
              <a:buNone/>
            </a:pPr>
            <a:r>
              <a:rPr lang="en-US" sz="2200" dirty="0">
                <a:latin typeface="Calibri"/>
                <a:ea typeface="Calibri Light"/>
                <a:cs typeface="Calibri Light"/>
              </a:rPr>
              <a:t>Citation tool in the item record on the library catalogue.</a:t>
            </a:r>
            <a:endParaRPr lang="en-US" sz="2200" dirty="0">
              <a:latin typeface="Calibri"/>
              <a:ea typeface="Calibri"/>
              <a:cs typeface="Calibri"/>
            </a:endParaRPr>
          </a:p>
          <a:p>
            <a:pPr marL="0" indent="0">
              <a:buNone/>
            </a:pPr>
            <a:endParaRPr lang="en-US" dirty="0">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2"/>
          <a:stretch>
            <a:fillRect/>
          </a:stretch>
        </p:blipFill>
        <p:spPr>
          <a:xfrm>
            <a:off x="4641562" y="1406964"/>
            <a:ext cx="7111453" cy="47445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5" name="Straight Arrow Connector 4">
            <a:extLst>
              <a:ext uri="{FF2B5EF4-FFF2-40B4-BE49-F238E27FC236}">
                <a16:creationId xmlns:a16="http://schemas.microsoft.com/office/drawing/2014/main" id="{71BB4B50-1819-587E-92D2-BB27ABAF7368}"/>
              </a:ext>
            </a:extLst>
          </p:cNvPr>
          <p:cNvCxnSpPr>
            <a:cxnSpLocks/>
          </p:cNvCxnSpPr>
          <p:nvPr/>
        </p:nvCxnSpPr>
        <p:spPr>
          <a:xfrm>
            <a:off x="3068163" y="2412221"/>
            <a:ext cx="5586522" cy="1262058"/>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652591" y="534062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062329" y="4492486"/>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758608" y="44924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848138" y="419757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3"/>
              </a:rPr>
              <a:t>Link to Catalogue record</a:t>
            </a:r>
            <a:endParaRPr lang="en-US" dirty="0"/>
          </a:p>
        </p:txBody>
      </p:sp>
      <p:pic>
        <p:nvPicPr>
          <p:cNvPr id="11" name="Picture 10">
            <a:extLst>
              <a:ext uri="{FF2B5EF4-FFF2-40B4-BE49-F238E27FC236}">
                <a16:creationId xmlns:a16="http://schemas.microsoft.com/office/drawing/2014/main" id="{F647BA42-07F8-7854-24FB-72D31C63A2DA}"/>
              </a:ext>
            </a:extLst>
          </p:cNvPr>
          <p:cNvPicPr>
            <a:picLocks noChangeAspect="1"/>
          </p:cNvPicPr>
          <p:nvPr/>
        </p:nvPicPr>
        <p:blipFill>
          <a:blip r:embed="rId4"/>
          <a:stretch>
            <a:fillRect/>
          </a:stretch>
        </p:blipFill>
        <p:spPr>
          <a:xfrm>
            <a:off x="1148367" y="2117841"/>
            <a:ext cx="1752845" cy="2143424"/>
          </a:xfrm>
          <a:prstGeom prst="rect">
            <a:avLst/>
          </a:prstGeom>
        </p:spPr>
      </p:pic>
      <p:sp>
        <p:nvSpPr>
          <p:cNvPr id="12" name="TextBox 11">
            <a:extLst>
              <a:ext uri="{FF2B5EF4-FFF2-40B4-BE49-F238E27FC236}">
                <a16:creationId xmlns:a16="http://schemas.microsoft.com/office/drawing/2014/main" id="{96B51D81-BD00-17A2-61F6-023CFE780407}"/>
              </a:ext>
            </a:extLst>
          </p:cNvPr>
          <p:cNvSpPr txBox="1"/>
          <p:nvPr/>
        </p:nvSpPr>
        <p:spPr>
          <a:xfrm>
            <a:off x="156315" y="4581806"/>
            <a:ext cx="4438864" cy="1569660"/>
          </a:xfrm>
          <a:prstGeom prst="rect">
            <a:avLst/>
          </a:prstGeom>
          <a:noFill/>
        </p:spPr>
        <p:txBody>
          <a:bodyPr wrap="square" rtlCol="0">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a:t>
            </a:r>
            <a:r>
              <a:rPr lang="en-GB" dirty="0">
                <a:latin typeface="Calibri" panose="020F0502020204030204" pitchFamily="34" charset="0"/>
                <a:ea typeface="Calibri" panose="020F0502020204030204" pitchFamily="34" charset="0"/>
                <a:cs typeface="Calibri" panose="020F0502020204030204" pitchFamily="34" charset="0"/>
              </a:rPr>
              <a:t>The catalogue will show the earlier (12</a:t>
            </a:r>
            <a:r>
              <a:rPr lang="en-GB" baseline="30000" dirty="0">
                <a:latin typeface="Calibri" panose="020F0502020204030204" pitchFamily="34" charset="0"/>
                <a:ea typeface="Calibri" panose="020F0502020204030204" pitchFamily="34" charset="0"/>
                <a:cs typeface="Calibri" panose="020F0502020204030204" pitchFamily="34" charset="0"/>
              </a:rPr>
              <a:t>th</a:t>
            </a:r>
            <a:r>
              <a:rPr lang="en-GB" dirty="0">
                <a:latin typeface="Calibri" panose="020F0502020204030204" pitchFamily="34" charset="0"/>
                <a:ea typeface="Calibri" panose="020F0502020204030204" pitchFamily="34" charset="0"/>
                <a:cs typeface="Calibri" panose="020F0502020204030204" pitchFamily="34" charset="0"/>
              </a:rPr>
              <a:t>) edition of Cite Them Right Harvard. </a:t>
            </a:r>
          </a:p>
          <a:p>
            <a:r>
              <a:rPr lang="en-GB" b="1" dirty="0">
                <a:latin typeface="Calibri" panose="020F0502020204030204" pitchFamily="34" charset="0"/>
                <a:ea typeface="Calibri" panose="020F0502020204030204" pitchFamily="34" charset="0"/>
                <a:cs typeface="Calibri" panose="020F0502020204030204" pitchFamily="34" charset="0"/>
              </a:rPr>
              <a:t>We no longer include place of publication</a:t>
            </a:r>
            <a:r>
              <a:rPr lang="en-GB" dirty="0">
                <a:latin typeface="Calibri" panose="020F0502020204030204" pitchFamily="34" charset="0"/>
                <a:ea typeface="Calibri" panose="020F0502020204030204" pitchFamily="34" charset="0"/>
                <a:cs typeface="Calibri" panose="020F0502020204030204" pitchFamily="34" charset="0"/>
              </a:rPr>
              <a:t> (e.g. London).</a:t>
            </a: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79367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52335" y="2630556"/>
            <a:ext cx="3259036"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2"/>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3"/>
          <a:stretch>
            <a:fillRect/>
          </a:stretch>
        </p:blipFill>
        <p:spPr>
          <a:xfrm>
            <a:off x="4362275" y="1391477"/>
            <a:ext cx="7330458" cy="48966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8792815" y="2047460"/>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5864083" y="2623928"/>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1075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AD299-6873-BC61-3A2C-54A24CAE6CFF}"/>
              </a:ext>
            </a:extLst>
          </p:cNvPr>
          <p:cNvPicPr>
            <a:picLocks noChangeAspect="1"/>
          </p:cNvPicPr>
          <p:nvPr/>
        </p:nvPicPr>
        <p:blipFill>
          <a:blip r:embed="rId2"/>
          <a:stretch>
            <a:fillRect/>
          </a:stretch>
        </p:blipFill>
        <p:spPr>
          <a:xfrm>
            <a:off x="366009" y="1994357"/>
            <a:ext cx="11586140" cy="40812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39851" y="1429365"/>
            <a:ext cx="8250951" cy="1486284"/>
          </a:xfrm>
        </p:spPr>
        <p:txBody>
          <a:bodyPr vert="horz" lIns="91440" tIns="45720" rIns="91440" bIns="45720" rtlCol="0" anchor="t">
            <a:normAutofit/>
          </a:bodyPr>
          <a:lstStyle/>
          <a:p>
            <a:pPr marL="0" indent="0">
              <a:buNone/>
            </a:pPr>
            <a:r>
              <a:rPr lang="en-US" dirty="0">
                <a:latin typeface="Calibri"/>
                <a:ea typeface="Calibri Light"/>
                <a:cs typeface="Calibri Light"/>
              </a:rPr>
              <a:t>'You try' option in the </a:t>
            </a:r>
            <a:r>
              <a:rPr lang="en-US" dirty="0">
                <a:latin typeface="Calibri"/>
                <a:ea typeface="Calibri Light"/>
                <a:cs typeface="Calibri Light"/>
                <a:hlinkClick r:id="rId3"/>
              </a:rPr>
              <a:t>Cite Them Right Database.</a:t>
            </a:r>
            <a:endParaRPr lang="en-US" dirty="0">
              <a:ea typeface="Calibri Light"/>
              <a:cs typeface="Calibri Light"/>
            </a:endParaRPr>
          </a:p>
          <a:p>
            <a:pPr marL="0" indent="0">
              <a:buNone/>
            </a:pPr>
            <a:endParaRPr lang="en-US" dirty="0">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235145" y="2299251"/>
            <a:ext cx="5551077" cy="1728597"/>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676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574040"/>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rPr>
              <a:t>Many citation tools available, but they are </a:t>
            </a:r>
            <a:r>
              <a:rPr lang="en-GB" b="1" dirty="0">
                <a:solidFill>
                  <a:schemeClr val="accent2"/>
                </a:solidFill>
                <a:latin typeface="Calibri"/>
                <a:ea typeface="Calibri"/>
                <a:cs typeface="Calibri"/>
              </a:rPr>
              <a:t>not 100% accurate </a:t>
            </a:r>
            <a:r>
              <a:rPr lang="en-GB" dirty="0">
                <a:latin typeface="Calibri"/>
                <a:ea typeface="Calibri"/>
                <a:cs typeface="Calibri"/>
              </a:rPr>
              <a:t>all of the time.</a:t>
            </a:r>
          </a:p>
          <a:p>
            <a:pPr>
              <a:buFont typeface="Arial" panose="020B0604020202020204" pitchFamily="34" charset="0"/>
              <a:buChar char="•"/>
            </a:pPr>
            <a:r>
              <a:rPr lang="en-GB" dirty="0">
                <a:latin typeface="Calibri"/>
                <a:ea typeface="Calibri"/>
                <a:cs typeface="Calibri"/>
              </a:rPr>
              <a:t>Personal choice. </a:t>
            </a:r>
          </a:p>
          <a:p>
            <a:pPr marL="0" indent="0">
              <a:buNone/>
            </a:pPr>
            <a:r>
              <a:rPr lang="en-GB" dirty="0">
                <a:latin typeface="Calibri"/>
                <a:ea typeface="Calibri"/>
                <a:cs typeface="Calibri"/>
              </a:rPr>
              <a:t>Some you may wish to explore: </a:t>
            </a:r>
          </a:p>
          <a:p>
            <a:pPr marL="0" indent="0">
              <a:buNone/>
            </a:pPr>
            <a:r>
              <a:rPr lang="en-GB" b="1" dirty="0">
                <a:latin typeface="Calibri"/>
                <a:ea typeface="Calibri"/>
                <a:cs typeface="Calibri"/>
              </a:rPr>
              <a:t>Basic:</a:t>
            </a:r>
          </a:p>
          <a:p>
            <a:pPr>
              <a:buFont typeface="Arial" panose="020B0604020202020204" pitchFamily="34" charset="0"/>
              <a:buChar char="•"/>
            </a:pPr>
            <a:r>
              <a:rPr lang="en-GB" dirty="0">
                <a:latin typeface="Calibri"/>
                <a:ea typeface="Calibri"/>
                <a:cs typeface="Calibri"/>
                <a:hlinkClick r:id="rId2"/>
              </a:rPr>
              <a:t>MyBib</a:t>
            </a:r>
            <a:r>
              <a:rPr lang="en-GB" dirty="0">
                <a:latin typeface="Calibri"/>
                <a:ea typeface="Calibri"/>
                <a:cs typeface="Calibri"/>
              </a:rPr>
              <a:t>. </a:t>
            </a:r>
          </a:p>
          <a:p>
            <a:pPr>
              <a:buFont typeface="Arial" panose="020B0604020202020204" pitchFamily="34" charset="0"/>
              <a:buChar char="•"/>
            </a:pPr>
            <a:r>
              <a:rPr lang="en-GB" dirty="0">
                <a:latin typeface="Calibri"/>
                <a:ea typeface="Calibri"/>
                <a:cs typeface="Calibri"/>
                <a:hlinkClick r:id="rId3"/>
              </a:rPr>
              <a:t>ZoteroBib.</a:t>
            </a:r>
          </a:p>
          <a:p>
            <a:pPr marL="0" indent="0">
              <a:buNone/>
            </a:pPr>
            <a:r>
              <a:rPr lang="en-GB" b="1" dirty="0">
                <a:latin typeface="Calibri"/>
                <a:ea typeface="Calibri"/>
                <a:cs typeface="Calibri"/>
              </a:rPr>
              <a:t>More advanced:</a:t>
            </a:r>
          </a:p>
          <a:p>
            <a:pPr>
              <a:buFont typeface="Arial" panose="020B0604020202020204" pitchFamily="34" charset="0"/>
              <a:buChar char="•"/>
            </a:pPr>
            <a:r>
              <a:rPr lang="en-GB" dirty="0">
                <a:latin typeface="Calibri"/>
                <a:ea typeface="Calibri"/>
                <a:cs typeface="Calibri"/>
                <a:hlinkClick r:id="rId4"/>
              </a:rPr>
              <a:t>RefWorks </a:t>
            </a:r>
            <a:r>
              <a:rPr lang="en-GB" dirty="0">
                <a:latin typeface="Calibri"/>
                <a:ea typeface="Calibri"/>
                <a:cs typeface="Calibri"/>
              </a:rPr>
              <a:t>(Supported by UWTSD).</a:t>
            </a:r>
          </a:p>
          <a:p>
            <a:pPr>
              <a:buFont typeface="Arial" panose="020B0604020202020204" pitchFamily="34" charset="0"/>
              <a:buChar char="•"/>
            </a:pPr>
            <a:r>
              <a:rPr lang="en-GB" dirty="0">
                <a:latin typeface="Calibri"/>
                <a:ea typeface="Calibri"/>
                <a:cs typeface="Calibri"/>
                <a:hlinkClick r:id="rId5"/>
              </a:rPr>
              <a:t>Mendeley.</a:t>
            </a:r>
            <a:endParaRPr lang="en-GB" dirty="0">
              <a:latin typeface="Calibri"/>
              <a:ea typeface="Calibri"/>
              <a:cs typeface="Calibri"/>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6929555" y="2788692"/>
            <a:ext cx="4711027" cy="2677656"/>
          </a:xfrm>
          <a:prstGeom prst="rect">
            <a:avLst/>
          </a:prstGeom>
          <a:noFill/>
          <a:ln w="28575">
            <a:solidFill>
              <a:schemeClr val="accent2"/>
            </a:solidFill>
          </a:ln>
        </p:spPr>
        <p:txBody>
          <a:bodyPr wrap="square" lIns="91440" tIns="45720" rIns="91440" bIns="45720" rtlCol="0" anchor="t">
            <a:spAutoFit/>
          </a:bodyPr>
          <a:lstStyle/>
          <a:p>
            <a:r>
              <a:rPr lang="en-GB" sz="2400" b="1" dirty="0">
                <a:solidFill>
                  <a:schemeClr val="accent2"/>
                </a:solidFill>
                <a:latin typeface="Calibri"/>
                <a:ea typeface="Calibri"/>
                <a:cs typeface="Calibri"/>
              </a:rPr>
              <a:t>Note:</a:t>
            </a:r>
          </a:p>
          <a:p>
            <a:r>
              <a:rPr lang="en-GB" sz="2400" dirty="0">
                <a:latin typeface="Calibri"/>
                <a:ea typeface="Calibri"/>
                <a:cs typeface="Calibri"/>
              </a:rPr>
              <a:t>Not all tools are free or give full functionality on free versions.</a:t>
            </a:r>
          </a:p>
          <a:p>
            <a:r>
              <a:rPr lang="en-GB" sz="2400" b="1">
                <a:solidFill>
                  <a:schemeClr val="accent2"/>
                </a:solidFill>
                <a:latin typeface="Calibri"/>
                <a:ea typeface="Calibri"/>
                <a:cs typeface="Calibri"/>
              </a:rPr>
              <a:t>TIP:</a:t>
            </a:r>
            <a:endParaRPr lang="en-GB">
              <a:solidFill>
                <a:schemeClr val="accent2"/>
              </a:solidFill>
              <a:ea typeface="Calibri Light"/>
              <a:cs typeface="Calibri Light"/>
            </a:endParaRPr>
          </a:p>
          <a:p>
            <a:r>
              <a:rPr lang="en-GB" sz="2400">
                <a:latin typeface="Calibri"/>
                <a:ea typeface="Calibri"/>
                <a:cs typeface="Calibri"/>
              </a:rPr>
              <a:t>Explore Library </a:t>
            </a:r>
            <a:r>
              <a:rPr lang="en-GB" sz="2400" err="1">
                <a:latin typeface="Calibri"/>
                <a:ea typeface="Calibri"/>
                <a:cs typeface="Calibri"/>
              </a:rPr>
              <a:t>Infoskills</a:t>
            </a:r>
            <a:r>
              <a:rPr lang="en-GB" sz="2400">
                <a:latin typeface="Calibri"/>
                <a:ea typeface="Calibri"/>
                <a:cs typeface="Calibri"/>
              </a:rPr>
              <a:t>:</a:t>
            </a:r>
          </a:p>
          <a:p>
            <a:r>
              <a:rPr lang="en-GB" sz="2400">
                <a:latin typeface="Calibri"/>
                <a:ea typeface="Calibri"/>
                <a:cs typeface="Calibri"/>
              </a:rPr>
              <a:t>Referencing: </a:t>
            </a:r>
            <a:r>
              <a:rPr lang="en-GB" sz="2400" b="1">
                <a:solidFill>
                  <a:schemeClr val="accent2"/>
                </a:solidFill>
                <a:latin typeface="Calibri"/>
                <a:ea typeface="Calibri"/>
                <a:cs typeface="Calibri"/>
                <a:hlinkClick r:id="rId6">
                  <a:extLst>
                    <a:ext uri="{A12FA001-AC4F-418D-AE19-62706E023703}">
                      <ahyp:hlinkClr xmlns:ahyp="http://schemas.microsoft.com/office/drawing/2018/hyperlinkcolor" val="tx"/>
                    </a:ext>
                  </a:extLst>
                </a:hlinkClick>
              </a:rPr>
              <a:t>Managing Information</a:t>
            </a:r>
            <a:r>
              <a:rPr lang="en-GB" sz="2400">
                <a:latin typeface="Calibri"/>
                <a:ea typeface="Calibri"/>
                <a:cs typeface="Calibri"/>
              </a:rPr>
              <a:t> to find out more. </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hlinkClick r:id="rId7"/>
              </a:rPr>
              <a:t>Library Link</a:t>
            </a:r>
            <a:endParaRPr lang="en-GB" sz="2000" dirty="0">
              <a:latin typeface="Calibri"/>
            </a:endParaRPr>
          </a:p>
        </p:txBody>
      </p:sp>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Woman using a laptop">
            <a:extLst>
              <a:ext uri="{FF2B5EF4-FFF2-40B4-BE49-F238E27FC236}">
                <a16:creationId xmlns:a16="http://schemas.microsoft.com/office/drawing/2014/main" id="{C0523095-D2C5-7926-574F-B40B80F48BC1}"/>
              </a:ext>
            </a:extLst>
          </p:cNvPr>
          <p:cNvPicPr>
            <a:picLocks noChangeAspect="1"/>
          </p:cNvPicPr>
          <p:nvPr/>
        </p:nvPicPr>
        <p:blipFill rotWithShape="1">
          <a:blip r:embed="rId2"/>
          <a:srcRect t="38284" b="16121"/>
          <a:stretch/>
        </p:blipFill>
        <p:spPr>
          <a:xfrm>
            <a:off x="20" y="982276"/>
            <a:ext cx="12191980" cy="1791165"/>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2" name="Title 11">
            <a:extLst>
              <a:ext uri="{FF2B5EF4-FFF2-40B4-BE49-F238E27FC236}">
                <a16:creationId xmlns:a16="http://schemas.microsoft.com/office/drawing/2014/main" id="{7302AC79-71C0-81D1-4A08-378013835A65}"/>
              </a:ext>
            </a:extLst>
          </p:cNvPr>
          <p:cNvSpPr>
            <a:spLocks noGrp="1"/>
          </p:cNvSpPr>
          <p:nvPr>
            <p:ph type="title"/>
          </p:nvPr>
        </p:nvSpPr>
        <p:spPr>
          <a:xfrm>
            <a:off x="341561" y="-136822"/>
            <a:ext cx="10795518" cy="1003916"/>
          </a:xfrm>
        </p:spPr>
        <p:txBody>
          <a:bodyPr/>
          <a:lstStyle/>
          <a:p>
            <a:r>
              <a:rPr lang="en-GB" b="1"/>
              <a:t>Citation Managers</a:t>
            </a:r>
          </a:p>
        </p:txBody>
      </p:sp>
      <p:sp>
        <p:nvSpPr>
          <p:cNvPr id="10" name="Content Placeholder 3">
            <a:extLst>
              <a:ext uri="{FF2B5EF4-FFF2-40B4-BE49-F238E27FC236}">
                <a16:creationId xmlns:a16="http://schemas.microsoft.com/office/drawing/2014/main" id="{B5FF687B-7195-C206-0D34-913A70101E28}"/>
              </a:ext>
            </a:extLst>
          </p:cNvPr>
          <p:cNvSpPr>
            <a:spLocks noGrp="1"/>
          </p:cNvSpPr>
          <p:nvPr>
            <p:ph idx="4294967295"/>
          </p:nvPr>
        </p:nvSpPr>
        <p:spPr>
          <a:xfrm>
            <a:off x="464344" y="2886869"/>
            <a:ext cx="11066463" cy="3398838"/>
          </a:xfrm>
        </p:spPr>
        <p:txBody>
          <a:bodyPr vert="horz" lIns="91440" tIns="45720" rIns="91440" bIns="45720" rtlCol="0" anchor="t">
            <a:noAutofit/>
          </a:bodyPr>
          <a:lstStyle/>
          <a:p>
            <a:pPr marL="0" indent="0">
              <a:buNone/>
            </a:pPr>
            <a:r>
              <a:rPr lang="en-GB" sz="2400" dirty="0">
                <a:latin typeface="Calibri "/>
              </a:rPr>
              <a:t>Citation managers allow you to automatically:</a:t>
            </a:r>
            <a:endParaRPr lang="en-US" sz="2400" dirty="0">
              <a:latin typeface="Calibri "/>
              <a:ea typeface="Calibri Light"/>
              <a:cs typeface="Calibri Light"/>
            </a:endParaRPr>
          </a:p>
          <a:p>
            <a:pPr marL="0" indent="0">
              <a:buNone/>
            </a:pPr>
            <a:endParaRPr lang="en-GB" sz="2400" dirty="0">
              <a:latin typeface="Calibri "/>
              <a:ea typeface="Calibri Light"/>
              <a:cs typeface="Calibri Light"/>
            </a:endParaRPr>
          </a:p>
          <a:p>
            <a:pPr marL="457200" indent="-457200">
              <a:buFont typeface="Arial"/>
              <a:buChar char="•"/>
            </a:pPr>
            <a:r>
              <a:rPr lang="en-GB" sz="2400" dirty="0">
                <a:latin typeface="Calibri "/>
              </a:rPr>
              <a:t>Collect, store and manage bibliographic information from books, journals, and webpages you find during your research. </a:t>
            </a:r>
            <a:endParaRPr lang="en-GB" sz="2400" dirty="0">
              <a:latin typeface="Calibri "/>
              <a:ea typeface="Calibri Light"/>
              <a:cs typeface="Calibri Light"/>
            </a:endParaRPr>
          </a:p>
          <a:p>
            <a:pPr marL="0" indent="0">
              <a:buNone/>
            </a:pPr>
            <a:endParaRPr lang="en-GB" sz="2400" dirty="0">
              <a:latin typeface="Calibri "/>
              <a:ea typeface="Calibri Light"/>
              <a:cs typeface="Calibri Light"/>
            </a:endParaRPr>
          </a:p>
          <a:p>
            <a:pPr marL="457200" indent="-457200">
              <a:buFont typeface="Arial"/>
              <a:buChar char="•"/>
            </a:pPr>
            <a:r>
              <a:rPr lang="en-GB" sz="2400" dirty="0">
                <a:latin typeface="Calibri "/>
              </a:rPr>
              <a:t>Insert in-text citations and references into a document (e.g. Word) in lots of different styles, including Harvard, APA, MHRA and IEEE. (We recommend choosing the 7th edition for APA and Cite Them Right 12th edition for Harvard.)</a:t>
            </a:r>
            <a:endParaRPr lang="en-GB" sz="2400" dirty="0">
              <a:latin typeface="Calibri "/>
              <a:ea typeface="Calibri Light"/>
              <a:cs typeface="Calibri Light"/>
            </a:endParaRPr>
          </a:p>
          <a:p>
            <a:pPr marL="0" indent="0">
              <a:buNone/>
            </a:pPr>
            <a:endParaRPr lang="en-GB" sz="2400" dirty="0">
              <a:ea typeface="Calibri Light"/>
              <a:cs typeface="Calibri Light"/>
            </a:endParaRPr>
          </a:p>
        </p:txBody>
      </p:sp>
    </p:spTree>
    <p:extLst>
      <p:ext uri="{BB962C8B-B14F-4D97-AF65-F5344CB8AC3E}">
        <p14:creationId xmlns:p14="http://schemas.microsoft.com/office/powerpoint/2010/main" val="1339982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4DA33F-0C49-4A0E-807A-655B27B487A7}"/>
              </a:ext>
            </a:extLst>
          </p:cNvPr>
          <p:cNvSpPr>
            <a:spLocks noGrp="1"/>
          </p:cNvSpPr>
          <p:nvPr>
            <p:ph type="title"/>
          </p:nvPr>
        </p:nvSpPr>
        <p:spPr/>
        <p:txBody>
          <a:bodyPr/>
          <a:lstStyle/>
          <a:p>
            <a:r>
              <a:rPr lang="en-GB"/>
              <a:t>How do they work?</a:t>
            </a:r>
          </a:p>
        </p:txBody>
      </p:sp>
      <p:graphicFrame>
        <p:nvGraphicFramePr>
          <p:cNvPr id="7" name="Content Placeholder 2">
            <a:extLst>
              <a:ext uri="{FF2B5EF4-FFF2-40B4-BE49-F238E27FC236}">
                <a16:creationId xmlns:a16="http://schemas.microsoft.com/office/drawing/2014/main" id="{AFF9748B-3060-FAEB-3643-4F2C66BDA579}"/>
              </a:ext>
            </a:extLst>
          </p:cNvPr>
          <p:cNvGraphicFramePr>
            <a:graphicFrameLocks noGrp="1"/>
          </p:cNvGraphicFramePr>
          <p:nvPr/>
        </p:nvGraphicFramePr>
        <p:xfrm>
          <a:off x="-72851" y="136397"/>
          <a:ext cx="12264620" cy="679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861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graphicEl>
                                              <a:dgm id="{13D0F521-ACAF-4144-B630-61D75547CCE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graphicEl>
                                              <a:dgm id="{3483440D-E94F-414E-9E88-F7750B5F07B9}"/>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graphicEl>
                                              <a:dgm id="{560C2F51-4952-49E8-AFD7-295219A2ECE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graphicEl>
                                              <a:dgm id="{9D52AF99-D0D9-4B75-899D-347CB2A9D55A}"/>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graphicEl>
                                              <a:dgm id="{38C73D52-A559-46E4-9028-CD49B336E3A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graphicEl>
                                              <a:dgm id="{97A31910-92F6-4A9B-948E-E6A7B9B7C74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graphicEl>
                                              <a:dgm id="{CF94200D-729A-40A3-885E-95CF8471443F}"/>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graphicEl>
                                              <a:dgm id="{57EB14DA-D4C9-45A5-B12E-963CE3C517B7}"/>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
                                            <p:graphicEl>
                                              <a:dgm id="{61051EFF-7EF3-4E1E-A5FD-BD899489E755}"/>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graphicEl>
                                              <a:dgm id="{3D8CADF2-1C9A-42C4-8B5E-EEF754AC2EE2}"/>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graphicEl>
                                              <a:dgm id="{534B6AED-8F87-4CA2-8A57-C0E5120E1A26}"/>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graphicEl>
                                              <a:dgm id="{4827128E-82A3-4F46-A968-1015712C7F4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58002-7EB1-9222-3127-DF39A7288948}"/>
              </a:ext>
            </a:extLst>
          </p:cNvPr>
          <p:cNvSpPr>
            <a:spLocks noGrp="1"/>
          </p:cNvSpPr>
          <p:nvPr>
            <p:ph type="title"/>
          </p:nvPr>
        </p:nvSpPr>
        <p:spPr>
          <a:xfrm>
            <a:off x="698242" y="265291"/>
            <a:ext cx="10795518" cy="1003916"/>
          </a:xfrm>
        </p:spPr>
        <p:txBody>
          <a:bodyPr anchor="b">
            <a:normAutofit/>
          </a:bodyPr>
          <a:lstStyle/>
          <a:p>
            <a:r>
              <a:rPr lang="en-GB" b="1"/>
              <a:t>Should I use one?</a:t>
            </a:r>
          </a:p>
        </p:txBody>
      </p:sp>
      <p:graphicFrame>
        <p:nvGraphicFramePr>
          <p:cNvPr id="6" name="Content Placeholder 2">
            <a:extLst>
              <a:ext uri="{FF2B5EF4-FFF2-40B4-BE49-F238E27FC236}">
                <a16:creationId xmlns:a16="http://schemas.microsoft.com/office/drawing/2014/main" id="{BEABCBC3-A600-7B8A-9696-ACAA4E8082D6}"/>
              </a:ext>
            </a:extLst>
          </p:cNvPr>
          <p:cNvGraphicFramePr>
            <a:graphicFrameLocks noGrp="1"/>
          </p:cNvGraphicFramePr>
          <p:nvPr>
            <p:ph sz="half" idx="2"/>
          </p:nvPr>
        </p:nvGraphicFramePr>
        <p:xfrm>
          <a:off x="698243" y="1408219"/>
          <a:ext cx="10976402" cy="47576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6436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6">
                                            <p:graphicEl>
                                              <a:dgm id="{1A1528ED-CED0-4D41-95D7-CA4EBB749A65}"/>
                                            </p:graphicEl>
                                          </p:spTgt>
                                        </p:tgtEl>
                                        <p:attrNameLst>
                                          <p:attrName>style.visibility</p:attrName>
                                        </p:attrNameLst>
                                      </p:cBhvr>
                                      <p:to>
                                        <p:strVal val="visible"/>
                                      </p:to>
                                    </p:set>
                                    <p:anim calcmode="lin" valueType="num">
                                      <p:cBhvr additive="base">
                                        <p:cTn id="7" dur="500" fill="hold"/>
                                        <p:tgtEl>
                                          <p:spTgt spid="6">
                                            <p:graphicEl>
                                              <a:dgm id="{1A1528ED-CED0-4D41-95D7-CA4EBB749A65}"/>
                                            </p:graphicEl>
                                          </p:spTgt>
                                        </p:tgtEl>
                                        <p:attrNameLst>
                                          <p:attrName>ppt_x</p:attrName>
                                        </p:attrNameLst>
                                      </p:cBhvr>
                                      <p:tavLst>
                                        <p:tav tm="0">
                                          <p:val>
                                            <p:strVal val="1+#ppt_w/2"/>
                                          </p:val>
                                        </p:tav>
                                        <p:tav tm="100000">
                                          <p:val>
                                            <p:strVal val="#ppt_x"/>
                                          </p:val>
                                        </p:tav>
                                      </p:tavLst>
                                    </p:anim>
                                    <p:anim calcmode="lin" valueType="num">
                                      <p:cBhvr additive="base">
                                        <p:cTn id="8" dur="500" fill="hold"/>
                                        <p:tgtEl>
                                          <p:spTgt spid="6">
                                            <p:graphicEl>
                                              <a:dgm id="{1A1528ED-CED0-4D41-95D7-CA4EBB749A65}"/>
                                            </p:graphic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6">
                                            <p:graphicEl>
                                              <a:dgm id="{9DDF326F-EEB2-4BBE-80F3-3C3B16C6D0DB}"/>
                                            </p:graphicEl>
                                          </p:spTgt>
                                        </p:tgtEl>
                                        <p:attrNameLst>
                                          <p:attrName>style.visibility</p:attrName>
                                        </p:attrNameLst>
                                      </p:cBhvr>
                                      <p:to>
                                        <p:strVal val="visible"/>
                                      </p:to>
                                    </p:set>
                                    <p:anim calcmode="lin" valueType="num">
                                      <p:cBhvr additive="base">
                                        <p:cTn id="11" dur="500" fill="hold"/>
                                        <p:tgtEl>
                                          <p:spTgt spid="6">
                                            <p:graphicEl>
                                              <a:dgm id="{9DDF326F-EEB2-4BBE-80F3-3C3B16C6D0DB}"/>
                                            </p:graphic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6">
                                            <p:graphicEl>
                                              <a:dgm id="{9DDF326F-EEB2-4BBE-80F3-3C3B16C6D0DB}"/>
                                            </p:graphic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6">
                                            <p:graphicEl>
                                              <a:dgm id="{A4A2B59D-5E40-4B46-8817-C169AA7B5677}"/>
                                            </p:graphicEl>
                                          </p:spTgt>
                                        </p:tgtEl>
                                        <p:attrNameLst>
                                          <p:attrName>style.visibility</p:attrName>
                                        </p:attrNameLst>
                                      </p:cBhvr>
                                      <p:to>
                                        <p:strVal val="visible"/>
                                      </p:to>
                                    </p:set>
                                    <p:anim calcmode="lin" valueType="num">
                                      <p:cBhvr additive="base">
                                        <p:cTn id="15" dur="500" fill="hold"/>
                                        <p:tgtEl>
                                          <p:spTgt spid="6">
                                            <p:graphicEl>
                                              <a:dgm id="{A4A2B59D-5E40-4B46-8817-C169AA7B5677}"/>
                                            </p:graphic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6">
                                            <p:graphicEl>
                                              <a:dgm id="{A4A2B59D-5E40-4B46-8817-C169AA7B5677}"/>
                                            </p:graphic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6">
                                            <p:graphicEl>
                                              <a:dgm id="{5712198D-63A4-401E-9E5A-DD6C9CA12930}"/>
                                            </p:graphicEl>
                                          </p:spTgt>
                                        </p:tgtEl>
                                        <p:attrNameLst>
                                          <p:attrName>style.visibility</p:attrName>
                                        </p:attrNameLst>
                                      </p:cBhvr>
                                      <p:to>
                                        <p:strVal val="visible"/>
                                      </p:to>
                                    </p:set>
                                    <p:anim calcmode="lin" valueType="num">
                                      <p:cBhvr additive="base">
                                        <p:cTn id="21" dur="500" fill="hold"/>
                                        <p:tgtEl>
                                          <p:spTgt spid="6">
                                            <p:graphicEl>
                                              <a:dgm id="{5712198D-63A4-401E-9E5A-DD6C9CA12930}"/>
                                            </p:graphic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6">
                                            <p:graphicEl>
                                              <a:dgm id="{5712198D-63A4-401E-9E5A-DD6C9CA12930}"/>
                                            </p:graphicEl>
                                          </p:spTgt>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6">
                                            <p:graphicEl>
                                              <a:dgm id="{FB2115BF-5B53-457A-9646-C1691C5CD360}"/>
                                            </p:graphicEl>
                                          </p:spTgt>
                                        </p:tgtEl>
                                        <p:attrNameLst>
                                          <p:attrName>style.visibility</p:attrName>
                                        </p:attrNameLst>
                                      </p:cBhvr>
                                      <p:to>
                                        <p:strVal val="visible"/>
                                      </p:to>
                                    </p:set>
                                    <p:anim calcmode="lin" valueType="num">
                                      <p:cBhvr additive="base">
                                        <p:cTn id="25" dur="500" fill="hold"/>
                                        <p:tgtEl>
                                          <p:spTgt spid="6">
                                            <p:graphicEl>
                                              <a:dgm id="{FB2115BF-5B53-457A-9646-C1691C5CD360}"/>
                                            </p:graphic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6">
                                            <p:graphicEl>
                                              <a:dgm id="{FB2115BF-5B53-457A-9646-C1691C5CD360}"/>
                                            </p:graphic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6">
                                            <p:graphicEl>
                                              <a:dgm id="{BDBDF775-3CB3-4173-8CEB-C10E3D4FED18}"/>
                                            </p:graphicEl>
                                          </p:spTgt>
                                        </p:tgtEl>
                                        <p:attrNameLst>
                                          <p:attrName>style.visibility</p:attrName>
                                        </p:attrNameLst>
                                      </p:cBhvr>
                                      <p:to>
                                        <p:strVal val="visible"/>
                                      </p:to>
                                    </p:set>
                                    <p:anim calcmode="lin" valueType="num">
                                      <p:cBhvr additive="base">
                                        <p:cTn id="29" dur="500" fill="hold"/>
                                        <p:tgtEl>
                                          <p:spTgt spid="6">
                                            <p:graphicEl>
                                              <a:dgm id="{BDBDF775-3CB3-4173-8CEB-C10E3D4FED18}"/>
                                            </p:graphic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6">
                                            <p:graphicEl>
                                              <a:dgm id="{BDBDF775-3CB3-4173-8CEB-C10E3D4FED18}"/>
                                            </p:graphic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2" fill="hold" grpId="0" nodeType="clickEffect">
                                  <p:stCondLst>
                                    <p:cond delay="0"/>
                                  </p:stCondLst>
                                  <p:childTnLst>
                                    <p:set>
                                      <p:cBhvr>
                                        <p:cTn id="34" dur="1" fill="hold">
                                          <p:stCondLst>
                                            <p:cond delay="0"/>
                                          </p:stCondLst>
                                        </p:cTn>
                                        <p:tgtEl>
                                          <p:spTgt spid="6">
                                            <p:graphicEl>
                                              <a:dgm id="{8397E2FC-D33E-43CA-8001-D33C69E7922B}"/>
                                            </p:graphicEl>
                                          </p:spTgt>
                                        </p:tgtEl>
                                        <p:attrNameLst>
                                          <p:attrName>style.visibility</p:attrName>
                                        </p:attrNameLst>
                                      </p:cBhvr>
                                      <p:to>
                                        <p:strVal val="visible"/>
                                      </p:to>
                                    </p:set>
                                    <p:anim calcmode="lin" valueType="num">
                                      <p:cBhvr additive="base">
                                        <p:cTn id="35" dur="500" fill="hold"/>
                                        <p:tgtEl>
                                          <p:spTgt spid="6">
                                            <p:graphicEl>
                                              <a:dgm id="{8397E2FC-D33E-43CA-8001-D33C69E7922B}"/>
                                            </p:graphic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6">
                                            <p:graphicEl>
                                              <a:dgm id="{8397E2FC-D33E-43CA-8001-D33C69E7922B}"/>
                                            </p:graphicEl>
                                          </p:spTgt>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6">
                                            <p:graphicEl>
                                              <a:dgm id="{B2B15296-8E7C-42DD-97FA-6A58B3BA1E6C}"/>
                                            </p:graphicEl>
                                          </p:spTgt>
                                        </p:tgtEl>
                                        <p:attrNameLst>
                                          <p:attrName>style.visibility</p:attrName>
                                        </p:attrNameLst>
                                      </p:cBhvr>
                                      <p:to>
                                        <p:strVal val="visible"/>
                                      </p:to>
                                    </p:set>
                                    <p:anim calcmode="lin" valueType="num">
                                      <p:cBhvr additive="base">
                                        <p:cTn id="39" dur="500" fill="hold"/>
                                        <p:tgtEl>
                                          <p:spTgt spid="6">
                                            <p:graphicEl>
                                              <a:dgm id="{B2B15296-8E7C-42DD-97FA-6A58B3BA1E6C}"/>
                                            </p:graphic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6">
                                            <p:graphicEl>
                                              <a:dgm id="{B2B15296-8E7C-42DD-97FA-6A58B3BA1E6C}"/>
                                            </p:graphic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6">
                                            <p:graphicEl>
                                              <a:dgm id="{EB19A0A1-831A-4F05-B37C-DF3EB3F20067}"/>
                                            </p:graphicEl>
                                          </p:spTgt>
                                        </p:tgtEl>
                                        <p:attrNameLst>
                                          <p:attrName>style.visibility</p:attrName>
                                        </p:attrNameLst>
                                      </p:cBhvr>
                                      <p:to>
                                        <p:strVal val="visible"/>
                                      </p:to>
                                    </p:set>
                                    <p:anim calcmode="lin" valueType="num">
                                      <p:cBhvr additive="base">
                                        <p:cTn id="43" dur="500" fill="hold"/>
                                        <p:tgtEl>
                                          <p:spTgt spid="6">
                                            <p:graphicEl>
                                              <a:dgm id="{EB19A0A1-831A-4F05-B37C-DF3EB3F20067}"/>
                                            </p:graphic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6">
                                            <p:graphicEl>
                                              <a:dgm id="{EB19A0A1-831A-4F05-B37C-DF3EB3F20067}"/>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p:txBody>
          <a:bodyPr>
            <a:normAutofit/>
          </a:bodyPr>
          <a:lstStyle/>
          <a:p>
            <a:r>
              <a:rPr lang="en-GB" b="1">
                <a:cs typeface="Calibri Light"/>
                <a:hlinkClick r:id="rId2">
                  <a:extLst>
                    <a:ext uri="{A12FA001-AC4F-418D-AE19-62706E023703}">
                      <ahyp:hlinkClr xmlns:ahyp="http://schemas.microsoft.com/office/drawing/2018/hyperlinkcolor" val="tx"/>
                    </a:ext>
                  </a:extLst>
                </a:hlinkClick>
              </a:rPr>
              <a:t>RefWorks</a:t>
            </a:r>
            <a:endParaRPr lang="en-US"/>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sz="quarter" idx="10"/>
          </p:nvPr>
        </p:nvSpPr>
        <p:spPr>
          <a:xfrm>
            <a:off x="427580" y="1876410"/>
            <a:ext cx="5243095" cy="3215504"/>
          </a:xfrm>
        </p:spPr>
        <p:txBody>
          <a:bodyPr vert="horz" lIns="91440" tIns="45720" rIns="91440" bIns="45720" rtlCol="0" anchor="t">
            <a:normAutofit/>
          </a:bodyPr>
          <a:lstStyle/>
          <a:p>
            <a:pPr>
              <a:buFont typeface="Arial" panose="020B0604020202020204" pitchFamily="34" charset="0"/>
              <a:buChar char="•"/>
            </a:pPr>
            <a:r>
              <a:rPr lang="en-GB" sz="2000">
                <a:ea typeface="+mn-lt"/>
                <a:cs typeface="+mn-lt"/>
              </a:rPr>
              <a:t>Institutional subscription, so </a:t>
            </a:r>
            <a:r>
              <a:rPr lang="en-GB" sz="2000" b="1">
                <a:ea typeface="+mn-lt"/>
                <a:cs typeface="+mn-lt"/>
              </a:rPr>
              <a:t>freely available to all students and alumni of UWTSD</a:t>
            </a:r>
            <a:r>
              <a:rPr lang="en-GB" sz="2000">
                <a:ea typeface="+mn-lt"/>
                <a:cs typeface="+mn-lt"/>
              </a:rPr>
              <a:t>.</a:t>
            </a:r>
            <a:endParaRPr lang="en-GB" sz="2000">
              <a:ea typeface="Calibri Light"/>
              <a:cs typeface="Calibri"/>
            </a:endParaRPr>
          </a:p>
          <a:p>
            <a:pPr>
              <a:buFont typeface="Arial" panose="020B0604020202020204" pitchFamily="34" charset="0"/>
              <a:buChar char="•"/>
            </a:pPr>
            <a:endParaRPr lang="en-GB" sz="2000">
              <a:ea typeface="+mn-lt"/>
              <a:cs typeface="+mn-lt"/>
            </a:endParaRPr>
          </a:p>
          <a:p>
            <a:pPr>
              <a:buFont typeface="Arial" panose="020B0604020202020204" pitchFamily="34" charset="0"/>
              <a:buChar char="•"/>
            </a:pPr>
            <a:r>
              <a:rPr lang="en-GB" sz="2000">
                <a:ea typeface="+mn-lt"/>
                <a:cs typeface="+mn-lt"/>
              </a:rPr>
              <a:t>Compatible with MS Word and Google Docs. </a:t>
            </a:r>
            <a:endParaRPr lang="en-GB" sz="2000">
              <a:ea typeface="Calibri Light"/>
              <a:cs typeface="Calibri Light"/>
            </a:endParaRPr>
          </a:p>
          <a:p>
            <a:pPr>
              <a:buFont typeface="Arial" panose="020B0604020202020204" pitchFamily="34" charset="0"/>
              <a:buChar char="•"/>
            </a:pPr>
            <a:endParaRPr lang="en-GB" sz="2000">
              <a:ea typeface="+mn-lt"/>
              <a:cs typeface="+mn-lt"/>
            </a:endParaRPr>
          </a:p>
          <a:p>
            <a:pPr>
              <a:buFont typeface="Arial" panose="020B0604020202020204" pitchFamily="34" charset="0"/>
              <a:buChar char="•"/>
            </a:pPr>
            <a:r>
              <a:rPr lang="en-GB" sz="2000">
                <a:ea typeface="+mn-lt"/>
                <a:cs typeface="+mn-lt"/>
              </a:rPr>
              <a:t>Direct export option within library catalogue.</a:t>
            </a:r>
          </a:p>
          <a:p>
            <a:pPr>
              <a:buFont typeface="Arial" panose="020B0604020202020204" pitchFamily="34" charset="0"/>
              <a:buChar char="•"/>
            </a:pPr>
            <a:endParaRPr lang="en-GB" sz="2000">
              <a:ea typeface="+mn-lt"/>
              <a:cs typeface="+mn-lt"/>
            </a:endParaRPr>
          </a:p>
          <a:p>
            <a:pPr>
              <a:buFont typeface="Arial" panose="020B0604020202020204" pitchFamily="34" charset="0"/>
              <a:buChar char="•"/>
            </a:pPr>
            <a:r>
              <a:rPr lang="en-GB" sz="2000">
                <a:ea typeface="+mn-lt"/>
                <a:cs typeface="+mn-lt"/>
              </a:rPr>
              <a:t>Web-based software with unlimited storage.</a:t>
            </a:r>
            <a:endParaRPr lang="en-US" sz="2000">
              <a:ea typeface="+mn-lt"/>
              <a:cs typeface="+mn-lt"/>
            </a:endParaRPr>
          </a:p>
          <a:p>
            <a:endParaRPr lang="en-US" sz="2000">
              <a:cs typeface="Calibri"/>
            </a:endParaRPr>
          </a:p>
        </p:txBody>
      </p:sp>
      <p:sp>
        <p:nvSpPr>
          <p:cNvPr id="3" name="TextBox 2">
            <a:extLst>
              <a:ext uri="{FF2B5EF4-FFF2-40B4-BE49-F238E27FC236}">
                <a16:creationId xmlns:a16="http://schemas.microsoft.com/office/drawing/2014/main" id="{35F44577-8946-3166-A9EF-CDE98DDE5129}"/>
              </a:ext>
            </a:extLst>
          </p:cNvPr>
          <p:cNvSpPr txBox="1"/>
          <p:nvPr/>
        </p:nvSpPr>
        <p:spPr>
          <a:xfrm>
            <a:off x="7772400" y="5540400"/>
            <a:ext cx="263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hlinkClick r:id="rId3"/>
              </a:rPr>
              <a:t>YouTube Video Link</a:t>
            </a:r>
            <a:endParaRPr lang="en-US">
              <a:cs typeface="Calibri"/>
            </a:endParaRPr>
          </a:p>
        </p:txBody>
      </p:sp>
      <p:pic>
        <p:nvPicPr>
          <p:cNvPr id="4" name="Picture 3" descr="A screenshot of a computer&#10;&#10;Description automatically generated">
            <a:extLst>
              <a:ext uri="{FF2B5EF4-FFF2-40B4-BE49-F238E27FC236}">
                <a16:creationId xmlns:a16="http://schemas.microsoft.com/office/drawing/2014/main" id="{96491AB2-2A0A-74DD-EA0A-58E07F3A570B}"/>
              </a:ext>
            </a:extLst>
          </p:cNvPr>
          <p:cNvPicPr>
            <a:picLocks noChangeAspect="1"/>
          </p:cNvPicPr>
          <p:nvPr/>
        </p:nvPicPr>
        <p:blipFill>
          <a:blip r:embed="rId4"/>
          <a:stretch>
            <a:fillRect/>
          </a:stretch>
        </p:blipFill>
        <p:spPr>
          <a:xfrm>
            <a:off x="5882262" y="1877291"/>
            <a:ext cx="6121337" cy="3385700"/>
          </a:xfrm>
          <a:prstGeom prst="rect">
            <a:avLst/>
          </a:prstGeom>
        </p:spPr>
      </p:pic>
    </p:spTree>
    <p:extLst>
      <p:ext uri="{BB962C8B-B14F-4D97-AF65-F5344CB8AC3E}">
        <p14:creationId xmlns:p14="http://schemas.microsoft.com/office/powerpoint/2010/main" val="1469705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23CD-0DE7-705E-1137-312CA7F759C8}"/>
              </a:ext>
            </a:extLst>
          </p:cNvPr>
          <p:cNvSpPr>
            <a:spLocks noGrp="1"/>
          </p:cNvSpPr>
          <p:nvPr>
            <p:ph type="title"/>
          </p:nvPr>
        </p:nvSpPr>
        <p:spPr/>
        <p:txBody>
          <a:bodyPr/>
          <a:lstStyle/>
          <a:p>
            <a:r>
              <a:rPr lang="en-GB"/>
              <a:t>Creating an account</a:t>
            </a:r>
          </a:p>
        </p:txBody>
      </p:sp>
      <p:sp>
        <p:nvSpPr>
          <p:cNvPr id="3" name="TextBox 2">
            <a:extLst>
              <a:ext uri="{FF2B5EF4-FFF2-40B4-BE49-F238E27FC236}">
                <a16:creationId xmlns:a16="http://schemas.microsoft.com/office/drawing/2014/main" id="{B61C5C32-A559-D086-343D-891FCEC73661}"/>
              </a:ext>
            </a:extLst>
          </p:cNvPr>
          <p:cNvSpPr txBox="1"/>
          <p:nvPr/>
        </p:nvSpPr>
        <p:spPr>
          <a:xfrm>
            <a:off x="2723614" y="1691257"/>
            <a:ext cx="9036568" cy="707886"/>
          </a:xfrm>
          <a:prstGeom prst="rect">
            <a:avLst/>
          </a:prstGeom>
          <a:noFill/>
        </p:spPr>
        <p:txBody>
          <a:bodyPr wrap="square" rtlCol="0">
            <a:spAutoFit/>
          </a:bodyPr>
          <a:lstStyle/>
          <a:p>
            <a:pPr marL="285750" indent="-285750">
              <a:buFont typeface="Arial" panose="020B0604020202020204" pitchFamily="34" charset="0"/>
              <a:buChar char="•"/>
            </a:pPr>
            <a:r>
              <a:rPr lang="en-GB" sz="2000"/>
              <a:t>Sign in to the student intranet and navigate to the Navigate to the </a:t>
            </a:r>
            <a:r>
              <a:rPr lang="en-GB" sz="2000">
                <a:hlinkClick r:id="rId2"/>
              </a:rPr>
              <a:t>intranet Library </a:t>
            </a:r>
            <a:r>
              <a:rPr lang="en-GB" sz="2000"/>
              <a:t>page.</a:t>
            </a:r>
          </a:p>
        </p:txBody>
      </p:sp>
      <p:pic>
        <p:nvPicPr>
          <p:cNvPr id="1026" name="Picture 2" descr="A person and person standing next to a sign&#10;&#10;Description automatically generated">
            <a:extLst>
              <a:ext uri="{FF2B5EF4-FFF2-40B4-BE49-F238E27FC236}">
                <a16:creationId xmlns:a16="http://schemas.microsoft.com/office/drawing/2014/main" id="{A50EAD54-AABA-D05A-C855-0102B534D6B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1088" y="1420735"/>
            <a:ext cx="1438604" cy="124893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6B6ABD2-2295-E0AE-5C47-DFF6A04FAC87}"/>
              </a:ext>
            </a:extLst>
          </p:cNvPr>
          <p:cNvSpPr txBox="1"/>
          <p:nvPr/>
        </p:nvSpPr>
        <p:spPr>
          <a:xfrm>
            <a:off x="2723614" y="3429000"/>
            <a:ext cx="4971366" cy="40011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a:t>Click ‘</a:t>
            </a:r>
            <a:r>
              <a:rPr lang="en-GB" sz="2000" dirty="0">
                <a:hlinkClick r:id="rId4"/>
              </a:rPr>
              <a:t>Academic and Infoskills</a:t>
            </a:r>
            <a:r>
              <a:rPr lang="en-GB" sz="2000"/>
              <a:t>’ &gt; ‘</a:t>
            </a:r>
            <a:r>
              <a:rPr lang="en-GB" sz="2000" dirty="0">
                <a:hlinkClick r:id="rId5"/>
              </a:rPr>
              <a:t>RefWorks’</a:t>
            </a:r>
            <a:r>
              <a:rPr lang="en-GB" sz="2000"/>
              <a:t>. </a:t>
            </a:r>
          </a:p>
        </p:txBody>
      </p:sp>
      <p:pic>
        <p:nvPicPr>
          <p:cNvPr id="6" name="Picture 5">
            <a:extLst>
              <a:ext uri="{FF2B5EF4-FFF2-40B4-BE49-F238E27FC236}">
                <a16:creationId xmlns:a16="http://schemas.microsoft.com/office/drawing/2014/main" id="{D300C515-D8D9-9C96-8494-5E51C44F7F83}"/>
              </a:ext>
            </a:extLst>
          </p:cNvPr>
          <p:cNvPicPr>
            <a:picLocks noChangeAspect="1"/>
          </p:cNvPicPr>
          <p:nvPr/>
        </p:nvPicPr>
        <p:blipFill>
          <a:blip r:embed="rId6"/>
          <a:stretch>
            <a:fillRect/>
          </a:stretch>
        </p:blipFill>
        <p:spPr>
          <a:xfrm>
            <a:off x="698242" y="2890978"/>
            <a:ext cx="1197026" cy="147615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8" name="Picture 7">
            <a:extLst>
              <a:ext uri="{FF2B5EF4-FFF2-40B4-BE49-F238E27FC236}">
                <a16:creationId xmlns:a16="http://schemas.microsoft.com/office/drawing/2014/main" id="{900DE6AA-701B-0224-5700-DBBF5856DF28}"/>
              </a:ext>
            </a:extLst>
          </p:cNvPr>
          <p:cNvPicPr>
            <a:picLocks noChangeAspect="1"/>
          </p:cNvPicPr>
          <p:nvPr/>
        </p:nvPicPr>
        <p:blipFill>
          <a:blip r:embed="rId7"/>
          <a:stretch>
            <a:fillRect/>
          </a:stretch>
        </p:blipFill>
        <p:spPr>
          <a:xfrm>
            <a:off x="431818" y="4820899"/>
            <a:ext cx="1967146" cy="50021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4C6BA62F-4937-4E26-43F1-BFDE11D0D4BB}"/>
              </a:ext>
            </a:extLst>
          </p:cNvPr>
          <p:cNvSpPr txBox="1"/>
          <p:nvPr/>
        </p:nvSpPr>
        <p:spPr>
          <a:xfrm>
            <a:off x="2723614" y="4869595"/>
            <a:ext cx="4971366" cy="400110"/>
          </a:xfrm>
          <a:prstGeom prst="rect">
            <a:avLst/>
          </a:prstGeom>
          <a:noFill/>
        </p:spPr>
        <p:txBody>
          <a:bodyPr wrap="square" rtlCol="0">
            <a:spAutoFit/>
          </a:bodyPr>
          <a:lstStyle/>
          <a:p>
            <a:pPr marL="285750" indent="-285750">
              <a:buFont typeface="Arial" panose="020B0604020202020204" pitchFamily="34" charset="0"/>
              <a:buChar char="•"/>
            </a:pPr>
            <a:r>
              <a:rPr lang="en-GB" sz="2000"/>
              <a:t>Click </a:t>
            </a:r>
            <a:r>
              <a:rPr lang="en-GB" sz="2000">
                <a:hlinkClick r:id="rId8"/>
              </a:rPr>
              <a:t>‘Create a new RefWorks account’.</a:t>
            </a:r>
            <a:endParaRPr lang="en-GB" sz="2000"/>
          </a:p>
        </p:txBody>
      </p:sp>
      <p:sp>
        <p:nvSpPr>
          <p:cNvPr id="10" name="TextBox 9">
            <a:extLst>
              <a:ext uri="{FF2B5EF4-FFF2-40B4-BE49-F238E27FC236}">
                <a16:creationId xmlns:a16="http://schemas.microsoft.com/office/drawing/2014/main" id="{0F351D00-4863-C5E6-8A84-6C31EE645659}"/>
              </a:ext>
            </a:extLst>
          </p:cNvPr>
          <p:cNvSpPr txBox="1"/>
          <p:nvPr/>
        </p:nvSpPr>
        <p:spPr>
          <a:xfrm>
            <a:off x="7865451" y="4820899"/>
            <a:ext cx="3894731" cy="584775"/>
          </a:xfrm>
          <a:prstGeom prst="rect">
            <a:avLst/>
          </a:prstGeom>
          <a:noFill/>
          <a:ln w="38100">
            <a:solidFill>
              <a:schemeClr val="accent2"/>
            </a:solidFill>
          </a:ln>
        </p:spPr>
        <p:txBody>
          <a:bodyPr wrap="square" rtlCol="0">
            <a:spAutoFit/>
          </a:bodyPr>
          <a:lstStyle/>
          <a:p>
            <a:r>
              <a:rPr lang="en-GB" sz="1600" b="1"/>
              <a:t>Note: </a:t>
            </a:r>
            <a:r>
              <a:rPr lang="en-GB" sz="1600"/>
              <a:t>This link will work without going via the library webpages. </a:t>
            </a:r>
          </a:p>
        </p:txBody>
      </p:sp>
      <p:sp>
        <p:nvSpPr>
          <p:cNvPr id="11" name="TextBox 10">
            <a:extLst>
              <a:ext uri="{FF2B5EF4-FFF2-40B4-BE49-F238E27FC236}">
                <a16:creationId xmlns:a16="http://schemas.microsoft.com/office/drawing/2014/main" id="{E142BFE0-DF43-3CE1-4172-44ADCE95DABB}"/>
              </a:ext>
            </a:extLst>
          </p:cNvPr>
          <p:cNvSpPr txBox="1"/>
          <p:nvPr/>
        </p:nvSpPr>
        <p:spPr>
          <a:xfrm>
            <a:off x="2723614" y="5763787"/>
            <a:ext cx="8040956" cy="400110"/>
          </a:xfrm>
          <a:prstGeom prst="rect">
            <a:avLst/>
          </a:prstGeom>
          <a:noFill/>
        </p:spPr>
        <p:txBody>
          <a:bodyPr wrap="square" rtlCol="0">
            <a:spAutoFit/>
          </a:bodyPr>
          <a:lstStyle/>
          <a:p>
            <a:pPr marL="285750" indent="-285750">
              <a:buFont typeface="Arial" panose="020B0604020202020204" pitchFamily="34" charset="0"/>
              <a:buChar char="•"/>
            </a:pPr>
            <a:r>
              <a:rPr lang="en-GB" sz="2000"/>
              <a:t>Confirm registration link in your student outlook email account.</a:t>
            </a:r>
          </a:p>
        </p:txBody>
      </p:sp>
      <p:pic>
        <p:nvPicPr>
          <p:cNvPr id="13" name="Picture 12">
            <a:extLst>
              <a:ext uri="{FF2B5EF4-FFF2-40B4-BE49-F238E27FC236}">
                <a16:creationId xmlns:a16="http://schemas.microsoft.com/office/drawing/2014/main" id="{282A9671-402E-46C6-F613-38AB3DAAC782}"/>
              </a:ext>
            </a:extLst>
          </p:cNvPr>
          <p:cNvPicPr>
            <a:picLocks noChangeAspect="1"/>
          </p:cNvPicPr>
          <p:nvPr/>
        </p:nvPicPr>
        <p:blipFill>
          <a:blip r:embed="rId9"/>
          <a:stretch>
            <a:fillRect/>
          </a:stretch>
        </p:blipFill>
        <p:spPr>
          <a:xfrm>
            <a:off x="675898" y="5694362"/>
            <a:ext cx="1219370" cy="4667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85060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9" grpId="0"/>
      <p:bldP spid="10" grpId="0" animBg="1"/>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B4540-6EB5-6E0D-611D-0392B47F782E}"/>
              </a:ext>
            </a:extLst>
          </p:cNvPr>
          <p:cNvSpPr>
            <a:spLocks noGrp="1"/>
          </p:cNvSpPr>
          <p:nvPr>
            <p:ph type="title"/>
          </p:nvPr>
        </p:nvSpPr>
        <p:spPr/>
        <p:txBody>
          <a:bodyPr/>
          <a:lstStyle/>
          <a:p>
            <a:r>
              <a:rPr lang="en-GB"/>
              <a:t>RefWorks Interface</a:t>
            </a:r>
          </a:p>
        </p:txBody>
      </p:sp>
      <p:pic>
        <p:nvPicPr>
          <p:cNvPr id="4" name="Picture 3" descr="The RefWorks interface. The Utility Toolbar is on the very top of the page. Under that is the Reference Actions menu. The Center pane is in the middle of the page. The Reference Organization toolbar is on the left side of the page. When visible, the Reference Details sidebar is on the right side of the page">
            <a:extLst>
              <a:ext uri="{FF2B5EF4-FFF2-40B4-BE49-F238E27FC236}">
                <a16:creationId xmlns:a16="http://schemas.microsoft.com/office/drawing/2014/main" id="{1C295C55-C372-85F2-2C49-6A0FDA5C007D}"/>
              </a:ext>
            </a:extLst>
          </p:cNvPr>
          <p:cNvPicPr>
            <a:picLocks noGrp="1" noRot="1" noChangeAspect="1" noMove="1" noResize="1" noEditPoints="1" noAdjustHandles="1" noChangeArrowheads="1" noChangeShapeType="1" noCrop="1"/>
          </p:cNvPicPr>
          <p:nvPr/>
        </p:nvPicPr>
        <p:blipFill>
          <a:blip r:embed="rId2"/>
          <a:stretch>
            <a:fillRect/>
          </a:stretch>
        </p:blipFill>
        <p:spPr>
          <a:xfrm>
            <a:off x="1510747" y="1489244"/>
            <a:ext cx="9274635" cy="4444096"/>
          </a:xfrm>
          <a:prstGeom prst="rect">
            <a:avLst/>
          </a:prstGeom>
          <a:noFill/>
          <a:ln w="3810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Rectangle 4">
            <a:extLst>
              <a:ext uri="{FF2B5EF4-FFF2-40B4-BE49-F238E27FC236}">
                <a16:creationId xmlns:a16="http://schemas.microsoft.com/office/drawing/2014/main" id="{F39C5411-1DA3-1715-8880-F87ADC4CF44D}"/>
              </a:ext>
              <a:ext uri="{C183D7F6-B498-43B3-948B-1728B52AA6E4}">
                <adec:decorative xmlns:adec="http://schemas.microsoft.com/office/drawing/2017/decorative" val="1"/>
              </a:ext>
            </a:extLst>
          </p:cNvPr>
          <p:cNvSpPr/>
          <p:nvPr/>
        </p:nvSpPr>
        <p:spPr>
          <a:xfrm>
            <a:off x="1510748" y="1798244"/>
            <a:ext cx="1277888" cy="196158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7" name="TextBox 6">
            <a:extLst>
              <a:ext uri="{FF2B5EF4-FFF2-40B4-BE49-F238E27FC236}">
                <a16:creationId xmlns:a16="http://schemas.microsoft.com/office/drawing/2014/main" id="{DA99D330-908C-60C9-27F8-214D1F84B976}"/>
              </a:ext>
              <a:ext uri="{C183D7F6-B498-43B3-948B-1728B52AA6E4}">
                <adec:decorative xmlns:adec="http://schemas.microsoft.com/office/drawing/2017/decorative" val="1"/>
              </a:ext>
            </a:extLst>
          </p:cNvPr>
          <p:cNvSpPr txBox="1"/>
          <p:nvPr/>
        </p:nvSpPr>
        <p:spPr>
          <a:xfrm>
            <a:off x="3136681" y="3123245"/>
            <a:ext cx="2433552"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Reference Organization</a:t>
            </a:r>
            <a:endParaRPr lang="en-US">
              <a:solidFill>
                <a:srgbClr val="FF0000"/>
              </a:solidFill>
              <a:cs typeface="Calibri"/>
            </a:endParaRPr>
          </a:p>
        </p:txBody>
      </p:sp>
      <p:cxnSp>
        <p:nvCxnSpPr>
          <p:cNvPr id="8" name="Straight Arrow Connector 7">
            <a:extLst>
              <a:ext uri="{FF2B5EF4-FFF2-40B4-BE49-F238E27FC236}">
                <a16:creationId xmlns:a16="http://schemas.microsoft.com/office/drawing/2014/main" id="{595861E0-D4ED-5F59-8EC8-FC361345D6A6}"/>
              </a:ext>
              <a:ext uri="{C183D7F6-B498-43B3-948B-1728B52AA6E4}">
                <adec:decorative xmlns:adec="http://schemas.microsoft.com/office/drawing/2017/decorative" val="1"/>
              </a:ext>
            </a:extLst>
          </p:cNvPr>
          <p:cNvCxnSpPr>
            <a:cxnSpLocks/>
            <a:stCxn id="7" idx="1"/>
          </p:cNvCxnSpPr>
          <p:nvPr/>
        </p:nvCxnSpPr>
        <p:spPr>
          <a:xfrm flipH="1">
            <a:off x="2814841" y="3307911"/>
            <a:ext cx="321840" cy="0"/>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28A25D1D-E000-7525-4D51-E15E5FDD72B5}"/>
              </a:ext>
              <a:ext uri="{C183D7F6-B498-43B3-948B-1728B52AA6E4}">
                <adec:decorative xmlns:adec="http://schemas.microsoft.com/office/drawing/2017/decorative" val="1"/>
              </a:ext>
            </a:extLst>
          </p:cNvPr>
          <p:cNvSpPr/>
          <p:nvPr/>
        </p:nvSpPr>
        <p:spPr>
          <a:xfrm>
            <a:off x="2788636" y="1801152"/>
            <a:ext cx="5413248" cy="438912"/>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0" name="TextBox 9">
            <a:extLst>
              <a:ext uri="{FF2B5EF4-FFF2-40B4-BE49-F238E27FC236}">
                <a16:creationId xmlns:a16="http://schemas.microsoft.com/office/drawing/2014/main" id="{8653E2EE-5936-21DF-302B-0CA8EEFDDFD3}"/>
              </a:ext>
              <a:ext uri="{C183D7F6-B498-43B3-948B-1728B52AA6E4}">
                <adec:decorative xmlns:adec="http://schemas.microsoft.com/office/drawing/2017/decorative" val="1"/>
              </a:ext>
            </a:extLst>
          </p:cNvPr>
          <p:cNvSpPr txBox="1"/>
          <p:nvPr/>
        </p:nvSpPr>
        <p:spPr>
          <a:xfrm>
            <a:off x="5061731" y="2473108"/>
            <a:ext cx="1956445"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Reference Actions</a:t>
            </a:r>
            <a:endParaRPr lang="en-US">
              <a:solidFill>
                <a:srgbClr val="FF0000"/>
              </a:solidFill>
              <a:cs typeface="Calibri"/>
            </a:endParaRPr>
          </a:p>
        </p:txBody>
      </p:sp>
      <p:cxnSp>
        <p:nvCxnSpPr>
          <p:cNvPr id="11" name="Straight Arrow Connector 10">
            <a:extLst>
              <a:ext uri="{FF2B5EF4-FFF2-40B4-BE49-F238E27FC236}">
                <a16:creationId xmlns:a16="http://schemas.microsoft.com/office/drawing/2014/main" id="{3607DAFA-19A4-E049-70EB-85A8A5D21D6F}"/>
              </a:ext>
              <a:ext uri="{C183D7F6-B498-43B3-948B-1728B52AA6E4}">
                <adec:decorative xmlns:adec="http://schemas.microsoft.com/office/drawing/2017/decorative" val="1"/>
              </a:ext>
            </a:extLst>
          </p:cNvPr>
          <p:cNvCxnSpPr>
            <a:cxnSpLocks/>
            <a:stCxn id="10" idx="0"/>
          </p:cNvCxnSpPr>
          <p:nvPr/>
        </p:nvCxnSpPr>
        <p:spPr>
          <a:xfrm flipV="1">
            <a:off x="6039954" y="2274664"/>
            <a:ext cx="0" cy="198444"/>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E9B91408-A0AC-779D-7F4F-0A21178F9DB3}"/>
              </a:ext>
              <a:ext uri="{C183D7F6-B498-43B3-948B-1728B52AA6E4}">
                <adec:decorative xmlns:adec="http://schemas.microsoft.com/office/drawing/2017/decorative" val="1"/>
              </a:ext>
            </a:extLst>
          </p:cNvPr>
          <p:cNvSpPr/>
          <p:nvPr/>
        </p:nvSpPr>
        <p:spPr>
          <a:xfrm>
            <a:off x="6819947" y="1489244"/>
            <a:ext cx="3965435" cy="338356"/>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3" name="TextBox 12">
            <a:extLst>
              <a:ext uri="{FF2B5EF4-FFF2-40B4-BE49-F238E27FC236}">
                <a16:creationId xmlns:a16="http://schemas.microsoft.com/office/drawing/2014/main" id="{613B1FC0-9237-C39C-BFCF-04D5A57A50AF}"/>
              </a:ext>
              <a:ext uri="{C183D7F6-B498-43B3-948B-1728B52AA6E4}">
                <adec:decorative xmlns:adec="http://schemas.microsoft.com/office/drawing/2017/decorative" val="1"/>
              </a:ext>
            </a:extLst>
          </p:cNvPr>
          <p:cNvSpPr txBox="1"/>
          <p:nvPr/>
        </p:nvSpPr>
        <p:spPr>
          <a:xfrm>
            <a:off x="8391270" y="2473108"/>
            <a:ext cx="1498873"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Utility Toolbar</a:t>
            </a:r>
            <a:endParaRPr lang="en-US">
              <a:solidFill>
                <a:srgbClr val="FF0000"/>
              </a:solidFill>
              <a:cs typeface="Calibri"/>
            </a:endParaRPr>
          </a:p>
        </p:txBody>
      </p:sp>
      <p:cxnSp>
        <p:nvCxnSpPr>
          <p:cNvPr id="14" name="Straight Arrow Connector 13">
            <a:extLst>
              <a:ext uri="{FF2B5EF4-FFF2-40B4-BE49-F238E27FC236}">
                <a16:creationId xmlns:a16="http://schemas.microsoft.com/office/drawing/2014/main" id="{9BB50BDF-0762-073F-2F3F-F1E62E8A2034}"/>
              </a:ext>
              <a:ext uri="{C183D7F6-B498-43B3-948B-1728B52AA6E4}">
                <adec:decorative xmlns:adec="http://schemas.microsoft.com/office/drawing/2017/decorative" val="1"/>
              </a:ext>
            </a:extLst>
          </p:cNvPr>
          <p:cNvCxnSpPr>
            <a:cxnSpLocks/>
            <a:stCxn id="13" idx="0"/>
          </p:cNvCxnSpPr>
          <p:nvPr/>
        </p:nvCxnSpPr>
        <p:spPr>
          <a:xfrm flipV="1">
            <a:off x="9140707" y="1798244"/>
            <a:ext cx="0" cy="674864"/>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716C3E8-9038-16B7-C7F7-3E61D870980B}"/>
              </a:ext>
              <a:ext uri="{C183D7F6-B498-43B3-948B-1728B52AA6E4}">
                <adec:decorative xmlns:adec="http://schemas.microsoft.com/office/drawing/2017/decorative" val="1"/>
              </a:ext>
            </a:extLst>
          </p:cNvPr>
          <p:cNvSpPr txBox="1"/>
          <p:nvPr/>
        </p:nvSpPr>
        <p:spPr>
          <a:xfrm>
            <a:off x="8285374" y="4015561"/>
            <a:ext cx="2017244" cy="923330"/>
          </a:xfrm>
          <a:prstGeom prst="rect">
            <a:avLst/>
          </a:prstGeom>
          <a:solidFill>
            <a:schemeClr val="bg1"/>
          </a:solidFill>
          <a:ln w="12700">
            <a:solidFill>
              <a:srgbClr val="FF0000"/>
            </a:solidFill>
          </a:ln>
        </p:spPr>
        <p:txBody>
          <a:bodyPr wrap="square" rtlCol="0">
            <a:spAutoFit/>
          </a:bodyPr>
          <a:lstStyle/>
          <a:p>
            <a:r>
              <a:rPr lang="en-US">
                <a:solidFill>
                  <a:srgbClr val="FF0000"/>
                </a:solidFill>
              </a:rPr>
              <a:t>Reference Details/ Reference Editor</a:t>
            </a:r>
          </a:p>
          <a:p>
            <a:r>
              <a:rPr lang="en-US">
                <a:solidFill>
                  <a:srgbClr val="FF0000"/>
                </a:solidFill>
              </a:rPr>
              <a:t>(Currently hidden)</a:t>
            </a:r>
          </a:p>
        </p:txBody>
      </p:sp>
      <p:sp>
        <p:nvSpPr>
          <p:cNvPr id="19" name="TextBox 18">
            <a:extLst>
              <a:ext uri="{FF2B5EF4-FFF2-40B4-BE49-F238E27FC236}">
                <a16:creationId xmlns:a16="http://schemas.microsoft.com/office/drawing/2014/main" id="{856B337B-AF63-EB53-66DF-D05FE2F2CD10}"/>
              </a:ext>
            </a:extLst>
          </p:cNvPr>
          <p:cNvSpPr txBox="1"/>
          <p:nvPr/>
        </p:nvSpPr>
        <p:spPr>
          <a:xfrm>
            <a:off x="10645623" y="5886762"/>
            <a:ext cx="1546378" cy="369332"/>
          </a:xfrm>
          <a:prstGeom prst="rect">
            <a:avLst/>
          </a:prstGeom>
          <a:noFill/>
        </p:spPr>
        <p:txBody>
          <a:bodyPr wrap="square" lIns="91440" tIns="45720" rIns="91440" bIns="45720" rtlCol="0" anchor="t">
            <a:spAutoFit/>
          </a:bodyPr>
          <a:lstStyle/>
          <a:p>
            <a:r>
              <a:rPr lang="en-GB">
                <a:hlinkClick r:id="rId3"/>
              </a:rPr>
              <a:t>RefWorks Link</a:t>
            </a:r>
          </a:p>
        </p:txBody>
      </p:sp>
    </p:spTree>
    <p:extLst>
      <p:ext uri="{BB962C8B-B14F-4D97-AF65-F5344CB8AC3E}">
        <p14:creationId xmlns:p14="http://schemas.microsoft.com/office/powerpoint/2010/main" val="1053510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80FE-6033-598C-2BD4-2B1614F72B0A}"/>
              </a:ext>
            </a:extLst>
          </p:cNvPr>
          <p:cNvSpPr>
            <a:spLocks noGrp="1"/>
          </p:cNvSpPr>
          <p:nvPr>
            <p:ph type="title"/>
          </p:nvPr>
        </p:nvSpPr>
        <p:spPr/>
        <p:txBody>
          <a:bodyPr/>
          <a:lstStyle/>
          <a:p>
            <a:r>
              <a:rPr lang="en-US"/>
              <a:t>Interface</a:t>
            </a:r>
          </a:p>
        </p:txBody>
      </p:sp>
      <p:sp>
        <p:nvSpPr>
          <p:cNvPr id="3" name="Content Placeholder 2">
            <a:extLst>
              <a:ext uri="{FF2B5EF4-FFF2-40B4-BE49-F238E27FC236}">
                <a16:creationId xmlns:a16="http://schemas.microsoft.com/office/drawing/2014/main" id="{5E1DC6FA-A5CA-B62E-27FE-D1A70A8CA957}"/>
              </a:ext>
            </a:extLst>
          </p:cNvPr>
          <p:cNvSpPr>
            <a:spLocks noGrp="1"/>
          </p:cNvSpPr>
          <p:nvPr>
            <p:ph sz="quarter" idx="10"/>
          </p:nvPr>
        </p:nvSpPr>
        <p:spPr>
          <a:xfrm>
            <a:off x="353685" y="1446489"/>
            <a:ext cx="11683413" cy="4574040"/>
          </a:xfrm>
        </p:spPr>
        <p:txBody>
          <a:bodyPr vert="horz" lIns="91440" tIns="45720" rIns="91440" bIns="45720" rtlCol="0" anchor="t">
            <a:normAutofit/>
          </a:bodyPr>
          <a:lstStyle/>
          <a:p>
            <a:pPr>
              <a:buFont typeface="Arial" panose="05000000000000000000" pitchFamily="2" charset="2"/>
              <a:buChar char="•"/>
            </a:pPr>
            <a:r>
              <a:rPr lang="en-US" sz="2000" b="1">
                <a:cs typeface="Calibri"/>
              </a:rPr>
              <a:t>Utility Toolbar:</a:t>
            </a:r>
            <a:r>
              <a:rPr lang="en-US" sz="2000">
                <a:cs typeface="Calibri"/>
              </a:rPr>
              <a:t> Platform controls such as language menu, user menu (your user name), and help menu.</a:t>
            </a:r>
            <a:endParaRPr lang="en-US"/>
          </a:p>
          <a:p>
            <a:pPr>
              <a:buFont typeface="Arial" panose="05000000000000000000" pitchFamily="2" charset="2"/>
              <a:buChar char="•"/>
            </a:pPr>
            <a:endParaRPr lang="en-US" sz="2000">
              <a:cs typeface="Calibri"/>
            </a:endParaRPr>
          </a:p>
          <a:p>
            <a:pPr>
              <a:buFont typeface="Arial" panose="05000000000000000000" pitchFamily="2" charset="2"/>
              <a:buChar char="•"/>
            </a:pPr>
            <a:r>
              <a:rPr lang="en-US" sz="2000" b="1">
                <a:cs typeface="Calibri"/>
              </a:rPr>
              <a:t>Reference Actions menu</a:t>
            </a:r>
            <a:r>
              <a:rPr lang="en-US" sz="2000">
                <a:cs typeface="Calibri"/>
              </a:rPr>
              <a:t>: Includes the main menu. Where most of the options for adding and interacting with your references are. The options that are available will also depend on the page you are currently working in (the tab you have selected in the left sidebar)</a:t>
            </a:r>
          </a:p>
          <a:p>
            <a:pPr>
              <a:buFont typeface="Arial" panose="05000000000000000000" pitchFamily="2" charset="2"/>
              <a:buChar char="•"/>
            </a:pPr>
            <a:endParaRPr lang="en-US" sz="2000">
              <a:cs typeface="Calibri"/>
            </a:endParaRPr>
          </a:p>
          <a:p>
            <a:pPr>
              <a:lnSpc>
                <a:spcPct val="100000"/>
              </a:lnSpc>
              <a:spcBef>
                <a:spcPts val="0"/>
              </a:spcBef>
              <a:buFont typeface="Arial" panose="05000000000000000000" pitchFamily="2" charset="2"/>
              <a:buChar char="•"/>
            </a:pPr>
            <a:r>
              <a:rPr lang="en-US" sz="2000" b="1">
                <a:cs typeface="Calibri"/>
              </a:rPr>
              <a:t>Center Pane: </a:t>
            </a:r>
            <a:r>
              <a:rPr lang="en-US" sz="2000">
                <a:cs typeface="Calibri"/>
              </a:rPr>
              <a:t>When you select a menu option or a sidebar tab, the page appears in this pane.</a:t>
            </a:r>
            <a:endParaRPr lang="en-US" sz="2000">
              <a:solidFill>
                <a:srgbClr val="444444"/>
              </a:solidFill>
              <a:cs typeface="Calibri"/>
            </a:endParaRPr>
          </a:p>
          <a:p>
            <a:pPr>
              <a:lnSpc>
                <a:spcPct val="100000"/>
              </a:lnSpc>
              <a:spcBef>
                <a:spcPts val="0"/>
              </a:spcBef>
              <a:buFont typeface="Arial" panose="05000000000000000000" pitchFamily="2" charset="2"/>
              <a:buChar char="•"/>
            </a:pPr>
            <a:endParaRPr lang="en-US" sz="2000">
              <a:cs typeface="Calibri"/>
            </a:endParaRPr>
          </a:p>
          <a:p>
            <a:pPr>
              <a:lnSpc>
                <a:spcPct val="100000"/>
              </a:lnSpc>
              <a:spcBef>
                <a:spcPts val="0"/>
              </a:spcBef>
              <a:buFont typeface="Arial" panose="05000000000000000000" pitchFamily="2" charset="2"/>
              <a:buChar char="•"/>
            </a:pPr>
            <a:r>
              <a:rPr lang="en-US" sz="2000" b="1">
                <a:cs typeface="Calibri"/>
              </a:rPr>
              <a:t>Reference Organisation:</a:t>
            </a:r>
            <a:r>
              <a:rPr lang="en-US" sz="2000">
                <a:cs typeface="Calibri"/>
              </a:rPr>
              <a:t> This sidebar contains tabs that provide quick access to your references and options for organizing and sharing them.</a:t>
            </a:r>
            <a:endParaRPr lang="en-US" sz="2000">
              <a:solidFill>
                <a:srgbClr val="444444"/>
              </a:solidFill>
              <a:cs typeface="Calibri"/>
            </a:endParaRPr>
          </a:p>
          <a:p>
            <a:pPr>
              <a:lnSpc>
                <a:spcPct val="100000"/>
              </a:lnSpc>
              <a:spcBef>
                <a:spcPts val="0"/>
              </a:spcBef>
              <a:buFont typeface="Arial" panose="05000000000000000000" pitchFamily="2" charset="2"/>
              <a:buChar char="•"/>
            </a:pPr>
            <a:endParaRPr lang="en-US" sz="2000">
              <a:cs typeface="Calibri"/>
            </a:endParaRPr>
          </a:p>
          <a:p>
            <a:pPr>
              <a:lnSpc>
                <a:spcPct val="100000"/>
              </a:lnSpc>
              <a:spcBef>
                <a:spcPts val="0"/>
              </a:spcBef>
              <a:buFont typeface="Arial" panose="05000000000000000000" pitchFamily="2" charset="2"/>
              <a:buChar char="•"/>
            </a:pPr>
            <a:r>
              <a:rPr lang="en-US" sz="2000" b="1">
                <a:cs typeface="Calibri"/>
              </a:rPr>
              <a:t>Right Sidebar</a:t>
            </a:r>
            <a:r>
              <a:rPr lang="en-US" sz="2000">
                <a:cs typeface="Calibri"/>
              </a:rPr>
              <a:t> (hidden unless a reference is in focus or you are creating a reference): This sidebar enables you to manually create a reference or to view the reference that is currently in focus. You can also edit the reference, if it is in your list of references.</a:t>
            </a:r>
          </a:p>
        </p:txBody>
      </p:sp>
    </p:spTree>
    <p:extLst>
      <p:ext uri="{BB962C8B-B14F-4D97-AF65-F5344CB8AC3E}">
        <p14:creationId xmlns:p14="http://schemas.microsoft.com/office/powerpoint/2010/main" val="1373729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8881-546D-C3CC-B0BE-6C3D9D41DBDE}"/>
              </a:ext>
            </a:extLst>
          </p:cNvPr>
          <p:cNvSpPr>
            <a:spLocks noGrp="1"/>
          </p:cNvSpPr>
          <p:nvPr>
            <p:ph type="title"/>
          </p:nvPr>
        </p:nvSpPr>
        <p:spPr/>
        <p:txBody>
          <a:bodyPr/>
          <a:lstStyle/>
          <a:p>
            <a:r>
              <a:rPr lang="en-GB"/>
              <a:t>Viewing options</a:t>
            </a:r>
          </a:p>
        </p:txBody>
      </p:sp>
      <p:pic>
        <p:nvPicPr>
          <p:cNvPr id="4" name="Content Placeholder 3" descr="A screenshot showing Citation View">
            <a:extLst>
              <a:ext uri="{FF2B5EF4-FFF2-40B4-BE49-F238E27FC236}">
                <a16:creationId xmlns:a16="http://schemas.microsoft.com/office/drawing/2014/main" id="{D28FEDED-CEC5-FF3E-6CD3-9C6318AF7B12}"/>
              </a:ext>
            </a:extLst>
          </p:cNvPr>
          <p:cNvPicPr>
            <a:picLocks noGrp="1" noChangeAspect="1"/>
          </p:cNvPicPr>
          <p:nvPr>
            <p:ph sz="quarter" idx="10"/>
          </p:nvPr>
        </p:nvPicPr>
        <p:blipFill>
          <a:blip r:embed="rId2"/>
          <a:srcRect/>
          <a:stretch/>
        </p:blipFill>
        <p:spPr>
          <a:xfrm>
            <a:off x="443835" y="1878677"/>
            <a:ext cx="10795000" cy="3521436"/>
          </a:xfrm>
          <a:prstGeom prst="rect">
            <a:avLst/>
          </a:prstGeom>
          <a:no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1B170D-C1FC-95FA-87D1-F978570439C8}"/>
              </a:ext>
            </a:extLst>
          </p:cNvPr>
          <p:cNvSpPr txBox="1"/>
          <p:nvPr/>
        </p:nvSpPr>
        <p:spPr>
          <a:xfrm>
            <a:off x="839586" y="5581970"/>
            <a:ext cx="8947266" cy="64633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0" i="0" kern="1200">
                <a:solidFill>
                  <a:schemeClr val="tx1"/>
                </a:solidFill>
                <a:effectLst/>
                <a:latin typeface="+mn-lt"/>
                <a:ea typeface="+mn-ea"/>
                <a:cs typeface="+mn-cs"/>
              </a:rPr>
              <a:t>Missing fields highlighted that are required or recommended for the selected citation style.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0" i="0" kern="1200">
                <a:solidFill>
                  <a:schemeClr val="tx1"/>
                </a:solidFill>
                <a:effectLst/>
                <a:latin typeface="+mn-lt"/>
                <a:ea typeface="+mn-ea"/>
                <a:cs typeface="+mn-cs"/>
              </a:rPr>
              <a:t>Right click a highlight to open the right sidebar to edit that field.</a:t>
            </a:r>
          </a:p>
        </p:txBody>
      </p:sp>
      <p:sp>
        <p:nvSpPr>
          <p:cNvPr id="7" name="Rectangle 6">
            <a:extLst>
              <a:ext uri="{FF2B5EF4-FFF2-40B4-BE49-F238E27FC236}">
                <a16:creationId xmlns:a16="http://schemas.microsoft.com/office/drawing/2014/main" id="{8EDE34B5-8194-8B2C-39AC-EB54D2366B8B}"/>
              </a:ext>
            </a:extLst>
          </p:cNvPr>
          <p:cNvSpPr/>
          <p:nvPr/>
        </p:nvSpPr>
        <p:spPr>
          <a:xfrm>
            <a:off x="8528858" y="2294313"/>
            <a:ext cx="2823556" cy="1923011"/>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BD1EC6A-BF10-DDF5-0734-92A868D6FF69}"/>
              </a:ext>
            </a:extLst>
          </p:cNvPr>
          <p:cNvSpPr txBox="1"/>
          <p:nvPr/>
        </p:nvSpPr>
        <p:spPr>
          <a:xfrm>
            <a:off x="10579225" y="5837924"/>
            <a:ext cx="1546378" cy="369332"/>
          </a:xfrm>
          <a:prstGeom prst="rect">
            <a:avLst/>
          </a:prstGeom>
          <a:noFill/>
        </p:spPr>
        <p:txBody>
          <a:bodyPr wrap="square" rtlCol="0">
            <a:spAutoFit/>
          </a:bodyPr>
          <a:lstStyle/>
          <a:p>
            <a:r>
              <a:rPr lang="en-GB">
                <a:hlinkClick r:id="rId3"/>
              </a:rPr>
              <a:t>RefWorks Link</a:t>
            </a:r>
            <a:endParaRPr lang="en-GB"/>
          </a:p>
        </p:txBody>
      </p:sp>
      <p:sp>
        <p:nvSpPr>
          <p:cNvPr id="9" name="TextBox 8">
            <a:extLst>
              <a:ext uri="{FF2B5EF4-FFF2-40B4-BE49-F238E27FC236}">
                <a16:creationId xmlns:a16="http://schemas.microsoft.com/office/drawing/2014/main" id="{09A0C5B7-268A-B85D-11E8-DF1312904621}"/>
              </a:ext>
            </a:extLst>
          </p:cNvPr>
          <p:cNvSpPr txBox="1"/>
          <p:nvPr/>
        </p:nvSpPr>
        <p:spPr>
          <a:xfrm>
            <a:off x="382385" y="1327488"/>
            <a:ext cx="4666211" cy="400110"/>
          </a:xfrm>
          <a:prstGeom prst="rect">
            <a:avLst/>
          </a:prstGeom>
          <a:noFill/>
        </p:spPr>
        <p:txBody>
          <a:bodyPr wrap="square" rtlCol="0">
            <a:spAutoFit/>
          </a:bodyPr>
          <a:lstStyle/>
          <a:p>
            <a:r>
              <a:rPr lang="en-GB" sz="2000" b="1"/>
              <a:t>Citation View shown</a:t>
            </a:r>
          </a:p>
        </p:txBody>
      </p:sp>
    </p:spTree>
    <p:extLst>
      <p:ext uri="{BB962C8B-B14F-4D97-AF65-F5344CB8AC3E}">
        <p14:creationId xmlns:p14="http://schemas.microsoft.com/office/powerpoint/2010/main" val="1596913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6994-7979-A4B7-B112-BA425D1CD119}"/>
              </a:ext>
            </a:extLst>
          </p:cNvPr>
          <p:cNvSpPr>
            <a:spLocks noGrp="1"/>
          </p:cNvSpPr>
          <p:nvPr>
            <p:ph type="title"/>
          </p:nvPr>
        </p:nvSpPr>
        <p:spPr/>
        <p:txBody>
          <a:bodyPr/>
          <a:lstStyle/>
          <a:p>
            <a:r>
              <a:rPr lang="en-GB"/>
              <a:t>Select Bibliography style</a:t>
            </a:r>
          </a:p>
        </p:txBody>
      </p:sp>
      <p:pic>
        <p:nvPicPr>
          <p:cNvPr id="5" name="Picture 4">
            <a:extLst>
              <a:ext uri="{FF2B5EF4-FFF2-40B4-BE49-F238E27FC236}">
                <a16:creationId xmlns:a16="http://schemas.microsoft.com/office/drawing/2014/main" id="{5E17F17F-560C-02EA-D3F0-FDF7FCF6AD44}"/>
              </a:ext>
            </a:extLst>
          </p:cNvPr>
          <p:cNvPicPr>
            <a:picLocks noChangeAspect="1"/>
          </p:cNvPicPr>
          <p:nvPr/>
        </p:nvPicPr>
        <p:blipFill>
          <a:blip r:embed="rId2"/>
          <a:stretch>
            <a:fillRect/>
          </a:stretch>
        </p:blipFill>
        <p:spPr>
          <a:xfrm>
            <a:off x="228317" y="1596044"/>
            <a:ext cx="9226025" cy="37368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Rectangle 5">
            <a:extLst>
              <a:ext uri="{FF2B5EF4-FFF2-40B4-BE49-F238E27FC236}">
                <a16:creationId xmlns:a16="http://schemas.microsoft.com/office/drawing/2014/main" id="{95DCAEE4-27C3-956F-BF5B-E6986EF193A4}"/>
              </a:ext>
            </a:extLst>
          </p:cNvPr>
          <p:cNvSpPr/>
          <p:nvPr/>
        </p:nvSpPr>
        <p:spPr>
          <a:xfrm>
            <a:off x="3027647" y="1976635"/>
            <a:ext cx="1123175" cy="408138"/>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19323FE-5471-E11A-9B6D-DD0F267EE2D1}"/>
              </a:ext>
            </a:extLst>
          </p:cNvPr>
          <p:cNvSpPr/>
          <p:nvPr/>
        </p:nvSpPr>
        <p:spPr>
          <a:xfrm>
            <a:off x="3113863" y="2384773"/>
            <a:ext cx="2383620" cy="53201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1D3D71E-FE8A-A21E-5A96-5C050197BC10}"/>
              </a:ext>
            </a:extLst>
          </p:cNvPr>
          <p:cNvSpPr txBox="1"/>
          <p:nvPr/>
        </p:nvSpPr>
        <p:spPr>
          <a:xfrm>
            <a:off x="4150822" y="5886762"/>
            <a:ext cx="1546378" cy="369332"/>
          </a:xfrm>
          <a:prstGeom prst="rect">
            <a:avLst/>
          </a:prstGeom>
          <a:noFill/>
        </p:spPr>
        <p:txBody>
          <a:bodyPr wrap="square" rtlCol="0">
            <a:spAutoFit/>
          </a:bodyPr>
          <a:lstStyle/>
          <a:p>
            <a:r>
              <a:rPr lang="en-GB">
                <a:hlinkClick r:id="rId3"/>
              </a:rPr>
              <a:t>RefWorks Link</a:t>
            </a:r>
            <a:endParaRPr lang="en-GB"/>
          </a:p>
        </p:txBody>
      </p:sp>
      <p:sp>
        <p:nvSpPr>
          <p:cNvPr id="11" name="Arrow: Bent 10">
            <a:extLst>
              <a:ext uri="{FF2B5EF4-FFF2-40B4-BE49-F238E27FC236}">
                <a16:creationId xmlns:a16="http://schemas.microsoft.com/office/drawing/2014/main" id="{B1BD7B13-5A36-0C2E-461A-E7FC3F8411BD}"/>
              </a:ext>
            </a:extLst>
          </p:cNvPr>
          <p:cNvSpPr/>
          <p:nvPr/>
        </p:nvSpPr>
        <p:spPr>
          <a:xfrm rot="5400000">
            <a:off x="7646163" y="236091"/>
            <a:ext cx="532017" cy="4829377"/>
          </a:xfrm>
          <a:prstGeom prst="ben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 name="Picture 3">
            <a:extLst>
              <a:ext uri="{FF2B5EF4-FFF2-40B4-BE49-F238E27FC236}">
                <a16:creationId xmlns:a16="http://schemas.microsoft.com/office/drawing/2014/main" id="{0A1C4856-D585-B911-10E3-2D708772BCE6}"/>
              </a:ext>
            </a:extLst>
          </p:cNvPr>
          <p:cNvPicPr>
            <a:picLocks noChangeAspect="1"/>
          </p:cNvPicPr>
          <p:nvPr/>
        </p:nvPicPr>
        <p:blipFill>
          <a:blip r:embed="rId4"/>
          <a:stretch>
            <a:fillRect/>
          </a:stretch>
        </p:blipFill>
        <p:spPr>
          <a:xfrm>
            <a:off x="7796023" y="3041964"/>
            <a:ext cx="4049965" cy="2748806"/>
          </a:xfrm>
          <a:prstGeom prst="rect">
            <a:avLst/>
          </a:prstGeom>
          <a:ln w="57150">
            <a:solidFill>
              <a:schemeClr val="accent2"/>
            </a:solidFill>
          </a:ln>
        </p:spPr>
      </p:pic>
    </p:spTree>
    <p:extLst>
      <p:ext uri="{BB962C8B-B14F-4D97-AF65-F5344CB8AC3E}">
        <p14:creationId xmlns:p14="http://schemas.microsoft.com/office/powerpoint/2010/main" val="2441448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47D68-1847-338E-A0D5-2902F38E8A61}"/>
              </a:ext>
            </a:extLst>
          </p:cNvPr>
          <p:cNvSpPr>
            <a:spLocks noGrp="1"/>
          </p:cNvSpPr>
          <p:nvPr>
            <p:ph type="title"/>
          </p:nvPr>
        </p:nvSpPr>
        <p:spPr/>
        <p:txBody>
          <a:bodyPr/>
          <a:lstStyle/>
          <a:p>
            <a:r>
              <a:rPr lang="en-GB"/>
              <a:t>Library Catalogue</a:t>
            </a:r>
          </a:p>
        </p:txBody>
      </p:sp>
      <p:pic>
        <p:nvPicPr>
          <p:cNvPr id="5" name="Picture 4">
            <a:extLst>
              <a:ext uri="{FF2B5EF4-FFF2-40B4-BE49-F238E27FC236}">
                <a16:creationId xmlns:a16="http://schemas.microsoft.com/office/drawing/2014/main" id="{7F52B62F-FF25-21FF-09B4-08CB17C79BA5}"/>
              </a:ext>
            </a:extLst>
          </p:cNvPr>
          <p:cNvPicPr>
            <a:picLocks noChangeAspect="1"/>
          </p:cNvPicPr>
          <p:nvPr/>
        </p:nvPicPr>
        <p:blipFill>
          <a:blip r:embed="rId2"/>
          <a:srcRect b="2189"/>
          <a:stretch/>
        </p:blipFill>
        <p:spPr>
          <a:xfrm>
            <a:off x="266321" y="1489522"/>
            <a:ext cx="11659357" cy="37031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CB1CCC1-3313-81E2-5D80-6AA4DA988C24}"/>
              </a:ext>
            </a:extLst>
          </p:cNvPr>
          <p:cNvSpPr txBox="1"/>
          <p:nvPr/>
        </p:nvSpPr>
        <p:spPr>
          <a:xfrm>
            <a:off x="5986846" y="5734238"/>
            <a:ext cx="5451466" cy="400110"/>
          </a:xfrm>
          <a:prstGeom prst="rect">
            <a:avLst/>
          </a:prstGeom>
          <a:noFill/>
        </p:spPr>
        <p:txBody>
          <a:bodyPr wrap="square" rtlCol="0">
            <a:spAutoFit/>
          </a:bodyPr>
          <a:lstStyle/>
          <a:p>
            <a:r>
              <a:rPr lang="en-GB" sz="2000"/>
              <a:t>Use the RefWorks tab in the catalogue record</a:t>
            </a:r>
          </a:p>
        </p:txBody>
      </p:sp>
      <p:sp>
        <p:nvSpPr>
          <p:cNvPr id="7" name="Arrow: Up 6">
            <a:extLst>
              <a:ext uri="{FF2B5EF4-FFF2-40B4-BE49-F238E27FC236}">
                <a16:creationId xmlns:a16="http://schemas.microsoft.com/office/drawing/2014/main" id="{F4A24FBE-16A7-C78F-95BD-2BC7DDAD6556}"/>
              </a:ext>
            </a:extLst>
          </p:cNvPr>
          <p:cNvSpPr/>
          <p:nvPr/>
        </p:nvSpPr>
        <p:spPr>
          <a:xfrm rot="19115126">
            <a:off x="4952664" y="5220853"/>
            <a:ext cx="615585" cy="811330"/>
          </a:xfrm>
          <a:prstGeom prst="up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92262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71E4-13F4-AB82-6F69-72786B5E01B3}"/>
              </a:ext>
            </a:extLst>
          </p:cNvPr>
          <p:cNvSpPr>
            <a:spLocks noGrp="1"/>
          </p:cNvSpPr>
          <p:nvPr>
            <p:ph type="title"/>
          </p:nvPr>
        </p:nvSpPr>
        <p:spPr/>
        <p:txBody>
          <a:bodyPr/>
          <a:lstStyle/>
          <a:p>
            <a:r>
              <a:rPr lang="en-GB"/>
              <a:t>Library subscribed databases</a:t>
            </a:r>
          </a:p>
        </p:txBody>
      </p:sp>
      <p:pic>
        <p:nvPicPr>
          <p:cNvPr id="5" name="Picture 4">
            <a:extLst>
              <a:ext uri="{FF2B5EF4-FFF2-40B4-BE49-F238E27FC236}">
                <a16:creationId xmlns:a16="http://schemas.microsoft.com/office/drawing/2014/main" id="{4E4BE71B-E4A8-5BFB-8873-75D538B093E9}"/>
              </a:ext>
            </a:extLst>
          </p:cNvPr>
          <p:cNvPicPr>
            <a:picLocks noChangeAspect="1"/>
          </p:cNvPicPr>
          <p:nvPr/>
        </p:nvPicPr>
        <p:blipFill>
          <a:blip r:embed="rId2"/>
          <a:srcRect l="2801" t="9317" r="6453" b="13558"/>
          <a:stretch/>
        </p:blipFill>
        <p:spPr>
          <a:xfrm>
            <a:off x="4860175" y="4926175"/>
            <a:ext cx="5480857" cy="1313446"/>
          </a:xfrm>
          <a:prstGeom prst="rect">
            <a:avLst/>
          </a:prstGeom>
        </p:spPr>
      </p:pic>
      <p:pic>
        <p:nvPicPr>
          <p:cNvPr id="7" name="Picture 6">
            <a:extLst>
              <a:ext uri="{FF2B5EF4-FFF2-40B4-BE49-F238E27FC236}">
                <a16:creationId xmlns:a16="http://schemas.microsoft.com/office/drawing/2014/main" id="{7348C629-2FCC-8A69-2D98-534243936FD1}"/>
              </a:ext>
            </a:extLst>
          </p:cNvPr>
          <p:cNvPicPr>
            <a:picLocks noChangeAspect="1"/>
          </p:cNvPicPr>
          <p:nvPr/>
        </p:nvPicPr>
        <p:blipFill>
          <a:blip r:embed="rId3"/>
          <a:stretch>
            <a:fillRect/>
          </a:stretch>
        </p:blipFill>
        <p:spPr>
          <a:xfrm>
            <a:off x="886691" y="1680400"/>
            <a:ext cx="9531927" cy="282157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Curved Left 7">
            <a:extLst>
              <a:ext uri="{FF2B5EF4-FFF2-40B4-BE49-F238E27FC236}">
                <a16:creationId xmlns:a16="http://schemas.microsoft.com/office/drawing/2014/main" id="{E9400FF9-29F4-B004-9F94-C2B88C2C2438}"/>
              </a:ext>
            </a:extLst>
          </p:cNvPr>
          <p:cNvSpPr/>
          <p:nvPr/>
        </p:nvSpPr>
        <p:spPr>
          <a:xfrm>
            <a:off x="10534996" y="1784465"/>
            <a:ext cx="1269077" cy="4184073"/>
          </a:xfrm>
          <a:prstGeom prst="curvedLef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a:extLst>
              <a:ext uri="{FF2B5EF4-FFF2-40B4-BE49-F238E27FC236}">
                <a16:creationId xmlns:a16="http://schemas.microsoft.com/office/drawing/2014/main" id="{7839DAF3-AF15-E03C-DB69-C8B5BD44E400}"/>
              </a:ext>
            </a:extLst>
          </p:cNvPr>
          <p:cNvSpPr txBox="1"/>
          <p:nvPr/>
        </p:nvSpPr>
        <p:spPr>
          <a:xfrm>
            <a:off x="698242" y="5193185"/>
            <a:ext cx="2759825" cy="461665"/>
          </a:xfrm>
          <a:prstGeom prst="rect">
            <a:avLst/>
          </a:prstGeom>
          <a:noFill/>
        </p:spPr>
        <p:txBody>
          <a:bodyPr wrap="square" rtlCol="0">
            <a:spAutoFit/>
          </a:bodyPr>
          <a:lstStyle/>
          <a:p>
            <a:r>
              <a:rPr lang="en-GB" sz="2400"/>
              <a:t>Example: </a:t>
            </a:r>
            <a:r>
              <a:rPr lang="en-GB" sz="2400">
                <a:hlinkClick r:id="rId4"/>
              </a:rPr>
              <a:t>ProQuest</a:t>
            </a:r>
            <a:endParaRPr lang="en-GB" sz="2400"/>
          </a:p>
        </p:txBody>
      </p:sp>
      <p:sp>
        <p:nvSpPr>
          <p:cNvPr id="10" name="Oval 9">
            <a:extLst>
              <a:ext uri="{FF2B5EF4-FFF2-40B4-BE49-F238E27FC236}">
                <a16:creationId xmlns:a16="http://schemas.microsoft.com/office/drawing/2014/main" id="{27C5EA7C-D7C1-6BB4-8A8C-96F8BBA4321A}"/>
              </a:ext>
            </a:extLst>
          </p:cNvPr>
          <p:cNvSpPr/>
          <p:nvPr/>
        </p:nvSpPr>
        <p:spPr>
          <a:xfrm>
            <a:off x="9116291" y="1784465"/>
            <a:ext cx="476596" cy="498764"/>
          </a:xfrm>
          <a:prstGeom prst="ellipse">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18B1645-423A-630C-758A-CCA367EAE73B}"/>
              </a:ext>
            </a:extLst>
          </p:cNvPr>
          <p:cNvSpPr/>
          <p:nvPr/>
        </p:nvSpPr>
        <p:spPr>
          <a:xfrm>
            <a:off x="4971011" y="5193185"/>
            <a:ext cx="919941" cy="886190"/>
          </a:xfrm>
          <a:prstGeom prst="ellipse">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665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C827-E4F2-AE80-8EEA-E8B4C433A467}"/>
              </a:ext>
            </a:extLst>
          </p:cNvPr>
          <p:cNvSpPr>
            <a:spLocks noGrp="1"/>
          </p:cNvSpPr>
          <p:nvPr>
            <p:ph type="title"/>
          </p:nvPr>
        </p:nvSpPr>
        <p:spPr/>
        <p:txBody>
          <a:bodyPr/>
          <a:lstStyle/>
          <a:p>
            <a:r>
              <a:rPr lang="en-GB"/>
              <a:t>Save from Google Scholar</a:t>
            </a:r>
          </a:p>
        </p:txBody>
      </p:sp>
      <p:pic>
        <p:nvPicPr>
          <p:cNvPr id="5" name="Picture 4">
            <a:extLst>
              <a:ext uri="{FF2B5EF4-FFF2-40B4-BE49-F238E27FC236}">
                <a16:creationId xmlns:a16="http://schemas.microsoft.com/office/drawing/2014/main" id="{807B5FE4-560F-F524-EDE3-B50D64BC15C6}"/>
              </a:ext>
            </a:extLst>
          </p:cNvPr>
          <p:cNvPicPr>
            <a:picLocks noChangeAspect="1"/>
          </p:cNvPicPr>
          <p:nvPr/>
        </p:nvPicPr>
        <p:blipFill>
          <a:blip r:embed="rId2"/>
          <a:stretch>
            <a:fillRect/>
          </a:stretch>
        </p:blipFill>
        <p:spPr>
          <a:xfrm>
            <a:off x="4959464" y="1318674"/>
            <a:ext cx="6760856" cy="484632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AE11E304-7770-3134-3DDF-EEB90F13FA7B}"/>
              </a:ext>
            </a:extLst>
          </p:cNvPr>
          <p:cNvSpPr txBox="1"/>
          <p:nvPr/>
        </p:nvSpPr>
        <p:spPr>
          <a:xfrm>
            <a:off x="315884" y="2828835"/>
            <a:ext cx="4145279" cy="1569660"/>
          </a:xfrm>
          <a:prstGeom prst="rect">
            <a:avLst/>
          </a:prstGeom>
          <a:noFill/>
        </p:spPr>
        <p:txBody>
          <a:bodyPr wrap="square" rtlCol="0">
            <a:spAutoFit/>
          </a:bodyPr>
          <a:lstStyle/>
          <a:p>
            <a:pPr marL="342900" indent="-342900">
              <a:buFont typeface="Arial" panose="020B0604020202020204" pitchFamily="34" charset="0"/>
              <a:buChar char="•"/>
            </a:pPr>
            <a:r>
              <a:rPr lang="en-GB" sz="2400"/>
              <a:t>Use the cite option in Google Scholar.</a:t>
            </a:r>
          </a:p>
          <a:p>
            <a:endParaRPr lang="en-GB" sz="2400"/>
          </a:p>
          <a:p>
            <a:pPr marL="342900" indent="-342900">
              <a:buFont typeface="Arial" panose="020B0604020202020204" pitchFamily="34" charset="0"/>
              <a:buChar char="•"/>
            </a:pPr>
            <a:r>
              <a:rPr lang="en-GB" sz="2400"/>
              <a:t>Select RefWorks</a:t>
            </a:r>
          </a:p>
        </p:txBody>
      </p:sp>
    </p:spTree>
    <p:extLst>
      <p:ext uri="{BB962C8B-B14F-4D97-AF65-F5344CB8AC3E}">
        <p14:creationId xmlns:p14="http://schemas.microsoft.com/office/powerpoint/2010/main" val="3585453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11F60-A5E1-0A72-FDD4-D9EBDDA218CC}"/>
              </a:ext>
            </a:extLst>
          </p:cNvPr>
          <p:cNvSpPr>
            <a:spLocks noGrp="1"/>
          </p:cNvSpPr>
          <p:nvPr>
            <p:ph type="title"/>
          </p:nvPr>
        </p:nvSpPr>
        <p:spPr/>
        <p:txBody>
          <a:bodyPr/>
          <a:lstStyle/>
          <a:p>
            <a:r>
              <a:rPr lang="en-GB"/>
              <a:t>Save other web-based sources</a:t>
            </a:r>
          </a:p>
        </p:txBody>
      </p:sp>
      <p:pic>
        <p:nvPicPr>
          <p:cNvPr id="4" name="Imagen 5" descr="The Tools menu is found in the Reference Actions toolbar.">
            <a:extLst>
              <a:ext uri="{FF2B5EF4-FFF2-40B4-BE49-F238E27FC236}">
                <a16:creationId xmlns:a16="http://schemas.microsoft.com/office/drawing/2014/main" id="{E25AB3F3-B4C4-EA2B-B4BD-C0F60C221E9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89398" y="1948499"/>
            <a:ext cx="7304354" cy="2153057"/>
          </a:xfrm>
          <a:prstGeom prst="rect">
            <a:avLst/>
          </a:prstGeom>
          <a:no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0D4C0B4-63BC-5C25-10A0-B8902B8FE659}"/>
              </a:ext>
            </a:extLst>
          </p:cNvPr>
          <p:cNvSpPr txBox="1"/>
          <p:nvPr/>
        </p:nvSpPr>
        <p:spPr>
          <a:xfrm>
            <a:off x="8605260" y="1798489"/>
            <a:ext cx="3458592" cy="4247317"/>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rgbClr val="444444"/>
                </a:solidFill>
                <a:latin typeface="Calibri"/>
                <a:ea typeface="Calibri"/>
                <a:cs typeface="Calibri"/>
              </a:rPr>
              <a:t>Add the “Save to RefWorks” button to your browser. </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en-US" dirty="0">
                <a:solidFill>
                  <a:srgbClr val="444444"/>
                </a:solidFill>
                <a:latin typeface="Calibri"/>
                <a:ea typeface="Calibri"/>
                <a:cs typeface="Calibri"/>
              </a:rPr>
              <a:t>Ensure your browser's </a:t>
            </a:r>
            <a:r>
              <a:rPr lang="en-US" b="1" dirty="0">
                <a:solidFill>
                  <a:srgbClr val="444444"/>
                </a:solidFill>
                <a:latin typeface="Calibri"/>
                <a:ea typeface="Calibri"/>
                <a:cs typeface="Calibri"/>
              </a:rPr>
              <a:t>favorites toolbar</a:t>
            </a:r>
            <a:r>
              <a:rPr lang="en-US" dirty="0">
                <a:solidFill>
                  <a:srgbClr val="444444"/>
                </a:solidFill>
                <a:latin typeface="Calibri"/>
                <a:ea typeface="Calibri"/>
                <a:cs typeface="Calibri"/>
              </a:rPr>
              <a:t> is currently visible in your browser.​</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en-US" dirty="0">
                <a:solidFill>
                  <a:srgbClr val="444444"/>
                </a:solidFill>
                <a:latin typeface="Calibri"/>
                <a:ea typeface="Calibri"/>
                <a:cs typeface="Calibri"/>
              </a:rPr>
              <a:t> In RefWorks, select </a:t>
            </a:r>
            <a:r>
              <a:rPr lang="en-US" b="1" dirty="0">
                <a:solidFill>
                  <a:srgbClr val="444444"/>
                </a:solidFill>
                <a:latin typeface="Calibri"/>
                <a:ea typeface="Calibri"/>
                <a:cs typeface="Calibri"/>
              </a:rPr>
              <a:t>Tools &gt; Tools &gt; Install Save to RefWorks.</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en-US" dirty="0">
                <a:solidFill>
                  <a:srgbClr val="444444"/>
                </a:solidFill>
                <a:latin typeface="Calibri"/>
                <a:cs typeface="Calibri"/>
              </a:rPr>
              <a:t>Once installed, the ‘Save to RefWorks link will appear in the </a:t>
            </a:r>
            <a:r>
              <a:rPr lang="en-US" dirty="0" err="1">
                <a:solidFill>
                  <a:srgbClr val="444444"/>
                </a:solidFill>
                <a:latin typeface="Calibri"/>
                <a:cs typeface="Calibri"/>
              </a:rPr>
              <a:t>favourites</a:t>
            </a:r>
            <a:r>
              <a:rPr lang="en-US" dirty="0">
                <a:solidFill>
                  <a:srgbClr val="444444"/>
                </a:solidFill>
                <a:latin typeface="Calibri"/>
                <a:cs typeface="Calibri"/>
              </a:rPr>
              <a:t> bar in your browser.</a:t>
            </a:r>
            <a:endParaRPr lang="en-US" dirty="0">
              <a:cs typeface="Calibri"/>
            </a:endParaRPr>
          </a:p>
          <a:p>
            <a:endParaRPr lang="en-GB" dirty="0"/>
          </a:p>
        </p:txBody>
      </p:sp>
      <p:sp>
        <p:nvSpPr>
          <p:cNvPr id="7" name="TextBox 6">
            <a:extLst>
              <a:ext uri="{FF2B5EF4-FFF2-40B4-BE49-F238E27FC236}">
                <a16:creationId xmlns:a16="http://schemas.microsoft.com/office/drawing/2014/main" id="{580D1D81-2B7A-5C09-B0E3-05899D0F6E75}"/>
              </a:ext>
            </a:extLst>
          </p:cNvPr>
          <p:cNvSpPr txBox="1"/>
          <p:nvPr/>
        </p:nvSpPr>
        <p:spPr>
          <a:xfrm>
            <a:off x="134918" y="1398379"/>
            <a:ext cx="8470342" cy="400110"/>
          </a:xfrm>
          <a:prstGeom prst="rect">
            <a:avLst/>
          </a:prstGeom>
          <a:noFill/>
        </p:spPr>
        <p:txBody>
          <a:bodyPr wrap="square">
            <a:spAutoFit/>
          </a:bodyPr>
          <a:lstStyle/>
          <a:p>
            <a:r>
              <a:rPr lang="en-US" sz="2000">
                <a:solidFill>
                  <a:srgbClr val="444444"/>
                </a:solidFill>
                <a:latin typeface="Calibri"/>
                <a:ea typeface="Calibri"/>
                <a:cs typeface="Calibri"/>
              </a:rPr>
              <a:t>Save web-based sources directly into your RefWorks account…</a:t>
            </a:r>
            <a:endParaRPr lang="en-GB" sz="2000"/>
          </a:p>
        </p:txBody>
      </p:sp>
      <p:sp>
        <p:nvSpPr>
          <p:cNvPr id="8" name="Rectangle 7">
            <a:extLst>
              <a:ext uri="{FF2B5EF4-FFF2-40B4-BE49-F238E27FC236}">
                <a16:creationId xmlns:a16="http://schemas.microsoft.com/office/drawing/2014/main" id="{626A5AA1-AB6B-C1AC-ABA0-BCEC9105E77F}"/>
              </a:ext>
            </a:extLst>
          </p:cNvPr>
          <p:cNvSpPr/>
          <p:nvPr/>
        </p:nvSpPr>
        <p:spPr>
          <a:xfrm>
            <a:off x="4892026" y="2882537"/>
            <a:ext cx="2090168" cy="63610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97931D5-82DC-1628-3670-CA59FA7F4FAF}"/>
              </a:ext>
            </a:extLst>
          </p:cNvPr>
          <p:cNvSpPr/>
          <p:nvPr/>
        </p:nvSpPr>
        <p:spPr>
          <a:xfrm>
            <a:off x="4598157" y="1850252"/>
            <a:ext cx="789738" cy="56526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3BF648CA-2289-3164-9926-13D1EDEF4D8F}"/>
              </a:ext>
            </a:extLst>
          </p:cNvPr>
          <p:cNvPicPr>
            <a:picLocks noChangeAspect="1"/>
          </p:cNvPicPr>
          <p:nvPr/>
        </p:nvPicPr>
        <p:blipFill>
          <a:blip r:embed="rId3"/>
          <a:srcRect b="6609"/>
          <a:stretch/>
        </p:blipFill>
        <p:spPr>
          <a:xfrm>
            <a:off x="796607" y="4780739"/>
            <a:ext cx="2575378" cy="13577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3" name="Arrow: Up 12">
            <a:extLst>
              <a:ext uri="{FF2B5EF4-FFF2-40B4-BE49-F238E27FC236}">
                <a16:creationId xmlns:a16="http://schemas.microsoft.com/office/drawing/2014/main" id="{292261A0-4021-0D63-890F-5E5C50145349}"/>
              </a:ext>
            </a:extLst>
          </p:cNvPr>
          <p:cNvSpPr/>
          <p:nvPr/>
        </p:nvSpPr>
        <p:spPr>
          <a:xfrm rot="16200000">
            <a:off x="3367470" y="4828786"/>
            <a:ext cx="375358" cy="1301801"/>
          </a:xfrm>
          <a:prstGeom prst="up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0CEA5D24-BDCC-0A40-D74B-2C8513FFAC75}"/>
              </a:ext>
            </a:extLst>
          </p:cNvPr>
          <p:cNvPicPr>
            <a:picLocks noChangeAspect="1"/>
          </p:cNvPicPr>
          <p:nvPr/>
        </p:nvPicPr>
        <p:blipFill>
          <a:blip r:embed="rId4"/>
          <a:srcRect l="5416" t="24644" b="14316"/>
          <a:stretch/>
        </p:blipFill>
        <p:spPr>
          <a:xfrm>
            <a:off x="4387302" y="5264419"/>
            <a:ext cx="2509818" cy="3904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9" name="Arrow: Curved Left 18">
            <a:extLst>
              <a:ext uri="{FF2B5EF4-FFF2-40B4-BE49-F238E27FC236}">
                <a16:creationId xmlns:a16="http://schemas.microsoft.com/office/drawing/2014/main" id="{4F8144BA-E954-5675-8573-75C01175A38E}"/>
              </a:ext>
            </a:extLst>
          </p:cNvPr>
          <p:cNvSpPr/>
          <p:nvPr/>
        </p:nvSpPr>
        <p:spPr>
          <a:xfrm rot="310920">
            <a:off x="6948219" y="3010408"/>
            <a:ext cx="1441753" cy="2884540"/>
          </a:xfrm>
          <a:prstGeom prst="curvedLef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479014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6AC4A27-1DCD-B2AD-A1C3-92C1B26835C5}"/>
              </a:ext>
            </a:extLst>
          </p:cNvPr>
          <p:cNvSpPr>
            <a:spLocks noGrp="1"/>
          </p:cNvSpPr>
          <p:nvPr>
            <p:ph type="title"/>
          </p:nvPr>
        </p:nvSpPr>
        <p:spPr/>
        <p:txBody>
          <a:bodyPr>
            <a:normAutofit fontScale="90000"/>
          </a:bodyPr>
          <a:lstStyle/>
          <a:p>
            <a:r>
              <a:rPr lang="en-US">
                <a:cs typeface="Calibri"/>
              </a:rPr>
              <a:t>Installing </a:t>
            </a:r>
            <a:r>
              <a:rPr lang="en-US" err="1">
                <a:cs typeface="Calibri"/>
              </a:rPr>
              <a:t>Refworks</a:t>
            </a:r>
            <a:r>
              <a:rPr lang="en-US">
                <a:cs typeface="Calibri"/>
              </a:rPr>
              <a:t> (RCM) add in to Word</a:t>
            </a:r>
            <a:endParaRPr lang="en-US"/>
          </a:p>
        </p:txBody>
      </p:sp>
      <p:pic>
        <p:nvPicPr>
          <p:cNvPr id="5" name="Picture 4" descr="A screenshot of a computer&#10;&#10;Description automatically generated">
            <a:extLst>
              <a:ext uri="{FF2B5EF4-FFF2-40B4-BE49-F238E27FC236}">
                <a16:creationId xmlns:a16="http://schemas.microsoft.com/office/drawing/2014/main" id="{D30ECDA6-F90A-F4C9-1DB2-830ACC94D95B}"/>
              </a:ext>
            </a:extLst>
          </p:cNvPr>
          <p:cNvPicPr>
            <a:picLocks noChangeAspect="1"/>
          </p:cNvPicPr>
          <p:nvPr/>
        </p:nvPicPr>
        <p:blipFill>
          <a:blip r:embed="rId2"/>
          <a:stretch>
            <a:fillRect/>
          </a:stretch>
        </p:blipFill>
        <p:spPr>
          <a:xfrm>
            <a:off x="491117" y="1558532"/>
            <a:ext cx="11412761" cy="40271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72444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C1087-FBAB-5403-0AA7-BCC6BB81F268}"/>
              </a:ext>
            </a:extLst>
          </p:cNvPr>
          <p:cNvSpPr>
            <a:spLocks noGrp="1"/>
          </p:cNvSpPr>
          <p:nvPr>
            <p:ph type="title"/>
          </p:nvPr>
        </p:nvSpPr>
        <p:spPr/>
        <p:txBody>
          <a:bodyPr/>
          <a:lstStyle/>
          <a:p>
            <a:r>
              <a:rPr lang="en-US">
                <a:cs typeface="Calibri"/>
              </a:rPr>
              <a:t>Inserting in-text citations</a:t>
            </a:r>
            <a:endParaRPr lang="en-US"/>
          </a:p>
        </p:txBody>
      </p:sp>
      <p:pic>
        <p:nvPicPr>
          <p:cNvPr id="5" name="Picture 4" descr="A screenshot of a book&#10;&#10;Description automatically generated">
            <a:extLst>
              <a:ext uri="{FF2B5EF4-FFF2-40B4-BE49-F238E27FC236}">
                <a16:creationId xmlns:a16="http://schemas.microsoft.com/office/drawing/2014/main" id="{6DA59FBD-F30C-648F-0070-CB91AE656850}"/>
              </a:ext>
            </a:extLst>
          </p:cNvPr>
          <p:cNvPicPr>
            <a:picLocks noChangeAspect="1"/>
          </p:cNvPicPr>
          <p:nvPr/>
        </p:nvPicPr>
        <p:blipFill>
          <a:blip r:embed="rId2"/>
          <a:stretch>
            <a:fillRect/>
          </a:stretch>
        </p:blipFill>
        <p:spPr>
          <a:xfrm>
            <a:off x="9661455" y="1522401"/>
            <a:ext cx="2303215" cy="4462023"/>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A428537A-B817-6D66-1D98-BD1E26C7C882}"/>
              </a:ext>
            </a:extLst>
          </p:cNvPr>
          <p:cNvPicPr>
            <a:picLocks noChangeAspect="1"/>
          </p:cNvPicPr>
          <p:nvPr/>
        </p:nvPicPr>
        <p:blipFill>
          <a:blip r:embed="rId3"/>
          <a:stretch>
            <a:fillRect/>
          </a:stretch>
        </p:blipFill>
        <p:spPr>
          <a:xfrm>
            <a:off x="368270" y="1717728"/>
            <a:ext cx="7258002" cy="4371814"/>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5C55DB38-6FB7-C94E-5689-5878643787D6}"/>
              </a:ext>
            </a:extLst>
          </p:cNvPr>
          <p:cNvPicPr>
            <a:picLocks noChangeAspect="1"/>
          </p:cNvPicPr>
          <p:nvPr/>
        </p:nvPicPr>
        <p:blipFill>
          <a:blip r:embed="rId4"/>
          <a:stretch>
            <a:fillRect/>
          </a:stretch>
        </p:blipFill>
        <p:spPr>
          <a:xfrm>
            <a:off x="7095459" y="2389321"/>
            <a:ext cx="1978982" cy="3700222"/>
          </a:xfrm>
          <a:prstGeom prst="rect">
            <a:avLst/>
          </a:prstGeom>
        </p:spPr>
      </p:pic>
      <p:cxnSp>
        <p:nvCxnSpPr>
          <p:cNvPr id="7" name="Straight Arrow Connector 6">
            <a:extLst>
              <a:ext uri="{FF2B5EF4-FFF2-40B4-BE49-F238E27FC236}">
                <a16:creationId xmlns:a16="http://schemas.microsoft.com/office/drawing/2014/main" id="{066B9AA8-0222-4EC5-927E-92C8736941D2}"/>
              </a:ext>
            </a:extLst>
          </p:cNvPr>
          <p:cNvCxnSpPr/>
          <p:nvPr/>
        </p:nvCxnSpPr>
        <p:spPr>
          <a:xfrm flipV="1">
            <a:off x="7479223" y="1703521"/>
            <a:ext cx="2276957" cy="1177869"/>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289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B392CD-65A8-75D1-C2BE-3721D2986CC4}"/>
              </a:ext>
            </a:extLst>
          </p:cNvPr>
          <p:cNvSpPr>
            <a:spLocks noGrp="1"/>
          </p:cNvSpPr>
          <p:nvPr>
            <p:ph sz="half" idx="1"/>
          </p:nvPr>
        </p:nvSpPr>
        <p:spPr>
          <a:xfrm>
            <a:off x="718457" y="1362077"/>
            <a:ext cx="5233081" cy="4803774"/>
          </a:xfrm>
        </p:spPr>
        <p:txBody>
          <a:bodyPr vert="horz" lIns="91440" tIns="45720" rIns="91440" bIns="45720" rtlCol="0" anchor="t">
            <a:normAutofit lnSpcReduction="10000"/>
          </a:bodyPr>
          <a:lstStyle/>
          <a:p>
            <a:pPr marL="0" indent="0">
              <a:buNone/>
            </a:pPr>
            <a:endParaRPr lang="en-GB" sz="2200" dirty="0">
              <a:cs typeface="Calibri Light"/>
            </a:endParaRPr>
          </a:p>
          <a:p>
            <a:pPr>
              <a:buFont typeface="Arial"/>
              <a:buChar char="•"/>
            </a:pPr>
            <a:r>
              <a:rPr lang="en-GB" dirty="0">
                <a:solidFill>
                  <a:srgbClr val="0070C0"/>
                </a:solidFill>
                <a:latin typeface="Calibri "/>
                <a:hlinkClick r:id="rId2">
                  <a:extLst>
                    <a:ext uri="{A12FA001-AC4F-418D-AE19-62706E023703}">
                      <ahyp:hlinkClr xmlns:ahyp="http://schemas.microsoft.com/office/drawing/2018/hyperlinkcolor" val="tx"/>
                    </a:ext>
                  </a:extLst>
                </a:hlinkClick>
              </a:rPr>
              <a:t>Useful YouTube videos</a:t>
            </a:r>
            <a:endParaRPr lang="en-GB" dirty="0">
              <a:solidFill>
                <a:srgbClr val="0070C0"/>
              </a:solidFill>
              <a:latin typeface="Calibri "/>
              <a:cs typeface="Calibri Light"/>
            </a:endParaRPr>
          </a:p>
          <a:p>
            <a:pPr>
              <a:buFont typeface="Arial"/>
              <a:buChar char="•"/>
            </a:pPr>
            <a:endParaRPr lang="en-GB" dirty="0">
              <a:solidFill>
                <a:srgbClr val="0070C0"/>
              </a:solidFill>
              <a:latin typeface="Calibri "/>
              <a:cs typeface="Calibri Light"/>
            </a:endParaRPr>
          </a:p>
          <a:p>
            <a:pPr>
              <a:buFont typeface="Arial" panose="05000000000000000000" pitchFamily="2" charset="2"/>
              <a:buChar char="•"/>
            </a:pPr>
            <a:r>
              <a:rPr lang="en-GB" dirty="0">
                <a:solidFill>
                  <a:srgbClr val="0070C0"/>
                </a:solidFill>
                <a:latin typeface="Calibri "/>
                <a:hlinkClick r:id="rId3">
                  <a:extLst>
                    <a:ext uri="{A12FA001-AC4F-418D-AE19-62706E023703}">
                      <ahyp:hlinkClr xmlns:ahyp="http://schemas.microsoft.com/office/drawing/2018/hyperlinkcolor" val="tx"/>
                    </a:ext>
                  </a:extLst>
                </a:hlinkClick>
              </a:rPr>
              <a:t>RefWorks </a:t>
            </a:r>
            <a:r>
              <a:rPr lang="en-GB" dirty="0" err="1">
                <a:solidFill>
                  <a:srgbClr val="0070C0"/>
                </a:solidFill>
                <a:latin typeface="Calibri "/>
                <a:hlinkClick r:id="rId3">
                  <a:extLst>
                    <a:ext uri="{A12FA001-AC4F-418D-AE19-62706E023703}">
                      <ahyp:hlinkClr xmlns:ahyp="http://schemas.microsoft.com/office/drawing/2018/hyperlinkcolor" val="tx"/>
                    </a:ext>
                  </a:extLst>
                </a:hlinkClick>
              </a:rPr>
              <a:t>LibGuide</a:t>
            </a:r>
            <a:endParaRPr lang="en-US" dirty="0">
              <a:solidFill>
                <a:srgbClr val="0070C0"/>
              </a:solidFill>
              <a:latin typeface="Calibri "/>
              <a:cs typeface="Calibri Light"/>
            </a:endParaRPr>
          </a:p>
          <a:p>
            <a:pPr>
              <a:buFont typeface="Arial" panose="05000000000000000000" pitchFamily="2" charset="2"/>
              <a:buChar char="•"/>
            </a:pPr>
            <a:endParaRPr lang="en-GB" dirty="0">
              <a:solidFill>
                <a:srgbClr val="0070C0"/>
              </a:solidFill>
              <a:latin typeface="Calibri "/>
              <a:cs typeface="Calibri Light"/>
            </a:endParaRPr>
          </a:p>
          <a:p>
            <a:pPr>
              <a:buFont typeface="Arial" panose="05000000000000000000" pitchFamily="2" charset="2"/>
              <a:buChar char="•"/>
            </a:pPr>
            <a:r>
              <a:rPr lang="en-GB" dirty="0">
                <a:solidFill>
                  <a:srgbClr val="0070C0"/>
                </a:solidFill>
                <a:latin typeface="Calibri "/>
                <a:hlinkClick r:id="rId4">
                  <a:extLst>
                    <a:ext uri="{A12FA001-AC4F-418D-AE19-62706E023703}">
                      <ahyp:hlinkClr xmlns:ahyp="http://schemas.microsoft.com/office/drawing/2018/hyperlinkcolor" val="tx"/>
                    </a:ext>
                  </a:extLst>
                </a:hlinkClick>
              </a:rPr>
              <a:t>Knowledge Centre</a:t>
            </a:r>
            <a:endParaRPr lang="en-GB" dirty="0">
              <a:solidFill>
                <a:srgbClr val="0070C0"/>
              </a:solidFill>
              <a:latin typeface="Calibri "/>
              <a:cs typeface="Calibri Light"/>
            </a:endParaRPr>
          </a:p>
          <a:p>
            <a:pPr marL="0" indent="0">
              <a:buNone/>
            </a:pPr>
            <a:endParaRPr lang="en-GB" dirty="0">
              <a:solidFill>
                <a:srgbClr val="0070C0"/>
              </a:solidFill>
              <a:latin typeface="Calibri "/>
              <a:ea typeface="Calibri Light"/>
              <a:cs typeface="Calibri Light"/>
            </a:endParaRPr>
          </a:p>
          <a:p>
            <a:pPr>
              <a:buFont typeface="Arial" panose="05000000000000000000" pitchFamily="2" charset="2"/>
              <a:buChar char="•"/>
            </a:pPr>
            <a:r>
              <a:rPr lang="en-GB" dirty="0">
                <a:solidFill>
                  <a:srgbClr val="0070C0"/>
                </a:solidFill>
                <a:latin typeface="Calibri "/>
                <a:ea typeface="Calibri Light"/>
                <a:cs typeface="Calibri Light"/>
                <a:hlinkClick r:id="rId5">
                  <a:extLst>
                    <a:ext uri="{A12FA001-AC4F-418D-AE19-62706E023703}">
                      <ahyp:hlinkClr xmlns:ahyp="http://schemas.microsoft.com/office/drawing/2018/hyperlinkcolor" val="tx"/>
                    </a:ext>
                  </a:extLst>
                </a:hlinkClick>
              </a:rPr>
              <a:t>Adding page numbers</a:t>
            </a:r>
            <a:endParaRPr lang="en-GB" dirty="0">
              <a:solidFill>
                <a:srgbClr val="0070C0"/>
              </a:solidFill>
              <a:latin typeface="Calibri "/>
              <a:ea typeface="Calibri Light"/>
              <a:cs typeface="Calibri Light"/>
            </a:endParaRPr>
          </a:p>
          <a:p>
            <a:pPr>
              <a:buFont typeface="Arial" panose="05000000000000000000" pitchFamily="2" charset="2"/>
              <a:buChar char="•"/>
            </a:pPr>
            <a:endParaRPr lang="en-GB" dirty="0">
              <a:solidFill>
                <a:srgbClr val="0070C0"/>
              </a:solidFill>
              <a:latin typeface="Calibri "/>
              <a:ea typeface="Calibri Light"/>
              <a:cs typeface="Calibri Light"/>
            </a:endParaRPr>
          </a:p>
          <a:p>
            <a:pPr>
              <a:buFont typeface="Arial,Sans-Serif" panose="05000000000000000000" pitchFamily="2" charset="2"/>
              <a:buChar char="•"/>
            </a:pPr>
            <a:r>
              <a:rPr lang="en-GB" dirty="0">
                <a:solidFill>
                  <a:srgbClr val="0070C0"/>
                </a:solidFill>
                <a:latin typeface="Calibri "/>
                <a:ea typeface="Calibri Light"/>
                <a:cs typeface="Calibri Light"/>
                <a:hlinkClick r:id="rId6">
                  <a:extLst>
                    <a:ext uri="{A12FA001-AC4F-418D-AE19-62706E023703}">
                      <ahyp:hlinkClr xmlns:ahyp="http://schemas.microsoft.com/office/drawing/2018/hyperlinkcolor" val="tx"/>
                    </a:ext>
                  </a:extLst>
                </a:hlinkClick>
              </a:rPr>
              <a:t>Links to further information</a:t>
            </a:r>
            <a:endParaRPr lang="en-GB" dirty="0">
              <a:solidFill>
                <a:srgbClr val="0070C0"/>
              </a:solidFill>
              <a:latin typeface="Calibri "/>
              <a:ea typeface="Calibri Light"/>
              <a:cs typeface="Calibri Light"/>
            </a:endParaRPr>
          </a:p>
          <a:p>
            <a:pPr marL="0" indent="0">
              <a:buNone/>
            </a:pPr>
            <a:endParaRPr lang="en-GB" dirty="0">
              <a:solidFill>
                <a:srgbClr val="0070C0"/>
              </a:solidFill>
              <a:ea typeface="Calibri Light"/>
              <a:cs typeface="Calibri Light"/>
            </a:endParaRPr>
          </a:p>
          <a:p>
            <a:pPr marL="0" indent="0">
              <a:buNone/>
            </a:pPr>
            <a:endParaRPr lang="en-US" sz="2200" dirty="0">
              <a:ea typeface="Calibri Light"/>
              <a:cs typeface="Calibri Light"/>
            </a:endParaRPr>
          </a:p>
        </p:txBody>
      </p:sp>
      <p:sp>
        <p:nvSpPr>
          <p:cNvPr id="2" name="Title 1">
            <a:extLst>
              <a:ext uri="{FF2B5EF4-FFF2-40B4-BE49-F238E27FC236}">
                <a16:creationId xmlns:a16="http://schemas.microsoft.com/office/drawing/2014/main" id="{E760EB94-4BCA-D47E-6BEB-2317084C863F}"/>
              </a:ext>
            </a:extLst>
          </p:cNvPr>
          <p:cNvSpPr>
            <a:spLocks noGrp="1"/>
          </p:cNvSpPr>
          <p:nvPr>
            <p:ph type="title"/>
          </p:nvPr>
        </p:nvSpPr>
        <p:spPr>
          <a:xfrm>
            <a:off x="718456" y="262866"/>
            <a:ext cx="10795518" cy="1003916"/>
          </a:xfrm>
        </p:spPr>
        <p:txBody>
          <a:bodyPr anchor="b">
            <a:normAutofit/>
          </a:bodyPr>
          <a:lstStyle/>
          <a:p>
            <a:r>
              <a:rPr lang="en-GB"/>
              <a:t>Useful Links</a:t>
            </a:r>
          </a:p>
        </p:txBody>
      </p:sp>
      <p:pic>
        <p:nvPicPr>
          <p:cNvPr id="4" name="Picture 4" descr="Network with pins">
            <a:extLst>
              <a:ext uri="{FF2B5EF4-FFF2-40B4-BE49-F238E27FC236}">
                <a16:creationId xmlns:a16="http://schemas.microsoft.com/office/drawing/2014/main" id="{03231621-0B8E-5BA9-C4E7-2DF89377D7D8}"/>
              </a:ext>
            </a:extLst>
          </p:cNvPr>
          <p:cNvPicPr>
            <a:picLocks noChangeAspect="1"/>
          </p:cNvPicPr>
          <p:nvPr/>
        </p:nvPicPr>
        <p:blipFill rotWithShape="1">
          <a:blip r:embed="rId7"/>
          <a:srcRect l="11254" r="12438" b="-1"/>
          <a:stretch/>
        </p:blipFill>
        <p:spPr>
          <a:xfrm>
            <a:off x="6387752" y="1266782"/>
            <a:ext cx="5804248" cy="5058238"/>
          </a:xfrm>
          <a:prstGeom prst="rect">
            <a:avLst/>
          </a:prstGeom>
          <a:noFill/>
        </p:spPr>
      </p:pic>
    </p:spTree>
    <p:extLst>
      <p:ext uri="{BB962C8B-B14F-4D97-AF65-F5344CB8AC3E}">
        <p14:creationId xmlns:p14="http://schemas.microsoft.com/office/powerpoint/2010/main" val="606927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p:txBody>
          <a:bodyPr>
            <a:normAutofit/>
          </a:bodyPr>
          <a:lstStyle/>
          <a:p>
            <a:r>
              <a:rPr lang="en-GB" b="1" err="1">
                <a:cs typeface="Calibri Light"/>
              </a:rPr>
              <a:t>MyBib</a:t>
            </a:r>
            <a:endParaRPr lang="en-GB" b="1">
              <a:cs typeface="Calibri Light"/>
            </a:endParaRPr>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idx="4294967295"/>
          </p:nvPr>
        </p:nvSpPr>
        <p:spPr>
          <a:xfrm>
            <a:off x="543208" y="1562777"/>
            <a:ext cx="3594226" cy="4945062"/>
          </a:xfrm>
        </p:spPr>
        <p:txBody>
          <a:bodyPr vert="horz" lIns="91440" tIns="45720" rIns="91440" bIns="45720" rtlCol="0" anchor="t">
            <a:normAutofit/>
          </a:bodyPr>
          <a:lstStyle/>
          <a:p>
            <a:pPr marL="0" indent="0">
              <a:buNone/>
            </a:pPr>
            <a:r>
              <a:rPr lang="en-US" sz="2400" dirty="0">
                <a:solidFill>
                  <a:srgbClr val="0563C1"/>
                </a:solidFill>
                <a:latin typeface="Calibri "/>
                <a:ea typeface="Calibri Light"/>
                <a:cs typeface="Calibri"/>
                <a:hlinkClick r:id="rId2"/>
              </a:rPr>
              <a:t>Access via MyBib.com</a:t>
            </a:r>
            <a:endParaRPr lang="en-US" sz="2400" dirty="0">
              <a:latin typeface="Calibri "/>
              <a:ea typeface="Calibri Light"/>
              <a:cs typeface="Calibri"/>
            </a:endParaRPr>
          </a:p>
          <a:p>
            <a:pPr marL="0" indent="0">
              <a:buNone/>
            </a:pPr>
            <a:endParaRPr lang="en-US" sz="2000" dirty="0">
              <a:solidFill>
                <a:srgbClr val="0563C1"/>
              </a:solidFill>
              <a:latin typeface="Calibri "/>
              <a:ea typeface="Calibri Light"/>
              <a:cs typeface="Calibri"/>
            </a:endParaRPr>
          </a:p>
          <a:p>
            <a:pPr>
              <a:buFont typeface="Arial" panose="020B0604020202020204" pitchFamily="34" charset="0"/>
              <a:buChar char="•"/>
            </a:pPr>
            <a:r>
              <a:rPr lang="en-US" sz="2400" dirty="0">
                <a:latin typeface="Calibri "/>
                <a:ea typeface="Calibri Light"/>
                <a:cs typeface="Calibri"/>
              </a:rPr>
              <a:t>A free online reference manager.</a:t>
            </a:r>
          </a:p>
          <a:p>
            <a:pPr>
              <a:buFont typeface="Arial" panose="020B0604020202020204" pitchFamily="34" charset="0"/>
              <a:buChar char="•"/>
            </a:pPr>
            <a:r>
              <a:rPr lang="en-US" sz="2400" dirty="0">
                <a:latin typeface="Calibri "/>
                <a:ea typeface="Calibri Light"/>
                <a:cs typeface="Calibri"/>
              </a:rPr>
              <a:t>Simple to use.</a:t>
            </a:r>
          </a:p>
          <a:p>
            <a:pPr>
              <a:buFont typeface="Arial" panose="020B0604020202020204" pitchFamily="34" charset="0"/>
              <a:buChar char="•"/>
            </a:pPr>
            <a:r>
              <a:rPr lang="en-US" sz="2400" dirty="0">
                <a:latin typeface="Calibri "/>
                <a:ea typeface="Calibri Light"/>
                <a:cs typeface="Calibri"/>
              </a:rPr>
              <a:t>No sign-up required.</a:t>
            </a:r>
          </a:p>
          <a:p>
            <a:pPr>
              <a:buFont typeface="Arial" panose="020B0604020202020204" pitchFamily="34" charset="0"/>
              <a:buChar char="•"/>
            </a:pPr>
            <a:r>
              <a:rPr lang="en-GB" sz="2400" dirty="0">
                <a:latin typeface="Calibri "/>
                <a:ea typeface="Calibri Light"/>
                <a:cs typeface="Calibri" panose="020F0502020204030204"/>
              </a:rPr>
              <a:t>Hundreds of referencing styles available, including Cite Them Right, 12</a:t>
            </a:r>
            <a:r>
              <a:rPr lang="en-GB" sz="2400" baseline="30000" dirty="0">
                <a:latin typeface="Calibri "/>
                <a:ea typeface="Calibri Light"/>
                <a:cs typeface="Calibri" panose="020F0502020204030204"/>
              </a:rPr>
              <a:t>th</a:t>
            </a:r>
            <a:r>
              <a:rPr lang="en-GB" sz="2400" dirty="0">
                <a:latin typeface="Calibri "/>
                <a:ea typeface="Calibri Light"/>
                <a:cs typeface="Calibri" panose="020F0502020204030204"/>
              </a:rPr>
              <a:t> edition.</a:t>
            </a:r>
          </a:p>
          <a:p>
            <a:pPr>
              <a:buFont typeface="Arial" panose="020B0604020202020204" pitchFamily="34" charset="0"/>
              <a:buChar char="•"/>
            </a:pPr>
            <a:endParaRPr lang="en-US" sz="2400" dirty="0">
              <a:ea typeface="Calibri Light"/>
              <a:cs typeface="Calibri"/>
            </a:endParaRPr>
          </a:p>
        </p:txBody>
      </p:sp>
      <p:pic>
        <p:nvPicPr>
          <p:cNvPr id="5" name="Picture 4">
            <a:extLst>
              <a:ext uri="{FF2B5EF4-FFF2-40B4-BE49-F238E27FC236}">
                <a16:creationId xmlns:a16="http://schemas.microsoft.com/office/drawing/2014/main" id="{9E6BC272-FBC1-819C-AF81-72159C838642}"/>
              </a:ext>
            </a:extLst>
          </p:cNvPr>
          <p:cNvPicPr>
            <a:picLocks noChangeAspect="1"/>
          </p:cNvPicPr>
          <p:nvPr/>
        </p:nvPicPr>
        <p:blipFill>
          <a:blip r:embed="rId3"/>
          <a:stretch>
            <a:fillRect/>
          </a:stretch>
        </p:blipFill>
        <p:spPr>
          <a:xfrm>
            <a:off x="5017905" y="1959429"/>
            <a:ext cx="6950160" cy="3454436"/>
          </a:xfrm>
          <a:prstGeom prst="rect">
            <a:avLst/>
          </a:prstGeom>
        </p:spPr>
      </p:pic>
    </p:spTree>
    <p:extLst>
      <p:ext uri="{BB962C8B-B14F-4D97-AF65-F5344CB8AC3E}">
        <p14:creationId xmlns:p14="http://schemas.microsoft.com/office/powerpoint/2010/main" val="3896100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A8BC7-1FA6-8B51-F648-E7E42EE95765}"/>
              </a:ext>
            </a:extLst>
          </p:cNvPr>
          <p:cNvSpPr>
            <a:spLocks noGrp="1"/>
          </p:cNvSpPr>
          <p:nvPr>
            <p:ph type="title"/>
          </p:nvPr>
        </p:nvSpPr>
        <p:spPr/>
        <p:txBody>
          <a:bodyPr>
            <a:normAutofit/>
          </a:bodyPr>
          <a:lstStyle/>
          <a:p>
            <a:r>
              <a:rPr lang="en-GB" b="1">
                <a:cs typeface="Calibri Light"/>
              </a:rPr>
              <a:t>Zotero</a:t>
            </a:r>
          </a:p>
        </p:txBody>
      </p:sp>
      <p:sp>
        <p:nvSpPr>
          <p:cNvPr id="3" name="Content Placeholder 2">
            <a:extLst>
              <a:ext uri="{FF2B5EF4-FFF2-40B4-BE49-F238E27FC236}">
                <a16:creationId xmlns:a16="http://schemas.microsoft.com/office/drawing/2014/main" id="{EA938894-F781-EB47-A75D-84B2FD6EC189}"/>
              </a:ext>
            </a:extLst>
          </p:cNvPr>
          <p:cNvSpPr>
            <a:spLocks noGrp="1"/>
          </p:cNvSpPr>
          <p:nvPr>
            <p:ph sz="quarter" idx="10"/>
          </p:nvPr>
        </p:nvSpPr>
        <p:spPr>
          <a:xfrm>
            <a:off x="317997" y="1415823"/>
            <a:ext cx="6499262" cy="4574040"/>
          </a:xfrm>
        </p:spPr>
        <p:txBody>
          <a:bodyPr vert="horz" lIns="91440" tIns="45720" rIns="91440" bIns="45720" rtlCol="0" anchor="t">
            <a:noAutofit/>
          </a:bodyPr>
          <a:lstStyle/>
          <a:p>
            <a:pPr marL="0" indent="0">
              <a:buNone/>
            </a:pPr>
            <a:r>
              <a:rPr lang="en-GB" sz="2000" dirty="0">
                <a:latin typeface="Calibri "/>
                <a:ea typeface="Calibri Light"/>
                <a:cs typeface="Calibri" panose="020F0502020204030204"/>
                <a:hlinkClick r:id="rId3"/>
              </a:rPr>
              <a:t>Access via Zotero.org</a:t>
            </a:r>
            <a:endParaRPr lang="en-GB" sz="2000" dirty="0">
              <a:latin typeface="Calibri "/>
              <a:ea typeface="Calibri Light"/>
              <a:cs typeface="Calibri" panose="020F0502020204030204"/>
            </a:endParaRPr>
          </a:p>
          <a:p>
            <a:pPr>
              <a:buFont typeface="Arial" panose="020B0604020202020204" pitchFamily="34" charset="0"/>
              <a:buChar char="•"/>
            </a:pPr>
            <a:r>
              <a:rPr lang="en-GB" sz="2000" dirty="0">
                <a:latin typeface="Calibri "/>
                <a:ea typeface="Calibri Light"/>
                <a:cs typeface="Calibri" panose="020F0502020204030204"/>
              </a:rPr>
              <a:t>A free web browser extension tool run by a non-profit organisation.</a:t>
            </a:r>
          </a:p>
          <a:p>
            <a:pPr>
              <a:buFont typeface="Arial" panose="020B0604020202020204" pitchFamily="34" charset="0"/>
              <a:buChar char="•"/>
            </a:pPr>
            <a:r>
              <a:rPr lang="en-GB" sz="2000" dirty="0">
                <a:latin typeface="Calibri "/>
                <a:ea typeface="Calibri Light"/>
                <a:cs typeface="Calibri" panose="020F0502020204030204"/>
              </a:rPr>
              <a:t>Compatible with Word, Open Office and Google Docs.</a:t>
            </a:r>
          </a:p>
          <a:p>
            <a:pPr>
              <a:buFont typeface="Arial" panose="020B0604020202020204" pitchFamily="34" charset="0"/>
              <a:buChar char="•"/>
            </a:pPr>
            <a:r>
              <a:rPr lang="en-GB" sz="2000" dirty="0">
                <a:latin typeface="Calibri "/>
                <a:ea typeface="Calibri Light"/>
                <a:cs typeface="Calibri" panose="020F0502020204030204"/>
              </a:rPr>
              <a:t>Thousands of referencing styles available, including Cite Them Right. </a:t>
            </a:r>
          </a:p>
          <a:p>
            <a:pPr>
              <a:buFont typeface="Arial" panose="020B0604020202020204" pitchFamily="34" charset="0"/>
              <a:buChar char="•"/>
            </a:pPr>
            <a:r>
              <a:rPr lang="en-GB" sz="2000" dirty="0">
                <a:latin typeface="Calibri "/>
                <a:ea typeface="Calibri Light"/>
                <a:cs typeface="Calibri" panose="020F0502020204030204"/>
              </a:rPr>
              <a:t>Android and IOS compatible.</a:t>
            </a:r>
          </a:p>
          <a:p>
            <a:pPr>
              <a:buFont typeface="Arial" panose="020B0604020202020204" pitchFamily="34" charset="0"/>
              <a:buChar char="•"/>
            </a:pPr>
            <a:r>
              <a:rPr lang="en-GB" sz="2000" dirty="0">
                <a:latin typeface="Calibri "/>
                <a:ea typeface="Calibri Light"/>
                <a:cs typeface="Calibri" panose="020F0502020204030204"/>
                <a:hlinkClick r:id="rId4"/>
              </a:rPr>
              <a:t>Video guides</a:t>
            </a:r>
            <a:endParaRPr lang="en-GB" sz="2000" dirty="0">
              <a:latin typeface="Calibri "/>
              <a:ea typeface="Calibri Light"/>
              <a:cs typeface="Calibri" panose="020F0502020204030204"/>
            </a:endParaRPr>
          </a:p>
          <a:p>
            <a:pPr>
              <a:buFont typeface="Arial" panose="020B0604020202020204" pitchFamily="34" charset="0"/>
              <a:buChar char="•"/>
            </a:pPr>
            <a:r>
              <a:rPr lang="en-GB" sz="2000" dirty="0">
                <a:latin typeface="Calibri "/>
                <a:ea typeface="Calibri Light"/>
                <a:cs typeface="Calibri" panose="020F0502020204030204"/>
                <a:hlinkClick r:id="rId5"/>
              </a:rPr>
              <a:t>Quick start guide</a:t>
            </a:r>
            <a:endParaRPr lang="en-GB" sz="2000" dirty="0">
              <a:latin typeface="Calibri "/>
              <a:ea typeface="Calibri Light"/>
              <a:cs typeface="Calibri" panose="020F0502020204030204"/>
            </a:endParaRPr>
          </a:p>
          <a:p>
            <a:pPr>
              <a:buFont typeface="Arial" panose="020B0604020202020204" pitchFamily="34" charset="0"/>
              <a:buChar char="•"/>
            </a:pPr>
            <a:endParaRPr lang="en-GB" sz="2000" dirty="0">
              <a:latin typeface="Calibri "/>
              <a:ea typeface="Calibri Light"/>
              <a:cs typeface="Calibri" panose="020F0502020204030204"/>
            </a:endParaRPr>
          </a:p>
          <a:p>
            <a:pPr>
              <a:buFont typeface="Arial" panose="020B0604020202020204" pitchFamily="34" charset="0"/>
              <a:buChar char="•"/>
            </a:pPr>
            <a:r>
              <a:rPr lang="en-GB" sz="2000" dirty="0" err="1">
                <a:latin typeface="Calibri "/>
                <a:ea typeface="Calibri Light"/>
                <a:cs typeface="Calibri" panose="020F0502020204030204"/>
                <a:hlinkClick r:id="rId6"/>
              </a:rPr>
              <a:t>ZoteroBib</a:t>
            </a:r>
            <a:endParaRPr lang="en-GB" sz="2000" dirty="0">
              <a:latin typeface="Calibri "/>
              <a:ea typeface="Calibri Light"/>
              <a:cs typeface="Calibri" panose="020F0502020204030204"/>
            </a:endParaRPr>
          </a:p>
          <a:p>
            <a:pPr>
              <a:buFont typeface="Arial" panose="020B0604020202020204" pitchFamily="34" charset="0"/>
              <a:buChar char="•"/>
            </a:pPr>
            <a:r>
              <a:rPr lang="en-GB" sz="2000" dirty="0">
                <a:latin typeface="Calibri "/>
                <a:ea typeface="Calibri Light"/>
                <a:cs typeface="Calibri" panose="020F0502020204030204"/>
              </a:rPr>
              <a:t>A simple online tool to help create a reference list using a title, URL, DOI or ISBN without creating an account. </a:t>
            </a:r>
          </a:p>
          <a:p>
            <a:pPr marL="457200" indent="-457200"/>
            <a:endParaRPr lang="en-GB" sz="2400" dirty="0">
              <a:cs typeface="Calibri" panose="020F0502020204030204"/>
            </a:endParaRPr>
          </a:p>
        </p:txBody>
      </p:sp>
      <p:pic>
        <p:nvPicPr>
          <p:cNvPr id="5" name="Online Media 4" title="How To Use Zotero (A Complete Beginner's Guide)">
            <a:hlinkClick r:id="" action="ppaction://media"/>
            <a:extLst>
              <a:ext uri="{FF2B5EF4-FFF2-40B4-BE49-F238E27FC236}">
                <a16:creationId xmlns:a16="http://schemas.microsoft.com/office/drawing/2014/main" id="{F0AB1A0E-3BEB-54EC-B235-C5C288F26A20}"/>
              </a:ext>
            </a:extLst>
          </p:cNvPr>
          <p:cNvPicPr>
            <a:picLocks noRot="1" noChangeAspect="1"/>
          </p:cNvPicPr>
          <p:nvPr>
            <a:videoFile r:link="rId1"/>
          </p:nvPr>
        </p:nvPicPr>
        <p:blipFill>
          <a:blip r:embed="rId7"/>
          <a:stretch>
            <a:fillRect/>
          </a:stretch>
        </p:blipFill>
        <p:spPr>
          <a:xfrm>
            <a:off x="7025774" y="2209046"/>
            <a:ext cx="4631072" cy="3083733"/>
          </a:xfrm>
          <a:prstGeom prst="rect">
            <a:avLst/>
          </a:prstGeom>
        </p:spPr>
      </p:pic>
    </p:spTree>
    <p:extLst>
      <p:ext uri="{BB962C8B-B14F-4D97-AF65-F5344CB8AC3E}">
        <p14:creationId xmlns:p14="http://schemas.microsoft.com/office/powerpoint/2010/main" val="247493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p:txBody>
          <a:bodyPr>
            <a:normAutofit/>
          </a:bodyPr>
          <a:lstStyle/>
          <a:p>
            <a:r>
              <a:rPr lang="en-GB" b="1">
                <a:cs typeface="Calibri Light"/>
                <a:hlinkClick r:id="rId3">
                  <a:extLst>
                    <a:ext uri="{A12FA001-AC4F-418D-AE19-62706E023703}">
                      <ahyp:hlinkClr xmlns:ahyp="http://schemas.microsoft.com/office/drawing/2018/hyperlinkcolor" val="tx"/>
                    </a:ext>
                  </a:extLst>
                </a:hlinkClick>
              </a:rPr>
              <a:t>Mendeley</a:t>
            </a:r>
            <a:endParaRPr lang="en-GB" b="1">
              <a:cs typeface="Calibri Light"/>
            </a:endParaRPr>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idx="4294967295"/>
          </p:nvPr>
        </p:nvSpPr>
        <p:spPr>
          <a:xfrm>
            <a:off x="344031" y="1458617"/>
            <a:ext cx="4578350" cy="4945062"/>
          </a:xfrm>
        </p:spPr>
        <p:txBody>
          <a:bodyPr vert="horz" lIns="91440" tIns="45720" rIns="91440" bIns="45720" rtlCol="0" anchor="t">
            <a:normAutofit/>
          </a:bodyPr>
          <a:lstStyle/>
          <a:p>
            <a:pPr marL="0" indent="0">
              <a:buNone/>
            </a:pPr>
            <a:r>
              <a:rPr lang="en-US" sz="2000" dirty="0">
                <a:solidFill>
                  <a:srgbClr val="0563C1"/>
                </a:solidFill>
                <a:latin typeface="Calibri "/>
                <a:ea typeface="Calibri Light"/>
                <a:cs typeface="Calibri"/>
                <a:hlinkClick r:id="rId3"/>
              </a:rPr>
              <a:t>Access via Mendeley.com</a:t>
            </a:r>
            <a:endParaRPr lang="en-US" sz="2000" dirty="0">
              <a:latin typeface="Calibri "/>
              <a:ea typeface="Calibri Light"/>
              <a:cs typeface="Calibri"/>
            </a:endParaRPr>
          </a:p>
          <a:p>
            <a:pPr marL="0" indent="0">
              <a:buNone/>
            </a:pPr>
            <a:endParaRPr lang="en-US" sz="2000" dirty="0">
              <a:solidFill>
                <a:srgbClr val="0563C1"/>
              </a:solidFill>
              <a:latin typeface="Calibri "/>
              <a:ea typeface="Calibri Light"/>
              <a:cs typeface="Calibri"/>
            </a:endParaRPr>
          </a:p>
          <a:p>
            <a:pPr>
              <a:buFont typeface="Arial" panose="020B0604020202020204" pitchFamily="34" charset="0"/>
              <a:buChar char="•"/>
            </a:pPr>
            <a:r>
              <a:rPr lang="en-US" sz="2000" dirty="0">
                <a:latin typeface="Calibri "/>
                <a:ea typeface="Calibri Light"/>
                <a:cs typeface="Calibri"/>
              </a:rPr>
              <a:t>A free desk-top based reference manager and academic social networking tool.</a:t>
            </a:r>
          </a:p>
          <a:p>
            <a:pPr>
              <a:buFont typeface="Arial" panose="020B0604020202020204" pitchFamily="34" charset="0"/>
              <a:buChar char="•"/>
            </a:pPr>
            <a:r>
              <a:rPr lang="en-US" sz="2000" dirty="0">
                <a:latin typeface="Calibri "/>
                <a:ea typeface="Calibri Light"/>
                <a:cs typeface="Calibri"/>
              </a:rPr>
              <a:t>Extract data from imported PDFs</a:t>
            </a:r>
            <a:endParaRPr lang="en-US" sz="2000" dirty="0">
              <a:latin typeface="Calibri "/>
              <a:ea typeface="Calibri Light"/>
              <a:cs typeface="Calibri Light"/>
            </a:endParaRPr>
          </a:p>
          <a:p>
            <a:pPr>
              <a:buFont typeface="Arial" panose="020B0604020202020204" pitchFamily="34" charset="0"/>
              <a:buChar char="•"/>
            </a:pPr>
            <a:r>
              <a:rPr lang="en-US" sz="2000" dirty="0">
                <a:latin typeface="Calibri "/>
                <a:ea typeface="Calibri Light"/>
                <a:cs typeface="Calibri"/>
              </a:rPr>
              <a:t>Allows collaboration with other researchers.</a:t>
            </a:r>
          </a:p>
          <a:p>
            <a:pPr>
              <a:buFont typeface="Arial" panose="020B0604020202020204" pitchFamily="34" charset="0"/>
              <a:buChar char="•"/>
            </a:pPr>
            <a:r>
              <a:rPr lang="en-US" sz="2000" dirty="0">
                <a:latin typeface="Calibri "/>
                <a:ea typeface="Calibri Light"/>
                <a:cs typeface="Calibri"/>
              </a:rPr>
              <a:t>Highlight and annotate papers</a:t>
            </a:r>
          </a:p>
          <a:p>
            <a:pPr>
              <a:buFont typeface="Arial" panose="020B0604020202020204" pitchFamily="34" charset="0"/>
              <a:buChar char="•"/>
            </a:pPr>
            <a:r>
              <a:rPr lang="en-US" sz="2000" dirty="0">
                <a:latin typeface="Calibri "/>
                <a:ea typeface="Calibri Light"/>
                <a:cs typeface="Calibri"/>
              </a:rPr>
              <a:t>Plug ins available to create in-text citations.</a:t>
            </a:r>
          </a:p>
          <a:p>
            <a:pPr>
              <a:buFont typeface="Arial" panose="020B0604020202020204" pitchFamily="34" charset="0"/>
              <a:buChar char="•"/>
            </a:pPr>
            <a:r>
              <a:rPr lang="en-US" sz="2000" dirty="0">
                <a:latin typeface="Calibri "/>
                <a:ea typeface="Calibri Light"/>
                <a:cs typeface="Calibri"/>
                <a:hlinkClick r:id="rId4"/>
              </a:rPr>
              <a:t>Beginners guide to Mendeley</a:t>
            </a:r>
            <a:endParaRPr lang="en-US" sz="2000" dirty="0">
              <a:latin typeface="Calibri "/>
              <a:ea typeface="Calibri Light"/>
              <a:cs typeface="Calibri"/>
            </a:endParaRPr>
          </a:p>
          <a:p>
            <a:pPr>
              <a:buFont typeface="Arial" panose="020B0604020202020204" pitchFamily="34" charset="0"/>
              <a:buChar char="•"/>
            </a:pPr>
            <a:r>
              <a:rPr lang="en-US" sz="2000" dirty="0">
                <a:latin typeface="Calibri "/>
                <a:ea typeface="Calibri Light"/>
                <a:cs typeface="Calibri"/>
                <a:hlinkClick r:id="rId5"/>
              </a:rPr>
              <a:t>YouTube Videos</a:t>
            </a:r>
            <a:endParaRPr lang="en-US" sz="2000" dirty="0">
              <a:latin typeface="Calibri "/>
              <a:ea typeface="Calibri Light"/>
              <a:cs typeface="Calibri"/>
            </a:endParaRPr>
          </a:p>
        </p:txBody>
      </p:sp>
      <p:pic>
        <p:nvPicPr>
          <p:cNvPr id="4" name="Online Media 3" title="The new Mendeley Reference Manager">
            <a:hlinkClick r:id="" action="ppaction://media"/>
            <a:extLst>
              <a:ext uri="{FF2B5EF4-FFF2-40B4-BE49-F238E27FC236}">
                <a16:creationId xmlns:a16="http://schemas.microsoft.com/office/drawing/2014/main" id="{8E7BDDFE-4105-E855-EAF1-FA1ABA769C7A}"/>
              </a:ext>
            </a:extLst>
          </p:cNvPr>
          <p:cNvPicPr>
            <a:picLocks noRot="1" noChangeAspect="1"/>
          </p:cNvPicPr>
          <p:nvPr>
            <a:videoFile r:link="rId1"/>
          </p:nvPr>
        </p:nvPicPr>
        <p:blipFill>
          <a:blip r:embed="rId6"/>
          <a:stretch>
            <a:fillRect/>
          </a:stretch>
        </p:blipFill>
        <p:spPr>
          <a:xfrm>
            <a:off x="5783362" y="1458617"/>
            <a:ext cx="6155141" cy="4616355"/>
          </a:xfrm>
          <a:prstGeom prst="rect">
            <a:avLst/>
          </a:prstGeom>
        </p:spPr>
      </p:pic>
    </p:spTree>
    <p:extLst>
      <p:ext uri="{BB962C8B-B14F-4D97-AF65-F5344CB8AC3E}">
        <p14:creationId xmlns:p14="http://schemas.microsoft.com/office/powerpoint/2010/main" val="2055416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E33B6-739B-88D5-D3A6-04B2C707C6C5}"/>
              </a:ext>
            </a:extLst>
          </p:cNvPr>
          <p:cNvSpPr>
            <a:spLocks noGrp="1"/>
          </p:cNvSpPr>
          <p:nvPr>
            <p:ph type="title"/>
          </p:nvPr>
        </p:nvSpPr>
        <p:spPr/>
        <p:txBody>
          <a:bodyPr/>
          <a:lstStyle/>
          <a:p>
            <a:r>
              <a:rPr lang="en-GB" b="1">
                <a:cs typeface="Calibri Light"/>
              </a:rPr>
              <a:t>Points to consider...</a:t>
            </a:r>
          </a:p>
        </p:txBody>
      </p:sp>
      <p:sp>
        <p:nvSpPr>
          <p:cNvPr id="3" name="Content Placeholder 2">
            <a:extLst>
              <a:ext uri="{FF2B5EF4-FFF2-40B4-BE49-F238E27FC236}">
                <a16:creationId xmlns:a16="http://schemas.microsoft.com/office/drawing/2014/main" id="{0BB5198A-533E-941E-8E2C-7455F55FA7FB}"/>
              </a:ext>
            </a:extLst>
          </p:cNvPr>
          <p:cNvSpPr>
            <a:spLocks noGrp="1"/>
          </p:cNvSpPr>
          <p:nvPr>
            <p:ph sz="quarter" idx="10"/>
          </p:nvPr>
        </p:nvSpPr>
        <p:spPr>
          <a:xfrm>
            <a:off x="4566633" y="1493973"/>
            <a:ext cx="7408191" cy="4574040"/>
          </a:xfrm>
        </p:spPr>
        <p:txBody>
          <a:bodyPr vert="horz" lIns="91440" tIns="45720" rIns="91440" bIns="45720" rtlCol="0" anchor="t">
            <a:normAutofit lnSpcReduction="10000"/>
          </a:bodyPr>
          <a:lstStyle/>
          <a:p>
            <a:pPr marL="342900" indent="-342900">
              <a:buFont typeface="Arial" panose="05000000000000000000" pitchFamily="2" charset="2"/>
              <a:buChar char="•"/>
            </a:pPr>
            <a:r>
              <a:rPr lang="en-GB" sz="2400" dirty="0">
                <a:latin typeface="Calibri "/>
                <a:ea typeface="+mn-lt"/>
                <a:cs typeface="+mn-lt"/>
              </a:rPr>
              <a:t>Does the software support the citation style(s) I need? </a:t>
            </a:r>
            <a:endParaRPr lang="en-US" dirty="0">
              <a:latin typeface="Calibri "/>
            </a:endParaRPr>
          </a:p>
          <a:p>
            <a:pPr marL="342900" indent="-342900">
              <a:buFont typeface="Arial" panose="05000000000000000000" pitchFamily="2" charset="2"/>
              <a:buChar char="•"/>
            </a:pPr>
            <a:r>
              <a:rPr lang="en-GB" sz="2400" dirty="0">
                <a:latin typeface="Calibri "/>
                <a:ea typeface="+mn-lt"/>
                <a:cs typeface="+mn-lt"/>
              </a:rPr>
              <a:t>Can I edit the styles? </a:t>
            </a:r>
          </a:p>
          <a:p>
            <a:pPr marL="342900" indent="-342900">
              <a:buFont typeface="Arial" panose="05000000000000000000" pitchFamily="2" charset="2"/>
              <a:buChar char="•"/>
            </a:pPr>
            <a:r>
              <a:rPr lang="en-GB" sz="2400" dirty="0">
                <a:latin typeface="Calibri "/>
                <a:ea typeface="+mn-lt"/>
                <a:cs typeface="+mn-lt"/>
              </a:rPr>
              <a:t>Does the software allow me to edit all the data fields I want?  </a:t>
            </a:r>
          </a:p>
          <a:p>
            <a:pPr marL="342900" indent="-342900">
              <a:buFont typeface="Arial" panose="05000000000000000000" pitchFamily="2" charset="2"/>
              <a:buChar char="•"/>
            </a:pPr>
            <a:r>
              <a:rPr lang="en-GB" sz="2400" dirty="0">
                <a:latin typeface="Calibri "/>
                <a:ea typeface="+mn-lt"/>
                <a:cs typeface="+mn-lt"/>
              </a:rPr>
              <a:t>Will I have enough space (or am I willing to pay)?  </a:t>
            </a:r>
          </a:p>
          <a:p>
            <a:pPr marL="342900" indent="-342900">
              <a:buFont typeface="Arial" panose="05000000000000000000" pitchFamily="2" charset="2"/>
              <a:buChar char="•"/>
            </a:pPr>
            <a:r>
              <a:rPr lang="en-GB" sz="2400" dirty="0">
                <a:latin typeface="Calibri "/>
                <a:ea typeface="+mn-lt"/>
                <a:cs typeface="+mn-lt"/>
              </a:rPr>
              <a:t>Can I install this software on the computers I use? </a:t>
            </a:r>
          </a:p>
          <a:p>
            <a:pPr marL="342900" indent="-342900">
              <a:buFont typeface="Arial" panose="05000000000000000000" pitchFamily="2" charset="2"/>
              <a:buChar char="•"/>
            </a:pPr>
            <a:r>
              <a:rPr lang="en-GB" sz="2400" dirty="0">
                <a:latin typeface="Calibri "/>
                <a:ea typeface="+mn-lt"/>
                <a:cs typeface="+mn-lt"/>
              </a:rPr>
              <a:t>Which word processors does the software support? </a:t>
            </a:r>
          </a:p>
          <a:p>
            <a:pPr marL="342900" indent="-342900">
              <a:buFont typeface="Arial" panose="05000000000000000000" pitchFamily="2" charset="2"/>
              <a:buChar char="•"/>
            </a:pPr>
            <a:r>
              <a:rPr lang="en-GB" sz="2400" dirty="0">
                <a:latin typeface="Calibri "/>
                <a:ea typeface="+mn-lt"/>
                <a:cs typeface="+mn-lt"/>
              </a:rPr>
              <a:t>Can I work on and off-line? </a:t>
            </a:r>
          </a:p>
          <a:p>
            <a:pPr marL="342900" indent="-342900">
              <a:buFont typeface="Arial" panose="05000000000000000000" pitchFamily="2" charset="2"/>
              <a:buChar char="•"/>
            </a:pPr>
            <a:r>
              <a:rPr lang="en-GB" sz="2400" dirty="0">
                <a:latin typeface="Calibri "/>
                <a:ea typeface="+mn-lt"/>
                <a:cs typeface="+mn-lt"/>
              </a:rPr>
              <a:t>What sort of files can I import? (.</a:t>
            </a:r>
            <a:r>
              <a:rPr lang="en-GB" sz="2400" dirty="0" err="1">
                <a:latin typeface="Calibri "/>
                <a:ea typeface="+mn-lt"/>
                <a:cs typeface="+mn-lt"/>
              </a:rPr>
              <a:t>ris</a:t>
            </a:r>
            <a:r>
              <a:rPr lang="en-GB" sz="2400" dirty="0">
                <a:latin typeface="Calibri "/>
                <a:ea typeface="+mn-lt"/>
                <a:cs typeface="+mn-lt"/>
              </a:rPr>
              <a:t>, .bib etc.) </a:t>
            </a:r>
          </a:p>
          <a:p>
            <a:pPr marL="342900" indent="-342900">
              <a:buFont typeface="Arial" panose="05000000000000000000" pitchFamily="2" charset="2"/>
              <a:buChar char="•"/>
            </a:pPr>
            <a:r>
              <a:rPr lang="en-GB" sz="2400" dirty="0">
                <a:latin typeface="Calibri "/>
                <a:ea typeface="+mn-lt"/>
                <a:cs typeface="+mn-lt"/>
              </a:rPr>
              <a:t>Can I easily export references from my favourite databases?</a:t>
            </a:r>
            <a:endParaRPr lang="en-GB" sz="2400" dirty="0">
              <a:latin typeface="Calibri "/>
              <a:ea typeface="Calibri"/>
              <a:cs typeface="Calibri"/>
            </a:endParaRPr>
          </a:p>
        </p:txBody>
      </p:sp>
      <p:sp>
        <p:nvSpPr>
          <p:cNvPr id="5" name="TextBox 4">
            <a:extLst>
              <a:ext uri="{FF2B5EF4-FFF2-40B4-BE49-F238E27FC236}">
                <a16:creationId xmlns:a16="http://schemas.microsoft.com/office/drawing/2014/main" id="{56D92266-DC53-401C-87FB-5DCC4E09AA92}"/>
              </a:ext>
            </a:extLst>
          </p:cNvPr>
          <p:cNvSpPr txBox="1"/>
          <p:nvPr/>
        </p:nvSpPr>
        <p:spPr>
          <a:xfrm>
            <a:off x="482203" y="5915759"/>
            <a:ext cx="11496849"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ea typeface="+mn-lt"/>
                <a:cs typeface="+mn-lt"/>
              </a:rPr>
              <a:t>This work is licensed and adapted under a </a:t>
            </a:r>
            <a:r>
              <a:rPr lang="en-GB" sz="1400" b="1">
                <a:solidFill>
                  <a:srgbClr val="0563C1"/>
                </a:solidFill>
                <a:ea typeface="+mn-lt"/>
                <a:cs typeface="+mn-lt"/>
                <a:hlinkClick r:id="rId2"/>
              </a:rPr>
              <a:t>Creative Commons Attribution 4.0 International License</a:t>
            </a:r>
            <a:r>
              <a:rPr lang="en-GB" sz="1400">
                <a:ea typeface="+mn-lt"/>
                <a:cs typeface="+mn-lt"/>
              </a:rPr>
              <a:t>. Attribution: </a:t>
            </a:r>
            <a:r>
              <a:rPr lang="en-GB" sz="1400">
                <a:ea typeface="+mn-lt"/>
                <a:cs typeface="+mn-lt"/>
                <a:hlinkClick r:id="rId3"/>
              </a:rPr>
              <a:t>Oxford University Bodleian Libraries</a:t>
            </a:r>
            <a:endParaRPr lang="en-GB" sz="1400" err="1">
              <a:cs typeface="Calibri"/>
            </a:endParaRPr>
          </a:p>
        </p:txBody>
      </p:sp>
      <p:pic>
        <p:nvPicPr>
          <p:cNvPr id="26" name="Picture 26">
            <a:extLst>
              <a:ext uri="{FF2B5EF4-FFF2-40B4-BE49-F238E27FC236}">
                <a16:creationId xmlns:a16="http://schemas.microsoft.com/office/drawing/2014/main" id="{C7EF2BF7-B650-5A1B-6D01-482E61B8FBA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p:blipFill>
        <p:spPr>
          <a:xfrm rot="21288074">
            <a:off x="602479" y="1808610"/>
            <a:ext cx="3547873" cy="354787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364434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B490F5-DF98-78B9-7EE8-4033D27C5526}"/>
              </a:ext>
            </a:extLst>
          </p:cNvPr>
          <p:cNvSpPr txBox="1"/>
          <p:nvPr/>
        </p:nvSpPr>
        <p:spPr>
          <a:xfrm>
            <a:off x="260257" y="1930402"/>
            <a:ext cx="8302446" cy="35559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57150">
              <a:lnSpc>
                <a:spcPct val="90000"/>
              </a:lnSpc>
              <a:spcBef>
                <a:spcPts val="1000"/>
              </a:spcBef>
            </a:pPr>
            <a:r>
              <a:rPr lang="en-US" sz="2400" b="1" dirty="0">
                <a:solidFill>
                  <a:srgbClr val="007F7C"/>
                </a:solidFill>
                <a:latin typeface="Calibri "/>
                <a:cs typeface="Calibri" panose="020F0502020204030204"/>
              </a:rPr>
              <a:t>Citation Managers are useful for:</a:t>
            </a:r>
          </a:p>
          <a:p>
            <a:pPr marL="57150">
              <a:lnSpc>
                <a:spcPct val="90000"/>
              </a:lnSpc>
              <a:spcBef>
                <a:spcPts val="1000"/>
              </a:spcBef>
            </a:pPr>
            <a:endParaRPr lang="en-US" b="1" dirty="0">
              <a:solidFill>
                <a:srgbClr val="007F7C"/>
              </a:solidFill>
              <a:latin typeface="Calibri "/>
            </a:endParaRPr>
          </a:p>
          <a:p>
            <a:pPr marL="400050" indent="-342900">
              <a:lnSpc>
                <a:spcPct val="90000"/>
              </a:lnSpc>
              <a:spcBef>
                <a:spcPts val="1000"/>
              </a:spcBef>
              <a:buFont typeface="Arial"/>
              <a:buChar char="•"/>
            </a:pPr>
            <a:r>
              <a:rPr lang="en-US" sz="2400" dirty="0">
                <a:latin typeface="Calibri "/>
                <a:cs typeface="Calibri" panose="020F0502020204030204"/>
              </a:rPr>
              <a:t>Collecting all the information from your reading in one place.</a:t>
            </a:r>
          </a:p>
          <a:p>
            <a:pPr marL="400050" indent="-342900">
              <a:lnSpc>
                <a:spcPct val="90000"/>
              </a:lnSpc>
              <a:spcBef>
                <a:spcPts val="1000"/>
              </a:spcBef>
              <a:buFont typeface="Arial"/>
              <a:buChar char="•"/>
            </a:pPr>
            <a:r>
              <a:rPr lang="en-US" sz="2400" dirty="0">
                <a:latin typeface="Calibri "/>
                <a:cs typeface="Calibri" panose="020F0502020204030204"/>
              </a:rPr>
              <a:t>Quickly creating a large list of references in your preferred referencing format and style.</a:t>
            </a:r>
            <a:endParaRPr lang="en-US" dirty="0">
              <a:latin typeface="Calibri "/>
            </a:endParaRPr>
          </a:p>
          <a:p>
            <a:pPr marL="400050" indent="-342900">
              <a:lnSpc>
                <a:spcPct val="90000"/>
              </a:lnSpc>
              <a:spcBef>
                <a:spcPts val="1000"/>
              </a:spcBef>
              <a:buFont typeface="Arial"/>
              <a:buChar char="•"/>
            </a:pPr>
            <a:r>
              <a:rPr lang="en-US" sz="2400" dirty="0">
                <a:solidFill>
                  <a:srgbClr val="000000"/>
                </a:solidFill>
                <a:latin typeface="Calibri "/>
                <a:cs typeface="Calibri" panose="020F0502020204030204"/>
              </a:rPr>
              <a:t>Helping to improve the accuracy of your references.</a:t>
            </a:r>
          </a:p>
          <a:p>
            <a:pPr marL="400050" indent="-342900">
              <a:lnSpc>
                <a:spcPct val="90000"/>
              </a:lnSpc>
              <a:spcBef>
                <a:spcPts val="1000"/>
              </a:spcBef>
              <a:buFont typeface="Arial"/>
              <a:buChar char="•"/>
            </a:pPr>
            <a:r>
              <a:rPr lang="en-US" sz="2400" dirty="0">
                <a:solidFill>
                  <a:srgbClr val="000000"/>
                </a:solidFill>
                <a:latin typeface="Calibri "/>
                <a:cs typeface="Calibri" panose="020F0502020204030204"/>
              </a:rPr>
              <a:t>Sharing your references.</a:t>
            </a:r>
          </a:p>
          <a:p>
            <a:pPr marL="57150">
              <a:lnSpc>
                <a:spcPct val="90000"/>
              </a:lnSpc>
              <a:spcBef>
                <a:spcPts val="1000"/>
              </a:spcBef>
            </a:pPr>
            <a:endParaRPr lang="en-US" sz="2400" dirty="0">
              <a:solidFill>
                <a:srgbClr val="000000"/>
              </a:solidFill>
              <a:latin typeface="Calibri "/>
              <a:cs typeface="Calibri" panose="020F0502020204030204"/>
            </a:endParaRPr>
          </a:p>
          <a:p>
            <a:pPr marL="57150">
              <a:lnSpc>
                <a:spcPct val="90000"/>
              </a:lnSpc>
              <a:spcBef>
                <a:spcPts val="1000"/>
              </a:spcBef>
            </a:pPr>
            <a:endParaRPr lang="en-US" sz="2400" dirty="0">
              <a:latin typeface="Calibri "/>
              <a:cs typeface="Calibri" panose="020F0502020204030204"/>
            </a:endParaRPr>
          </a:p>
          <a:p>
            <a:pPr marL="57150">
              <a:lnSpc>
                <a:spcPct val="90000"/>
              </a:lnSpc>
              <a:spcBef>
                <a:spcPts val="1000"/>
              </a:spcBef>
            </a:pPr>
            <a:endParaRPr lang="en-US" sz="2400" dirty="0">
              <a:latin typeface="Calibri "/>
              <a:cs typeface="Calibri" panose="020F0502020204030204"/>
            </a:endParaRPr>
          </a:p>
          <a:p>
            <a:pPr marL="57150">
              <a:lnSpc>
                <a:spcPct val="90000"/>
              </a:lnSpc>
              <a:spcBef>
                <a:spcPts val="1000"/>
              </a:spcBef>
            </a:pPr>
            <a:endParaRPr lang="en-US" sz="2400" dirty="0">
              <a:cs typeface="Calibri" panose="020F0502020204030204"/>
            </a:endParaRPr>
          </a:p>
        </p:txBody>
      </p:sp>
      <p:pic>
        <p:nvPicPr>
          <p:cNvPr id="5" name="Picture 4" descr="Books on a shelf">
            <a:extLst>
              <a:ext uri="{FF2B5EF4-FFF2-40B4-BE49-F238E27FC236}">
                <a16:creationId xmlns:a16="http://schemas.microsoft.com/office/drawing/2014/main" id="{FEC7361E-65F2-8B39-92BE-5CDDA0557350}"/>
              </a:ext>
            </a:extLst>
          </p:cNvPr>
          <p:cNvPicPr>
            <a:picLocks noChangeAspect="1"/>
          </p:cNvPicPr>
          <p:nvPr/>
        </p:nvPicPr>
        <p:blipFill rotWithShape="1">
          <a:blip r:embed="rId2"/>
          <a:srcRect l="24529" r="17651"/>
          <a:stretch/>
        </p:blipFill>
        <p:spPr>
          <a:xfrm>
            <a:off x="8660765" y="10"/>
            <a:ext cx="353123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93161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B490F5-DF98-78B9-7EE8-4033D27C5526}"/>
              </a:ext>
            </a:extLst>
          </p:cNvPr>
          <p:cNvSpPr txBox="1"/>
          <p:nvPr/>
        </p:nvSpPr>
        <p:spPr>
          <a:xfrm>
            <a:off x="315226" y="977774"/>
            <a:ext cx="8628680" cy="50812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57150">
              <a:lnSpc>
                <a:spcPct val="90000"/>
              </a:lnSpc>
              <a:spcBef>
                <a:spcPts val="1000"/>
              </a:spcBef>
            </a:pPr>
            <a:endParaRPr lang="en-US" sz="2400" dirty="0">
              <a:solidFill>
                <a:srgbClr val="000000"/>
              </a:solidFill>
              <a:cs typeface="Calibri" panose="020F0502020204030204"/>
            </a:endParaRPr>
          </a:p>
          <a:p>
            <a:pPr marL="57150">
              <a:lnSpc>
                <a:spcPct val="90000"/>
              </a:lnSpc>
              <a:spcBef>
                <a:spcPts val="1000"/>
              </a:spcBef>
            </a:pPr>
            <a:r>
              <a:rPr lang="en-US" sz="2400" b="1" dirty="0">
                <a:solidFill>
                  <a:srgbClr val="007F7C"/>
                </a:solidFill>
                <a:latin typeface="Calibri "/>
                <a:cs typeface="Calibri" panose="020F0502020204030204"/>
              </a:rPr>
              <a:t>Limitations:</a:t>
            </a:r>
          </a:p>
          <a:p>
            <a:pPr marL="57150">
              <a:lnSpc>
                <a:spcPct val="90000"/>
              </a:lnSpc>
              <a:spcBef>
                <a:spcPts val="1000"/>
              </a:spcBef>
            </a:pPr>
            <a:endParaRPr lang="en-US" sz="2400" b="1" dirty="0">
              <a:solidFill>
                <a:srgbClr val="007F7C"/>
              </a:solidFill>
              <a:cs typeface="Calibri" panose="020F0502020204030204"/>
            </a:endParaRPr>
          </a:p>
          <a:p>
            <a:pPr marL="400050" indent="-342900">
              <a:lnSpc>
                <a:spcPct val="90000"/>
              </a:lnSpc>
              <a:spcBef>
                <a:spcPts val="1000"/>
              </a:spcBef>
              <a:buFont typeface="Arial"/>
              <a:buChar char="•"/>
            </a:pPr>
            <a:r>
              <a:rPr lang="en-US" sz="2400" dirty="0">
                <a:latin typeface="Calibri "/>
                <a:cs typeface="Calibri" panose="020F0502020204030204"/>
              </a:rPr>
              <a:t>You will have to invest some time exploring and understanding your chosen tool.</a:t>
            </a:r>
          </a:p>
          <a:p>
            <a:pPr marL="400050" indent="-342900">
              <a:lnSpc>
                <a:spcPct val="90000"/>
              </a:lnSpc>
              <a:spcBef>
                <a:spcPts val="1000"/>
              </a:spcBef>
              <a:buFont typeface="Arial"/>
              <a:buChar char="•"/>
            </a:pPr>
            <a:r>
              <a:rPr lang="en-US" sz="2400" dirty="0">
                <a:latin typeface="Calibri "/>
                <a:cs typeface="Calibri" panose="020F0502020204030204"/>
              </a:rPr>
              <a:t>Functionality or storage limitations may vary within the free options.</a:t>
            </a:r>
            <a:endParaRPr lang="en-US" dirty="0">
              <a:latin typeface="Calibri "/>
            </a:endParaRPr>
          </a:p>
          <a:p>
            <a:pPr marL="400050" indent="-342900">
              <a:lnSpc>
                <a:spcPct val="90000"/>
              </a:lnSpc>
              <a:spcBef>
                <a:spcPts val="1000"/>
              </a:spcBef>
              <a:buFont typeface="Arial"/>
              <a:buChar char="•"/>
            </a:pPr>
            <a:r>
              <a:rPr lang="en-US" sz="2400" dirty="0">
                <a:latin typeface="Calibri "/>
                <a:cs typeface="Calibri" panose="020F0502020204030204"/>
              </a:rPr>
              <a:t>They do not always import the correct information and you must check your references for accuracy.</a:t>
            </a:r>
          </a:p>
          <a:p>
            <a:pPr marL="400050" indent="-342900">
              <a:lnSpc>
                <a:spcPct val="90000"/>
              </a:lnSpc>
              <a:spcBef>
                <a:spcPts val="1000"/>
              </a:spcBef>
              <a:buFont typeface="Arial"/>
              <a:buChar char="•"/>
            </a:pPr>
            <a:r>
              <a:rPr lang="en-US" sz="2400" dirty="0">
                <a:latin typeface="Calibri "/>
                <a:cs typeface="Calibri" panose="020F0502020204030204"/>
              </a:rPr>
              <a:t>They cannot extract references from existing publications.</a:t>
            </a:r>
          </a:p>
          <a:p>
            <a:pPr marL="400050" indent="-342900">
              <a:lnSpc>
                <a:spcPct val="90000"/>
              </a:lnSpc>
              <a:spcBef>
                <a:spcPts val="1000"/>
              </a:spcBef>
              <a:buFont typeface="Arial"/>
              <a:buChar char="•"/>
            </a:pPr>
            <a:r>
              <a:rPr lang="en-US" sz="2400" dirty="0">
                <a:latin typeface="Calibri "/>
                <a:cs typeface="Calibri" panose="020F0502020204030204"/>
              </a:rPr>
              <a:t>No one tool works with every database. </a:t>
            </a:r>
          </a:p>
          <a:p>
            <a:pPr marL="57150">
              <a:lnSpc>
                <a:spcPct val="90000"/>
              </a:lnSpc>
              <a:spcBef>
                <a:spcPts val="1000"/>
              </a:spcBef>
            </a:pPr>
            <a:endParaRPr lang="en-US" sz="2400" dirty="0">
              <a:cs typeface="Calibri" panose="020F0502020204030204"/>
            </a:endParaRPr>
          </a:p>
          <a:p>
            <a:pPr marL="57150">
              <a:lnSpc>
                <a:spcPct val="90000"/>
              </a:lnSpc>
              <a:spcBef>
                <a:spcPts val="1000"/>
              </a:spcBef>
            </a:pPr>
            <a:endParaRPr lang="en-US" sz="2400" dirty="0">
              <a:cs typeface="Calibri" panose="020F0502020204030204"/>
            </a:endParaRPr>
          </a:p>
          <a:p>
            <a:pPr marL="57150">
              <a:lnSpc>
                <a:spcPct val="90000"/>
              </a:lnSpc>
              <a:spcBef>
                <a:spcPts val="1000"/>
              </a:spcBef>
            </a:pPr>
            <a:endParaRPr lang="en-US" sz="2400" dirty="0">
              <a:cs typeface="Calibri" panose="020F0502020204030204"/>
            </a:endParaRPr>
          </a:p>
        </p:txBody>
      </p:sp>
      <p:pic>
        <p:nvPicPr>
          <p:cNvPr id="5" name="Picture 4" descr="Books on a shelf">
            <a:extLst>
              <a:ext uri="{FF2B5EF4-FFF2-40B4-BE49-F238E27FC236}">
                <a16:creationId xmlns:a16="http://schemas.microsoft.com/office/drawing/2014/main" id="{FEC7361E-65F2-8B39-92BE-5CDDA0557350}"/>
              </a:ext>
            </a:extLst>
          </p:cNvPr>
          <p:cNvPicPr>
            <a:picLocks noChangeAspect="1"/>
          </p:cNvPicPr>
          <p:nvPr/>
        </p:nvPicPr>
        <p:blipFill rotWithShape="1">
          <a:blip r:embed="rId2"/>
          <a:srcRect l="24529" r="17651"/>
          <a:stretch/>
        </p:blipFill>
        <p:spPr>
          <a:xfrm>
            <a:off x="8660765" y="10"/>
            <a:ext cx="353123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898105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 Referencing Styles</a:t>
            </a:r>
          </a:p>
        </p:txBody>
      </p:sp>
      <p:sp>
        <p:nvSpPr>
          <p:cNvPr id="11" name="TextBox 10">
            <a:extLst>
              <a:ext uri="{FF2B5EF4-FFF2-40B4-BE49-F238E27FC236}">
                <a16:creationId xmlns:a16="http://schemas.microsoft.com/office/drawing/2014/main" id="{95152E7C-B9D6-4817-8E4D-28BC1A7D07AC}"/>
              </a:ext>
            </a:extLst>
          </p:cNvPr>
          <p:cNvSpPr txBox="1"/>
          <p:nvPr/>
        </p:nvSpPr>
        <p:spPr>
          <a:xfrm>
            <a:off x="286155" y="2213209"/>
            <a:ext cx="4401669" cy="39292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Calibri "/>
                <a:ea typeface="Calibri Light"/>
                <a:cs typeface="Arial"/>
              </a:rPr>
              <a:t>You must use one of UWTSD's approved versions (APA, Harvard, IEEE, or MHRA).</a:t>
            </a:r>
            <a:endParaRPr lang="en-US" dirty="0">
              <a:solidFill>
                <a:srgbClr val="007F7C"/>
              </a:solidFill>
              <a:latin typeface="Calibri "/>
              <a:ea typeface="Calibri Light"/>
              <a:cs typeface="Calibri Light"/>
            </a:endParaRPr>
          </a:p>
          <a:p>
            <a:pPr>
              <a:lnSpc>
                <a:spcPct val="90000"/>
              </a:lnSpc>
              <a:spcBef>
                <a:spcPts val="1000"/>
              </a:spcBef>
            </a:pPr>
            <a:endParaRPr lang="en-GB" sz="2400" dirty="0">
              <a:latin typeface="Calibri "/>
              <a:ea typeface="Calibri Light"/>
              <a:cs typeface="Arial"/>
            </a:endParaRPr>
          </a:p>
          <a:p>
            <a:pPr>
              <a:lnSpc>
                <a:spcPct val="90000"/>
              </a:lnSpc>
              <a:spcBef>
                <a:spcPts val="1000"/>
              </a:spcBef>
            </a:pPr>
            <a:r>
              <a:rPr lang="en-GB" sz="2400" dirty="0">
                <a:latin typeface="Calibri "/>
                <a:ea typeface="Calibri Light"/>
                <a:cs typeface="Arial"/>
              </a:rPr>
              <a:t>You should follow the format shown in the </a:t>
            </a:r>
            <a:r>
              <a:rPr lang="en-GB" sz="2400" b="1" dirty="0">
                <a:solidFill>
                  <a:schemeClr val="accent1"/>
                </a:solidFill>
                <a:latin typeface="Calibri "/>
                <a:ea typeface="Calibri Light"/>
                <a:cs typeface="Arial"/>
              </a:rPr>
              <a:t>13th edition of Cite Them Right.</a:t>
            </a:r>
            <a:endParaRPr lang="en-US" dirty="0">
              <a:solidFill>
                <a:schemeClr val="accent1"/>
              </a:solidFill>
              <a:latin typeface="Calibri "/>
              <a:ea typeface="Calibri Light"/>
              <a:cs typeface="Calibri Light"/>
            </a:endParaRPr>
          </a:p>
          <a:p>
            <a:pPr marL="342900" indent="-342900">
              <a:lnSpc>
                <a:spcPct val="90000"/>
              </a:lnSpc>
              <a:spcBef>
                <a:spcPts val="1000"/>
              </a:spcBef>
              <a:buFont typeface="Arial"/>
              <a:buChar char="•"/>
            </a:pPr>
            <a:endParaRPr lang="en-GB" sz="2400" dirty="0">
              <a:latin typeface="Calibri "/>
              <a:ea typeface="Calibri Light"/>
              <a:cs typeface="Arial"/>
            </a:endParaRPr>
          </a:p>
          <a:p>
            <a:pPr>
              <a:lnSpc>
                <a:spcPct val="90000"/>
              </a:lnSpc>
              <a:spcBef>
                <a:spcPts val="1000"/>
              </a:spcBef>
            </a:pPr>
            <a:r>
              <a:rPr lang="en-GB" sz="2400" dirty="0">
                <a:latin typeface="Calibri "/>
                <a:ea typeface="Calibri Light"/>
                <a:cs typeface="Arial"/>
              </a:rPr>
              <a:t>The </a:t>
            </a:r>
            <a:r>
              <a:rPr lang="en-GB" sz="2400" b="1" dirty="0">
                <a:latin typeface="Calibri "/>
                <a:ea typeface="Calibri Light"/>
                <a:cs typeface="Arial"/>
              </a:rPr>
              <a:t>Cite Them Right Database</a:t>
            </a:r>
            <a:r>
              <a:rPr lang="en-GB" sz="2400" dirty="0">
                <a:latin typeface="Calibri "/>
                <a:ea typeface="Calibri Light"/>
                <a:cs typeface="Arial"/>
              </a:rPr>
              <a:t> is </a:t>
            </a:r>
            <a:r>
              <a:rPr lang="en-GB" sz="2400" dirty="0">
                <a:solidFill>
                  <a:schemeClr val="accent1"/>
                </a:solidFill>
                <a:latin typeface="Calibri "/>
                <a:ea typeface="Calibri Light"/>
                <a:cs typeface="Arial"/>
                <a:hlinkClick r:id="rId3">
                  <a:extLst>
                    <a:ext uri="{A12FA001-AC4F-418D-AE19-62706E023703}">
                      <ahyp:hlinkClr xmlns:ahyp="http://schemas.microsoft.com/office/drawing/2018/hyperlinkcolor" val="tx"/>
                    </a:ext>
                  </a:extLst>
                </a:hlinkClick>
              </a:rPr>
              <a:t>available online</a:t>
            </a:r>
            <a:r>
              <a:rPr lang="en-GB" sz="2400" dirty="0">
                <a:latin typeface="Calibri "/>
                <a:ea typeface="Calibri Light"/>
                <a:cs typeface="Arial"/>
              </a:rPr>
              <a:t> via the library</a:t>
            </a:r>
            <a:r>
              <a:rPr lang="en-GB" sz="2400" dirty="0">
                <a:ea typeface="Calibri Light"/>
                <a:cs typeface="Arial"/>
              </a:rPr>
              <a:t>.</a:t>
            </a:r>
          </a:p>
        </p:txBody>
      </p:sp>
      <p:pic>
        <p:nvPicPr>
          <p:cNvPr id="3" name="Picture 3">
            <a:extLst>
              <a:ext uri="{FF2B5EF4-FFF2-40B4-BE49-F238E27FC236}">
                <a16:creationId xmlns:a16="http://schemas.microsoft.com/office/drawing/2014/main" id="{17DBBAE5-36F5-6B5D-BA79-2F4A2C51CCE2}"/>
              </a:ext>
            </a:extLst>
          </p:cNvPr>
          <p:cNvPicPr>
            <a:picLocks noChangeAspect="1"/>
          </p:cNvPicPr>
          <p:nvPr/>
        </p:nvPicPr>
        <p:blipFill>
          <a:blip r:embed="rId4"/>
          <a:stretch>
            <a:fillRect/>
          </a:stretch>
        </p:blipFill>
        <p:spPr>
          <a:xfrm>
            <a:off x="4899447" y="2464779"/>
            <a:ext cx="6845029" cy="2913624"/>
          </a:xfrm>
          <a:prstGeom prst="rect">
            <a:avLst/>
          </a:prstGeom>
        </p:spPr>
      </p:pic>
      <p:sp>
        <p:nvSpPr>
          <p:cNvPr id="4" name="TextBox 3">
            <a:extLst>
              <a:ext uri="{FF2B5EF4-FFF2-40B4-BE49-F238E27FC236}">
                <a16:creationId xmlns:a16="http://schemas.microsoft.com/office/drawing/2014/main" id="{A290D123-21BA-D8C9-D884-7DC7A928ABBA}"/>
              </a:ext>
            </a:extLst>
          </p:cNvPr>
          <p:cNvSpPr txBox="1"/>
          <p:nvPr/>
        </p:nvSpPr>
        <p:spPr>
          <a:xfrm>
            <a:off x="345280" y="1512093"/>
            <a:ext cx="10517979" cy="7017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ea typeface="Calibri Light"/>
                <a:cs typeface="Calibri Light"/>
              </a:rPr>
              <a:t>There are many different styles and formats of referencing. </a:t>
            </a:r>
            <a:endParaRPr lang="en-US" sz="2400" b="1">
              <a:ea typeface="Calibri Light"/>
              <a:cs typeface="Calibri Light"/>
            </a:endParaRPr>
          </a:p>
          <a:p>
            <a:endParaRPr lang="en-GB">
              <a:ea typeface="Calibri Light"/>
              <a:cs typeface="Calibri Light"/>
            </a:endParaRPr>
          </a:p>
        </p:txBody>
      </p:sp>
    </p:spTree>
    <p:extLst>
      <p:ext uri="{BB962C8B-B14F-4D97-AF65-F5344CB8AC3E}">
        <p14:creationId xmlns:p14="http://schemas.microsoft.com/office/powerpoint/2010/main" val="3804600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3" name="Subtitle 2">
            <a:extLst>
              <a:ext uri="{FF2B5EF4-FFF2-40B4-BE49-F238E27FC236}">
                <a16:creationId xmlns:a16="http://schemas.microsoft.com/office/drawing/2014/main" id="{17906078-604B-44F8-A239-19312807BC11}"/>
              </a:ext>
            </a:extLst>
          </p:cNvPr>
          <p:cNvSpPr>
            <a:spLocks noGrp="1"/>
          </p:cNvSpPr>
          <p:nvPr>
            <p:ph sz="half" idx="4294967295"/>
          </p:nvPr>
        </p:nvSpPr>
        <p:spPr>
          <a:xfrm>
            <a:off x="6249988" y="2181225"/>
            <a:ext cx="5942012" cy="1003300"/>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EC364C80-089A-F0C1-EC2C-3BF03503C0EE}"/>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F54DF7CF-937B-A7C7-7DFA-215ACDE78F71}"/>
              </a:ext>
            </a:extLst>
          </p:cNvPr>
          <p:cNvSpPr>
            <a:spLocks noGrp="1"/>
          </p:cNvSpPr>
          <p:nvPr>
            <p:ph type="title"/>
          </p:nvPr>
        </p:nvSpPr>
        <p:spPr/>
        <p:txBody>
          <a:bodyPr/>
          <a:lstStyle/>
          <a:p>
            <a:endParaRPr lang="en-GB"/>
          </a:p>
        </p:txBody>
      </p:sp>
      <p:sp>
        <p:nvSpPr>
          <p:cNvPr id="5" name="TextBox 4">
            <a:extLst>
              <a:ext uri="{FF2B5EF4-FFF2-40B4-BE49-F238E27FC236}">
                <a16:creationId xmlns:a16="http://schemas.microsoft.com/office/drawing/2014/main" id="{F2E591E0-7719-7583-A0B9-29D26FA5510D}"/>
              </a:ext>
            </a:extLst>
          </p:cNvPr>
          <p:cNvSpPr txBox="1"/>
          <p:nvPr/>
        </p:nvSpPr>
        <p:spPr>
          <a:xfrm>
            <a:off x="2453013" y="6158630"/>
            <a:ext cx="14097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Light"/>
                <a:cs typeface="Calibri Light"/>
                <a:hlinkClick r:id="rId2"/>
              </a:rPr>
              <a:t>Survey Link</a:t>
            </a:r>
            <a:endParaRPr lang="en-GB">
              <a:latin typeface="Calibri"/>
              <a:ea typeface="Calibri"/>
              <a:cs typeface="Calibri"/>
            </a:endParaRPr>
          </a:p>
        </p:txBody>
      </p:sp>
      <p:sp>
        <p:nvSpPr>
          <p:cNvPr id="6" name="TextBox 5">
            <a:extLst>
              <a:ext uri="{FF2B5EF4-FFF2-40B4-BE49-F238E27FC236}">
                <a16:creationId xmlns:a16="http://schemas.microsoft.com/office/drawing/2014/main" id="{8C670B67-2C7B-02B3-D648-35549C7EF492}"/>
              </a:ext>
            </a:extLst>
          </p:cNvPr>
          <p:cNvSpPr txBox="1"/>
          <p:nvPr/>
        </p:nvSpPr>
        <p:spPr>
          <a:xfrm>
            <a:off x="6376400" y="1512778"/>
            <a:ext cx="4267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ea typeface="Calibri Light"/>
                <a:cs typeface="Calibri Light"/>
              </a:rPr>
              <a:t>Student Feedback</a:t>
            </a:r>
            <a:endParaRPr lang="en-GB" sz="3200" b="1">
              <a:solidFill>
                <a:schemeClr val="bg1"/>
              </a:solidFill>
            </a:endParaRPr>
          </a:p>
        </p:txBody>
      </p:sp>
    </p:spTree>
    <p:extLst>
      <p:ext uri="{BB962C8B-B14F-4D97-AF65-F5344CB8AC3E}">
        <p14:creationId xmlns:p14="http://schemas.microsoft.com/office/powerpoint/2010/main" val="409469742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elements/1.1/"/>
    <ds:schemaRef ds:uri="http://schemas.microsoft.com/office/2006/metadata/properties"/>
    <ds:schemaRef ds:uri="http://purl.org/dc/dcmitype/"/>
    <ds:schemaRef ds:uri="http://schemas.microsoft.com/office/2006/documentManagement/types"/>
    <ds:schemaRef ds:uri="http://schemas.microsoft.com/office/infopath/2007/PartnerControls"/>
    <ds:schemaRef ds:uri="http://purl.org/dc/terms/"/>
    <ds:schemaRef ds:uri="61b8a593-e33f-405c-9ec9-a885dee76581"/>
    <ds:schemaRef ds:uri="http://schemas.openxmlformats.org/package/2006/metadata/core-properties"/>
    <ds:schemaRef ds:uri="316f2420-4a0a-4c49-8a81-53a9bcc36554"/>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406DFABF-14E0-4CA8-A527-BDC6401796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template-grey</Template>
  <TotalTime>129</TotalTime>
  <Words>2324</Words>
  <Application>Microsoft Office PowerPoint</Application>
  <PresentationFormat>Widescreen</PresentationFormat>
  <Paragraphs>299</Paragraphs>
  <Slides>41</Slides>
  <Notes>7</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Arial,Sans-Serif</vt:lpstr>
      <vt:lpstr>Calibri</vt:lpstr>
      <vt:lpstr>Calibri </vt:lpstr>
      <vt:lpstr>Calibri Light</vt:lpstr>
      <vt:lpstr>Lucida Sans</vt:lpstr>
      <vt:lpstr>Wingdings</vt:lpstr>
      <vt:lpstr>Office Theme</vt:lpstr>
      <vt:lpstr>Harvard Referencing Refresher &amp; RefWorks</vt:lpstr>
      <vt:lpstr>Reminder of support</vt:lpstr>
      <vt:lpstr>Further Useful Resources</vt:lpstr>
      <vt:lpstr>Checklist</vt:lpstr>
      <vt:lpstr>Integrating sources into your work</vt:lpstr>
      <vt:lpstr>Parenthetical citation</vt:lpstr>
      <vt:lpstr>Narrative citation</vt:lpstr>
      <vt:lpstr>Quoting under 30 words…</vt:lpstr>
      <vt:lpstr>Secondary referencing</vt:lpstr>
      <vt:lpstr>The reference list…</vt:lpstr>
      <vt:lpstr>Example: journal article</vt:lpstr>
      <vt:lpstr>(Alphabetical) reference list example</vt:lpstr>
      <vt:lpstr>Useful resources</vt:lpstr>
      <vt:lpstr>Useful resources</vt:lpstr>
      <vt:lpstr>Useful resources</vt:lpstr>
      <vt:lpstr>Citation manager tools</vt:lpstr>
      <vt:lpstr>Citation Managers</vt:lpstr>
      <vt:lpstr>How do they work?</vt:lpstr>
      <vt:lpstr>Should I use one?</vt:lpstr>
      <vt:lpstr>RefWorks</vt:lpstr>
      <vt:lpstr>Creating an account</vt:lpstr>
      <vt:lpstr>RefWorks Interface</vt:lpstr>
      <vt:lpstr>Interface</vt:lpstr>
      <vt:lpstr>Viewing options</vt:lpstr>
      <vt:lpstr>Select Bibliography style</vt:lpstr>
      <vt:lpstr>Library Catalogue</vt:lpstr>
      <vt:lpstr>Library subscribed databases</vt:lpstr>
      <vt:lpstr>Save from Google Scholar</vt:lpstr>
      <vt:lpstr>Save other web-based sources</vt:lpstr>
      <vt:lpstr>Installing Refworks (RCM) add in to Word</vt:lpstr>
      <vt:lpstr>Inserting in-text citations</vt:lpstr>
      <vt:lpstr>Useful Links</vt:lpstr>
      <vt:lpstr>MyBib</vt:lpstr>
      <vt:lpstr>Zotero</vt:lpstr>
      <vt:lpstr>Mendeley</vt:lpstr>
      <vt:lpstr>Points to consider...</vt:lpstr>
      <vt:lpstr>PowerPoint Presentation</vt:lpstr>
      <vt:lpstr>PowerPoint Presentation</vt:lpstr>
      <vt:lpstr> Referencing Styles</vt:lpstr>
      <vt:lpstr>Contact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Julie Thomas</cp:lastModifiedBy>
  <cp:revision>20</cp:revision>
  <dcterms:created xsi:type="dcterms:W3CDTF">2024-01-22T14:45:26Z</dcterms:created>
  <dcterms:modified xsi:type="dcterms:W3CDTF">2025-11-26T16:16:44Z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