
<file path=[Content_Types].xml><?xml version="1.0" encoding="utf-8"?>
<Types xmlns="http://schemas.openxmlformats.org/package/2006/content-types">
  <Default Extension="wmf" ContentType="image/x-w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20"/>
  </p:handoutMasterIdLst>
  <p:sldIdLst>
    <p:sldId id="262" r:id="rId5"/>
    <p:sldId id="282" r:id="rId6"/>
    <p:sldId id="283" r:id="rId7"/>
    <p:sldId id="284" r:id="rId8"/>
    <p:sldId id="273" r:id="rId9"/>
    <p:sldId id="274" r:id="rId10"/>
    <p:sldId id="275" r:id="rId11"/>
    <p:sldId id="276" r:id="rId12"/>
    <p:sldId id="277" r:id="rId13"/>
    <p:sldId id="278" r:id="rId14"/>
    <p:sldId id="280" r:id="rId15"/>
    <p:sldId id="286" r:id="rId16"/>
    <p:sldId id="260" r:id="rId17"/>
    <p:sldId id="261" r:id="rId18"/>
    <p:sldId id="259" r:id="rId1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1" d="100"/>
          <a:sy n="111" d="100"/>
        </p:scale>
        <p:origin x="1536" y="11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E0DD5D-424A-4DFC-8403-3C0AE774F95B}" type="doc">
      <dgm:prSet loTypeId="urn:microsoft.com/office/officeart/2005/8/layout/venn3" loCatId="relationship" qsTypeId="urn:microsoft.com/office/officeart/2005/8/quickstyle/simple1" qsCatId="simple" csTypeId="urn:microsoft.com/office/officeart/2005/8/colors/colorful4" csCatId="colorful" phldr="1"/>
      <dgm:spPr/>
      <dgm:t>
        <a:bodyPr/>
        <a:lstStyle/>
        <a:p>
          <a:endParaRPr lang="en-GB"/>
        </a:p>
      </dgm:t>
    </dgm:pt>
    <dgm:pt modelId="{921201EF-8C4B-4A8D-A5FF-B19DBA87A3FD}">
      <dgm:prSet phldrT="[Text]" custT="1"/>
      <dgm:spPr/>
      <dgm:t>
        <a:bodyPr/>
        <a:lstStyle/>
        <a:p>
          <a:r>
            <a:rPr lang="en-GB" sz="1700" b="1" dirty="0" smtClean="0"/>
            <a:t>Behaviourism</a:t>
          </a:r>
        </a:p>
        <a:p>
          <a:r>
            <a:rPr lang="en-GB" sz="1400" b="1" dirty="0" smtClean="0">
              <a:solidFill>
                <a:srgbClr val="002060"/>
              </a:solidFill>
            </a:rPr>
            <a:t>Skinner</a:t>
          </a:r>
        </a:p>
        <a:p>
          <a:r>
            <a:rPr lang="en-GB" sz="1400" b="1" dirty="0" smtClean="0">
              <a:solidFill>
                <a:srgbClr val="002060"/>
              </a:solidFill>
            </a:rPr>
            <a:t>Pavlov</a:t>
          </a:r>
        </a:p>
        <a:p>
          <a:r>
            <a:rPr lang="en-GB" sz="1400" b="1" dirty="0" smtClean="0">
              <a:solidFill>
                <a:srgbClr val="002060"/>
              </a:solidFill>
            </a:rPr>
            <a:t>Watson</a:t>
          </a:r>
          <a:r>
            <a:rPr lang="en-GB" sz="1400" dirty="0" smtClean="0">
              <a:solidFill>
                <a:schemeClr val="bg1"/>
              </a:solidFill>
            </a:rPr>
            <a:t> </a:t>
          </a:r>
        </a:p>
        <a:p>
          <a:endParaRPr lang="en-GB" sz="1800" dirty="0"/>
        </a:p>
      </dgm:t>
    </dgm:pt>
    <dgm:pt modelId="{5DA36D52-3287-48D8-9054-AD936A94F9AB}" type="parTrans" cxnId="{6656D753-F7AD-4B49-9A23-7A9CCAC20B03}">
      <dgm:prSet/>
      <dgm:spPr/>
      <dgm:t>
        <a:bodyPr/>
        <a:lstStyle/>
        <a:p>
          <a:endParaRPr lang="en-GB"/>
        </a:p>
      </dgm:t>
    </dgm:pt>
    <dgm:pt modelId="{F2E83AD7-015E-4C74-B316-15C05DF2985D}" type="sibTrans" cxnId="{6656D753-F7AD-4B49-9A23-7A9CCAC20B03}">
      <dgm:prSet/>
      <dgm:spPr/>
      <dgm:t>
        <a:bodyPr/>
        <a:lstStyle/>
        <a:p>
          <a:endParaRPr lang="en-GB"/>
        </a:p>
      </dgm:t>
    </dgm:pt>
    <dgm:pt modelId="{3550369F-B28C-4CDE-A513-52796715814D}">
      <dgm:prSet phldrT="[Text]" custT="1"/>
      <dgm:spPr/>
      <dgm:t>
        <a:bodyPr/>
        <a:lstStyle/>
        <a:p>
          <a:r>
            <a:rPr lang="en-GB" sz="1700" b="1" dirty="0" smtClean="0"/>
            <a:t>Humanism</a:t>
          </a:r>
        </a:p>
        <a:p>
          <a:r>
            <a:rPr lang="en-GB" sz="1400" b="1" dirty="0" smtClean="0">
              <a:solidFill>
                <a:srgbClr val="002060"/>
              </a:solidFill>
            </a:rPr>
            <a:t>Dewey</a:t>
          </a:r>
        </a:p>
        <a:p>
          <a:r>
            <a:rPr lang="en-GB" sz="1400" b="1" dirty="0" smtClean="0">
              <a:solidFill>
                <a:srgbClr val="002060"/>
              </a:solidFill>
            </a:rPr>
            <a:t>Rogers</a:t>
          </a:r>
        </a:p>
        <a:p>
          <a:r>
            <a:rPr lang="en-GB" sz="1400" b="1" dirty="0" smtClean="0">
              <a:solidFill>
                <a:srgbClr val="002060"/>
              </a:solidFill>
            </a:rPr>
            <a:t>Maslow</a:t>
          </a:r>
        </a:p>
        <a:p>
          <a:r>
            <a:rPr lang="en-GB" sz="1400" b="1" dirty="0" smtClean="0">
              <a:solidFill>
                <a:srgbClr val="002060"/>
              </a:solidFill>
            </a:rPr>
            <a:t>Knowles</a:t>
          </a:r>
        </a:p>
      </dgm:t>
    </dgm:pt>
    <dgm:pt modelId="{6268AC86-AE04-41CC-AF55-8B6963CA7938}" type="parTrans" cxnId="{305CAE92-07B8-4C45-99F6-D918B8675060}">
      <dgm:prSet/>
      <dgm:spPr/>
      <dgm:t>
        <a:bodyPr/>
        <a:lstStyle/>
        <a:p>
          <a:endParaRPr lang="en-GB"/>
        </a:p>
      </dgm:t>
    </dgm:pt>
    <dgm:pt modelId="{EAF1CF2E-099A-4217-BBCD-C62ED33A0433}" type="sibTrans" cxnId="{305CAE92-07B8-4C45-99F6-D918B8675060}">
      <dgm:prSet/>
      <dgm:spPr/>
      <dgm:t>
        <a:bodyPr/>
        <a:lstStyle/>
        <a:p>
          <a:endParaRPr lang="en-GB"/>
        </a:p>
      </dgm:t>
    </dgm:pt>
    <dgm:pt modelId="{658D6A3F-8F4E-45F5-903B-9ED88FF5EF13}">
      <dgm:prSet phldrT="[Text]" custT="1"/>
      <dgm:spPr/>
      <dgm:t>
        <a:bodyPr/>
        <a:lstStyle/>
        <a:p>
          <a:r>
            <a:rPr lang="en-GB" sz="1700" b="1" dirty="0" err="1" smtClean="0"/>
            <a:t>Cognitivism</a:t>
          </a:r>
          <a:endParaRPr lang="en-GB" sz="1700" b="1" dirty="0" smtClean="0"/>
        </a:p>
        <a:p>
          <a:r>
            <a:rPr lang="en-GB" sz="1400" b="1" dirty="0" smtClean="0">
              <a:solidFill>
                <a:srgbClr val="002060"/>
              </a:solidFill>
            </a:rPr>
            <a:t>Piaget</a:t>
          </a:r>
        </a:p>
        <a:p>
          <a:r>
            <a:rPr lang="en-GB" sz="1400" b="1" dirty="0" smtClean="0">
              <a:solidFill>
                <a:srgbClr val="002060"/>
              </a:solidFill>
            </a:rPr>
            <a:t>Claxton </a:t>
          </a:r>
        </a:p>
      </dgm:t>
    </dgm:pt>
    <dgm:pt modelId="{FBA71305-35E1-4A42-9CCD-4C2B3D1243B1}" type="parTrans" cxnId="{E3279DD4-77B1-46EA-98EB-1EC3D6C3E96C}">
      <dgm:prSet/>
      <dgm:spPr/>
      <dgm:t>
        <a:bodyPr/>
        <a:lstStyle/>
        <a:p>
          <a:endParaRPr lang="en-GB"/>
        </a:p>
      </dgm:t>
    </dgm:pt>
    <dgm:pt modelId="{17B68286-C371-4A9C-8F17-C9D5FE75845C}" type="sibTrans" cxnId="{E3279DD4-77B1-46EA-98EB-1EC3D6C3E96C}">
      <dgm:prSet/>
      <dgm:spPr/>
      <dgm:t>
        <a:bodyPr/>
        <a:lstStyle/>
        <a:p>
          <a:endParaRPr lang="en-GB"/>
        </a:p>
      </dgm:t>
    </dgm:pt>
    <dgm:pt modelId="{E21F9AB2-204F-4CE1-84A2-40CD6AE4E46C}">
      <dgm:prSet phldrT="[Text]" custT="1"/>
      <dgm:spPr/>
      <dgm:t>
        <a:bodyPr/>
        <a:lstStyle/>
        <a:p>
          <a:r>
            <a:rPr lang="en-GB" sz="1700" b="1" dirty="0" smtClean="0"/>
            <a:t>Constructivism</a:t>
          </a:r>
        </a:p>
        <a:p>
          <a:r>
            <a:rPr lang="en-GB" sz="1400" b="1" dirty="0" err="1" smtClean="0">
              <a:solidFill>
                <a:srgbClr val="002060"/>
              </a:solidFill>
            </a:rPr>
            <a:t>Vygotsky</a:t>
          </a:r>
          <a:endParaRPr lang="en-GB" sz="1400" b="1" dirty="0" smtClean="0">
            <a:solidFill>
              <a:srgbClr val="002060"/>
            </a:solidFill>
          </a:endParaRPr>
        </a:p>
        <a:p>
          <a:r>
            <a:rPr lang="en-GB" sz="1400" b="1" dirty="0" smtClean="0">
              <a:solidFill>
                <a:srgbClr val="002060"/>
              </a:solidFill>
            </a:rPr>
            <a:t>Bruner</a:t>
          </a:r>
          <a:endParaRPr lang="en-GB" sz="1400" b="1" dirty="0">
            <a:solidFill>
              <a:srgbClr val="002060"/>
            </a:solidFill>
          </a:endParaRPr>
        </a:p>
      </dgm:t>
    </dgm:pt>
    <dgm:pt modelId="{7327AB1A-12DE-4C61-B630-8D155757B119}" type="parTrans" cxnId="{DE2AEB41-2144-44C2-9EDD-CE6E2BC74BA8}">
      <dgm:prSet/>
      <dgm:spPr/>
      <dgm:t>
        <a:bodyPr/>
        <a:lstStyle/>
        <a:p>
          <a:endParaRPr lang="en-GB"/>
        </a:p>
      </dgm:t>
    </dgm:pt>
    <dgm:pt modelId="{704A7329-1FAD-4C61-8B06-BAFB0047FEFE}" type="sibTrans" cxnId="{DE2AEB41-2144-44C2-9EDD-CE6E2BC74BA8}">
      <dgm:prSet/>
      <dgm:spPr/>
      <dgm:t>
        <a:bodyPr/>
        <a:lstStyle/>
        <a:p>
          <a:endParaRPr lang="en-GB"/>
        </a:p>
      </dgm:t>
    </dgm:pt>
    <dgm:pt modelId="{5B188E62-C09F-4BB7-995D-D2F4931F3E73}" type="pres">
      <dgm:prSet presAssocID="{0CE0DD5D-424A-4DFC-8403-3C0AE774F95B}" presName="Name0" presStyleCnt="0">
        <dgm:presLayoutVars>
          <dgm:dir/>
          <dgm:resizeHandles val="exact"/>
        </dgm:presLayoutVars>
      </dgm:prSet>
      <dgm:spPr/>
      <dgm:t>
        <a:bodyPr/>
        <a:lstStyle/>
        <a:p>
          <a:endParaRPr lang="en-GB"/>
        </a:p>
      </dgm:t>
    </dgm:pt>
    <dgm:pt modelId="{CA7B4CF7-5A0D-45AF-94B4-FC8DC98DC430}" type="pres">
      <dgm:prSet presAssocID="{921201EF-8C4B-4A8D-A5FF-B19DBA87A3FD}" presName="Name5" presStyleLbl="vennNode1" presStyleIdx="0" presStyleCnt="4">
        <dgm:presLayoutVars>
          <dgm:bulletEnabled val="1"/>
        </dgm:presLayoutVars>
      </dgm:prSet>
      <dgm:spPr/>
      <dgm:t>
        <a:bodyPr/>
        <a:lstStyle/>
        <a:p>
          <a:endParaRPr lang="en-GB"/>
        </a:p>
      </dgm:t>
    </dgm:pt>
    <dgm:pt modelId="{E9A91062-4AFC-4E28-92DB-427B4BFEB903}" type="pres">
      <dgm:prSet presAssocID="{F2E83AD7-015E-4C74-B316-15C05DF2985D}" presName="space" presStyleCnt="0"/>
      <dgm:spPr/>
    </dgm:pt>
    <dgm:pt modelId="{DECB584C-0510-4DBD-9502-84D2D641BB74}" type="pres">
      <dgm:prSet presAssocID="{3550369F-B28C-4CDE-A513-52796715814D}" presName="Name5" presStyleLbl="vennNode1" presStyleIdx="1" presStyleCnt="4">
        <dgm:presLayoutVars>
          <dgm:bulletEnabled val="1"/>
        </dgm:presLayoutVars>
      </dgm:prSet>
      <dgm:spPr/>
      <dgm:t>
        <a:bodyPr/>
        <a:lstStyle/>
        <a:p>
          <a:endParaRPr lang="en-GB"/>
        </a:p>
      </dgm:t>
    </dgm:pt>
    <dgm:pt modelId="{3A46767F-C025-4F6D-B89B-753290F1FC83}" type="pres">
      <dgm:prSet presAssocID="{EAF1CF2E-099A-4217-BBCD-C62ED33A0433}" presName="space" presStyleCnt="0"/>
      <dgm:spPr/>
    </dgm:pt>
    <dgm:pt modelId="{D98A4ED8-8A14-4588-A851-ACE95625A20C}" type="pres">
      <dgm:prSet presAssocID="{658D6A3F-8F4E-45F5-903B-9ED88FF5EF13}" presName="Name5" presStyleLbl="vennNode1" presStyleIdx="2" presStyleCnt="4">
        <dgm:presLayoutVars>
          <dgm:bulletEnabled val="1"/>
        </dgm:presLayoutVars>
      </dgm:prSet>
      <dgm:spPr/>
      <dgm:t>
        <a:bodyPr/>
        <a:lstStyle/>
        <a:p>
          <a:endParaRPr lang="en-GB"/>
        </a:p>
      </dgm:t>
    </dgm:pt>
    <dgm:pt modelId="{FFFBA364-C216-4A41-A233-7B3A95488839}" type="pres">
      <dgm:prSet presAssocID="{17B68286-C371-4A9C-8F17-C9D5FE75845C}" presName="space" presStyleCnt="0"/>
      <dgm:spPr/>
    </dgm:pt>
    <dgm:pt modelId="{41FB259B-5025-45A7-B686-A6F5EFB2084E}" type="pres">
      <dgm:prSet presAssocID="{E21F9AB2-204F-4CE1-84A2-40CD6AE4E46C}" presName="Name5" presStyleLbl="vennNode1" presStyleIdx="3" presStyleCnt="4" custLinFactNeighborX="8616" custLinFactNeighborY="812">
        <dgm:presLayoutVars>
          <dgm:bulletEnabled val="1"/>
        </dgm:presLayoutVars>
      </dgm:prSet>
      <dgm:spPr/>
      <dgm:t>
        <a:bodyPr/>
        <a:lstStyle/>
        <a:p>
          <a:endParaRPr lang="en-GB"/>
        </a:p>
      </dgm:t>
    </dgm:pt>
  </dgm:ptLst>
  <dgm:cxnLst>
    <dgm:cxn modelId="{E3279DD4-77B1-46EA-98EB-1EC3D6C3E96C}" srcId="{0CE0DD5D-424A-4DFC-8403-3C0AE774F95B}" destId="{658D6A3F-8F4E-45F5-903B-9ED88FF5EF13}" srcOrd="2" destOrd="0" parTransId="{FBA71305-35E1-4A42-9CCD-4C2B3D1243B1}" sibTransId="{17B68286-C371-4A9C-8F17-C9D5FE75845C}"/>
    <dgm:cxn modelId="{11E0AF9A-B66C-42C7-80F3-9A23C163F54C}" type="presOf" srcId="{E21F9AB2-204F-4CE1-84A2-40CD6AE4E46C}" destId="{41FB259B-5025-45A7-B686-A6F5EFB2084E}" srcOrd="0" destOrd="0" presId="urn:microsoft.com/office/officeart/2005/8/layout/venn3"/>
    <dgm:cxn modelId="{DE2AEB41-2144-44C2-9EDD-CE6E2BC74BA8}" srcId="{0CE0DD5D-424A-4DFC-8403-3C0AE774F95B}" destId="{E21F9AB2-204F-4CE1-84A2-40CD6AE4E46C}" srcOrd="3" destOrd="0" parTransId="{7327AB1A-12DE-4C61-B630-8D155757B119}" sibTransId="{704A7329-1FAD-4C61-8B06-BAFB0047FEFE}"/>
    <dgm:cxn modelId="{F8200EDC-BE12-4940-9914-E948DEB2FA5B}" type="presOf" srcId="{0CE0DD5D-424A-4DFC-8403-3C0AE774F95B}" destId="{5B188E62-C09F-4BB7-995D-D2F4931F3E73}" srcOrd="0" destOrd="0" presId="urn:microsoft.com/office/officeart/2005/8/layout/venn3"/>
    <dgm:cxn modelId="{04BDB3A4-572B-4946-834F-C27B83EFA80F}" type="presOf" srcId="{921201EF-8C4B-4A8D-A5FF-B19DBA87A3FD}" destId="{CA7B4CF7-5A0D-45AF-94B4-FC8DC98DC430}" srcOrd="0" destOrd="0" presId="urn:microsoft.com/office/officeart/2005/8/layout/venn3"/>
    <dgm:cxn modelId="{09EBA525-93DB-4CE5-8CEE-1864E5C0DF44}" type="presOf" srcId="{3550369F-B28C-4CDE-A513-52796715814D}" destId="{DECB584C-0510-4DBD-9502-84D2D641BB74}" srcOrd="0" destOrd="0" presId="urn:microsoft.com/office/officeart/2005/8/layout/venn3"/>
    <dgm:cxn modelId="{305CAE92-07B8-4C45-99F6-D918B8675060}" srcId="{0CE0DD5D-424A-4DFC-8403-3C0AE774F95B}" destId="{3550369F-B28C-4CDE-A513-52796715814D}" srcOrd="1" destOrd="0" parTransId="{6268AC86-AE04-41CC-AF55-8B6963CA7938}" sibTransId="{EAF1CF2E-099A-4217-BBCD-C62ED33A0433}"/>
    <dgm:cxn modelId="{004B4E70-7226-4400-897B-17809A458DC1}" type="presOf" srcId="{658D6A3F-8F4E-45F5-903B-9ED88FF5EF13}" destId="{D98A4ED8-8A14-4588-A851-ACE95625A20C}" srcOrd="0" destOrd="0" presId="urn:microsoft.com/office/officeart/2005/8/layout/venn3"/>
    <dgm:cxn modelId="{6656D753-F7AD-4B49-9A23-7A9CCAC20B03}" srcId="{0CE0DD5D-424A-4DFC-8403-3C0AE774F95B}" destId="{921201EF-8C4B-4A8D-A5FF-B19DBA87A3FD}" srcOrd="0" destOrd="0" parTransId="{5DA36D52-3287-48D8-9054-AD936A94F9AB}" sibTransId="{F2E83AD7-015E-4C74-B316-15C05DF2985D}"/>
    <dgm:cxn modelId="{FC922CDA-E957-43E8-94B4-13DDFE1C4CD5}" type="presParOf" srcId="{5B188E62-C09F-4BB7-995D-D2F4931F3E73}" destId="{CA7B4CF7-5A0D-45AF-94B4-FC8DC98DC430}" srcOrd="0" destOrd="0" presId="urn:microsoft.com/office/officeart/2005/8/layout/venn3"/>
    <dgm:cxn modelId="{2A4E8EED-B3A5-411C-8560-6DE0A439D0F7}" type="presParOf" srcId="{5B188E62-C09F-4BB7-995D-D2F4931F3E73}" destId="{E9A91062-4AFC-4E28-92DB-427B4BFEB903}" srcOrd="1" destOrd="0" presId="urn:microsoft.com/office/officeart/2005/8/layout/venn3"/>
    <dgm:cxn modelId="{2915E34A-A666-451C-AE2B-38B2AFCC92B1}" type="presParOf" srcId="{5B188E62-C09F-4BB7-995D-D2F4931F3E73}" destId="{DECB584C-0510-4DBD-9502-84D2D641BB74}" srcOrd="2" destOrd="0" presId="urn:microsoft.com/office/officeart/2005/8/layout/venn3"/>
    <dgm:cxn modelId="{E84CE153-F740-4158-B555-3DD422F24F9E}" type="presParOf" srcId="{5B188E62-C09F-4BB7-995D-D2F4931F3E73}" destId="{3A46767F-C025-4F6D-B89B-753290F1FC83}" srcOrd="3" destOrd="0" presId="urn:microsoft.com/office/officeart/2005/8/layout/venn3"/>
    <dgm:cxn modelId="{96878AE8-6A2D-4AF8-B0D2-00C590B0E336}" type="presParOf" srcId="{5B188E62-C09F-4BB7-995D-D2F4931F3E73}" destId="{D98A4ED8-8A14-4588-A851-ACE95625A20C}" srcOrd="4" destOrd="0" presId="urn:microsoft.com/office/officeart/2005/8/layout/venn3"/>
    <dgm:cxn modelId="{50C7D524-54DB-4F95-9462-2DF32EADAE03}" type="presParOf" srcId="{5B188E62-C09F-4BB7-995D-D2F4931F3E73}" destId="{FFFBA364-C216-4A41-A233-7B3A95488839}" srcOrd="5" destOrd="0" presId="urn:microsoft.com/office/officeart/2005/8/layout/venn3"/>
    <dgm:cxn modelId="{900CC81A-A3CA-4BDA-AF69-0D4B9544B789}" type="presParOf" srcId="{5B188E62-C09F-4BB7-995D-D2F4931F3E73}" destId="{41FB259B-5025-45A7-B686-A6F5EFB2084E}" srcOrd="6"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12/12/2017</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12/12/2017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12/12/2017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12/12/2017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12/12/2017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12/12/2017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12/12/2017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12/12/2017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12/12/2017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12/12/2017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12/12/2017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12/12/2017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143000" y="6096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169988" y="1946275"/>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5132388" y="1946275"/>
            <a:ext cx="3810000" cy="4114800"/>
          </a:xfrm>
        </p:spPr>
        <p:txBody>
          <a:bodyPr/>
          <a:lstStyle/>
          <a:p>
            <a:pPr lvl="0"/>
            <a:endParaRPr lang="en-GB" noProof="0" smtClean="0"/>
          </a:p>
        </p:txBody>
      </p:sp>
      <p:sp>
        <p:nvSpPr>
          <p:cNvPr id="5" name="Rectangle 35"/>
          <p:cNvSpPr>
            <a:spLocks noGrp="1" noChangeArrowheads="1"/>
          </p:cNvSpPr>
          <p:nvPr>
            <p:ph type="dt" sz="half" idx="10"/>
          </p:nvPr>
        </p:nvSpPr>
        <p:spPr>
          <a:ln/>
        </p:spPr>
        <p:txBody>
          <a:bodyPr/>
          <a:lstStyle>
            <a:lvl1pPr>
              <a:defRPr/>
            </a:lvl1pPr>
          </a:lstStyle>
          <a:p>
            <a:pPr>
              <a:defRPr/>
            </a:pPr>
            <a:endParaRPr lang="en-GB"/>
          </a:p>
        </p:txBody>
      </p:sp>
      <p:sp>
        <p:nvSpPr>
          <p:cNvPr id="6" name="Rectangle 36"/>
          <p:cNvSpPr>
            <a:spLocks noGrp="1" noChangeArrowheads="1"/>
          </p:cNvSpPr>
          <p:nvPr>
            <p:ph type="ftr" sz="quarter" idx="11"/>
          </p:nvPr>
        </p:nvSpPr>
        <p:spPr>
          <a:xfrm>
            <a:off x="3581400" y="6248400"/>
            <a:ext cx="2895600" cy="457200"/>
          </a:xfrm>
          <a:prstGeom prst="rect">
            <a:avLst/>
          </a:prstGeom>
          <a:ln/>
        </p:spPr>
        <p:txBody>
          <a:bodyPr/>
          <a:lstStyle>
            <a:lvl1pPr>
              <a:defRPr/>
            </a:lvl1pPr>
          </a:lstStyle>
          <a:p>
            <a:pPr>
              <a:defRPr/>
            </a:pPr>
            <a:endParaRPr lang="en-GB"/>
          </a:p>
        </p:txBody>
      </p:sp>
      <p:sp>
        <p:nvSpPr>
          <p:cNvPr id="7" name="Rectangle 37"/>
          <p:cNvSpPr>
            <a:spLocks noGrp="1" noChangeArrowheads="1"/>
          </p:cNvSpPr>
          <p:nvPr>
            <p:ph type="sldNum" sz="quarter" idx="12"/>
          </p:nvPr>
        </p:nvSpPr>
        <p:spPr>
          <a:ln/>
        </p:spPr>
        <p:txBody>
          <a:bodyPr/>
          <a:lstStyle>
            <a:lvl1pPr>
              <a:defRPr/>
            </a:lvl1pPr>
          </a:lstStyle>
          <a:p>
            <a:pPr>
              <a:defRPr/>
            </a:pPr>
            <a:fld id="{46B3E135-AA1D-483E-B5C7-81806A601C11}" type="slidenum">
              <a:rPr lang="en-GB"/>
              <a:pPr>
                <a:defRPr/>
              </a:pPr>
              <a:t>‹#›</a:t>
            </a:fld>
            <a:endParaRPr lang="en-GB"/>
          </a:p>
        </p:txBody>
      </p:sp>
    </p:spTree>
    <p:extLst>
      <p:ext uri="{BB962C8B-B14F-4D97-AF65-F5344CB8AC3E}">
        <p14:creationId xmlns:p14="http://schemas.microsoft.com/office/powerpoint/2010/main" val="19894246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12/12/2017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hyperlink" Target="http://www.youtube.com/watch?v=zerCK0lRjp8"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youtube.com/watch?v=9_voss41dyA"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youtube.com/watch?v=e_EgdShO1K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Cognitivism</a:t>
            </a:r>
            <a:endParaRPr lang="en-GB" b="1" dirty="0"/>
          </a:p>
        </p:txBody>
      </p:sp>
      <p:sp>
        <p:nvSpPr>
          <p:cNvPr id="3" name="Subtitle 2"/>
          <p:cNvSpPr>
            <a:spLocks noGrp="1"/>
          </p:cNvSpPr>
          <p:nvPr>
            <p:ph type="subTitle" idx="1"/>
          </p:nvPr>
        </p:nvSpPr>
        <p:spPr/>
        <p:txBody>
          <a:bodyPr/>
          <a:lstStyle/>
          <a:p>
            <a:r>
              <a:rPr lang="en-GB" b="1" dirty="0" smtClean="0">
                <a:solidFill>
                  <a:schemeClr val="bg1"/>
                </a:solidFill>
              </a:rPr>
              <a:t>Learning theories</a:t>
            </a:r>
            <a:endParaRPr lang="en-GB" b="1" dirty="0">
              <a:solidFill>
                <a:schemeClr val="bg1"/>
              </a:solidFill>
            </a:endParaRPr>
          </a:p>
        </p:txBody>
      </p:sp>
    </p:spTree>
    <p:extLst>
      <p:ext uri="{BB962C8B-B14F-4D97-AF65-F5344CB8AC3E}">
        <p14:creationId xmlns:p14="http://schemas.microsoft.com/office/powerpoint/2010/main" val="1858810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Theory</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14275473"/>
              </p:ext>
            </p:extLst>
          </p:nvPr>
        </p:nvGraphicFramePr>
        <p:xfrm>
          <a:off x="0" y="1340769"/>
          <a:ext cx="8964488" cy="3888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567362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8640960" cy="648072"/>
          </a:xfrm>
        </p:spPr>
        <p:txBody>
          <a:bodyPr>
            <a:normAutofit fontScale="90000"/>
          </a:bodyPr>
          <a:lstStyle/>
          <a:p>
            <a:r>
              <a:rPr lang="en-GB" b="1" dirty="0" err="1" smtClean="0"/>
              <a:t>Paiget</a:t>
            </a:r>
            <a:endParaRPr lang="en-GB" b="1" dirty="0"/>
          </a:p>
        </p:txBody>
      </p:sp>
      <p:sp>
        <p:nvSpPr>
          <p:cNvPr id="3" name="Content Placeholder 2"/>
          <p:cNvSpPr>
            <a:spLocks noGrp="1"/>
          </p:cNvSpPr>
          <p:nvPr>
            <p:ph idx="1"/>
          </p:nvPr>
        </p:nvSpPr>
        <p:spPr>
          <a:xfrm>
            <a:off x="179512" y="908720"/>
            <a:ext cx="8856984" cy="4752528"/>
          </a:xfrm>
        </p:spPr>
        <p:txBody>
          <a:bodyPr>
            <a:normAutofit fontScale="85000" lnSpcReduction="20000"/>
          </a:bodyPr>
          <a:lstStyle/>
          <a:p>
            <a:r>
              <a:rPr lang="en-GB" sz="2800" dirty="0" smtClean="0"/>
              <a:t>Studied human knowledge - the nature of thought and how it develops</a:t>
            </a:r>
          </a:p>
          <a:p>
            <a:r>
              <a:rPr lang="en-GB" sz="2800" dirty="0" smtClean="0"/>
              <a:t>Based on studying the cognitive development of children</a:t>
            </a:r>
          </a:p>
          <a:p>
            <a:r>
              <a:rPr lang="en-GB" sz="2800" dirty="0"/>
              <a:t>Came up with stages of </a:t>
            </a:r>
            <a:r>
              <a:rPr lang="en-GB" sz="2800" dirty="0" smtClean="0"/>
              <a:t>development:</a:t>
            </a:r>
          </a:p>
          <a:p>
            <a:pPr lvl="1"/>
            <a:r>
              <a:rPr lang="en-GB" b="1" i="1" dirty="0" smtClean="0">
                <a:solidFill>
                  <a:srgbClr val="0070C0"/>
                </a:solidFill>
              </a:rPr>
              <a:t>Sensorimotor</a:t>
            </a:r>
            <a:r>
              <a:rPr lang="en-GB" dirty="0" smtClean="0"/>
              <a:t> – development of senses and movement (1 - 2 </a:t>
            </a:r>
            <a:r>
              <a:rPr lang="en-GB" dirty="0" err="1" smtClean="0"/>
              <a:t>yrs</a:t>
            </a:r>
            <a:r>
              <a:rPr lang="en-GB" dirty="0" smtClean="0"/>
              <a:t>)</a:t>
            </a:r>
          </a:p>
          <a:p>
            <a:pPr lvl="1"/>
            <a:r>
              <a:rPr lang="en-GB" b="1" i="1" dirty="0" smtClean="0">
                <a:solidFill>
                  <a:srgbClr val="0070C0"/>
                </a:solidFill>
              </a:rPr>
              <a:t>Preoperational</a:t>
            </a:r>
            <a:r>
              <a:rPr lang="en-GB" dirty="0" smtClean="0"/>
              <a:t> – symbolic thought; need for constant stimulation; egocentric (2 – 7 </a:t>
            </a:r>
            <a:r>
              <a:rPr lang="en-GB" dirty="0" err="1" smtClean="0"/>
              <a:t>yrs</a:t>
            </a:r>
            <a:r>
              <a:rPr lang="en-GB" dirty="0" smtClean="0"/>
              <a:t>)</a:t>
            </a:r>
          </a:p>
          <a:p>
            <a:pPr lvl="1"/>
            <a:r>
              <a:rPr lang="en-GB" b="1" i="1" dirty="0" smtClean="0">
                <a:solidFill>
                  <a:srgbClr val="0070C0"/>
                </a:solidFill>
              </a:rPr>
              <a:t>Concrete operational </a:t>
            </a:r>
            <a:r>
              <a:rPr lang="en-GB" dirty="0" smtClean="0"/>
              <a:t>– able to perform more complex ‘real/concrete’ mental operations and tasks; decentred (7 – 12 </a:t>
            </a:r>
            <a:r>
              <a:rPr lang="en-GB" dirty="0" err="1" smtClean="0"/>
              <a:t>yrs</a:t>
            </a:r>
            <a:r>
              <a:rPr lang="en-GB" dirty="0" smtClean="0"/>
              <a:t>)</a:t>
            </a:r>
          </a:p>
          <a:p>
            <a:pPr lvl="1"/>
            <a:r>
              <a:rPr lang="en-GB" dirty="0" smtClean="0"/>
              <a:t> </a:t>
            </a:r>
            <a:r>
              <a:rPr lang="en-GB" b="1" i="1" dirty="0" smtClean="0">
                <a:solidFill>
                  <a:srgbClr val="0070C0"/>
                </a:solidFill>
              </a:rPr>
              <a:t>Formal operational </a:t>
            </a:r>
            <a:r>
              <a:rPr lang="en-GB" dirty="0" smtClean="0"/>
              <a:t>– able to solve hypothetical problems (ability dependent on a wide range of experiences) (12 – 19 </a:t>
            </a:r>
            <a:r>
              <a:rPr lang="en-GB" dirty="0" err="1" smtClean="0"/>
              <a:t>yrs</a:t>
            </a:r>
            <a:r>
              <a:rPr lang="en-GB" dirty="0" smtClean="0"/>
              <a:t>)</a:t>
            </a:r>
          </a:p>
          <a:p>
            <a:endParaRPr lang="en-GB" dirty="0"/>
          </a:p>
        </p:txBody>
      </p:sp>
    </p:spTree>
    <p:extLst>
      <p:ext uri="{BB962C8B-B14F-4D97-AF65-F5344CB8AC3E}">
        <p14:creationId xmlns:p14="http://schemas.microsoft.com/office/powerpoint/2010/main" val="2957485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576064"/>
          </a:xfrm>
        </p:spPr>
        <p:txBody>
          <a:bodyPr>
            <a:normAutofit fontScale="90000"/>
          </a:bodyPr>
          <a:lstStyle/>
          <a:p>
            <a:r>
              <a:rPr lang="en-GB" b="1" dirty="0" smtClean="0"/>
              <a:t>Influence of </a:t>
            </a:r>
            <a:r>
              <a:rPr lang="en-GB" b="1" dirty="0" err="1" smtClean="0"/>
              <a:t>Paiget</a:t>
            </a:r>
            <a:endParaRPr lang="en-GB" b="1" dirty="0"/>
          </a:p>
        </p:txBody>
      </p:sp>
      <p:sp>
        <p:nvSpPr>
          <p:cNvPr id="3" name="Content Placeholder 2"/>
          <p:cNvSpPr>
            <a:spLocks noGrp="1"/>
          </p:cNvSpPr>
          <p:nvPr>
            <p:ph idx="1"/>
          </p:nvPr>
        </p:nvSpPr>
        <p:spPr>
          <a:xfrm>
            <a:off x="251520" y="692696"/>
            <a:ext cx="8640960" cy="4896544"/>
          </a:xfrm>
        </p:spPr>
        <p:txBody>
          <a:bodyPr>
            <a:normAutofit/>
          </a:bodyPr>
          <a:lstStyle/>
          <a:p>
            <a:r>
              <a:rPr lang="en-GB" sz="2800" dirty="0" smtClean="0"/>
              <a:t>Shift from a didactic form of teaching to child-centric teaching</a:t>
            </a:r>
          </a:p>
          <a:p>
            <a:r>
              <a:rPr lang="en-GB" sz="2800" dirty="0" smtClean="0"/>
              <a:t>Recognition that teaching should reflect that:</a:t>
            </a:r>
          </a:p>
          <a:p>
            <a:pPr lvl="1"/>
            <a:r>
              <a:rPr lang="en-GB" sz="2600" dirty="0" smtClean="0"/>
              <a:t>Children need individual attention</a:t>
            </a:r>
          </a:p>
          <a:p>
            <a:pPr lvl="1"/>
            <a:r>
              <a:rPr lang="en-GB" sz="2600" dirty="0" smtClean="0"/>
              <a:t>Children’s education should match their intellectual capacity</a:t>
            </a:r>
          </a:p>
          <a:p>
            <a:pPr lvl="1"/>
            <a:r>
              <a:rPr lang="en-GB" sz="2600" dirty="0" smtClean="0"/>
              <a:t>Children mature (intellectually, physically and emotionally) at different rates</a:t>
            </a:r>
          </a:p>
          <a:p>
            <a:pPr lvl="1"/>
            <a:r>
              <a:rPr lang="en-GB" sz="2600" dirty="0" smtClean="0"/>
              <a:t>The role of play and discovery is critical in children’s learning.</a:t>
            </a:r>
            <a:endParaRPr lang="en-GB" sz="2600" dirty="0"/>
          </a:p>
        </p:txBody>
      </p:sp>
    </p:spTree>
    <p:extLst>
      <p:ext uri="{BB962C8B-B14F-4D97-AF65-F5344CB8AC3E}">
        <p14:creationId xmlns:p14="http://schemas.microsoft.com/office/powerpoint/2010/main" val="14871844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116632"/>
            <a:ext cx="8229600" cy="648072"/>
          </a:xfrm>
        </p:spPr>
        <p:txBody>
          <a:bodyPr>
            <a:normAutofit/>
          </a:bodyPr>
          <a:lstStyle/>
          <a:p>
            <a:pPr eaLnBrk="1" hangingPunct="1"/>
            <a:r>
              <a:rPr lang="en-GB" altLang="en-US" sz="3200" b="1" dirty="0" smtClean="0"/>
              <a:t>The Work of Guy Claxton</a:t>
            </a:r>
          </a:p>
        </p:txBody>
      </p:sp>
      <p:sp>
        <p:nvSpPr>
          <p:cNvPr id="2051" name="Rectangle 3"/>
          <p:cNvSpPr>
            <a:spLocks noGrp="1" noChangeArrowheads="1"/>
          </p:cNvSpPr>
          <p:nvPr>
            <p:ph type="body" idx="1"/>
          </p:nvPr>
        </p:nvSpPr>
        <p:spPr>
          <a:xfrm>
            <a:off x="323528" y="764704"/>
            <a:ext cx="8640960" cy="5331296"/>
          </a:xfrm>
        </p:spPr>
        <p:txBody>
          <a:bodyPr/>
          <a:lstStyle/>
          <a:p>
            <a:pPr eaLnBrk="1" hangingPunct="1">
              <a:defRPr/>
            </a:pPr>
            <a:r>
              <a:rPr lang="en-GB" sz="2800" dirty="0" smtClean="0"/>
              <a:t>Learning can be hard, lonely, confusing, frustrating and upsetting</a:t>
            </a:r>
          </a:p>
          <a:p>
            <a:pPr eaLnBrk="1" hangingPunct="1">
              <a:defRPr/>
            </a:pPr>
            <a:r>
              <a:rPr lang="en-GB" sz="2800" dirty="0" smtClean="0"/>
              <a:t>But it can also be exciting and exhilarating</a:t>
            </a:r>
          </a:p>
          <a:p>
            <a:pPr eaLnBrk="1" hangingPunct="1">
              <a:defRPr/>
            </a:pPr>
            <a:r>
              <a:rPr lang="en-GB" sz="2800" b="1" i="1" dirty="0" smtClean="0">
                <a:solidFill>
                  <a:srgbClr val="0070C0"/>
                </a:solidFill>
              </a:rPr>
              <a:t>Self-efficacy</a:t>
            </a:r>
            <a:r>
              <a:rPr lang="en-GB" sz="2800" dirty="0" smtClean="0"/>
              <a:t> is key</a:t>
            </a:r>
          </a:p>
          <a:p>
            <a:pPr lvl="1">
              <a:defRPr/>
            </a:pPr>
            <a:r>
              <a:rPr lang="en-GB" sz="2400" dirty="0" smtClean="0"/>
              <a:t>What you believe about learning</a:t>
            </a:r>
          </a:p>
          <a:p>
            <a:pPr lvl="1">
              <a:defRPr/>
            </a:pPr>
            <a:r>
              <a:rPr lang="en-GB" sz="2400" dirty="0" smtClean="0"/>
              <a:t>What view you have of yourself as a 		     learner</a:t>
            </a:r>
          </a:p>
          <a:p>
            <a:pPr marL="0" indent="0" eaLnBrk="1" hangingPunct="1">
              <a:buNone/>
              <a:defRPr/>
            </a:pPr>
            <a:endParaRPr lang="en-GB" sz="2800" dirty="0" smtClean="0"/>
          </a:p>
          <a:p>
            <a:pPr eaLnBrk="1" hangingPunct="1">
              <a:defRPr/>
            </a:pPr>
            <a:r>
              <a:rPr lang="en-GB" sz="2800" dirty="0" smtClean="0"/>
              <a:t>Robust and fragile learners		</a:t>
            </a:r>
          </a:p>
        </p:txBody>
      </p:sp>
    </p:spTree>
    <p:extLst>
      <p:ext uri="{BB962C8B-B14F-4D97-AF65-F5344CB8AC3E}">
        <p14:creationId xmlns:p14="http://schemas.microsoft.com/office/powerpoint/2010/main" val="28128680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 calcmode="lin" valueType="num">
                                      <p:cBhvr additive="base">
                                        <p:cTn id="7" dur="500" fill="hold"/>
                                        <p:tgtEl>
                                          <p:spTgt spid="2051">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205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2051">
                                            <p:txEl>
                                              <p:pRg st="1" end="1"/>
                                            </p:txEl>
                                          </p:spTgt>
                                        </p:tgtEl>
                                        <p:attrNameLst>
                                          <p:attrName>style.visibility</p:attrName>
                                        </p:attrNameLst>
                                      </p:cBhvr>
                                      <p:to>
                                        <p:strVal val="visible"/>
                                      </p:to>
                                    </p:set>
                                    <p:anim calcmode="lin" valueType="num">
                                      <p:cBhvr additive="base">
                                        <p:cTn id="13" dur="500" fill="hold"/>
                                        <p:tgtEl>
                                          <p:spTgt spid="2051">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205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2051">
                                            <p:txEl>
                                              <p:pRg st="2" end="2"/>
                                            </p:txEl>
                                          </p:spTgt>
                                        </p:tgtEl>
                                        <p:attrNameLst>
                                          <p:attrName>style.visibility</p:attrName>
                                        </p:attrNameLst>
                                      </p:cBhvr>
                                      <p:to>
                                        <p:strVal val="visible"/>
                                      </p:to>
                                    </p:set>
                                    <p:anim calcmode="lin" valueType="num">
                                      <p:cBhvr additive="base">
                                        <p:cTn id="19" dur="500" fill="hold"/>
                                        <p:tgtEl>
                                          <p:spTgt spid="2051">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2051">
                                            <p:txEl>
                                              <p:pRg st="2" end="2"/>
                                            </p:txEl>
                                          </p:spTgt>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stCondLst>
                                    <p:cond delay="0"/>
                                  </p:stCondLst>
                                  <p:childTnLst>
                                    <p:set>
                                      <p:cBhvr>
                                        <p:cTn id="22" dur="1" fill="hold">
                                          <p:stCondLst>
                                            <p:cond delay="0"/>
                                          </p:stCondLst>
                                        </p:cTn>
                                        <p:tgtEl>
                                          <p:spTgt spid="2051">
                                            <p:txEl>
                                              <p:pRg st="3" end="3"/>
                                            </p:txEl>
                                          </p:spTgt>
                                        </p:tgtEl>
                                        <p:attrNameLst>
                                          <p:attrName>style.visibility</p:attrName>
                                        </p:attrNameLst>
                                      </p:cBhvr>
                                      <p:to>
                                        <p:strVal val="visible"/>
                                      </p:to>
                                    </p:set>
                                    <p:anim calcmode="lin" valueType="num">
                                      <p:cBhvr additive="base">
                                        <p:cTn id="23" dur="500" fill="hold"/>
                                        <p:tgtEl>
                                          <p:spTgt spid="2051">
                                            <p:txEl>
                                              <p:pRg st="3" end="3"/>
                                            </p:txEl>
                                          </p:spTgt>
                                        </p:tgtEl>
                                        <p:attrNameLst>
                                          <p:attrName>ppt_x</p:attrName>
                                        </p:attrNameLst>
                                      </p:cBhvr>
                                      <p:tavLst>
                                        <p:tav tm="0">
                                          <p:val>
                                            <p:strVal val="1+#ppt_w/2"/>
                                          </p:val>
                                        </p:tav>
                                        <p:tav tm="100000">
                                          <p:val>
                                            <p:strVal val="#ppt_x"/>
                                          </p:val>
                                        </p:tav>
                                      </p:tavLst>
                                    </p:anim>
                                    <p:anim calcmode="lin" valueType="num">
                                      <p:cBhvr additive="base">
                                        <p:cTn id="24" dur="500" fill="hold"/>
                                        <p:tgtEl>
                                          <p:spTgt spid="2051">
                                            <p:txEl>
                                              <p:pRg st="3" end="3"/>
                                            </p:txEl>
                                          </p:spTgt>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stCondLst>
                                    <p:cond delay="0"/>
                                  </p:stCondLst>
                                  <p:childTnLst>
                                    <p:set>
                                      <p:cBhvr>
                                        <p:cTn id="26" dur="1" fill="hold">
                                          <p:stCondLst>
                                            <p:cond delay="0"/>
                                          </p:stCondLst>
                                        </p:cTn>
                                        <p:tgtEl>
                                          <p:spTgt spid="2051">
                                            <p:txEl>
                                              <p:pRg st="4" end="4"/>
                                            </p:txEl>
                                          </p:spTgt>
                                        </p:tgtEl>
                                        <p:attrNameLst>
                                          <p:attrName>style.visibility</p:attrName>
                                        </p:attrNameLst>
                                      </p:cBhvr>
                                      <p:to>
                                        <p:strVal val="visible"/>
                                      </p:to>
                                    </p:set>
                                    <p:anim calcmode="lin" valueType="num">
                                      <p:cBhvr additive="base">
                                        <p:cTn id="27" dur="500" fill="hold"/>
                                        <p:tgtEl>
                                          <p:spTgt spid="2051">
                                            <p:txEl>
                                              <p:pRg st="4" end="4"/>
                                            </p:txEl>
                                          </p:spTgt>
                                        </p:tgtEl>
                                        <p:attrNameLst>
                                          <p:attrName>ppt_x</p:attrName>
                                        </p:attrNameLst>
                                      </p:cBhvr>
                                      <p:tavLst>
                                        <p:tav tm="0">
                                          <p:val>
                                            <p:strVal val="1+#ppt_w/2"/>
                                          </p:val>
                                        </p:tav>
                                        <p:tav tm="100000">
                                          <p:val>
                                            <p:strVal val="#ppt_x"/>
                                          </p:val>
                                        </p:tav>
                                      </p:tavLst>
                                    </p:anim>
                                    <p:anim calcmode="lin" valueType="num">
                                      <p:cBhvr additive="base">
                                        <p:cTn id="28" dur="500" fill="hold"/>
                                        <p:tgtEl>
                                          <p:spTgt spid="205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2" fill="hold" grpId="0" nodeType="clickEffect">
                                  <p:stCondLst>
                                    <p:cond delay="0"/>
                                  </p:stCondLst>
                                  <p:childTnLst>
                                    <p:set>
                                      <p:cBhvr>
                                        <p:cTn id="32" dur="1" fill="hold">
                                          <p:stCondLst>
                                            <p:cond delay="0"/>
                                          </p:stCondLst>
                                        </p:cTn>
                                        <p:tgtEl>
                                          <p:spTgt spid="2051">
                                            <p:txEl>
                                              <p:pRg st="6" end="6"/>
                                            </p:txEl>
                                          </p:spTgt>
                                        </p:tgtEl>
                                        <p:attrNameLst>
                                          <p:attrName>style.visibility</p:attrName>
                                        </p:attrNameLst>
                                      </p:cBhvr>
                                      <p:to>
                                        <p:strVal val="visible"/>
                                      </p:to>
                                    </p:set>
                                    <p:anim calcmode="lin" valueType="num">
                                      <p:cBhvr additive="base">
                                        <p:cTn id="33" dur="500" fill="hold"/>
                                        <p:tgtEl>
                                          <p:spTgt spid="2051">
                                            <p:txEl>
                                              <p:pRg st="6" end="6"/>
                                            </p:txEl>
                                          </p:spTgt>
                                        </p:tgtEl>
                                        <p:attrNameLst>
                                          <p:attrName>ppt_x</p:attrName>
                                        </p:attrNameLst>
                                      </p:cBhvr>
                                      <p:tavLst>
                                        <p:tav tm="0">
                                          <p:val>
                                            <p:strVal val="1+#ppt_w/2"/>
                                          </p:val>
                                        </p:tav>
                                        <p:tav tm="100000">
                                          <p:val>
                                            <p:strVal val="#ppt_x"/>
                                          </p:val>
                                        </p:tav>
                                      </p:tavLst>
                                    </p:anim>
                                    <p:anim calcmode="lin" valueType="num">
                                      <p:cBhvr additive="base">
                                        <p:cTn id="34" dur="500" fill="hold"/>
                                        <p:tgtEl>
                                          <p:spTgt spid="2051">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611560" y="0"/>
            <a:ext cx="7772400" cy="764704"/>
          </a:xfrm>
        </p:spPr>
        <p:txBody>
          <a:bodyPr/>
          <a:lstStyle/>
          <a:p>
            <a:pPr eaLnBrk="1" hangingPunct="1"/>
            <a:r>
              <a:rPr lang="en-GB" altLang="en-US" sz="4000" b="1" dirty="0" smtClean="0"/>
              <a:t>Robust Learners</a:t>
            </a:r>
          </a:p>
        </p:txBody>
      </p:sp>
      <p:sp>
        <p:nvSpPr>
          <p:cNvPr id="3075" name="Rectangle 3"/>
          <p:cNvSpPr>
            <a:spLocks noGrp="1" noChangeArrowheads="1"/>
          </p:cNvSpPr>
          <p:nvPr>
            <p:ph type="body" sz="half" idx="1"/>
          </p:nvPr>
        </p:nvSpPr>
        <p:spPr>
          <a:xfrm>
            <a:off x="395536" y="980728"/>
            <a:ext cx="4320480" cy="4609728"/>
          </a:xfrm>
        </p:spPr>
        <p:txBody>
          <a:bodyPr/>
          <a:lstStyle/>
          <a:p>
            <a:pPr eaLnBrk="1" hangingPunct="1">
              <a:defRPr/>
            </a:pPr>
            <a:r>
              <a:rPr lang="en-GB" sz="2400" dirty="0" smtClean="0"/>
              <a:t>Intelligence not fixed can be improved</a:t>
            </a:r>
          </a:p>
          <a:p>
            <a:pPr eaLnBrk="1" hangingPunct="1">
              <a:defRPr/>
            </a:pPr>
            <a:r>
              <a:rPr lang="en-GB" sz="2400" dirty="0" smtClean="0"/>
              <a:t>Strong self-efficacy</a:t>
            </a:r>
          </a:p>
          <a:p>
            <a:pPr eaLnBrk="1" hangingPunct="1">
              <a:defRPr/>
            </a:pPr>
            <a:r>
              <a:rPr lang="en-GB" sz="2400" dirty="0" smtClean="0"/>
              <a:t>Value own goals</a:t>
            </a:r>
          </a:p>
          <a:p>
            <a:pPr eaLnBrk="1" hangingPunct="1">
              <a:defRPr/>
            </a:pPr>
            <a:r>
              <a:rPr lang="en-GB" sz="2400" dirty="0" smtClean="0"/>
              <a:t>Resilient</a:t>
            </a:r>
          </a:p>
          <a:p>
            <a:pPr eaLnBrk="1" hangingPunct="1">
              <a:defRPr/>
            </a:pPr>
            <a:r>
              <a:rPr lang="en-GB" sz="2400" dirty="0" smtClean="0"/>
              <a:t>Bounce back</a:t>
            </a:r>
          </a:p>
          <a:p>
            <a:pPr eaLnBrk="1" hangingPunct="1">
              <a:defRPr/>
            </a:pPr>
            <a:r>
              <a:rPr lang="en-GB" sz="2400" dirty="0" smtClean="0"/>
              <a:t>Recover from difficulties</a:t>
            </a:r>
          </a:p>
          <a:p>
            <a:pPr eaLnBrk="1" hangingPunct="1">
              <a:defRPr/>
            </a:pPr>
            <a:r>
              <a:rPr lang="en-GB" sz="2400" dirty="0" smtClean="0"/>
              <a:t>Fight, not flight</a:t>
            </a:r>
          </a:p>
        </p:txBody>
      </p:sp>
      <p:pic>
        <p:nvPicPr>
          <p:cNvPr id="4100" name="Picture 5" descr="C:\Program Files\Common Files\Microsoft Shared\Clipart\cagcat50\bd06529_.wmf"/>
          <p:cNvPicPr>
            <a:picLocks noGrp="1" noChangeAspect="1" noChangeArrowheads="1"/>
          </p:cNvPicPr>
          <p:nvPr>
            <p:ph type="clipArt" sz="half" idx="2"/>
          </p:nvPr>
        </p:nvPicPr>
        <p:blipFill>
          <a:blip r:embed="rId2" cstate="print">
            <a:extLst>
              <a:ext uri="{28A0092B-C50C-407E-A947-70E740481C1C}">
                <a14:useLocalDpi xmlns:a14="http://schemas.microsoft.com/office/drawing/2010/main" val="0"/>
              </a:ext>
            </a:extLst>
          </a:blip>
          <a:srcRect/>
          <a:stretch>
            <a:fillRect/>
          </a:stretch>
        </p:blipFill>
        <p:spPr>
          <a:xfrm>
            <a:off x="4860032" y="1844824"/>
            <a:ext cx="3810000" cy="3021013"/>
          </a:xfrm>
        </p:spPr>
      </p:pic>
    </p:spTree>
    <p:extLst>
      <p:ext uri="{BB962C8B-B14F-4D97-AF65-F5344CB8AC3E}">
        <p14:creationId xmlns:p14="http://schemas.microsoft.com/office/powerpoint/2010/main" val="34882502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anim calcmode="lin" valueType="num">
                                      <p:cBhvr additive="base">
                                        <p:cTn id="7" dur="500" fill="hold"/>
                                        <p:tgtEl>
                                          <p:spTgt spid="3075">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07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075">
                                            <p:txEl>
                                              <p:pRg st="1" end="1"/>
                                            </p:txEl>
                                          </p:spTgt>
                                        </p:tgtEl>
                                        <p:attrNameLst>
                                          <p:attrName>style.visibility</p:attrName>
                                        </p:attrNameLst>
                                      </p:cBhvr>
                                      <p:to>
                                        <p:strVal val="visible"/>
                                      </p:to>
                                    </p:set>
                                    <p:anim calcmode="lin" valueType="num">
                                      <p:cBhvr additive="base">
                                        <p:cTn id="13" dur="500" fill="hold"/>
                                        <p:tgtEl>
                                          <p:spTgt spid="3075">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07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3075">
                                            <p:txEl>
                                              <p:pRg st="2" end="2"/>
                                            </p:txEl>
                                          </p:spTgt>
                                        </p:tgtEl>
                                        <p:attrNameLst>
                                          <p:attrName>style.visibility</p:attrName>
                                        </p:attrNameLst>
                                      </p:cBhvr>
                                      <p:to>
                                        <p:strVal val="visible"/>
                                      </p:to>
                                    </p:set>
                                    <p:anim calcmode="lin" valueType="num">
                                      <p:cBhvr additive="base">
                                        <p:cTn id="19" dur="500" fill="hold"/>
                                        <p:tgtEl>
                                          <p:spTgt spid="3075">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07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075">
                                            <p:txEl>
                                              <p:pRg st="3" end="3"/>
                                            </p:txEl>
                                          </p:spTgt>
                                        </p:tgtEl>
                                        <p:attrNameLst>
                                          <p:attrName>style.visibility</p:attrName>
                                        </p:attrNameLst>
                                      </p:cBhvr>
                                      <p:to>
                                        <p:strVal val="visible"/>
                                      </p:to>
                                    </p:set>
                                    <p:anim calcmode="lin" valueType="num">
                                      <p:cBhvr additive="base">
                                        <p:cTn id="25" dur="500" fill="hold"/>
                                        <p:tgtEl>
                                          <p:spTgt spid="3075">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07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3075">
                                            <p:txEl>
                                              <p:pRg st="4" end="4"/>
                                            </p:txEl>
                                          </p:spTgt>
                                        </p:tgtEl>
                                        <p:attrNameLst>
                                          <p:attrName>style.visibility</p:attrName>
                                        </p:attrNameLst>
                                      </p:cBhvr>
                                      <p:to>
                                        <p:strVal val="visible"/>
                                      </p:to>
                                    </p:set>
                                    <p:anim calcmode="lin" valueType="num">
                                      <p:cBhvr additive="base">
                                        <p:cTn id="31" dur="500" fill="hold"/>
                                        <p:tgtEl>
                                          <p:spTgt spid="3075">
                                            <p:txEl>
                                              <p:pRg st="4" end="4"/>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307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3075">
                                            <p:txEl>
                                              <p:pRg st="5" end="5"/>
                                            </p:txEl>
                                          </p:spTgt>
                                        </p:tgtEl>
                                        <p:attrNameLst>
                                          <p:attrName>style.visibility</p:attrName>
                                        </p:attrNameLst>
                                      </p:cBhvr>
                                      <p:to>
                                        <p:strVal val="visible"/>
                                      </p:to>
                                    </p:set>
                                    <p:anim calcmode="lin" valueType="num">
                                      <p:cBhvr additive="base">
                                        <p:cTn id="37" dur="500" fill="hold"/>
                                        <p:tgtEl>
                                          <p:spTgt spid="3075">
                                            <p:txEl>
                                              <p:pRg st="5" end="5"/>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3075">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2" fill="hold" grpId="0" nodeType="clickEffect">
                                  <p:stCondLst>
                                    <p:cond delay="0"/>
                                  </p:stCondLst>
                                  <p:childTnLst>
                                    <p:set>
                                      <p:cBhvr>
                                        <p:cTn id="42" dur="1" fill="hold">
                                          <p:stCondLst>
                                            <p:cond delay="0"/>
                                          </p:stCondLst>
                                        </p:cTn>
                                        <p:tgtEl>
                                          <p:spTgt spid="3075">
                                            <p:txEl>
                                              <p:pRg st="6" end="6"/>
                                            </p:txEl>
                                          </p:spTgt>
                                        </p:tgtEl>
                                        <p:attrNameLst>
                                          <p:attrName>style.visibility</p:attrName>
                                        </p:attrNameLst>
                                      </p:cBhvr>
                                      <p:to>
                                        <p:strVal val="visible"/>
                                      </p:to>
                                    </p:set>
                                    <p:anim calcmode="lin" valueType="num">
                                      <p:cBhvr additive="base">
                                        <p:cTn id="43" dur="500" fill="hold"/>
                                        <p:tgtEl>
                                          <p:spTgt spid="3075">
                                            <p:txEl>
                                              <p:pRg st="6" end="6"/>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3075">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323528" y="116632"/>
            <a:ext cx="8591872" cy="936104"/>
          </a:xfrm>
        </p:spPr>
        <p:txBody>
          <a:bodyPr/>
          <a:lstStyle/>
          <a:p>
            <a:pPr eaLnBrk="1" hangingPunct="1"/>
            <a:r>
              <a:rPr lang="en-GB" altLang="en-US" sz="4000" b="1" dirty="0" smtClean="0"/>
              <a:t>Fragile learners</a:t>
            </a:r>
          </a:p>
        </p:txBody>
      </p:sp>
      <p:sp>
        <p:nvSpPr>
          <p:cNvPr id="4099" name="Rectangle 3"/>
          <p:cNvSpPr>
            <a:spLocks noGrp="1" noChangeArrowheads="1"/>
          </p:cNvSpPr>
          <p:nvPr>
            <p:ph type="body" sz="half" idx="1"/>
          </p:nvPr>
        </p:nvSpPr>
        <p:spPr>
          <a:xfrm>
            <a:off x="323528" y="1052736"/>
            <a:ext cx="4656460" cy="5008339"/>
          </a:xfrm>
        </p:spPr>
        <p:txBody>
          <a:bodyPr/>
          <a:lstStyle/>
          <a:p>
            <a:pPr eaLnBrk="1" hangingPunct="1">
              <a:defRPr/>
            </a:pPr>
            <a:r>
              <a:rPr lang="en-GB" sz="2400" dirty="0" smtClean="0"/>
              <a:t>Fatalistic about their own intelligence</a:t>
            </a:r>
          </a:p>
          <a:p>
            <a:pPr eaLnBrk="1" hangingPunct="1">
              <a:defRPr/>
            </a:pPr>
            <a:r>
              <a:rPr lang="en-GB" sz="2400" dirty="0" smtClean="0"/>
              <a:t>Weak self-efficacy</a:t>
            </a:r>
          </a:p>
          <a:p>
            <a:pPr eaLnBrk="1" hangingPunct="1">
              <a:defRPr/>
            </a:pPr>
            <a:r>
              <a:rPr lang="en-GB" sz="2400" dirty="0" smtClean="0"/>
              <a:t>Question own goals</a:t>
            </a:r>
          </a:p>
          <a:p>
            <a:pPr eaLnBrk="1" hangingPunct="1">
              <a:defRPr/>
            </a:pPr>
            <a:r>
              <a:rPr lang="en-GB" sz="2400" dirty="0" smtClean="0"/>
              <a:t>Panic and collapse</a:t>
            </a:r>
          </a:p>
          <a:p>
            <a:pPr eaLnBrk="1" hangingPunct="1">
              <a:defRPr/>
            </a:pPr>
            <a:r>
              <a:rPr lang="en-GB" sz="2400" dirty="0" smtClean="0"/>
              <a:t>Low self-esteem and self-confidence</a:t>
            </a:r>
          </a:p>
          <a:p>
            <a:pPr eaLnBrk="1" hangingPunct="1">
              <a:defRPr/>
            </a:pPr>
            <a:r>
              <a:rPr lang="en-GB" sz="2400" dirty="0" smtClean="0"/>
              <a:t>Give up</a:t>
            </a:r>
          </a:p>
          <a:p>
            <a:pPr eaLnBrk="1" hangingPunct="1">
              <a:defRPr/>
            </a:pPr>
            <a:r>
              <a:rPr lang="en-GB" sz="2400" dirty="0" smtClean="0"/>
              <a:t>Flight, not fight</a:t>
            </a:r>
            <a:endParaRPr lang="en-GB" sz="2000" dirty="0" smtClean="0"/>
          </a:p>
          <a:p>
            <a:pPr eaLnBrk="1" hangingPunct="1">
              <a:defRPr/>
            </a:pPr>
            <a:endParaRPr lang="en-GB" sz="2000" dirty="0" smtClean="0"/>
          </a:p>
        </p:txBody>
      </p:sp>
      <p:pic>
        <p:nvPicPr>
          <p:cNvPr id="5124" name="Picture 5" descr="C:\Program Files\Common Files\Microsoft Shared\Clipart\cagcat50\pe01496_.wmf"/>
          <p:cNvPicPr>
            <a:picLocks noGrp="1" noChangeAspect="1" noChangeArrowheads="1"/>
          </p:cNvPicPr>
          <p:nvPr>
            <p:ph type="clipArt" sz="half" idx="2"/>
          </p:nvPr>
        </p:nvPicPr>
        <p:blipFill>
          <a:blip r:embed="rId2" cstate="print">
            <a:extLst>
              <a:ext uri="{28A0092B-C50C-407E-A947-70E740481C1C}">
                <a14:useLocalDpi xmlns:a14="http://schemas.microsoft.com/office/drawing/2010/main" val="0"/>
              </a:ext>
            </a:extLst>
          </a:blip>
          <a:srcRect/>
          <a:stretch>
            <a:fillRect/>
          </a:stretch>
        </p:blipFill>
        <p:spPr>
          <a:xfrm>
            <a:off x="5303838" y="1946275"/>
            <a:ext cx="3467100" cy="4114800"/>
          </a:xfrm>
        </p:spPr>
      </p:pic>
    </p:spTree>
    <p:extLst>
      <p:ext uri="{BB962C8B-B14F-4D97-AF65-F5344CB8AC3E}">
        <p14:creationId xmlns:p14="http://schemas.microsoft.com/office/powerpoint/2010/main" val="268781735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 calcmode="lin" valueType="num">
                                      <p:cBhvr additive="base">
                                        <p:cTn id="7" dur="500" fill="hold"/>
                                        <p:tgtEl>
                                          <p:spTgt spid="4099">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409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4099">
                                            <p:txEl>
                                              <p:pRg st="1" end="1"/>
                                            </p:txEl>
                                          </p:spTgt>
                                        </p:tgtEl>
                                        <p:attrNameLst>
                                          <p:attrName>style.visibility</p:attrName>
                                        </p:attrNameLst>
                                      </p:cBhvr>
                                      <p:to>
                                        <p:strVal val="visible"/>
                                      </p:to>
                                    </p:set>
                                    <p:anim calcmode="lin" valueType="num">
                                      <p:cBhvr additive="base">
                                        <p:cTn id="13" dur="500" fill="hold"/>
                                        <p:tgtEl>
                                          <p:spTgt spid="4099">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409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4099">
                                            <p:txEl>
                                              <p:pRg st="2" end="2"/>
                                            </p:txEl>
                                          </p:spTgt>
                                        </p:tgtEl>
                                        <p:attrNameLst>
                                          <p:attrName>style.visibility</p:attrName>
                                        </p:attrNameLst>
                                      </p:cBhvr>
                                      <p:to>
                                        <p:strVal val="visible"/>
                                      </p:to>
                                    </p:set>
                                    <p:anim calcmode="lin" valueType="num">
                                      <p:cBhvr additive="base">
                                        <p:cTn id="19" dur="500" fill="hold"/>
                                        <p:tgtEl>
                                          <p:spTgt spid="4099">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409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4099">
                                            <p:txEl>
                                              <p:pRg st="3" end="3"/>
                                            </p:txEl>
                                          </p:spTgt>
                                        </p:tgtEl>
                                        <p:attrNameLst>
                                          <p:attrName>style.visibility</p:attrName>
                                        </p:attrNameLst>
                                      </p:cBhvr>
                                      <p:to>
                                        <p:strVal val="visible"/>
                                      </p:to>
                                    </p:set>
                                    <p:anim calcmode="lin" valueType="num">
                                      <p:cBhvr additive="base">
                                        <p:cTn id="25" dur="500" fill="hold"/>
                                        <p:tgtEl>
                                          <p:spTgt spid="4099">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409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4099">
                                            <p:txEl>
                                              <p:pRg st="4" end="4"/>
                                            </p:txEl>
                                          </p:spTgt>
                                        </p:tgtEl>
                                        <p:attrNameLst>
                                          <p:attrName>style.visibility</p:attrName>
                                        </p:attrNameLst>
                                      </p:cBhvr>
                                      <p:to>
                                        <p:strVal val="visible"/>
                                      </p:to>
                                    </p:set>
                                    <p:anim calcmode="lin" valueType="num">
                                      <p:cBhvr additive="base">
                                        <p:cTn id="31" dur="500" fill="hold"/>
                                        <p:tgtEl>
                                          <p:spTgt spid="4099">
                                            <p:txEl>
                                              <p:pRg st="4" end="4"/>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4099">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4099">
                                            <p:txEl>
                                              <p:pRg st="5" end="5"/>
                                            </p:txEl>
                                          </p:spTgt>
                                        </p:tgtEl>
                                        <p:attrNameLst>
                                          <p:attrName>style.visibility</p:attrName>
                                        </p:attrNameLst>
                                      </p:cBhvr>
                                      <p:to>
                                        <p:strVal val="visible"/>
                                      </p:to>
                                    </p:set>
                                    <p:anim calcmode="lin" valueType="num">
                                      <p:cBhvr additive="base">
                                        <p:cTn id="37" dur="500" fill="hold"/>
                                        <p:tgtEl>
                                          <p:spTgt spid="4099">
                                            <p:txEl>
                                              <p:pRg st="5" end="5"/>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4099">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2" fill="hold" grpId="0" nodeType="clickEffect">
                                  <p:stCondLst>
                                    <p:cond delay="0"/>
                                  </p:stCondLst>
                                  <p:childTnLst>
                                    <p:set>
                                      <p:cBhvr>
                                        <p:cTn id="42" dur="1" fill="hold">
                                          <p:stCondLst>
                                            <p:cond delay="0"/>
                                          </p:stCondLst>
                                        </p:cTn>
                                        <p:tgtEl>
                                          <p:spTgt spid="4099">
                                            <p:txEl>
                                              <p:pRg st="6" end="6"/>
                                            </p:txEl>
                                          </p:spTgt>
                                        </p:tgtEl>
                                        <p:attrNameLst>
                                          <p:attrName>style.visibility</p:attrName>
                                        </p:attrNameLst>
                                      </p:cBhvr>
                                      <p:to>
                                        <p:strVal val="visible"/>
                                      </p:to>
                                    </p:set>
                                    <p:anim calcmode="lin" valueType="num">
                                      <p:cBhvr additive="base">
                                        <p:cTn id="43" dur="500" fill="hold"/>
                                        <p:tgtEl>
                                          <p:spTgt spid="4099">
                                            <p:txEl>
                                              <p:pRg st="6" end="6"/>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4099">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251520" y="116632"/>
            <a:ext cx="8663880" cy="720080"/>
          </a:xfrm>
        </p:spPr>
        <p:txBody>
          <a:bodyPr/>
          <a:lstStyle/>
          <a:p>
            <a:pPr eaLnBrk="1" hangingPunct="1"/>
            <a:r>
              <a:rPr lang="en-GB" altLang="en-US" sz="4000" b="1" dirty="0" smtClean="0"/>
              <a:t>Influence of Claxton</a:t>
            </a:r>
          </a:p>
        </p:txBody>
      </p:sp>
      <p:sp>
        <p:nvSpPr>
          <p:cNvPr id="5123" name="Rectangle 3"/>
          <p:cNvSpPr>
            <a:spLocks noGrp="1" noChangeArrowheads="1"/>
          </p:cNvSpPr>
          <p:nvPr>
            <p:ph type="body" sz="half" idx="1"/>
          </p:nvPr>
        </p:nvSpPr>
        <p:spPr>
          <a:xfrm>
            <a:off x="251520" y="836712"/>
            <a:ext cx="4680520" cy="4752528"/>
          </a:xfrm>
        </p:spPr>
        <p:txBody>
          <a:bodyPr>
            <a:normAutofit/>
          </a:bodyPr>
          <a:lstStyle/>
          <a:p>
            <a:pPr marL="0" indent="0" eaLnBrk="1" hangingPunct="1">
              <a:lnSpc>
                <a:spcPct val="90000"/>
              </a:lnSpc>
              <a:buNone/>
              <a:defRPr/>
            </a:pPr>
            <a:r>
              <a:rPr lang="en-GB" sz="2400" u="sng" dirty="0" smtClean="0"/>
              <a:t>Teachers need to:</a:t>
            </a:r>
          </a:p>
          <a:p>
            <a:pPr eaLnBrk="1" hangingPunct="1">
              <a:lnSpc>
                <a:spcPct val="90000"/>
              </a:lnSpc>
              <a:defRPr/>
            </a:pPr>
            <a:r>
              <a:rPr lang="en-GB" sz="2400" dirty="0" smtClean="0"/>
              <a:t>Show concern for the learner’s self-worth</a:t>
            </a:r>
          </a:p>
          <a:p>
            <a:pPr eaLnBrk="1" hangingPunct="1">
              <a:lnSpc>
                <a:spcPct val="90000"/>
              </a:lnSpc>
              <a:defRPr/>
            </a:pPr>
            <a:r>
              <a:rPr lang="en-GB" sz="2400" dirty="0" smtClean="0"/>
              <a:t>Develop a learning culture</a:t>
            </a:r>
          </a:p>
          <a:p>
            <a:pPr eaLnBrk="1" hangingPunct="1">
              <a:lnSpc>
                <a:spcPct val="90000"/>
              </a:lnSpc>
              <a:defRPr/>
            </a:pPr>
            <a:r>
              <a:rPr lang="en-GB" sz="2400" dirty="0" smtClean="0"/>
              <a:t>Help learner’s build resilience – not ‘of course you can’</a:t>
            </a:r>
          </a:p>
          <a:p>
            <a:pPr eaLnBrk="1" hangingPunct="1">
              <a:lnSpc>
                <a:spcPct val="90000"/>
              </a:lnSpc>
              <a:defRPr/>
            </a:pPr>
            <a:r>
              <a:rPr lang="en-GB" sz="2400" dirty="0" smtClean="0"/>
              <a:t>Provide a high challenge / low stress situation</a:t>
            </a:r>
          </a:p>
          <a:p>
            <a:pPr eaLnBrk="1" hangingPunct="1">
              <a:lnSpc>
                <a:spcPct val="90000"/>
              </a:lnSpc>
              <a:defRPr/>
            </a:pPr>
            <a:r>
              <a:rPr lang="en-GB" sz="2400" dirty="0" smtClean="0"/>
              <a:t>Focus on the process as well as the content</a:t>
            </a:r>
          </a:p>
          <a:p>
            <a:pPr eaLnBrk="1" hangingPunct="1">
              <a:lnSpc>
                <a:spcPct val="90000"/>
              </a:lnSpc>
              <a:defRPr/>
            </a:pPr>
            <a:r>
              <a:rPr lang="en-GB" sz="2400" dirty="0" smtClean="0"/>
              <a:t>Provide transferable learning strategies</a:t>
            </a:r>
          </a:p>
        </p:txBody>
      </p:sp>
      <p:pic>
        <p:nvPicPr>
          <p:cNvPr id="6148" name="Picture 5" descr="C:\Program Files\Common Files\Microsoft Shared\Clipart\cagcat50\pe01561_.wmf"/>
          <p:cNvPicPr>
            <a:picLocks noGrp="1" noChangeAspect="1" noChangeArrowheads="1"/>
          </p:cNvPicPr>
          <p:nvPr>
            <p:ph type="clipArt" sz="half" idx="2"/>
          </p:nvPr>
        </p:nvPicPr>
        <p:blipFill>
          <a:blip r:embed="rId2" cstate="print">
            <a:extLst>
              <a:ext uri="{28A0092B-C50C-407E-A947-70E740481C1C}">
                <a14:useLocalDpi xmlns:a14="http://schemas.microsoft.com/office/drawing/2010/main" val="0"/>
              </a:ext>
            </a:extLst>
          </a:blip>
          <a:srcRect/>
          <a:stretch>
            <a:fillRect/>
          </a:stretch>
        </p:blipFill>
        <p:spPr>
          <a:xfrm>
            <a:off x="5132388" y="2738438"/>
            <a:ext cx="3810000" cy="2528887"/>
          </a:xfrm>
        </p:spPr>
      </p:pic>
    </p:spTree>
    <p:extLst>
      <p:ext uri="{BB962C8B-B14F-4D97-AF65-F5344CB8AC3E}">
        <p14:creationId xmlns:p14="http://schemas.microsoft.com/office/powerpoint/2010/main" val="3647642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 calcmode="lin" valueType="num">
                                      <p:cBhvr additive="base">
                                        <p:cTn id="7" dur="500" fill="hold"/>
                                        <p:tgtEl>
                                          <p:spTgt spid="5123">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512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5123">
                                            <p:txEl>
                                              <p:pRg st="1" end="1"/>
                                            </p:txEl>
                                          </p:spTgt>
                                        </p:tgtEl>
                                        <p:attrNameLst>
                                          <p:attrName>style.visibility</p:attrName>
                                        </p:attrNameLst>
                                      </p:cBhvr>
                                      <p:to>
                                        <p:strVal val="visible"/>
                                      </p:to>
                                    </p:set>
                                    <p:anim calcmode="lin" valueType="num">
                                      <p:cBhvr additive="base">
                                        <p:cTn id="13" dur="500" fill="hold"/>
                                        <p:tgtEl>
                                          <p:spTgt spid="5123">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512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5123">
                                            <p:txEl>
                                              <p:pRg st="2" end="2"/>
                                            </p:txEl>
                                          </p:spTgt>
                                        </p:tgtEl>
                                        <p:attrNameLst>
                                          <p:attrName>style.visibility</p:attrName>
                                        </p:attrNameLst>
                                      </p:cBhvr>
                                      <p:to>
                                        <p:strVal val="visible"/>
                                      </p:to>
                                    </p:set>
                                    <p:anim calcmode="lin" valueType="num">
                                      <p:cBhvr additive="base">
                                        <p:cTn id="19" dur="500" fill="hold"/>
                                        <p:tgtEl>
                                          <p:spTgt spid="5123">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512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5123">
                                            <p:txEl>
                                              <p:pRg st="3" end="3"/>
                                            </p:txEl>
                                          </p:spTgt>
                                        </p:tgtEl>
                                        <p:attrNameLst>
                                          <p:attrName>style.visibility</p:attrName>
                                        </p:attrNameLst>
                                      </p:cBhvr>
                                      <p:to>
                                        <p:strVal val="visible"/>
                                      </p:to>
                                    </p:set>
                                    <p:anim calcmode="lin" valueType="num">
                                      <p:cBhvr additive="base">
                                        <p:cTn id="25" dur="500" fill="hold"/>
                                        <p:tgtEl>
                                          <p:spTgt spid="5123">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512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5123">
                                            <p:txEl>
                                              <p:pRg st="4" end="4"/>
                                            </p:txEl>
                                          </p:spTgt>
                                        </p:tgtEl>
                                        <p:attrNameLst>
                                          <p:attrName>style.visibility</p:attrName>
                                        </p:attrNameLst>
                                      </p:cBhvr>
                                      <p:to>
                                        <p:strVal val="visible"/>
                                      </p:to>
                                    </p:set>
                                    <p:anim calcmode="lin" valueType="num">
                                      <p:cBhvr additive="base">
                                        <p:cTn id="31" dur="500" fill="hold"/>
                                        <p:tgtEl>
                                          <p:spTgt spid="5123">
                                            <p:txEl>
                                              <p:pRg st="4" end="4"/>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512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5123">
                                            <p:txEl>
                                              <p:pRg st="5" end="5"/>
                                            </p:txEl>
                                          </p:spTgt>
                                        </p:tgtEl>
                                        <p:attrNameLst>
                                          <p:attrName>style.visibility</p:attrName>
                                        </p:attrNameLst>
                                      </p:cBhvr>
                                      <p:to>
                                        <p:strVal val="visible"/>
                                      </p:to>
                                    </p:set>
                                    <p:anim calcmode="lin" valueType="num">
                                      <p:cBhvr additive="base">
                                        <p:cTn id="37" dur="500" fill="hold"/>
                                        <p:tgtEl>
                                          <p:spTgt spid="5123">
                                            <p:txEl>
                                              <p:pRg st="5" end="5"/>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512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2" fill="hold" grpId="0" nodeType="clickEffect">
                                  <p:stCondLst>
                                    <p:cond delay="0"/>
                                  </p:stCondLst>
                                  <p:childTnLst>
                                    <p:set>
                                      <p:cBhvr>
                                        <p:cTn id="42" dur="1" fill="hold">
                                          <p:stCondLst>
                                            <p:cond delay="0"/>
                                          </p:stCondLst>
                                        </p:cTn>
                                        <p:tgtEl>
                                          <p:spTgt spid="5123">
                                            <p:txEl>
                                              <p:pRg st="6" end="6"/>
                                            </p:txEl>
                                          </p:spTgt>
                                        </p:tgtEl>
                                        <p:attrNameLst>
                                          <p:attrName>style.visibility</p:attrName>
                                        </p:attrNameLst>
                                      </p:cBhvr>
                                      <p:to>
                                        <p:strVal val="visible"/>
                                      </p:to>
                                    </p:set>
                                    <p:anim calcmode="lin" valueType="num">
                                      <p:cBhvr additive="base">
                                        <p:cTn id="43" dur="500" fill="hold"/>
                                        <p:tgtEl>
                                          <p:spTgt spid="5123">
                                            <p:txEl>
                                              <p:pRg st="6" end="6"/>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512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51520" y="0"/>
            <a:ext cx="8663880" cy="836712"/>
          </a:xfrm>
        </p:spPr>
        <p:txBody>
          <a:bodyPr/>
          <a:lstStyle/>
          <a:p>
            <a:pPr eaLnBrk="1" hangingPunct="1"/>
            <a:r>
              <a:rPr lang="en-GB" altLang="en-US" sz="4000" b="1" dirty="0" smtClean="0"/>
              <a:t>Learners need to develop </a:t>
            </a:r>
          </a:p>
        </p:txBody>
      </p:sp>
      <p:sp>
        <p:nvSpPr>
          <p:cNvPr id="6147" name="Rectangle 3"/>
          <p:cNvSpPr>
            <a:spLocks noGrp="1" noChangeArrowheads="1"/>
          </p:cNvSpPr>
          <p:nvPr>
            <p:ph type="body" sz="half" idx="1"/>
          </p:nvPr>
        </p:nvSpPr>
        <p:spPr>
          <a:xfrm>
            <a:off x="179512" y="1340767"/>
            <a:ext cx="4800476" cy="3888433"/>
          </a:xfrm>
        </p:spPr>
        <p:txBody>
          <a:bodyPr/>
          <a:lstStyle/>
          <a:p>
            <a:pPr eaLnBrk="1" hangingPunct="1">
              <a:lnSpc>
                <a:spcPct val="90000"/>
              </a:lnSpc>
              <a:defRPr/>
            </a:pPr>
            <a:r>
              <a:rPr lang="en-GB" sz="2400" b="1" i="1" dirty="0" smtClean="0">
                <a:solidFill>
                  <a:srgbClr val="0070C0"/>
                </a:solidFill>
              </a:rPr>
              <a:t>Resourcefulness</a:t>
            </a:r>
            <a:r>
              <a:rPr lang="en-GB" sz="2400" dirty="0" smtClean="0"/>
              <a:t> – what do you do when you don’t know what to do? – ‘</a:t>
            </a:r>
            <a:r>
              <a:rPr lang="en-GB" sz="2400" dirty="0" err="1" smtClean="0"/>
              <a:t>stuckness</a:t>
            </a:r>
            <a:r>
              <a:rPr lang="en-GB" sz="2400" dirty="0" smtClean="0"/>
              <a:t>’</a:t>
            </a:r>
          </a:p>
          <a:p>
            <a:pPr eaLnBrk="1" hangingPunct="1">
              <a:lnSpc>
                <a:spcPct val="90000"/>
              </a:lnSpc>
              <a:defRPr/>
            </a:pPr>
            <a:r>
              <a:rPr lang="en-GB" sz="2400" b="1" i="1" dirty="0" smtClean="0">
                <a:solidFill>
                  <a:srgbClr val="0070C0"/>
                </a:solidFill>
              </a:rPr>
              <a:t>Reflectiveness </a:t>
            </a:r>
            <a:r>
              <a:rPr lang="en-GB" sz="2400" dirty="0" smtClean="0"/>
              <a:t>– what have you done before? – ‘learning to learn’ focus  </a:t>
            </a:r>
          </a:p>
          <a:p>
            <a:pPr eaLnBrk="1" hangingPunct="1">
              <a:lnSpc>
                <a:spcPct val="90000"/>
              </a:lnSpc>
              <a:defRPr/>
            </a:pPr>
            <a:r>
              <a:rPr lang="en-GB" sz="2400" b="1" i="1" dirty="0" err="1" smtClean="0">
                <a:solidFill>
                  <a:srgbClr val="0070C0"/>
                </a:solidFill>
              </a:rPr>
              <a:t>Relatedeness</a:t>
            </a:r>
            <a:r>
              <a:rPr lang="en-GB" sz="2400" dirty="0" smtClean="0"/>
              <a:t> – how can you work with others? who can you</a:t>
            </a:r>
            <a:r>
              <a:rPr lang="en-GB" sz="2000" dirty="0" smtClean="0"/>
              <a:t> </a:t>
            </a:r>
            <a:r>
              <a:rPr lang="en-GB" sz="2400" dirty="0" smtClean="0"/>
              <a:t>collaborate with?</a:t>
            </a:r>
          </a:p>
        </p:txBody>
      </p:sp>
      <p:pic>
        <p:nvPicPr>
          <p:cNvPr id="7172" name="Picture 5" descr="C:\Program Files\Common Files\Microsoft Shared\Clipart\cagcat50\pe02002_.wmf"/>
          <p:cNvPicPr>
            <a:picLocks noGrp="1" noChangeAspect="1" noChangeArrowheads="1"/>
          </p:cNvPicPr>
          <p:nvPr>
            <p:ph type="clipArt" sz="half" idx="2"/>
          </p:nvPr>
        </p:nvPicPr>
        <p:blipFill>
          <a:blip r:embed="rId2" cstate="print">
            <a:extLst>
              <a:ext uri="{28A0092B-C50C-407E-A947-70E740481C1C}">
                <a14:useLocalDpi xmlns:a14="http://schemas.microsoft.com/office/drawing/2010/main" val="0"/>
              </a:ext>
            </a:extLst>
          </a:blip>
          <a:srcRect/>
          <a:stretch>
            <a:fillRect/>
          </a:stretch>
        </p:blipFill>
        <p:spPr>
          <a:xfrm>
            <a:off x="5132388" y="2095500"/>
            <a:ext cx="3810000" cy="3814763"/>
          </a:xfrm>
        </p:spPr>
      </p:pic>
    </p:spTree>
    <p:extLst>
      <p:ext uri="{BB962C8B-B14F-4D97-AF65-F5344CB8AC3E}">
        <p14:creationId xmlns:p14="http://schemas.microsoft.com/office/powerpoint/2010/main" val="134073824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 calcmode="lin" valueType="num">
                                      <p:cBhvr additive="base">
                                        <p:cTn id="7" dur="500" fill="hold"/>
                                        <p:tgtEl>
                                          <p:spTgt spid="6147">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614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6147">
                                            <p:txEl>
                                              <p:pRg st="1" end="1"/>
                                            </p:txEl>
                                          </p:spTgt>
                                        </p:tgtEl>
                                        <p:attrNameLst>
                                          <p:attrName>style.visibility</p:attrName>
                                        </p:attrNameLst>
                                      </p:cBhvr>
                                      <p:to>
                                        <p:strVal val="visible"/>
                                      </p:to>
                                    </p:set>
                                    <p:anim calcmode="lin" valueType="num">
                                      <p:cBhvr additive="base">
                                        <p:cTn id="13" dur="500" fill="hold"/>
                                        <p:tgtEl>
                                          <p:spTgt spid="6147">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614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6147">
                                            <p:txEl>
                                              <p:pRg st="2" end="2"/>
                                            </p:txEl>
                                          </p:spTgt>
                                        </p:tgtEl>
                                        <p:attrNameLst>
                                          <p:attrName>style.visibility</p:attrName>
                                        </p:attrNameLst>
                                      </p:cBhvr>
                                      <p:to>
                                        <p:strVal val="visible"/>
                                      </p:to>
                                    </p:set>
                                    <p:anim calcmode="lin" valueType="num">
                                      <p:cBhvr additive="base">
                                        <p:cTn id="19" dur="500" fill="hold"/>
                                        <p:tgtEl>
                                          <p:spTgt spid="6147">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6147">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44624"/>
            <a:ext cx="8915400" cy="720080"/>
          </a:xfrm>
        </p:spPr>
        <p:txBody>
          <a:bodyPr>
            <a:normAutofit/>
          </a:bodyPr>
          <a:lstStyle/>
          <a:p>
            <a:pPr eaLnBrk="1" hangingPunct="1"/>
            <a:r>
              <a:rPr lang="en-GB" altLang="en-US" sz="4000" b="1" dirty="0" smtClean="0"/>
              <a:t>Learners choose not to learn when:</a:t>
            </a:r>
          </a:p>
        </p:txBody>
      </p:sp>
      <p:sp>
        <p:nvSpPr>
          <p:cNvPr id="7171" name="Rectangle 3"/>
          <p:cNvSpPr>
            <a:spLocks noGrp="1" noChangeArrowheads="1"/>
          </p:cNvSpPr>
          <p:nvPr>
            <p:ph type="body" sz="half" idx="1"/>
          </p:nvPr>
        </p:nvSpPr>
        <p:spPr>
          <a:xfrm>
            <a:off x="107504" y="980728"/>
            <a:ext cx="4896544" cy="4176464"/>
          </a:xfrm>
        </p:spPr>
        <p:txBody>
          <a:bodyPr>
            <a:normAutofit/>
          </a:bodyPr>
          <a:lstStyle/>
          <a:p>
            <a:pPr eaLnBrk="1" hangingPunct="1">
              <a:lnSpc>
                <a:spcPct val="90000"/>
              </a:lnSpc>
              <a:defRPr/>
            </a:pPr>
            <a:r>
              <a:rPr lang="en-GB" sz="2400" dirty="0" smtClean="0"/>
              <a:t>They don’t feel safe enough – high stress – high stakes</a:t>
            </a:r>
          </a:p>
          <a:p>
            <a:pPr eaLnBrk="1" hangingPunct="1">
              <a:lnSpc>
                <a:spcPct val="90000"/>
              </a:lnSpc>
              <a:defRPr/>
            </a:pPr>
            <a:r>
              <a:rPr lang="en-GB" sz="2400" dirty="0" smtClean="0"/>
              <a:t>They don’t feel they have enough time – ‘hurry along’ culture</a:t>
            </a:r>
          </a:p>
          <a:p>
            <a:pPr eaLnBrk="1" hangingPunct="1">
              <a:lnSpc>
                <a:spcPct val="90000"/>
              </a:lnSpc>
              <a:defRPr/>
            </a:pPr>
            <a:r>
              <a:rPr lang="en-GB" sz="2400" dirty="0" smtClean="0"/>
              <a:t>They don’t have the learning skills</a:t>
            </a:r>
          </a:p>
          <a:p>
            <a:pPr eaLnBrk="1" hangingPunct="1">
              <a:lnSpc>
                <a:spcPct val="90000"/>
              </a:lnSpc>
              <a:defRPr/>
            </a:pPr>
            <a:r>
              <a:rPr lang="en-GB" sz="2400" dirty="0" smtClean="0"/>
              <a:t>They don’t have the encouragement</a:t>
            </a:r>
          </a:p>
          <a:p>
            <a:pPr eaLnBrk="1" hangingPunct="1">
              <a:lnSpc>
                <a:spcPct val="90000"/>
              </a:lnSpc>
              <a:defRPr/>
            </a:pPr>
            <a:r>
              <a:rPr lang="en-GB" sz="2400" dirty="0" smtClean="0"/>
              <a:t>The sacrifices involved are too great – it doesn’t matter enough</a:t>
            </a:r>
          </a:p>
          <a:p>
            <a:pPr eaLnBrk="1" hangingPunct="1">
              <a:lnSpc>
                <a:spcPct val="90000"/>
              </a:lnSpc>
              <a:defRPr/>
            </a:pPr>
            <a:endParaRPr lang="en-GB" sz="2400" dirty="0" smtClean="0"/>
          </a:p>
        </p:txBody>
      </p:sp>
      <p:pic>
        <p:nvPicPr>
          <p:cNvPr id="8196" name="Picture 5" descr="C:\Program Files\Common Files\Microsoft Shared\Clipart\cagcat50\bd04897_.wmf"/>
          <p:cNvPicPr>
            <a:picLocks noGrp="1" noChangeAspect="1" noChangeArrowheads="1"/>
          </p:cNvPicPr>
          <p:nvPr>
            <p:ph type="clipArt" sz="half" idx="2"/>
          </p:nvPr>
        </p:nvPicPr>
        <p:blipFill>
          <a:blip r:embed="rId2" cstate="print">
            <a:extLst>
              <a:ext uri="{28A0092B-C50C-407E-A947-70E740481C1C}">
                <a14:useLocalDpi xmlns:a14="http://schemas.microsoft.com/office/drawing/2010/main" val="0"/>
              </a:ext>
            </a:extLst>
          </a:blip>
          <a:srcRect/>
          <a:stretch>
            <a:fillRect/>
          </a:stretch>
        </p:blipFill>
        <p:spPr>
          <a:xfrm>
            <a:off x="4932040" y="1648941"/>
            <a:ext cx="3810000" cy="2840037"/>
          </a:xfrm>
        </p:spPr>
      </p:pic>
    </p:spTree>
    <p:extLst>
      <p:ext uri="{BB962C8B-B14F-4D97-AF65-F5344CB8AC3E}">
        <p14:creationId xmlns:p14="http://schemas.microsoft.com/office/powerpoint/2010/main" val="15393943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 calcmode="lin" valueType="num">
                                      <p:cBhvr additive="base">
                                        <p:cTn id="7" dur="500" fill="hold"/>
                                        <p:tgtEl>
                                          <p:spTgt spid="7171">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717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7171">
                                            <p:txEl>
                                              <p:pRg st="1" end="1"/>
                                            </p:txEl>
                                          </p:spTgt>
                                        </p:tgtEl>
                                        <p:attrNameLst>
                                          <p:attrName>style.visibility</p:attrName>
                                        </p:attrNameLst>
                                      </p:cBhvr>
                                      <p:to>
                                        <p:strVal val="visible"/>
                                      </p:to>
                                    </p:set>
                                    <p:anim calcmode="lin" valueType="num">
                                      <p:cBhvr additive="base">
                                        <p:cTn id="13" dur="500" fill="hold"/>
                                        <p:tgtEl>
                                          <p:spTgt spid="7171">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717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7171">
                                            <p:txEl>
                                              <p:pRg st="2" end="2"/>
                                            </p:txEl>
                                          </p:spTgt>
                                        </p:tgtEl>
                                        <p:attrNameLst>
                                          <p:attrName>style.visibility</p:attrName>
                                        </p:attrNameLst>
                                      </p:cBhvr>
                                      <p:to>
                                        <p:strVal val="visible"/>
                                      </p:to>
                                    </p:set>
                                    <p:anim calcmode="lin" valueType="num">
                                      <p:cBhvr additive="base">
                                        <p:cTn id="19" dur="500" fill="hold"/>
                                        <p:tgtEl>
                                          <p:spTgt spid="7171">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717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7171">
                                            <p:txEl>
                                              <p:pRg st="3" end="3"/>
                                            </p:txEl>
                                          </p:spTgt>
                                        </p:tgtEl>
                                        <p:attrNameLst>
                                          <p:attrName>style.visibility</p:attrName>
                                        </p:attrNameLst>
                                      </p:cBhvr>
                                      <p:to>
                                        <p:strVal val="visible"/>
                                      </p:to>
                                    </p:set>
                                    <p:anim calcmode="lin" valueType="num">
                                      <p:cBhvr additive="base">
                                        <p:cTn id="25" dur="500" fill="hold"/>
                                        <p:tgtEl>
                                          <p:spTgt spid="7171">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717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7171">
                                            <p:txEl>
                                              <p:pRg st="4" end="4"/>
                                            </p:txEl>
                                          </p:spTgt>
                                        </p:tgtEl>
                                        <p:attrNameLst>
                                          <p:attrName>style.visibility</p:attrName>
                                        </p:attrNameLst>
                                      </p:cBhvr>
                                      <p:to>
                                        <p:strVal val="visible"/>
                                      </p:to>
                                    </p:set>
                                    <p:anim calcmode="lin" valueType="num">
                                      <p:cBhvr additive="base">
                                        <p:cTn id="31" dur="500" fill="hold"/>
                                        <p:tgtEl>
                                          <p:spTgt spid="7171">
                                            <p:txEl>
                                              <p:pRg st="4" end="4"/>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7171">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57200" y="274638"/>
            <a:ext cx="8229600" cy="562074"/>
          </a:xfrm>
        </p:spPr>
        <p:txBody>
          <a:bodyPr>
            <a:normAutofit fontScale="90000"/>
          </a:bodyPr>
          <a:lstStyle/>
          <a:p>
            <a:pPr algn="ctr" eaLnBrk="1" hangingPunct="1"/>
            <a:r>
              <a:rPr lang="en-GB" altLang="en-US" b="1" dirty="0" smtClean="0"/>
              <a:t>Living is learning</a:t>
            </a:r>
          </a:p>
        </p:txBody>
      </p:sp>
      <p:sp>
        <p:nvSpPr>
          <p:cNvPr id="30723" name="Rectangle 3"/>
          <p:cNvSpPr>
            <a:spLocks noGrp="1" noChangeArrowheads="1"/>
          </p:cNvSpPr>
          <p:nvPr>
            <p:ph type="body" idx="1"/>
          </p:nvPr>
        </p:nvSpPr>
        <p:spPr>
          <a:xfrm>
            <a:off x="457200" y="1196752"/>
            <a:ext cx="8229600" cy="4320481"/>
          </a:xfrm>
        </p:spPr>
        <p:txBody>
          <a:bodyPr>
            <a:normAutofit/>
          </a:bodyPr>
          <a:lstStyle/>
          <a:p>
            <a:pPr algn="just" eaLnBrk="1" hangingPunct="1">
              <a:buFont typeface="Wingdings" pitchFamily="2" charset="2"/>
              <a:buNone/>
              <a:defRPr/>
            </a:pPr>
            <a:r>
              <a:rPr lang="en-GB" sz="1600" dirty="0" smtClean="0"/>
              <a:t>       </a:t>
            </a:r>
            <a:r>
              <a:rPr lang="en-GB" sz="2000" dirty="0" smtClean="0"/>
              <a:t>Everyone is born with a starter-kit of reflexes that tell them, innately, what to do when cold or hungry, or when an object suddenly looms up in front of them.  You shiver, you cry, you duck.  We come into the world with a rudimentary map, and a crude set of responses.  But more than any other animal, we human beings arrive unfinished, waiting to attune ourselves to the peculiarities of the terrain into which we have emerged.  </a:t>
            </a:r>
            <a:r>
              <a:rPr lang="en-GB" sz="2000" b="1" i="1" dirty="0" smtClean="0">
                <a:solidFill>
                  <a:srgbClr val="0070C0"/>
                </a:solidFill>
              </a:rPr>
              <a:t>Human beings serve the longest apprenticeship of any creature, because we come with the capacity – and the necessity – to learn the most</a:t>
            </a:r>
            <a:r>
              <a:rPr lang="en-GB" sz="2000" dirty="0" smtClean="0"/>
              <a:t>.</a:t>
            </a:r>
          </a:p>
          <a:p>
            <a:pPr eaLnBrk="1" hangingPunct="1">
              <a:buFont typeface="Wingdings" pitchFamily="2" charset="2"/>
              <a:buNone/>
              <a:defRPr/>
            </a:pPr>
            <a:endParaRPr lang="en-GB" sz="2000" dirty="0" smtClean="0"/>
          </a:p>
          <a:p>
            <a:pPr algn="r" eaLnBrk="1" hangingPunct="1">
              <a:buFont typeface="Wingdings" pitchFamily="2" charset="2"/>
              <a:buNone/>
              <a:defRPr/>
            </a:pPr>
            <a:r>
              <a:rPr lang="en-GB" sz="2000" b="1" i="1" dirty="0" smtClean="0"/>
              <a:t>Guy Claxton</a:t>
            </a:r>
          </a:p>
          <a:p>
            <a:pPr algn="r" eaLnBrk="1" hangingPunct="1">
              <a:buFont typeface="Wingdings" pitchFamily="2" charset="2"/>
              <a:buNone/>
              <a:defRPr/>
            </a:pPr>
            <a:r>
              <a:rPr lang="en-GB" sz="2000" b="1" i="1" dirty="0" smtClean="0"/>
              <a:t>Wise Up (1999)</a:t>
            </a:r>
          </a:p>
          <a:p>
            <a:pPr algn="r" eaLnBrk="1" hangingPunct="1">
              <a:buFont typeface="Wingdings" pitchFamily="2" charset="2"/>
              <a:buNone/>
              <a:defRPr/>
            </a:pPr>
            <a:endParaRPr lang="en-GB" sz="1600" dirty="0" smtClean="0"/>
          </a:p>
        </p:txBody>
      </p:sp>
    </p:spTree>
    <p:extLst>
      <p:ext uri="{BB962C8B-B14F-4D97-AF65-F5344CB8AC3E}">
        <p14:creationId xmlns:p14="http://schemas.microsoft.com/office/powerpoint/2010/main" val="30284748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0722"/>
                                        </p:tgtEl>
                                        <p:attrNameLst>
                                          <p:attrName>style.visibility</p:attrName>
                                        </p:attrNameLst>
                                      </p:cBhvr>
                                      <p:to>
                                        <p:strVal val="visible"/>
                                      </p:to>
                                    </p:set>
                                    <p:anim calcmode="lin" valueType="num">
                                      <p:cBhvr additive="base">
                                        <p:cTn id="7" dur="500" fill="hold"/>
                                        <p:tgtEl>
                                          <p:spTgt spid="30722"/>
                                        </p:tgtEl>
                                        <p:attrNameLst>
                                          <p:attrName>ppt_x</p:attrName>
                                        </p:attrNameLst>
                                      </p:cBhvr>
                                      <p:tavLst>
                                        <p:tav tm="0">
                                          <p:val>
                                            <p:strVal val="0-#ppt_w/2"/>
                                          </p:val>
                                        </p:tav>
                                        <p:tav tm="100000">
                                          <p:val>
                                            <p:strVal val="#ppt_x"/>
                                          </p:val>
                                        </p:tav>
                                      </p:tavLst>
                                    </p:anim>
                                    <p:anim calcmode="lin" valueType="num">
                                      <p:cBhvr additive="base">
                                        <p:cTn id="8" dur="500" fill="hold"/>
                                        <p:tgtEl>
                                          <p:spTgt spid="3072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0723">
                                            <p:txEl>
                                              <p:pRg st="0" end="0"/>
                                            </p:txEl>
                                          </p:spTgt>
                                        </p:tgtEl>
                                        <p:attrNameLst>
                                          <p:attrName>style.visibility</p:attrName>
                                        </p:attrNameLst>
                                      </p:cBhvr>
                                      <p:to>
                                        <p:strVal val="visible"/>
                                      </p:to>
                                    </p:set>
                                    <p:anim calcmode="lin" valueType="num">
                                      <p:cBhvr additive="base">
                                        <p:cTn id="13" dur="500" fill="hold"/>
                                        <p:tgtEl>
                                          <p:spTgt spid="30723">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072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0723">
                                            <p:txEl>
                                              <p:pRg st="2" end="2"/>
                                            </p:txEl>
                                          </p:spTgt>
                                        </p:tgtEl>
                                        <p:attrNameLst>
                                          <p:attrName>style.visibility</p:attrName>
                                        </p:attrNameLst>
                                      </p:cBhvr>
                                      <p:to>
                                        <p:strVal val="visible"/>
                                      </p:to>
                                    </p:set>
                                    <p:anim calcmode="lin" valueType="num">
                                      <p:cBhvr additive="base">
                                        <p:cTn id="19" dur="500" fill="hold"/>
                                        <p:tgtEl>
                                          <p:spTgt spid="3072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072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0723">
                                            <p:txEl>
                                              <p:pRg st="3" end="3"/>
                                            </p:txEl>
                                          </p:spTgt>
                                        </p:tgtEl>
                                        <p:attrNameLst>
                                          <p:attrName>style.visibility</p:attrName>
                                        </p:attrNameLst>
                                      </p:cBhvr>
                                      <p:to>
                                        <p:strVal val="visible"/>
                                      </p:to>
                                    </p:set>
                                    <p:anim calcmode="lin" valueType="num">
                                      <p:cBhvr additive="base">
                                        <p:cTn id="25" dur="500" fill="hold"/>
                                        <p:tgtEl>
                                          <p:spTgt spid="3072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072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autoUpdateAnimBg="0"/>
      <p:bldP spid="30723"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4000" b="1" dirty="0" smtClean="0"/>
              <a:t>Conclusion</a:t>
            </a:r>
            <a:endParaRPr lang="en-GB" sz="4000" b="1" dirty="0"/>
          </a:p>
        </p:txBody>
      </p:sp>
      <p:sp>
        <p:nvSpPr>
          <p:cNvPr id="4" name="Content Placeholder 3"/>
          <p:cNvSpPr>
            <a:spLocks noGrp="1"/>
          </p:cNvSpPr>
          <p:nvPr>
            <p:ph idx="1"/>
          </p:nvPr>
        </p:nvSpPr>
        <p:spPr>
          <a:xfrm>
            <a:off x="2483768" y="1743133"/>
            <a:ext cx="6456250" cy="4854219"/>
          </a:xfrm>
        </p:spPr>
        <p:txBody>
          <a:bodyPr>
            <a:normAutofit/>
          </a:bodyPr>
          <a:lstStyle/>
          <a:p>
            <a:r>
              <a:rPr lang="en-GB" dirty="0" smtClean="0"/>
              <a:t>Summary</a:t>
            </a:r>
          </a:p>
          <a:p>
            <a:pPr marL="457200" lvl="1" indent="0">
              <a:buNone/>
            </a:pPr>
            <a:endParaRPr lang="en-GB" dirty="0"/>
          </a:p>
          <a:p>
            <a:r>
              <a:rPr lang="en-GB" dirty="0" smtClean="0"/>
              <a:t>Theory – Check Understanding</a:t>
            </a:r>
          </a:p>
          <a:p>
            <a:r>
              <a:rPr lang="en-GB" dirty="0" smtClean="0"/>
              <a:t>Implications for Teaching </a:t>
            </a:r>
          </a:p>
          <a:p>
            <a:r>
              <a:rPr lang="en-GB" dirty="0" smtClean="0"/>
              <a:t>Homework: Observe theory in practice.</a:t>
            </a:r>
          </a:p>
        </p:txBody>
      </p:sp>
      <p:sp>
        <p:nvSpPr>
          <p:cNvPr id="5" name="Text Placeholder 4"/>
          <p:cNvSpPr>
            <a:spLocks noGrp="1"/>
          </p:cNvSpPr>
          <p:nvPr>
            <p:ph type="body" sz="half" idx="2"/>
          </p:nvPr>
        </p:nvSpPr>
        <p:spPr>
          <a:xfrm>
            <a:off x="167838" y="1730018"/>
            <a:ext cx="2099906" cy="4572000"/>
          </a:xfrm>
        </p:spPr>
        <p:txBody>
          <a:bodyPr/>
          <a:lstStyle/>
          <a:p>
            <a:r>
              <a:rPr lang="en-GB" sz="2400" b="1" dirty="0" smtClean="0"/>
              <a:t>Cognitivism</a:t>
            </a:r>
            <a:r>
              <a:rPr lang="en-GB" b="1" dirty="0" smtClean="0"/>
              <a:t> </a:t>
            </a:r>
            <a:endParaRPr lang="en-GB" b="1" dirty="0"/>
          </a:p>
        </p:txBody>
      </p:sp>
    </p:spTree>
    <p:extLst>
      <p:ext uri="{BB962C8B-B14F-4D97-AF65-F5344CB8AC3E}">
        <p14:creationId xmlns:p14="http://schemas.microsoft.com/office/powerpoint/2010/main" val="271738039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Bandura</a:t>
            </a:r>
            <a:endParaRPr lang="en-GB" dirty="0"/>
          </a:p>
        </p:txBody>
      </p:sp>
      <p:sp>
        <p:nvSpPr>
          <p:cNvPr id="3" name="Content Placeholder 2"/>
          <p:cNvSpPr>
            <a:spLocks noGrp="1"/>
          </p:cNvSpPr>
          <p:nvPr>
            <p:ph idx="1"/>
          </p:nvPr>
        </p:nvSpPr>
        <p:spPr/>
        <p:txBody>
          <a:bodyPr/>
          <a:lstStyle/>
          <a:p>
            <a:r>
              <a:rPr lang="en-GB" dirty="0" smtClean="0">
                <a:hlinkClick r:id="rId2"/>
              </a:rPr>
              <a:t>http://www.youtube.com/watch?v=zerCK0lRjp8</a:t>
            </a:r>
            <a:endParaRPr lang="en-GB" dirty="0" smtClean="0"/>
          </a:p>
          <a:p>
            <a:endParaRPr lang="en-GB" dirty="0"/>
          </a:p>
        </p:txBody>
      </p:sp>
    </p:spTree>
    <p:extLst>
      <p:ext uri="{BB962C8B-B14F-4D97-AF65-F5344CB8AC3E}">
        <p14:creationId xmlns:p14="http://schemas.microsoft.com/office/powerpoint/2010/main" val="309742962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Perls</a:t>
            </a:r>
            <a:r>
              <a:rPr lang="en-GB" dirty="0" smtClean="0"/>
              <a:t> : Gestalt Theory</a:t>
            </a:r>
            <a:endParaRPr lang="en-GB" dirty="0"/>
          </a:p>
        </p:txBody>
      </p:sp>
      <p:sp>
        <p:nvSpPr>
          <p:cNvPr id="3" name="Content Placeholder 2"/>
          <p:cNvSpPr>
            <a:spLocks noGrp="1"/>
          </p:cNvSpPr>
          <p:nvPr>
            <p:ph idx="1"/>
          </p:nvPr>
        </p:nvSpPr>
        <p:spPr/>
        <p:txBody>
          <a:bodyPr/>
          <a:lstStyle/>
          <a:p>
            <a:r>
              <a:rPr lang="en-GB" dirty="0" smtClean="0">
                <a:hlinkClick r:id="rId2"/>
              </a:rPr>
              <a:t>http://www.youtube.com/watch?v=9_voss41dyA</a:t>
            </a:r>
            <a:endParaRPr lang="en-GB" dirty="0" smtClean="0"/>
          </a:p>
          <a:p>
            <a:pPr marL="0" indent="0">
              <a:buNone/>
            </a:pPr>
            <a:endParaRPr lang="en-GB" dirty="0" smtClean="0"/>
          </a:p>
        </p:txBody>
      </p:sp>
    </p:spTree>
    <p:extLst>
      <p:ext uri="{BB962C8B-B14F-4D97-AF65-F5344CB8AC3E}">
        <p14:creationId xmlns:p14="http://schemas.microsoft.com/office/powerpoint/2010/main" val="195521438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Chomsky</a:t>
            </a:r>
            <a:endParaRPr lang="en-GB"/>
          </a:p>
        </p:txBody>
      </p:sp>
      <p:sp>
        <p:nvSpPr>
          <p:cNvPr id="3" name="Content Placeholder 2"/>
          <p:cNvSpPr>
            <a:spLocks noGrp="1"/>
          </p:cNvSpPr>
          <p:nvPr>
            <p:ph idx="1"/>
          </p:nvPr>
        </p:nvSpPr>
        <p:spPr/>
        <p:txBody>
          <a:bodyPr/>
          <a:lstStyle/>
          <a:p>
            <a:r>
              <a:rPr lang="en-GB" dirty="0" smtClean="0">
                <a:hlinkClick r:id="rId2"/>
              </a:rPr>
              <a:t>http://www.youtube.com/watch?v=e_EgdShO1K8</a:t>
            </a:r>
            <a:endParaRPr lang="en-GB" dirty="0" smtClean="0"/>
          </a:p>
          <a:p>
            <a:pPr marL="0" indent="0">
              <a:buNone/>
            </a:pPr>
            <a:endParaRPr lang="en-GB" dirty="0"/>
          </a:p>
        </p:txBody>
      </p:sp>
    </p:spTree>
    <p:extLst>
      <p:ext uri="{BB962C8B-B14F-4D97-AF65-F5344CB8AC3E}">
        <p14:creationId xmlns:p14="http://schemas.microsoft.com/office/powerpoint/2010/main" val="625251114"/>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elements/1.1/"/>
    <ds:schemaRef ds:uri="http://schemas.openxmlformats.org/package/2006/metadata/core-properties"/>
    <ds:schemaRef ds:uri="http://www.w3.org/XML/1998/namespace"/>
    <ds:schemaRef ds:uri="http://purl.org/dc/dcmitype/"/>
    <ds:schemaRef ds:uri="http://purl.org/dc/terms/"/>
    <ds:schemaRef ds:uri="http://schemas.microsoft.com/office/2006/documentManagement/types"/>
    <ds:schemaRef ds:uri="http://schemas.microsoft.com/office/infopath/2007/PartnerControls"/>
    <ds:schemaRef ds:uri="303dbf9b-b85b-46a0-94f1-894078c07ecd"/>
    <ds:schemaRef ds:uri="http://schemas.microsoft.com/office/2006/metadata/propertie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218</TotalTime>
  <Words>583</Words>
  <Application>Microsoft Office PowerPoint</Application>
  <PresentationFormat>On-screen Show (4:3)</PresentationFormat>
  <Paragraphs>93</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Myriad Pro</vt:lpstr>
      <vt:lpstr>Wingdings</vt:lpstr>
      <vt:lpstr>20140311PresentationUWTSDTemplate</vt:lpstr>
      <vt:lpstr>Cognitivism</vt:lpstr>
      <vt:lpstr>Learning Theory</vt:lpstr>
      <vt:lpstr>Paiget</vt:lpstr>
      <vt:lpstr>Influence of Paiget</vt:lpstr>
      <vt:lpstr>The Work of Guy Claxton</vt:lpstr>
      <vt:lpstr>Robust Learners</vt:lpstr>
      <vt:lpstr>Fragile learners</vt:lpstr>
      <vt:lpstr>Influence of Claxton</vt:lpstr>
      <vt:lpstr>Learners need to develop </vt:lpstr>
      <vt:lpstr>Learners choose not to learn when:</vt:lpstr>
      <vt:lpstr>Living is learning</vt:lpstr>
      <vt:lpstr>Conclusion</vt:lpstr>
      <vt:lpstr>Bandura</vt:lpstr>
      <vt:lpstr>Perls : Gestalt Theory</vt:lpstr>
      <vt:lpstr>Chomsky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Caroline Usei</cp:lastModifiedBy>
  <cp:revision>15</cp:revision>
  <cp:lastPrinted>2017-12-12T17:32:00Z</cp:lastPrinted>
  <dcterms:created xsi:type="dcterms:W3CDTF">2015-04-14T15:21:28Z</dcterms:created>
  <dcterms:modified xsi:type="dcterms:W3CDTF">2017-12-12T17:34:22Z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