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tmp" ContentType="image/png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9" r:id="rId3"/>
    <p:sldId id="261" r:id="rId4"/>
    <p:sldId id="263" r:id="rId5"/>
    <p:sldId id="265" r:id="rId6"/>
    <p:sldId id="267" r:id="rId7"/>
    <p:sldId id="269" r:id="rId8"/>
    <p:sldId id="272" r:id="rId9"/>
    <p:sldId id="277" r:id="rId10"/>
    <p:sldId id="273" r:id="rId11"/>
    <p:sldId id="275" r:id="rId12"/>
    <p:sldId id="276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4555" autoAdjust="0"/>
    <p:restoredTop sz="94539" autoAdjust="0"/>
  </p:normalViewPr>
  <p:slideViewPr>
    <p:cSldViewPr snapToGrid="0">
      <p:cViewPr varScale="1">
        <p:scale>
          <a:sx n="104" d="100"/>
          <a:sy n="104" d="100"/>
        </p:scale>
        <p:origin x="324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A8F5055-101C-43CC-B795-17026A26CE43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70B5CC95-4827-40FE-A6A8-ECC5B024C5FD}">
      <dgm:prSet phldrT="[Text]"/>
      <dgm:spPr>
        <a:solidFill>
          <a:schemeClr val="tx1"/>
        </a:solidFill>
      </dgm:spPr>
      <dgm:t>
        <a:bodyPr/>
        <a:lstStyle/>
        <a:p>
          <a:r>
            <a:rPr lang="en-GB" dirty="0"/>
            <a:t>Founder and Director</a:t>
          </a:r>
        </a:p>
      </dgm:t>
    </dgm:pt>
    <dgm:pt modelId="{BB40F9E0-6140-4B43-B88B-ADEAB9D5AB2D}" type="parTrans" cxnId="{E4DD0F4D-D2B2-4932-AC1F-690C9AA63C44}">
      <dgm:prSet/>
      <dgm:spPr/>
      <dgm:t>
        <a:bodyPr/>
        <a:lstStyle/>
        <a:p>
          <a:endParaRPr lang="en-GB"/>
        </a:p>
      </dgm:t>
    </dgm:pt>
    <dgm:pt modelId="{9BDEB87B-6B6E-4C9F-BC23-4A8BEF1295AD}" type="sibTrans" cxnId="{E4DD0F4D-D2B2-4932-AC1F-690C9AA63C44}">
      <dgm:prSet/>
      <dgm:spPr/>
      <dgm:t>
        <a:bodyPr/>
        <a:lstStyle/>
        <a:p>
          <a:endParaRPr lang="en-GB"/>
        </a:p>
      </dgm:t>
    </dgm:pt>
    <dgm:pt modelId="{9DEBEBDC-D874-4101-A151-F7948ECEC4E2}" type="asst">
      <dgm:prSet phldrT="[Text]"/>
      <dgm:spPr>
        <a:solidFill>
          <a:schemeClr val="tx1"/>
        </a:solidFill>
      </dgm:spPr>
      <dgm:t>
        <a:bodyPr/>
        <a:lstStyle/>
        <a:p>
          <a:r>
            <a:rPr lang="en-GB" dirty="0"/>
            <a:t>Store Manager</a:t>
          </a:r>
        </a:p>
      </dgm:t>
    </dgm:pt>
    <dgm:pt modelId="{DD05AEC7-3EA6-4BA9-A485-301E15F5942E}" type="parTrans" cxnId="{7C61834E-D252-4CDD-9F64-101600475059}">
      <dgm:prSet/>
      <dgm:spPr/>
      <dgm:t>
        <a:bodyPr/>
        <a:lstStyle/>
        <a:p>
          <a:endParaRPr lang="en-GB"/>
        </a:p>
      </dgm:t>
    </dgm:pt>
    <dgm:pt modelId="{1C4EEF6A-A3F0-44F7-8420-85105D17045F}" type="sibTrans" cxnId="{7C61834E-D252-4CDD-9F64-101600475059}">
      <dgm:prSet/>
      <dgm:spPr/>
      <dgm:t>
        <a:bodyPr/>
        <a:lstStyle/>
        <a:p>
          <a:endParaRPr lang="en-GB"/>
        </a:p>
      </dgm:t>
    </dgm:pt>
    <dgm:pt modelId="{887610D9-05C8-41DA-9CDB-B179E5252D67}">
      <dgm:prSet phldrT="[Text]"/>
      <dgm:spPr>
        <a:solidFill>
          <a:schemeClr val="bg2">
            <a:lumMod val="10000"/>
          </a:schemeClr>
        </a:solidFill>
      </dgm:spPr>
      <dgm:t>
        <a:bodyPr/>
        <a:lstStyle/>
        <a:p>
          <a:r>
            <a:rPr lang="en-GB"/>
            <a:t>Sales Assistant</a:t>
          </a:r>
        </a:p>
      </dgm:t>
    </dgm:pt>
    <dgm:pt modelId="{32CB7EC7-0DDA-4515-8C07-5987C0BFE942}" type="parTrans" cxnId="{7F75A98C-5291-47C6-80C3-085CE5650110}">
      <dgm:prSet/>
      <dgm:spPr/>
      <dgm:t>
        <a:bodyPr/>
        <a:lstStyle/>
        <a:p>
          <a:endParaRPr lang="en-GB"/>
        </a:p>
      </dgm:t>
    </dgm:pt>
    <dgm:pt modelId="{04ECC42C-1BBF-46BA-AC79-19F3950A2E29}" type="sibTrans" cxnId="{7F75A98C-5291-47C6-80C3-085CE5650110}">
      <dgm:prSet/>
      <dgm:spPr/>
      <dgm:t>
        <a:bodyPr/>
        <a:lstStyle/>
        <a:p>
          <a:endParaRPr lang="en-GB"/>
        </a:p>
      </dgm:t>
    </dgm:pt>
    <dgm:pt modelId="{A4F453DC-1741-45B4-BD54-006937697B2D}">
      <dgm:prSet phldrT="[Text]"/>
      <dgm:spPr>
        <a:solidFill>
          <a:schemeClr val="bg2">
            <a:lumMod val="10000"/>
          </a:schemeClr>
        </a:solidFill>
      </dgm:spPr>
      <dgm:t>
        <a:bodyPr/>
        <a:lstStyle/>
        <a:p>
          <a:r>
            <a:rPr lang="en-GB" dirty="0"/>
            <a:t>Kitchen Assistant</a:t>
          </a:r>
        </a:p>
      </dgm:t>
    </dgm:pt>
    <dgm:pt modelId="{442B88E5-92AC-460F-893B-1878DC21BFC8}" type="parTrans" cxnId="{CA000F0B-AF49-47CC-831F-0D0162FA50F1}">
      <dgm:prSet/>
      <dgm:spPr/>
      <dgm:t>
        <a:bodyPr/>
        <a:lstStyle/>
        <a:p>
          <a:endParaRPr lang="en-GB"/>
        </a:p>
      </dgm:t>
    </dgm:pt>
    <dgm:pt modelId="{210D8B66-5A2C-4648-AAF1-DFCB2B8343DF}" type="sibTrans" cxnId="{CA000F0B-AF49-47CC-831F-0D0162FA50F1}">
      <dgm:prSet/>
      <dgm:spPr/>
      <dgm:t>
        <a:bodyPr/>
        <a:lstStyle/>
        <a:p>
          <a:endParaRPr lang="en-GB"/>
        </a:p>
      </dgm:t>
    </dgm:pt>
    <dgm:pt modelId="{8F0B1AAD-19C7-4B8F-9E3F-5C07D1538CCD}">
      <dgm:prSet phldrT="[Text]"/>
      <dgm:spPr>
        <a:solidFill>
          <a:schemeClr val="bg2">
            <a:lumMod val="10000"/>
          </a:schemeClr>
        </a:solidFill>
      </dgm:spPr>
      <dgm:t>
        <a:bodyPr/>
        <a:lstStyle/>
        <a:p>
          <a:r>
            <a:rPr lang="en-GB"/>
            <a:t>Pizzamaker</a:t>
          </a:r>
        </a:p>
      </dgm:t>
    </dgm:pt>
    <dgm:pt modelId="{83933027-4A1A-4780-9A3F-F950B8C31CB6}" type="parTrans" cxnId="{AEAE5094-431B-4684-98A4-5509B1E62C06}">
      <dgm:prSet/>
      <dgm:spPr/>
      <dgm:t>
        <a:bodyPr/>
        <a:lstStyle/>
        <a:p>
          <a:endParaRPr lang="en-GB"/>
        </a:p>
      </dgm:t>
    </dgm:pt>
    <dgm:pt modelId="{AD5D1D1B-EC5C-4F05-87A4-E5A8948E5E40}" type="sibTrans" cxnId="{AEAE5094-431B-4684-98A4-5509B1E62C06}">
      <dgm:prSet/>
      <dgm:spPr/>
      <dgm:t>
        <a:bodyPr/>
        <a:lstStyle/>
        <a:p>
          <a:endParaRPr lang="en-GB"/>
        </a:p>
      </dgm:t>
    </dgm:pt>
    <dgm:pt modelId="{4B8E7219-FA81-4DA6-8242-483F52E855B3}" type="pres">
      <dgm:prSet presAssocID="{AA8F5055-101C-43CC-B795-17026A26CE43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D2604430-7316-4A51-AFB8-04931A725728}" type="pres">
      <dgm:prSet presAssocID="{70B5CC95-4827-40FE-A6A8-ECC5B024C5FD}" presName="hierRoot1" presStyleCnt="0">
        <dgm:presLayoutVars>
          <dgm:hierBranch val="init"/>
        </dgm:presLayoutVars>
      </dgm:prSet>
      <dgm:spPr/>
    </dgm:pt>
    <dgm:pt modelId="{22DECC4D-DFC4-4CA1-8BA4-6C37CA5D7236}" type="pres">
      <dgm:prSet presAssocID="{70B5CC95-4827-40FE-A6A8-ECC5B024C5FD}" presName="rootComposite1" presStyleCnt="0"/>
      <dgm:spPr/>
    </dgm:pt>
    <dgm:pt modelId="{10610E24-638D-4E76-B093-71F234636F2E}" type="pres">
      <dgm:prSet presAssocID="{70B5CC95-4827-40FE-A6A8-ECC5B024C5FD}" presName="rootText1" presStyleLbl="node0" presStyleIdx="0" presStyleCnt="1">
        <dgm:presLayoutVars>
          <dgm:chPref val="3"/>
        </dgm:presLayoutVars>
      </dgm:prSet>
      <dgm:spPr/>
    </dgm:pt>
    <dgm:pt modelId="{9C15AA41-99C0-4085-8F50-95DA4B4D056B}" type="pres">
      <dgm:prSet presAssocID="{70B5CC95-4827-40FE-A6A8-ECC5B024C5FD}" presName="rootConnector1" presStyleLbl="node1" presStyleIdx="0" presStyleCnt="0"/>
      <dgm:spPr/>
    </dgm:pt>
    <dgm:pt modelId="{81246257-5CD5-4D55-A1D7-991FC2CCEA60}" type="pres">
      <dgm:prSet presAssocID="{70B5CC95-4827-40FE-A6A8-ECC5B024C5FD}" presName="hierChild2" presStyleCnt="0"/>
      <dgm:spPr/>
    </dgm:pt>
    <dgm:pt modelId="{6705AA96-7A61-4BBD-BDC3-81E10AC5564F}" type="pres">
      <dgm:prSet presAssocID="{32CB7EC7-0DDA-4515-8C07-5987C0BFE942}" presName="Name37" presStyleLbl="parChTrans1D2" presStyleIdx="0" presStyleCnt="4"/>
      <dgm:spPr/>
    </dgm:pt>
    <dgm:pt modelId="{03D6223A-4B84-4260-8FA9-0A43D3EDCAFF}" type="pres">
      <dgm:prSet presAssocID="{887610D9-05C8-41DA-9CDB-B179E5252D67}" presName="hierRoot2" presStyleCnt="0">
        <dgm:presLayoutVars>
          <dgm:hierBranch val="init"/>
        </dgm:presLayoutVars>
      </dgm:prSet>
      <dgm:spPr/>
    </dgm:pt>
    <dgm:pt modelId="{4F9B2DCF-7E53-4AD2-A7DE-D5634C34E5F4}" type="pres">
      <dgm:prSet presAssocID="{887610D9-05C8-41DA-9CDB-B179E5252D67}" presName="rootComposite" presStyleCnt="0"/>
      <dgm:spPr/>
    </dgm:pt>
    <dgm:pt modelId="{F01A8BE9-58D2-4422-894F-7DBB96B051FA}" type="pres">
      <dgm:prSet presAssocID="{887610D9-05C8-41DA-9CDB-B179E5252D67}" presName="rootText" presStyleLbl="node2" presStyleIdx="0" presStyleCnt="3">
        <dgm:presLayoutVars>
          <dgm:chPref val="3"/>
        </dgm:presLayoutVars>
      </dgm:prSet>
      <dgm:spPr/>
    </dgm:pt>
    <dgm:pt modelId="{4D4934AD-862E-4560-9C9B-06C33CECFE9E}" type="pres">
      <dgm:prSet presAssocID="{887610D9-05C8-41DA-9CDB-B179E5252D67}" presName="rootConnector" presStyleLbl="node2" presStyleIdx="0" presStyleCnt="3"/>
      <dgm:spPr/>
    </dgm:pt>
    <dgm:pt modelId="{FA797117-7000-442A-BA3F-B73F971874D9}" type="pres">
      <dgm:prSet presAssocID="{887610D9-05C8-41DA-9CDB-B179E5252D67}" presName="hierChild4" presStyleCnt="0"/>
      <dgm:spPr/>
    </dgm:pt>
    <dgm:pt modelId="{889D4DC2-C475-4135-87C9-5BF89888F21C}" type="pres">
      <dgm:prSet presAssocID="{887610D9-05C8-41DA-9CDB-B179E5252D67}" presName="hierChild5" presStyleCnt="0"/>
      <dgm:spPr/>
    </dgm:pt>
    <dgm:pt modelId="{62091811-537C-42A4-8CDF-29A528BADCC7}" type="pres">
      <dgm:prSet presAssocID="{442B88E5-92AC-460F-893B-1878DC21BFC8}" presName="Name37" presStyleLbl="parChTrans1D2" presStyleIdx="1" presStyleCnt="4"/>
      <dgm:spPr/>
    </dgm:pt>
    <dgm:pt modelId="{2AB60083-B74C-4C9A-AC90-C850D308EC41}" type="pres">
      <dgm:prSet presAssocID="{A4F453DC-1741-45B4-BD54-006937697B2D}" presName="hierRoot2" presStyleCnt="0">
        <dgm:presLayoutVars>
          <dgm:hierBranch val="init"/>
        </dgm:presLayoutVars>
      </dgm:prSet>
      <dgm:spPr/>
    </dgm:pt>
    <dgm:pt modelId="{CF329D31-1EA4-4B96-B242-731A1AD53560}" type="pres">
      <dgm:prSet presAssocID="{A4F453DC-1741-45B4-BD54-006937697B2D}" presName="rootComposite" presStyleCnt="0"/>
      <dgm:spPr/>
    </dgm:pt>
    <dgm:pt modelId="{6197FBDD-AD23-40A7-AB02-1DCF7855D0C4}" type="pres">
      <dgm:prSet presAssocID="{A4F453DC-1741-45B4-BD54-006937697B2D}" presName="rootText" presStyleLbl="node2" presStyleIdx="1" presStyleCnt="3">
        <dgm:presLayoutVars>
          <dgm:chPref val="3"/>
        </dgm:presLayoutVars>
      </dgm:prSet>
      <dgm:spPr/>
    </dgm:pt>
    <dgm:pt modelId="{C4DF7C53-B0A3-4D6C-A195-BADA5D09476D}" type="pres">
      <dgm:prSet presAssocID="{A4F453DC-1741-45B4-BD54-006937697B2D}" presName="rootConnector" presStyleLbl="node2" presStyleIdx="1" presStyleCnt="3"/>
      <dgm:spPr/>
    </dgm:pt>
    <dgm:pt modelId="{0D69852A-FEB3-4AC3-9AB7-61E0C0591A5D}" type="pres">
      <dgm:prSet presAssocID="{A4F453DC-1741-45B4-BD54-006937697B2D}" presName="hierChild4" presStyleCnt="0"/>
      <dgm:spPr/>
    </dgm:pt>
    <dgm:pt modelId="{ACC5CD32-CDF9-4CFC-BBDC-08ED085A73DF}" type="pres">
      <dgm:prSet presAssocID="{A4F453DC-1741-45B4-BD54-006937697B2D}" presName="hierChild5" presStyleCnt="0"/>
      <dgm:spPr/>
    </dgm:pt>
    <dgm:pt modelId="{C2ADD42B-8112-4964-B500-677A4939840B}" type="pres">
      <dgm:prSet presAssocID="{83933027-4A1A-4780-9A3F-F950B8C31CB6}" presName="Name37" presStyleLbl="parChTrans1D2" presStyleIdx="2" presStyleCnt="4"/>
      <dgm:spPr/>
    </dgm:pt>
    <dgm:pt modelId="{1773CE24-8E35-45AE-8C5E-42F4E17C58CD}" type="pres">
      <dgm:prSet presAssocID="{8F0B1AAD-19C7-4B8F-9E3F-5C07D1538CCD}" presName="hierRoot2" presStyleCnt="0">
        <dgm:presLayoutVars>
          <dgm:hierBranch val="init"/>
        </dgm:presLayoutVars>
      </dgm:prSet>
      <dgm:spPr/>
    </dgm:pt>
    <dgm:pt modelId="{01E179B9-4B15-497B-8556-7E6BC3AC93B7}" type="pres">
      <dgm:prSet presAssocID="{8F0B1AAD-19C7-4B8F-9E3F-5C07D1538CCD}" presName="rootComposite" presStyleCnt="0"/>
      <dgm:spPr/>
    </dgm:pt>
    <dgm:pt modelId="{1D91FD46-18F2-4702-A5F6-A651292D6750}" type="pres">
      <dgm:prSet presAssocID="{8F0B1AAD-19C7-4B8F-9E3F-5C07D1538CCD}" presName="rootText" presStyleLbl="node2" presStyleIdx="2" presStyleCnt="3">
        <dgm:presLayoutVars>
          <dgm:chPref val="3"/>
        </dgm:presLayoutVars>
      </dgm:prSet>
      <dgm:spPr/>
    </dgm:pt>
    <dgm:pt modelId="{BB58B3C5-06F0-451A-85D9-349BBCFFB330}" type="pres">
      <dgm:prSet presAssocID="{8F0B1AAD-19C7-4B8F-9E3F-5C07D1538CCD}" presName="rootConnector" presStyleLbl="node2" presStyleIdx="2" presStyleCnt="3"/>
      <dgm:spPr/>
    </dgm:pt>
    <dgm:pt modelId="{FBCACE3D-4821-4EBA-AA78-5D4AD941A5AE}" type="pres">
      <dgm:prSet presAssocID="{8F0B1AAD-19C7-4B8F-9E3F-5C07D1538CCD}" presName="hierChild4" presStyleCnt="0"/>
      <dgm:spPr/>
    </dgm:pt>
    <dgm:pt modelId="{3D81DCCA-B3BE-4988-B2BA-7314E3EE2177}" type="pres">
      <dgm:prSet presAssocID="{8F0B1AAD-19C7-4B8F-9E3F-5C07D1538CCD}" presName="hierChild5" presStyleCnt="0"/>
      <dgm:spPr/>
    </dgm:pt>
    <dgm:pt modelId="{6FC20298-A486-4FE1-9C2C-92477B43FAE0}" type="pres">
      <dgm:prSet presAssocID="{70B5CC95-4827-40FE-A6A8-ECC5B024C5FD}" presName="hierChild3" presStyleCnt="0"/>
      <dgm:spPr/>
    </dgm:pt>
    <dgm:pt modelId="{30509271-AE33-4AD5-8D7E-133FB77A9729}" type="pres">
      <dgm:prSet presAssocID="{DD05AEC7-3EA6-4BA9-A485-301E15F5942E}" presName="Name111" presStyleLbl="parChTrans1D2" presStyleIdx="3" presStyleCnt="4"/>
      <dgm:spPr/>
    </dgm:pt>
    <dgm:pt modelId="{D939FEF6-A048-4F03-880D-195A4BB60361}" type="pres">
      <dgm:prSet presAssocID="{9DEBEBDC-D874-4101-A151-F7948ECEC4E2}" presName="hierRoot3" presStyleCnt="0">
        <dgm:presLayoutVars>
          <dgm:hierBranch val="init"/>
        </dgm:presLayoutVars>
      </dgm:prSet>
      <dgm:spPr/>
    </dgm:pt>
    <dgm:pt modelId="{41BF4694-3C43-4C76-A0F5-68A55C5B0750}" type="pres">
      <dgm:prSet presAssocID="{9DEBEBDC-D874-4101-A151-F7948ECEC4E2}" presName="rootComposite3" presStyleCnt="0"/>
      <dgm:spPr/>
    </dgm:pt>
    <dgm:pt modelId="{E91347A9-E329-489F-860E-C2682A1BFE4B}" type="pres">
      <dgm:prSet presAssocID="{9DEBEBDC-D874-4101-A151-F7948ECEC4E2}" presName="rootText3" presStyleLbl="asst1" presStyleIdx="0" presStyleCnt="1">
        <dgm:presLayoutVars>
          <dgm:chPref val="3"/>
        </dgm:presLayoutVars>
      </dgm:prSet>
      <dgm:spPr/>
    </dgm:pt>
    <dgm:pt modelId="{9ECD8C48-DEEA-494F-88CD-367048A79215}" type="pres">
      <dgm:prSet presAssocID="{9DEBEBDC-D874-4101-A151-F7948ECEC4E2}" presName="rootConnector3" presStyleLbl="asst1" presStyleIdx="0" presStyleCnt="1"/>
      <dgm:spPr/>
    </dgm:pt>
    <dgm:pt modelId="{FF2388E5-CDB3-410C-AC5C-554957DC5657}" type="pres">
      <dgm:prSet presAssocID="{9DEBEBDC-D874-4101-A151-F7948ECEC4E2}" presName="hierChild6" presStyleCnt="0"/>
      <dgm:spPr/>
    </dgm:pt>
    <dgm:pt modelId="{906590A8-230E-4027-8740-25CBEE7D8E63}" type="pres">
      <dgm:prSet presAssocID="{9DEBEBDC-D874-4101-A151-F7948ECEC4E2}" presName="hierChild7" presStyleCnt="0"/>
      <dgm:spPr/>
    </dgm:pt>
  </dgm:ptLst>
  <dgm:cxnLst>
    <dgm:cxn modelId="{CA000F0B-AF49-47CC-831F-0D0162FA50F1}" srcId="{70B5CC95-4827-40FE-A6A8-ECC5B024C5FD}" destId="{A4F453DC-1741-45B4-BD54-006937697B2D}" srcOrd="2" destOrd="0" parTransId="{442B88E5-92AC-460F-893B-1878DC21BFC8}" sibTransId="{210D8B66-5A2C-4648-AAF1-DFCB2B8343DF}"/>
    <dgm:cxn modelId="{587C6711-9506-4E27-ABCF-0C6CDC92B66D}" type="presOf" srcId="{8F0B1AAD-19C7-4B8F-9E3F-5C07D1538CCD}" destId="{BB58B3C5-06F0-451A-85D9-349BBCFFB330}" srcOrd="1" destOrd="0" presId="urn:microsoft.com/office/officeart/2005/8/layout/orgChart1"/>
    <dgm:cxn modelId="{70CD1213-3105-4345-AC30-295499AA85D2}" type="presOf" srcId="{83933027-4A1A-4780-9A3F-F950B8C31CB6}" destId="{C2ADD42B-8112-4964-B500-677A4939840B}" srcOrd="0" destOrd="0" presId="urn:microsoft.com/office/officeart/2005/8/layout/orgChart1"/>
    <dgm:cxn modelId="{C08D591D-EC54-4474-9B0F-1208C6580F09}" type="presOf" srcId="{9DEBEBDC-D874-4101-A151-F7948ECEC4E2}" destId="{E91347A9-E329-489F-860E-C2682A1BFE4B}" srcOrd="0" destOrd="0" presId="urn:microsoft.com/office/officeart/2005/8/layout/orgChart1"/>
    <dgm:cxn modelId="{4E3D8A5D-D13C-4807-A9C4-D19382ADC9C2}" type="presOf" srcId="{887610D9-05C8-41DA-9CDB-B179E5252D67}" destId="{4D4934AD-862E-4560-9C9B-06C33CECFE9E}" srcOrd="1" destOrd="0" presId="urn:microsoft.com/office/officeart/2005/8/layout/orgChart1"/>
    <dgm:cxn modelId="{619E7261-B9D5-4954-B73B-93BF284C4099}" type="presOf" srcId="{887610D9-05C8-41DA-9CDB-B179E5252D67}" destId="{F01A8BE9-58D2-4422-894F-7DBB96B051FA}" srcOrd="0" destOrd="0" presId="urn:microsoft.com/office/officeart/2005/8/layout/orgChart1"/>
    <dgm:cxn modelId="{E4DD0F4D-D2B2-4932-AC1F-690C9AA63C44}" srcId="{AA8F5055-101C-43CC-B795-17026A26CE43}" destId="{70B5CC95-4827-40FE-A6A8-ECC5B024C5FD}" srcOrd="0" destOrd="0" parTransId="{BB40F9E0-6140-4B43-B88B-ADEAB9D5AB2D}" sibTransId="{9BDEB87B-6B6E-4C9F-BC23-4A8BEF1295AD}"/>
    <dgm:cxn modelId="{7C61834E-D252-4CDD-9F64-101600475059}" srcId="{70B5CC95-4827-40FE-A6A8-ECC5B024C5FD}" destId="{9DEBEBDC-D874-4101-A151-F7948ECEC4E2}" srcOrd="0" destOrd="0" parTransId="{DD05AEC7-3EA6-4BA9-A485-301E15F5942E}" sibTransId="{1C4EEF6A-A3F0-44F7-8420-85105D17045F}"/>
    <dgm:cxn modelId="{D714A578-9E0C-4969-830A-1FD35DB5F36B}" type="presOf" srcId="{32CB7EC7-0DDA-4515-8C07-5987C0BFE942}" destId="{6705AA96-7A61-4BBD-BDC3-81E10AC5564F}" srcOrd="0" destOrd="0" presId="urn:microsoft.com/office/officeart/2005/8/layout/orgChart1"/>
    <dgm:cxn modelId="{9E837C79-CFEC-4954-992C-EB7B469122C1}" type="presOf" srcId="{70B5CC95-4827-40FE-A6A8-ECC5B024C5FD}" destId="{10610E24-638D-4E76-B093-71F234636F2E}" srcOrd="0" destOrd="0" presId="urn:microsoft.com/office/officeart/2005/8/layout/orgChart1"/>
    <dgm:cxn modelId="{70060288-9A10-4D58-B9DC-2D1A3F26E2A2}" type="presOf" srcId="{DD05AEC7-3EA6-4BA9-A485-301E15F5942E}" destId="{30509271-AE33-4AD5-8D7E-133FB77A9729}" srcOrd="0" destOrd="0" presId="urn:microsoft.com/office/officeart/2005/8/layout/orgChart1"/>
    <dgm:cxn modelId="{7F75A98C-5291-47C6-80C3-085CE5650110}" srcId="{70B5CC95-4827-40FE-A6A8-ECC5B024C5FD}" destId="{887610D9-05C8-41DA-9CDB-B179E5252D67}" srcOrd="1" destOrd="0" parTransId="{32CB7EC7-0DDA-4515-8C07-5987C0BFE942}" sibTransId="{04ECC42C-1BBF-46BA-AC79-19F3950A2E29}"/>
    <dgm:cxn modelId="{AEAE5094-431B-4684-98A4-5509B1E62C06}" srcId="{70B5CC95-4827-40FE-A6A8-ECC5B024C5FD}" destId="{8F0B1AAD-19C7-4B8F-9E3F-5C07D1538CCD}" srcOrd="3" destOrd="0" parTransId="{83933027-4A1A-4780-9A3F-F950B8C31CB6}" sibTransId="{AD5D1D1B-EC5C-4F05-87A4-E5A8948E5E40}"/>
    <dgm:cxn modelId="{367C95A6-227D-4278-8D07-471BC07D008F}" type="presOf" srcId="{8F0B1AAD-19C7-4B8F-9E3F-5C07D1538CCD}" destId="{1D91FD46-18F2-4702-A5F6-A651292D6750}" srcOrd="0" destOrd="0" presId="urn:microsoft.com/office/officeart/2005/8/layout/orgChart1"/>
    <dgm:cxn modelId="{2DA1D2D0-3C6F-4D76-8E2B-7269089D7B8A}" type="presOf" srcId="{442B88E5-92AC-460F-893B-1878DC21BFC8}" destId="{62091811-537C-42A4-8CDF-29A528BADCC7}" srcOrd="0" destOrd="0" presId="urn:microsoft.com/office/officeart/2005/8/layout/orgChart1"/>
    <dgm:cxn modelId="{D8C790DA-762F-4FEB-B661-E3EB3E8C7926}" type="presOf" srcId="{A4F453DC-1741-45B4-BD54-006937697B2D}" destId="{6197FBDD-AD23-40A7-AB02-1DCF7855D0C4}" srcOrd="0" destOrd="0" presId="urn:microsoft.com/office/officeart/2005/8/layout/orgChart1"/>
    <dgm:cxn modelId="{83CE9BDD-CD29-4C19-BDE1-54101AEEC872}" type="presOf" srcId="{9DEBEBDC-D874-4101-A151-F7948ECEC4E2}" destId="{9ECD8C48-DEEA-494F-88CD-367048A79215}" srcOrd="1" destOrd="0" presId="urn:microsoft.com/office/officeart/2005/8/layout/orgChart1"/>
    <dgm:cxn modelId="{AE304CE5-8308-4791-BB83-2DFC583CA5A4}" type="presOf" srcId="{70B5CC95-4827-40FE-A6A8-ECC5B024C5FD}" destId="{9C15AA41-99C0-4085-8F50-95DA4B4D056B}" srcOrd="1" destOrd="0" presId="urn:microsoft.com/office/officeart/2005/8/layout/orgChart1"/>
    <dgm:cxn modelId="{AAED90EB-CC50-4254-9421-2AD8C49A7527}" type="presOf" srcId="{AA8F5055-101C-43CC-B795-17026A26CE43}" destId="{4B8E7219-FA81-4DA6-8242-483F52E855B3}" srcOrd="0" destOrd="0" presId="urn:microsoft.com/office/officeart/2005/8/layout/orgChart1"/>
    <dgm:cxn modelId="{198953ED-7839-4F5D-B4F5-F1D13BFDAEF9}" type="presOf" srcId="{A4F453DC-1741-45B4-BD54-006937697B2D}" destId="{C4DF7C53-B0A3-4D6C-A195-BADA5D09476D}" srcOrd="1" destOrd="0" presId="urn:microsoft.com/office/officeart/2005/8/layout/orgChart1"/>
    <dgm:cxn modelId="{7E77CF5B-608C-4C57-A0FD-D95D93CEBE79}" type="presParOf" srcId="{4B8E7219-FA81-4DA6-8242-483F52E855B3}" destId="{D2604430-7316-4A51-AFB8-04931A725728}" srcOrd="0" destOrd="0" presId="urn:microsoft.com/office/officeart/2005/8/layout/orgChart1"/>
    <dgm:cxn modelId="{7F67BB18-308C-4ABC-A7A5-D20BB0EB33F2}" type="presParOf" srcId="{D2604430-7316-4A51-AFB8-04931A725728}" destId="{22DECC4D-DFC4-4CA1-8BA4-6C37CA5D7236}" srcOrd="0" destOrd="0" presId="urn:microsoft.com/office/officeart/2005/8/layout/orgChart1"/>
    <dgm:cxn modelId="{F7477FE5-29BE-4A06-8E04-B613E3AAB403}" type="presParOf" srcId="{22DECC4D-DFC4-4CA1-8BA4-6C37CA5D7236}" destId="{10610E24-638D-4E76-B093-71F234636F2E}" srcOrd="0" destOrd="0" presId="urn:microsoft.com/office/officeart/2005/8/layout/orgChart1"/>
    <dgm:cxn modelId="{30D4746B-CA9E-40AE-871D-B50CB76A1055}" type="presParOf" srcId="{22DECC4D-DFC4-4CA1-8BA4-6C37CA5D7236}" destId="{9C15AA41-99C0-4085-8F50-95DA4B4D056B}" srcOrd="1" destOrd="0" presId="urn:microsoft.com/office/officeart/2005/8/layout/orgChart1"/>
    <dgm:cxn modelId="{E87A4077-B9BA-4F49-8F00-C2476831CD80}" type="presParOf" srcId="{D2604430-7316-4A51-AFB8-04931A725728}" destId="{81246257-5CD5-4D55-A1D7-991FC2CCEA60}" srcOrd="1" destOrd="0" presId="urn:microsoft.com/office/officeart/2005/8/layout/orgChart1"/>
    <dgm:cxn modelId="{C8CCFA3F-77EF-4DDD-BE5A-48915BF447BD}" type="presParOf" srcId="{81246257-5CD5-4D55-A1D7-991FC2CCEA60}" destId="{6705AA96-7A61-4BBD-BDC3-81E10AC5564F}" srcOrd="0" destOrd="0" presId="urn:microsoft.com/office/officeart/2005/8/layout/orgChart1"/>
    <dgm:cxn modelId="{1BC0FEFC-3356-4D50-A14A-FD4F171E9D5E}" type="presParOf" srcId="{81246257-5CD5-4D55-A1D7-991FC2CCEA60}" destId="{03D6223A-4B84-4260-8FA9-0A43D3EDCAFF}" srcOrd="1" destOrd="0" presId="urn:microsoft.com/office/officeart/2005/8/layout/orgChart1"/>
    <dgm:cxn modelId="{FB1D864B-C2BF-41D9-9B69-F8E4A4A0AC29}" type="presParOf" srcId="{03D6223A-4B84-4260-8FA9-0A43D3EDCAFF}" destId="{4F9B2DCF-7E53-4AD2-A7DE-D5634C34E5F4}" srcOrd="0" destOrd="0" presId="urn:microsoft.com/office/officeart/2005/8/layout/orgChart1"/>
    <dgm:cxn modelId="{3E4FE3C4-DD6B-4A55-8AB9-AB0171B9054F}" type="presParOf" srcId="{4F9B2DCF-7E53-4AD2-A7DE-D5634C34E5F4}" destId="{F01A8BE9-58D2-4422-894F-7DBB96B051FA}" srcOrd="0" destOrd="0" presId="urn:microsoft.com/office/officeart/2005/8/layout/orgChart1"/>
    <dgm:cxn modelId="{DA011DEC-7D06-4444-9177-8154717BFF87}" type="presParOf" srcId="{4F9B2DCF-7E53-4AD2-A7DE-D5634C34E5F4}" destId="{4D4934AD-862E-4560-9C9B-06C33CECFE9E}" srcOrd="1" destOrd="0" presId="urn:microsoft.com/office/officeart/2005/8/layout/orgChart1"/>
    <dgm:cxn modelId="{F5356ECF-DB95-4C7E-AC35-B36B5FF2A281}" type="presParOf" srcId="{03D6223A-4B84-4260-8FA9-0A43D3EDCAFF}" destId="{FA797117-7000-442A-BA3F-B73F971874D9}" srcOrd="1" destOrd="0" presId="urn:microsoft.com/office/officeart/2005/8/layout/orgChart1"/>
    <dgm:cxn modelId="{FE5D8515-D5B2-463E-8B71-E614F7F8EACD}" type="presParOf" srcId="{03D6223A-4B84-4260-8FA9-0A43D3EDCAFF}" destId="{889D4DC2-C475-4135-87C9-5BF89888F21C}" srcOrd="2" destOrd="0" presId="urn:microsoft.com/office/officeart/2005/8/layout/orgChart1"/>
    <dgm:cxn modelId="{22D61F0B-FBF4-4350-8DDE-EB93126D1FD2}" type="presParOf" srcId="{81246257-5CD5-4D55-A1D7-991FC2CCEA60}" destId="{62091811-537C-42A4-8CDF-29A528BADCC7}" srcOrd="2" destOrd="0" presId="urn:microsoft.com/office/officeart/2005/8/layout/orgChart1"/>
    <dgm:cxn modelId="{6DBCCDE3-2007-4A5D-B702-2A45DB6E9E57}" type="presParOf" srcId="{81246257-5CD5-4D55-A1D7-991FC2CCEA60}" destId="{2AB60083-B74C-4C9A-AC90-C850D308EC41}" srcOrd="3" destOrd="0" presId="urn:microsoft.com/office/officeart/2005/8/layout/orgChart1"/>
    <dgm:cxn modelId="{8368D9DC-DEB4-4091-902F-73FC2C0BDEFB}" type="presParOf" srcId="{2AB60083-B74C-4C9A-AC90-C850D308EC41}" destId="{CF329D31-1EA4-4B96-B242-731A1AD53560}" srcOrd="0" destOrd="0" presId="urn:microsoft.com/office/officeart/2005/8/layout/orgChart1"/>
    <dgm:cxn modelId="{DD52DF10-39C7-49B7-B2EE-5F47EBB55076}" type="presParOf" srcId="{CF329D31-1EA4-4B96-B242-731A1AD53560}" destId="{6197FBDD-AD23-40A7-AB02-1DCF7855D0C4}" srcOrd="0" destOrd="0" presId="urn:microsoft.com/office/officeart/2005/8/layout/orgChart1"/>
    <dgm:cxn modelId="{1EF77D45-F3BB-4362-82A6-980F4A0B3719}" type="presParOf" srcId="{CF329D31-1EA4-4B96-B242-731A1AD53560}" destId="{C4DF7C53-B0A3-4D6C-A195-BADA5D09476D}" srcOrd="1" destOrd="0" presId="urn:microsoft.com/office/officeart/2005/8/layout/orgChart1"/>
    <dgm:cxn modelId="{22E7525F-A9EA-4B2B-8ACB-00BA95B7F16A}" type="presParOf" srcId="{2AB60083-B74C-4C9A-AC90-C850D308EC41}" destId="{0D69852A-FEB3-4AC3-9AB7-61E0C0591A5D}" srcOrd="1" destOrd="0" presId="urn:microsoft.com/office/officeart/2005/8/layout/orgChart1"/>
    <dgm:cxn modelId="{9676FC0F-4256-4602-9537-F78FA7321970}" type="presParOf" srcId="{2AB60083-B74C-4C9A-AC90-C850D308EC41}" destId="{ACC5CD32-CDF9-4CFC-BBDC-08ED085A73DF}" srcOrd="2" destOrd="0" presId="urn:microsoft.com/office/officeart/2005/8/layout/orgChart1"/>
    <dgm:cxn modelId="{716FF8A5-71FF-425D-85A4-02C106C8E598}" type="presParOf" srcId="{81246257-5CD5-4D55-A1D7-991FC2CCEA60}" destId="{C2ADD42B-8112-4964-B500-677A4939840B}" srcOrd="4" destOrd="0" presId="urn:microsoft.com/office/officeart/2005/8/layout/orgChart1"/>
    <dgm:cxn modelId="{6201E27D-F900-44B5-B5DF-EFC34AF38A7F}" type="presParOf" srcId="{81246257-5CD5-4D55-A1D7-991FC2CCEA60}" destId="{1773CE24-8E35-45AE-8C5E-42F4E17C58CD}" srcOrd="5" destOrd="0" presId="urn:microsoft.com/office/officeart/2005/8/layout/orgChart1"/>
    <dgm:cxn modelId="{6675F36C-DFC8-43EF-9658-78EA51E4AE8F}" type="presParOf" srcId="{1773CE24-8E35-45AE-8C5E-42F4E17C58CD}" destId="{01E179B9-4B15-497B-8556-7E6BC3AC93B7}" srcOrd="0" destOrd="0" presId="urn:microsoft.com/office/officeart/2005/8/layout/orgChart1"/>
    <dgm:cxn modelId="{B2000402-BC3C-40BC-A68D-95113245AA61}" type="presParOf" srcId="{01E179B9-4B15-497B-8556-7E6BC3AC93B7}" destId="{1D91FD46-18F2-4702-A5F6-A651292D6750}" srcOrd="0" destOrd="0" presId="urn:microsoft.com/office/officeart/2005/8/layout/orgChart1"/>
    <dgm:cxn modelId="{81CE1B6D-BDAA-4644-86D9-BC5628B98063}" type="presParOf" srcId="{01E179B9-4B15-497B-8556-7E6BC3AC93B7}" destId="{BB58B3C5-06F0-451A-85D9-349BBCFFB330}" srcOrd="1" destOrd="0" presId="urn:microsoft.com/office/officeart/2005/8/layout/orgChart1"/>
    <dgm:cxn modelId="{800C7B9D-9DC8-44CD-BF4C-0CFD9A384696}" type="presParOf" srcId="{1773CE24-8E35-45AE-8C5E-42F4E17C58CD}" destId="{FBCACE3D-4821-4EBA-AA78-5D4AD941A5AE}" srcOrd="1" destOrd="0" presId="urn:microsoft.com/office/officeart/2005/8/layout/orgChart1"/>
    <dgm:cxn modelId="{26D5F31E-895B-4BDB-9AC4-9E9DFA553032}" type="presParOf" srcId="{1773CE24-8E35-45AE-8C5E-42F4E17C58CD}" destId="{3D81DCCA-B3BE-4988-B2BA-7314E3EE2177}" srcOrd="2" destOrd="0" presId="urn:microsoft.com/office/officeart/2005/8/layout/orgChart1"/>
    <dgm:cxn modelId="{B25B0041-631C-4CD6-8B63-DC6126DA36AA}" type="presParOf" srcId="{D2604430-7316-4A51-AFB8-04931A725728}" destId="{6FC20298-A486-4FE1-9C2C-92477B43FAE0}" srcOrd="2" destOrd="0" presId="urn:microsoft.com/office/officeart/2005/8/layout/orgChart1"/>
    <dgm:cxn modelId="{E63FDB5F-C011-4F21-A8A3-BC72275CA84A}" type="presParOf" srcId="{6FC20298-A486-4FE1-9C2C-92477B43FAE0}" destId="{30509271-AE33-4AD5-8D7E-133FB77A9729}" srcOrd="0" destOrd="0" presId="urn:microsoft.com/office/officeart/2005/8/layout/orgChart1"/>
    <dgm:cxn modelId="{BB287F53-1EAD-4CEB-8099-5102195F8755}" type="presParOf" srcId="{6FC20298-A486-4FE1-9C2C-92477B43FAE0}" destId="{D939FEF6-A048-4F03-880D-195A4BB60361}" srcOrd="1" destOrd="0" presId="urn:microsoft.com/office/officeart/2005/8/layout/orgChart1"/>
    <dgm:cxn modelId="{A9F83E1D-9159-4274-B84F-C442C7AB5374}" type="presParOf" srcId="{D939FEF6-A048-4F03-880D-195A4BB60361}" destId="{41BF4694-3C43-4C76-A0F5-68A55C5B0750}" srcOrd="0" destOrd="0" presId="urn:microsoft.com/office/officeart/2005/8/layout/orgChart1"/>
    <dgm:cxn modelId="{4F5A24A7-15A8-4434-AC68-D26719BE54E8}" type="presParOf" srcId="{41BF4694-3C43-4C76-A0F5-68A55C5B0750}" destId="{E91347A9-E329-489F-860E-C2682A1BFE4B}" srcOrd="0" destOrd="0" presId="urn:microsoft.com/office/officeart/2005/8/layout/orgChart1"/>
    <dgm:cxn modelId="{47296C46-4F73-467D-9534-E3A0E3A480A7}" type="presParOf" srcId="{41BF4694-3C43-4C76-A0F5-68A55C5B0750}" destId="{9ECD8C48-DEEA-494F-88CD-367048A79215}" srcOrd="1" destOrd="0" presId="urn:microsoft.com/office/officeart/2005/8/layout/orgChart1"/>
    <dgm:cxn modelId="{564C429D-500C-4BE1-838C-E45AFE959B6F}" type="presParOf" srcId="{D939FEF6-A048-4F03-880D-195A4BB60361}" destId="{FF2388E5-CDB3-410C-AC5C-554957DC5657}" srcOrd="1" destOrd="0" presId="urn:microsoft.com/office/officeart/2005/8/layout/orgChart1"/>
    <dgm:cxn modelId="{8F8ECBE6-0FE4-470E-B72B-36D22D1B40B4}" type="presParOf" srcId="{D939FEF6-A048-4F03-880D-195A4BB60361}" destId="{906590A8-230E-4027-8740-25CBEE7D8E63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0509271-AE33-4AD5-8D7E-133FB77A9729}">
      <dsp:nvSpPr>
        <dsp:cNvPr id="0" name=""/>
        <dsp:cNvSpPr/>
      </dsp:nvSpPr>
      <dsp:spPr>
        <a:xfrm>
          <a:off x="2906246" y="1616348"/>
          <a:ext cx="190101" cy="832823"/>
        </a:xfrm>
        <a:custGeom>
          <a:avLst/>
          <a:gdLst/>
          <a:ahLst/>
          <a:cxnLst/>
          <a:rect l="0" t="0" r="0" b="0"/>
          <a:pathLst>
            <a:path>
              <a:moveTo>
                <a:pt x="190101" y="0"/>
              </a:moveTo>
              <a:lnTo>
                <a:pt x="190101" y="832823"/>
              </a:lnTo>
              <a:lnTo>
                <a:pt x="0" y="832823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2ADD42B-8112-4964-B500-677A4939840B}">
      <dsp:nvSpPr>
        <dsp:cNvPr id="0" name=""/>
        <dsp:cNvSpPr/>
      </dsp:nvSpPr>
      <dsp:spPr>
        <a:xfrm>
          <a:off x="3096347" y="1616348"/>
          <a:ext cx="2190688" cy="166564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475546"/>
              </a:lnTo>
              <a:lnTo>
                <a:pt x="2190688" y="1475546"/>
              </a:lnTo>
              <a:lnTo>
                <a:pt x="2190688" y="1665647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2091811-537C-42A4-8CDF-29A528BADCC7}">
      <dsp:nvSpPr>
        <dsp:cNvPr id="0" name=""/>
        <dsp:cNvSpPr/>
      </dsp:nvSpPr>
      <dsp:spPr>
        <a:xfrm>
          <a:off x="3050627" y="1616348"/>
          <a:ext cx="91440" cy="1665647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1665647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705AA96-7A61-4BBD-BDC3-81E10AC5564F}">
      <dsp:nvSpPr>
        <dsp:cNvPr id="0" name=""/>
        <dsp:cNvSpPr/>
      </dsp:nvSpPr>
      <dsp:spPr>
        <a:xfrm>
          <a:off x="905658" y="1616348"/>
          <a:ext cx="2190688" cy="1665647"/>
        </a:xfrm>
        <a:custGeom>
          <a:avLst/>
          <a:gdLst/>
          <a:ahLst/>
          <a:cxnLst/>
          <a:rect l="0" t="0" r="0" b="0"/>
          <a:pathLst>
            <a:path>
              <a:moveTo>
                <a:pt x="2190688" y="0"/>
              </a:moveTo>
              <a:lnTo>
                <a:pt x="2190688" y="1475546"/>
              </a:lnTo>
              <a:lnTo>
                <a:pt x="0" y="1475546"/>
              </a:lnTo>
              <a:lnTo>
                <a:pt x="0" y="1665647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0610E24-638D-4E76-B093-71F234636F2E}">
      <dsp:nvSpPr>
        <dsp:cNvPr id="0" name=""/>
        <dsp:cNvSpPr/>
      </dsp:nvSpPr>
      <dsp:spPr>
        <a:xfrm>
          <a:off x="2191104" y="711105"/>
          <a:ext cx="1810486" cy="905243"/>
        </a:xfrm>
        <a:prstGeom prst="rect">
          <a:avLst/>
        </a:prstGeom>
        <a:solidFill>
          <a:schemeClr val="tx1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" tIns="17145" rIns="17145" bIns="17145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Founder and Director</a:t>
          </a:r>
        </a:p>
      </dsp:txBody>
      <dsp:txXfrm>
        <a:off x="2191104" y="711105"/>
        <a:ext cx="1810486" cy="905243"/>
      </dsp:txXfrm>
    </dsp:sp>
    <dsp:sp modelId="{F01A8BE9-58D2-4422-894F-7DBB96B051FA}">
      <dsp:nvSpPr>
        <dsp:cNvPr id="0" name=""/>
        <dsp:cNvSpPr/>
      </dsp:nvSpPr>
      <dsp:spPr>
        <a:xfrm>
          <a:off x="415" y="3281995"/>
          <a:ext cx="1810486" cy="905243"/>
        </a:xfrm>
        <a:prstGeom prst="rect">
          <a:avLst/>
        </a:prstGeom>
        <a:solidFill>
          <a:schemeClr val="bg2">
            <a:lumMod val="1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" tIns="17145" rIns="17145" bIns="17145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Sales Assistant</a:t>
          </a:r>
        </a:p>
      </dsp:txBody>
      <dsp:txXfrm>
        <a:off x="415" y="3281995"/>
        <a:ext cx="1810486" cy="905243"/>
      </dsp:txXfrm>
    </dsp:sp>
    <dsp:sp modelId="{6197FBDD-AD23-40A7-AB02-1DCF7855D0C4}">
      <dsp:nvSpPr>
        <dsp:cNvPr id="0" name=""/>
        <dsp:cNvSpPr/>
      </dsp:nvSpPr>
      <dsp:spPr>
        <a:xfrm>
          <a:off x="2191104" y="3281995"/>
          <a:ext cx="1810486" cy="905243"/>
        </a:xfrm>
        <a:prstGeom prst="rect">
          <a:avLst/>
        </a:prstGeom>
        <a:solidFill>
          <a:schemeClr val="bg2">
            <a:lumMod val="1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" tIns="17145" rIns="17145" bIns="17145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Kitchen Assistant</a:t>
          </a:r>
        </a:p>
      </dsp:txBody>
      <dsp:txXfrm>
        <a:off x="2191104" y="3281995"/>
        <a:ext cx="1810486" cy="905243"/>
      </dsp:txXfrm>
    </dsp:sp>
    <dsp:sp modelId="{1D91FD46-18F2-4702-A5F6-A651292D6750}">
      <dsp:nvSpPr>
        <dsp:cNvPr id="0" name=""/>
        <dsp:cNvSpPr/>
      </dsp:nvSpPr>
      <dsp:spPr>
        <a:xfrm>
          <a:off x="4381792" y="3281995"/>
          <a:ext cx="1810486" cy="905243"/>
        </a:xfrm>
        <a:prstGeom prst="rect">
          <a:avLst/>
        </a:prstGeom>
        <a:solidFill>
          <a:schemeClr val="bg2">
            <a:lumMod val="1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" tIns="17145" rIns="17145" bIns="17145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Pizzamaker</a:t>
          </a:r>
        </a:p>
      </dsp:txBody>
      <dsp:txXfrm>
        <a:off x="4381792" y="3281995"/>
        <a:ext cx="1810486" cy="905243"/>
      </dsp:txXfrm>
    </dsp:sp>
    <dsp:sp modelId="{E91347A9-E329-489F-860E-C2682A1BFE4B}">
      <dsp:nvSpPr>
        <dsp:cNvPr id="0" name=""/>
        <dsp:cNvSpPr/>
      </dsp:nvSpPr>
      <dsp:spPr>
        <a:xfrm>
          <a:off x="1095760" y="1996550"/>
          <a:ext cx="1810486" cy="905243"/>
        </a:xfrm>
        <a:prstGeom prst="rect">
          <a:avLst/>
        </a:prstGeom>
        <a:solidFill>
          <a:schemeClr val="tx1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" tIns="17145" rIns="17145" bIns="17145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Store Manager</a:t>
          </a:r>
        </a:p>
      </dsp:txBody>
      <dsp:txXfrm>
        <a:off x="1095760" y="1996550"/>
        <a:ext cx="1810486" cy="90524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5BA3FD-786F-7BCE-655E-5E891B5540A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09EC690-33DE-7BD2-7A73-4A6DD702A85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1FEC11-CC39-6011-ABBE-2C0A074FE7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F7B1FE-D19F-48D7-A95E-CEA663CEEF6C}" type="datetimeFigureOut">
              <a:rPr lang="en-GB" smtClean="0"/>
              <a:t>09/08/2026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D3C4B8-EE88-4E69-E3C7-9BA01C886D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55756D-668D-14A0-8067-14949B8CB8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C2EE92-107E-457F-B4D3-418927D64C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37674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D4096C-C652-A72D-E492-13E00E61FE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E83FBF-7EEF-60C8-1DB5-2B08536337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1E7F72-3EC5-2F2D-1D96-FA4336CA0A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F7B1FE-D19F-48D7-A95E-CEA663CEEF6C}" type="datetimeFigureOut">
              <a:rPr lang="en-GB" smtClean="0"/>
              <a:t>09/08/2026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327057-B340-B06E-7326-767BDA5C9D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DC6A98-452E-E994-B525-F26B44D3BD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C2EE92-107E-457F-B4D3-418927D64C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69166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1D5A80-B6B5-631C-14AB-0C29DAB7F0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4291C46-05D2-F2DE-B7BA-3BEEF869834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4BD34C-EB21-79C7-A313-9C0A9E065D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F7B1FE-D19F-48D7-A95E-CEA663CEEF6C}" type="datetimeFigureOut">
              <a:rPr lang="en-GB" smtClean="0"/>
              <a:t>09/08/2026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8D1EAC-0D1F-D9D4-082B-1E8CA91B6D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394783-00C7-4906-508F-EEA83D74E4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C2EE92-107E-457F-B4D3-418927D64C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56185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A16E59-0D17-918F-ED82-4FB81B3C74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E5B858-446C-1496-D0FA-F9700729B03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4FBFB80-ABDF-AA78-CE68-EED58FC636C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159555-E31A-4BFB-3CDE-6EC2F079F6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F7B1FE-D19F-48D7-A95E-CEA663CEEF6C}" type="datetimeFigureOut">
              <a:rPr lang="en-GB" smtClean="0"/>
              <a:t>09/08/2026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2D51247-1A9F-9F7D-53DB-89C848DC6C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A0BD663-1DEB-2C5D-8068-4EDAA1EB21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C2EE92-107E-457F-B4D3-418927D64C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1554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7AE0E5-C210-16D8-8BCD-95BF652723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64135DF-6309-3C31-7447-09F0F0F2E8D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99C0C2C-2C21-0DDD-8E75-85FABBF0632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973F368-7A7D-319E-F485-0DAB4AC3409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0E366B8-7DFB-6F8C-B7EC-781BB778794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E78FBA4-5B25-EA15-C0F0-9876386265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F7B1FE-D19F-48D7-A95E-CEA663CEEF6C}" type="datetimeFigureOut">
              <a:rPr lang="en-GB" smtClean="0"/>
              <a:t>09/08/2026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77AA5A5-466B-4B6B-8623-7F2503F893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7AD07C6-2A82-CC94-E4EA-FB46B31BC1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C2EE92-107E-457F-B4D3-418927D64C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64402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2B4C2-4C84-C622-7297-7699DC284D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7DCEDA8-623B-0337-31C9-A1E9649A5E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F7B1FE-D19F-48D7-A95E-CEA663CEEF6C}" type="datetimeFigureOut">
              <a:rPr lang="en-GB" smtClean="0"/>
              <a:t>09/08/2026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390A6A2-69DD-83FC-B562-76209350CB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5ED6890-DF72-5C43-121A-CBAF9E3B68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C2EE92-107E-457F-B4D3-418927D64C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48774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0FDD946-E0E1-9960-4195-ECDF2B59A6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F7B1FE-D19F-48D7-A95E-CEA663CEEF6C}" type="datetimeFigureOut">
              <a:rPr lang="en-GB" smtClean="0"/>
              <a:t>09/08/2026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782F0C3-7734-DEDB-8D36-F817E37FDA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CA161D-08C8-7DEE-17AE-72AA3B60CF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C2EE92-107E-457F-B4D3-418927D64C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96287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E34486-5D7D-3194-F391-C37E032C8B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8EE731-9DBE-16FE-9696-B22A958080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F8B0862-E3EF-66A9-6EE3-0A80B055823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21E9C57-7B75-0F46-4B32-499BE1FF49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F7B1FE-D19F-48D7-A95E-CEA663CEEF6C}" type="datetimeFigureOut">
              <a:rPr lang="en-GB" smtClean="0"/>
              <a:t>09/08/2026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246D535-3D61-A5F0-163A-03DD10AEB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737615-924F-2044-7D94-47C1965C45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C2EE92-107E-457F-B4D3-418927D64C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80495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F0D838-850E-D722-274C-B032B3CA70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4E73F5D-732F-1BE1-B6F7-03D20244802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6B86E58-9F29-C57C-9390-66BFDCA733F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B81AEA4-41D8-11B4-2D09-A77B1C4B4C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F7B1FE-D19F-48D7-A95E-CEA663CEEF6C}" type="datetimeFigureOut">
              <a:rPr lang="en-GB" smtClean="0"/>
              <a:t>09/08/2026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57EE533-29D7-6BF7-0D4F-EBE3B6072B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8428770-4E90-1A51-6DB6-D17C2DAC0D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C2EE92-107E-457F-B4D3-418927D64C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35748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C5B2A2-0825-80F4-14C7-F287EEA6BB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26E34B2-E40B-1040-4205-EC107EAC46E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E310A9-0CFA-6572-F6B4-6C6E970618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F7B1FE-D19F-48D7-A95E-CEA663CEEF6C}" type="datetimeFigureOut">
              <a:rPr lang="en-GB" smtClean="0"/>
              <a:t>09/08/2026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1F5F11-23A4-C8CC-3710-72F9F0A3D8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94AE43-A69A-FDF3-8BC9-D7E6F58C88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C2EE92-107E-457F-B4D3-418927D64C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97962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2D63617-4220-B4E2-A089-25DC6E43F7B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9DE2EFC-61DD-32CE-84EE-00A0A7F233C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A8E37D-22FB-2949-EA55-D3F5683C92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F7B1FE-D19F-48D7-A95E-CEA663CEEF6C}" type="datetimeFigureOut">
              <a:rPr lang="en-GB" smtClean="0"/>
              <a:t>09/08/2026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95545A-1419-5230-582E-6A3254B6D3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15FDFC-0828-618B-C901-53463DAC9C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C2EE92-107E-457F-B4D3-418927D64C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30772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6F1241A-234F-4D66-F9E7-A062345B06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5941F36-4AFF-8C44-3060-3F3FE290AE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58CC7E-1973-0642-CCB7-230F51F2DD4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EF7B1FE-D19F-48D7-A95E-CEA663CEEF6C}" type="datetimeFigureOut">
              <a:rPr lang="en-GB" smtClean="0"/>
              <a:t>09/08/2026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07FF82-0F72-2166-DE70-E1E0C4313A8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108531-56BE-CDCB-8F39-4217D073D91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7C2EE92-107E-457F-B4D3-418927D64C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843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m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tmp"/><Relationship Id="rId4" Type="http://schemas.openxmlformats.org/officeDocument/2006/relationships/image" Target="../media/image4.tmp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tm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tm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tmp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tm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amberorosso.it/attualita/ciaccini-siena-dove-mangiarli/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cbre.co.uk/insights/reports/central-london-retail-market-report-h2-2025" TargetMode="Externa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57AF485B-26EA-FB5F-1CF0-5A29D030B033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16601" y="144653"/>
            <a:ext cx="5638800" cy="56388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4E1134B-CD58-5257-AF75-2870D78EC94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129309"/>
            <a:ext cx="12192000" cy="1651671"/>
          </a:xfrm>
        </p:spPr>
        <p:txBody>
          <a:bodyPr tIns="0" bIns="46800" anchor="ctr" anchorCtr="0">
            <a:noAutofit/>
          </a:bodyPr>
          <a:lstStyle/>
          <a:p>
            <a:pPr algn="l">
              <a:lnSpc>
                <a:spcPct val="150000"/>
              </a:lnSpc>
            </a:pPr>
            <a: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  <a:t>Enterprise and Entrepreneurship</a:t>
            </a:r>
            <a:b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  <a:t>LCLM4006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7695F07-9227-A476-5F0C-756CFE7E97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4147126"/>
            <a:ext cx="12192000" cy="2994231"/>
          </a:xfrm>
        </p:spPr>
        <p:txBody>
          <a:bodyPr anchor="ctr" anchorCtr="0">
            <a:noAutofit/>
          </a:bodyPr>
          <a:lstStyle/>
          <a:p>
            <a:pPr algn="l">
              <a:lnSpc>
                <a:spcPct val="150000"/>
              </a:lnSpc>
            </a:pPr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Assessment 2: 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Business Plan Presentation</a:t>
            </a:r>
          </a:p>
          <a:p>
            <a:pPr algn="l">
              <a:lnSpc>
                <a:spcPct val="150000"/>
              </a:lnSpc>
            </a:pPr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Student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Name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: Cafaro Renato</a:t>
            </a:r>
            <a:b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Student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ID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: 2511420</a:t>
            </a:r>
            <a:b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Lecturer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: Charles Oham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DAB6F1E-9D40-C692-55BF-E67EAC3D0E3B}"/>
              </a:ext>
            </a:extLst>
          </p:cNvPr>
          <p:cNvSpPr txBox="1"/>
          <p:nvPr/>
        </p:nvSpPr>
        <p:spPr>
          <a:xfrm>
            <a:off x="5691909" y="5288340"/>
            <a:ext cx="6137562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ctr">
              <a:buNone/>
            </a:pPr>
            <a: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  <a:t>What’s Ciaccino Senese?</a:t>
            </a:r>
          </a:p>
        </p:txBody>
      </p:sp>
    </p:spTree>
    <p:extLst>
      <p:ext uri="{BB962C8B-B14F-4D97-AF65-F5344CB8AC3E}">
        <p14:creationId xmlns:p14="http://schemas.microsoft.com/office/powerpoint/2010/main" val="13528281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60000"/>
            <a:lum/>
          </a:blip>
          <a:srcRect/>
          <a:stretch>
            <a:fillRect t="-15000" b="-1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D4577B-1D3F-AB38-0FA8-3A60D00321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2192000" cy="876692"/>
          </a:xfrm>
        </p:spPr>
        <p:txBody>
          <a:bodyPr>
            <a:normAutofit/>
          </a:bodyPr>
          <a:lstStyle/>
          <a:p>
            <a:pPr algn="ctr"/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Overview business idea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2905B0-A0C7-0182-11C8-5E107B81CB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876693"/>
            <a:ext cx="12192000" cy="5981306"/>
          </a:xfrm>
        </p:spPr>
        <p:txBody>
          <a:bodyPr>
            <a:normAutofit/>
          </a:bodyPr>
          <a:lstStyle/>
          <a:p>
            <a:pPr lvl="2"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Introduce 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authentic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Tuscan street food to London</a:t>
            </a:r>
          </a:p>
          <a:p>
            <a:pPr lvl="2"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Offer fast Ciaccino Senese takeaway experience</a:t>
            </a:r>
          </a:p>
          <a:p>
            <a:pPr lvl="2"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Meet demand for authentic Italian flavours</a:t>
            </a:r>
          </a:p>
          <a:p>
            <a:pPr lvl="2"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Fill market opportunity with unique product</a:t>
            </a:r>
          </a:p>
          <a:p>
            <a:pPr lvl="2"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Provide affordable, 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convenient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and quality street food</a:t>
            </a:r>
          </a:p>
          <a:p>
            <a:pPr marL="914400" lvl="2" indent="0">
              <a:lnSpc>
                <a:spcPct val="150000"/>
              </a:lnSpc>
              <a:buNone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</a:t>
            </a:r>
          </a:p>
          <a:p>
            <a:pPr marL="914400" lvl="2" indent="0">
              <a:lnSpc>
                <a:spcPct val="150000"/>
              </a:lnSpc>
              <a:buNone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</a:t>
            </a: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Unique Selling Point</a:t>
            </a:r>
          </a:p>
          <a:p>
            <a:pPr marL="914400" lvl="2" indent="0">
              <a:lnSpc>
                <a:spcPct val="150000"/>
              </a:lnSpc>
              <a:buNone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/>
              <a:t>Not just Italian street food; a taste of Siena, made fresh for London!</a:t>
            </a:r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14400" lvl="2" indent="0" algn="ctr">
              <a:lnSpc>
                <a:spcPct val="150000"/>
              </a:lnSpc>
              <a:buNone/>
            </a:pPr>
            <a:r>
              <a:rPr lang="en-GB" sz="1800" i="1" dirty="0"/>
              <a:t>"London continues to assert itself as a global retail destination”</a:t>
            </a:r>
            <a:r>
              <a:rPr lang="en-GB" sz="1800" dirty="0"/>
              <a:t> (CBRE, 2026)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E063ACB-AFFE-F334-C989-CBD16924DD13}"/>
              </a:ext>
            </a:extLst>
          </p:cNvPr>
          <p:cNvSpPr txBox="1"/>
          <p:nvPr/>
        </p:nvSpPr>
        <p:spPr>
          <a:xfrm>
            <a:off x="5541818" y="6488668"/>
            <a:ext cx="678872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(Background Image: Traditional Ciaccino Senese, Becchi, 2024)</a:t>
            </a:r>
          </a:p>
        </p:txBody>
      </p:sp>
    </p:spTree>
    <p:extLst>
      <p:ext uri="{BB962C8B-B14F-4D97-AF65-F5344CB8AC3E}">
        <p14:creationId xmlns:p14="http://schemas.microsoft.com/office/powerpoint/2010/main" val="38397932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60000"/>
            <a:lum/>
          </a:blip>
          <a:srcRect/>
          <a:stretch>
            <a:fillRect t="-15000" b="-1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5552DD-3701-BC10-B49A-D41BED7A9E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2192000" cy="820132"/>
          </a:xfrm>
        </p:spPr>
        <p:txBody>
          <a:bodyPr>
            <a:normAutofit/>
          </a:bodyPr>
          <a:lstStyle/>
          <a:p>
            <a:pPr algn="ctr"/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Legal format and management structure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B13A37-E5A2-D5C0-080B-56BAB8C081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820133"/>
            <a:ext cx="12192000" cy="6037866"/>
          </a:xfrm>
        </p:spPr>
        <p:txBody>
          <a:bodyPr>
            <a:normAutofit/>
          </a:bodyPr>
          <a:lstStyle/>
          <a:p>
            <a:pPr lvl="2">
              <a:lnSpc>
                <a:spcPct val="150000"/>
              </a:lnSpc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Private Limited Company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supports future business growth </a:t>
            </a:r>
          </a:p>
          <a:p>
            <a:pPr lvl="2"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Limited liability protects founder's personal assets </a:t>
            </a:r>
          </a:p>
          <a:p>
            <a:pPr lvl="2">
              <a:lnSpc>
                <a:spcPct val="150000"/>
              </a:lnSpc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Founder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directs strategy, finance and marketing activities</a:t>
            </a:r>
          </a:p>
          <a:p>
            <a:pPr lvl="2"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Store Manager supervises daily operational performances</a:t>
            </a:r>
          </a:p>
          <a:p>
            <a:pPr lvl="2"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Kitchen and sales teams ensure quality service</a:t>
            </a:r>
          </a:p>
          <a:p>
            <a:pPr marL="914400" lvl="2" indent="0">
              <a:lnSpc>
                <a:spcPct val="150000"/>
              </a:lnSpc>
              <a:buNone/>
            </a:pPr>
            <a:endParaRPr lang="en-GB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14400" lvl="2" indent="0">
              <a:lnSpc>
                <a:spcPct val="150000"/>
              </a:lnSpc>
              <a:buNone/>
            </a:pP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Organisational chart of </a:t>
            </a:r>
          </a:p>
          <a:p>
            <a:pPr marL="914400" lvl="2" indent="0">
              <a:lnSpc>
                <a:spcPct val="150000"/>
              </a:lnSpc>
              <a:buNone/>
            </a:pP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              Il Ciacci</a:t>
            </a: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6" name="Content Placeholder 4">
            <a:extLst>
              <a:ext uri="{FF2B5EF4-FFF2-40B4-BE49-F238E27FC236}">
                <a16:creationId xmlns:a16="http://schemas.microsoft.com/office/drawing/2014/main" id="{AC416D92-7512-0B1A-A180-09AE74CFE5FA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572742618"/>
              </p:ext>
            </p:extLst>
          </p:nvPr>
        </p:nvGraphicFramePr>
        <p:xfrm>
          <a:off x="5440218" y="2078182"/>
          <a:ext cx="6192695" cy="48983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E498C9B0-C2E9-2B1D-FEDE-D2B759D59E6E}"/>
              </a:ext>
            </a:extLst>
          </p:cNvPr>
          <p:cNvSpPr txBox="1"/>
          <p:nvPr/>
        </p:nvSpPr>
        <p:spPr>
          <a:xfrm>
            <a:off x="8386619" y="6363265"/>
            <a:ext cx="337098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(Created using Microsoft word)</a:t>
            </a:r>
          </a:p>
        </p:txBody>
      </p:sp>
    </p:spTree>
    <p:extLst>
      <p:ext uri="{BB962C8B-B14F-4D97-AF65-F5344CB8AC3E}">
        <p14:creationId xmlns:p14="http://schemas.microsoft.com/office/powerpoint/2010/main" val="22541681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60000"/>
            <a:lum/>
          </a:blip>
          <a:srcRect/>
          <a:stretch>
            <a:fillRect t="-15000" b="-1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613E8A-CF3B-3609-BB99-1526069598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2192000" cy="754143"/>
          </a:xfrm>
        </p:spPr>
        <p:txBody>
          <a:bodyPr>
            <a:normAutofit/>
          </a:bodyPr>
          <a:lstStyle/>
          <a:p>
            <a:pPr algn="ctr"/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PESTLE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7FA291-0EE6-97F9-3C50-121B387293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754144"/>
            <a:ext cx="12192000" cy="6103855"/>
          </a:xfrm>
        </p:spPr>
        <p:txBody>
          <a:bodyPr>
            <a:normAutofit/>
          </a:bodyPr>
          <a:lstStyle/>
          <a:p>
            <a:pPr lvl="1">
              <a:lnSpc>
                <a:spcPct val="150000"/>
              </a:lnSpc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Economic: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Rising costs may reduce margins and increase prices. </a:t>
            </a:r>
          </a:p>
          <a:p>
            <a:pPr lvl="1">
              <a:lnSpc>
                <a:spcPct val="150000"/>
              </a:lnSpc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Social: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Authentic food demand creates strong market opportunities. </a:t>
            </a:r>
          </a:p>
          <a:p>
            <a:pPr lvl="1">
              <a:lnSpc>
                <a:spcPct val="150000"/>
              </a:lnSpc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Technological: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Digital tools improve efficiency and customer engagement. </a:t>
            </a:r>
          </a:p>
          <a:p>
            <a:pPr lvl="1"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Il Ciacci must adapt through responsible and controlled growth. </a:t>
            </a:r>
          </a:p>
          <a:p>
            <a:pPr marL="457200" lvl="1" indent="0">
              <a:lnSpc>
                <a:spcPct val="150000"/>
              </a:lnSpc>
              <a:buNone/>
            </a:pPr>
            <a:endParaRPr lang="en-GB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1" indent="0">
              <a:lnSpc>
                <a:spcPct val="150000"/>
              </a:lnSpc>
              <a:buNone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</a:t>
            </a: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SWOT</a:t>
            </a: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lnSpc>
                <a:spcPct val="150000"/>
              </a:lnSpc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Strength: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Unique Tuscan product creates strong market differentiation. </a:t>
            </a:r>
          </a:p>
          <a:p>
            <a:pPr lvl="1">
              <a:lnSpc>
                <a:spcPct val="150000"/>
              </a:lnSpc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Weakness: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Limited initial awareness may slow customer adoption. </a:t>
            </a:r>
          </a:p>
          <a:p>
            <a:pPr lvl="1"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Il Ciacci builds advantage through product differentiation.</a:t>
            </a:r>
          </a:p>
          <a:p>
            <a:pPr lvl="3">
              <a:lnSpc>
                <a:spcPct val="150000"/>
              </a:lnSpc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491746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60000"/>
            <a:lum/>
          </a:blip>
          <a:srcRect/>
          <a:stretch>
            <a:fillRect t="-15000" b="-1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B02045-A134-A9A1-0C76-4814D7BF89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2192000" cy="820131"/>
          </a:xfrm>
        </p:spPr>
        <p:txBody>
          <a:bodyPr>
            <a:normAutofit/>
          </a:bodyPr>
          <a:lstStyle/>
          <a:p>
            <a:pPr algn="ctr"/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Porter’s Five Forces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9907B7-7D78-E7D6-FD0F-E98B074F33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820132"/>
            <a:ext cx="12192000" cy="6037867"/>
          </a:xfrm>
        </p:spPr>
        <p:txBody>
          <a:bodyPr>
            <a:normAutofit/>
          </a:bodyPr>
          <a:lstStyle/>
          <a:p>
            <a:pPr lvl="1">
              <a:lnSpc>
                <a:spcPct val="150000"/>
              </a:lnSpc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Competitive Rivalry: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High competition creates pressure within London’s food market. </a:t>
            </a:r>
          </a:p>
          <a:p>
            <a:pPr lvl="1">
              <a:lnSpc>
                <a:spcPct val="150000"/>
              </a:lnSpc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Buyer Power: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Customers have many alternatives and low switching costs. </a:t>
            </a:r>
          </a:p>
          <a:p>
            <a:pPr lvl="1">
              <a:lnSpc>
                <a:spcPct val="150000"/>
              </a:lnSpc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Threat of Substitutes: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Many quick-food alternatives compete for customer spending. </a:t>
            </a:r>
          </a:p>
          <a:p>
            <a:pPr lvl="1"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Authenticity and differentiation can reduce competitive pressure. </a:t>
            </a:r>
          </a:p>
          <a:p>
            <a:pPr lvl="1">
              <a:lnSpc>
                <a:spcPct val="150000"/>
              </a:lnSpc>
            </a:pPr>
            <a:endParaRPr lang="en-GB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1" indent="0">
              <a:lnSpc>
                <a:spcPct val="150000"/>
              </a:lnSpc>
              <a:buNone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</a:t>
            </a: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Marketing Mix (4Ps)</a:t>
            </a:r>
          </a:p>
          <a:p>
            <a:pPr lvl="1">
              <a:lnSpc>
                <a:spcPct val="150000"/>
              </a:lnSpc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Product: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Authentic Ciaccino Senese creates a distinctive customer experience. </a:t>
            </a:r>
          </a:p>
          <a:p>
            <a:pPr lvl="1">
              <a:lnSpc>
                <a:spcPct val="150000"/>
              </a:lnSpc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Promotion: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Digital storytelling builds awareness and encourages customer trial. </a:t>
            </a:r>
          </a:p>
          <a:p>
            <a:pPr lvl="1"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Differentiation and sustainable brand growth is being supported by product and promotion</a:t>
            </a:r>
          </a:p>
          <a:p>
            <a:pPr marL="1371600" lvl="3" indent="0">
              <a:lnSpc>
                <a:spcPct val="150000"/>
              </a:lnSpc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3">
              <a:lnSpc>
                <a:spcPct val="150000"/>
              </a:lnSpc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3">
              <a:lnSpc>
                <a:spcPct val="150000"/>
              </a:lnSpc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441009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60000"/>
            <a:lum/>
          </a:blip>
          <a:srcRect/>
          <a:stretch>
            <a:fillRect t="-15000" b="-1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701BC8-073A-FA90-3DA0-6AE63BD539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2192000" cy="681036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Marketing strategies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11CEDC-81DF-33E8-028C-5333117A9D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867266"/>
            <a:ext cx="12192000" cy="5990733"/>
          </a:xfrm>
        </p:spPr>
        <p:txBody>
          <a:bodyPr>
            <a:normAutofit fontScale="40000" lnSpcReduction="20000"/>
          </a:bodyPr>
          <a:lstStyle/>
          <a:p>
            <a:pPr lvl="2">
              <a:lnSpc>
                <a:spcPct val="170000"/>
              </a:lnSpc>
            </a:pPr>
            <a:r>
              <a:rPr lang="en-GB" sz="4500" dirty="0">
                <a:latin typeface="Arial" panose="020B0604020202020204" pitchFamily="34" charset="0"/>
                <a:cs typeface="Arial" panose="020B0604020202020204" pitchFamily="34" charset="0"/>
              </a:rPr>
              <a:t>Target </a:t>
            </a:r>
            <a:r>
              <a:rPr lang="en-GB" sz="4500" b="1" dirty="0">
                <a:latin typeface="Arial" panose="020B0604020202020204" pitchFamily="34" charset="0"/>
                <a:cs typeface="Arial" panose="020B0604020202020204" pitchFamily="34" charset="0"/>
              </a:rPr>
              <a:t>Soho</a:t>
            </a:r>
            <a:r>
              <a:rPr lang="en-GB" sz="4500" dirty="0">
                <a:latin typeface="Arial" panose="020B0604020202020204" pitchFamily="34" charset="0"/>
                <a:cs typeface="Arial" panose="020B0604020202020204" pitchFamily="34" charset="0"/>
              </a:rPr>
              <a:t> workers, tourists, students and residents </a:t>
            </a:r>
          </a:p>
          <a:p>
            <a:pPr lvl="2">
              <a:lnSpc>
                <a:spcPct val="170000"/>
              </a:lnSpc>
            </a:pPr>
            <a:r>
              <a:rPr lang="en-GB" sz="4500" dirty="0">
                <a:latin typeface="Arial" panose="020B0604020202020204" pitchFamily="34" charset="0"/>
                <a:cs typeface="Arial" panose="020B0604020202020204" pitchFamily="34" charset="0"/>
              </a:rPr>
              <a:t>Segment customers seeking authentic Italian experiences </a:t>
            </a:r>
          </a:p>
          <a:p>
            <a:pPr lvl="2">
              <a:lnSpc>
                <a:spcPct val="170000"/>
              </a:lnSpc>
            </a:pPr>
            <a:r>
              <a:rPr lang="en-GB" sz="4500" dirty="0">
                <a:latin typeface="Arial" panose="020B0604020202020204" pitchFamily="34" charset="0"/>
                <a:cs typeface="Arial" panose="020B0604020202020204" pitchFamily="34" charset="0"/>
              </a:rPr>
              <a:t>Differentiate through </a:t>
            </a:r>
            <a:r>
              <a:rPr lang="en-GB" sz="4500" b="1" dirty="0">
                <a:latin typeface="Arial" panose="020B0604020202020204" pitchFamily="34" charset="0"/>
                <a:cs typeface="Arial" panose="020B0604020202020204" pitchFamily="34" charset="0"/>
              </a:rPr>
              <a:t>unique</a:t>
            </a:r>
            <a:r>
              <a:rPr lang="en-GB" sz="4500" dirty="0">
                <a:latin typeface="Arial" panose="020B0604020202020204" pitchFamily="34" charset="0"/>
                <a:cs typeface="Arial" panose="020B0604020202020204" pitchFamily="34" charset="0"/>
              </a:rPr>
              <a:t> Tuscan Ciaccino Senese </a:t>
            </a:r>
          </a:p>
          <a:p>
            <a:pPr lvl="2">
              <a:lnSpc>
                <a:spcPct val="170000"/>
              </a:lnSpc>
            </a:pPr>
            <a:r>
              <a:rPr lang="en-GB" sz="4500" dirty="0">
                <a:latin typeface="Arial" panose="020B0604020202020204" pitchFamily="34" charset="0"/>
                <a:cs typeface="Arial" panose="020B0604020202020204" pitchFamily="34" charset="0"/>
              </a:rPr>
              <a:t>Educate customers through storytelling and sampling </a:t>
            </a:r>
          </a:p>
          <a:p>
            <a:pPr lvl="2">
              <a:lnSpc>
                <a:spcPct val="170000"/>
              </a:lnSpc>
            </a:pPr>
            <a:r>
              <a:rPr lang="en-GB" sz="4500" dirty="0">
                <a:latin typeface="Arial" panose="020B0604020202020204" pitchFamily="34" charset="0"/>
                <a:cs typeface="Arial" panose="020B0604020202020204" pitchFamily="34" charset="0"/>
              </a:rPr>
              <a:t>Build </a:t>
            </a:r>
            <a:r>
              <a:rPr lang="en-GB" sz="4500" b="1" dirty="0">
                <a:latin typeface="Arial" panose="020B0604020202020204" pitchFamily="34" charset="0"/>
                <a:cs typeface="Arial" panose="020B0604020202020204" pitchFamily="34" charset="0"/>
              </a:rPr>
              <a:t>loyalty</a:t>
            </a:r>
            <a:r>
              <a:rPr lang="en-GB" sz="4500" dirty="0">
                <a:latin typeface="Arial" panose="020B0604020202020204" pitchFamily="34" charset="0"/>
                <a:cs typeface="Arial" panose="020B0604020202020204" pitchFamily="34" charset="0"/>
              </a:rPr>
              <a:t> via digital engagement strategies and consistent quality</a:t>
            </a:r>
          </a:p>
          <a:p>
            <a:pPr lvl="2">
              <a:lnSpc>
                <a:spcPct val="150000"/>
              </a:lnSpc>
            </a:pPr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14400" lvl="2" indent="0">
              <a:lnSpc>
                <a:spcPct val="150000"/>
              </a:lnSpc>
              <a:buNone/>
            </a:pPr>
            <a:r>
              <a:rPr lang="en-GB" sz="9000" b="1" dirty="0">
                <a:latin typeface="Arial" panose="020B0604020202020204" pitchFamily="34" charset="0"/>
                <a:cs typeface="Arial" panose="020B0604020202020204" pitchFamily="34" charset="0"/>
              </a:rPr>
              <a:t>         Funding requirements and allocation</a:t>
            </a:r>
          </a:p>
          <a:p>
            <a:pPr lvl="2">
              <a:lnSpc>
                <a:spcPct val="170000"/>
              </a:lnSpc>
            </a:pPr>
            <a:r>
              <a:rPr lang="en-GB" sz="4500" b="1" dirty="0">
                <a:latin typeface="Arial" panose="020B0604020202020204" pitchFamily="34" charset="0"/>
                <a:cs typeface="Arial" panose="020B0604020202020204" pitchFamily="34" charset="0"/>
              </a:rPr>
              <a:t>£150,000</a:t>
            </a:r>
            <a:r>
              <a:rPr lang="en-GB" sz="4500" dirty="0">
                <a:latin typeface="Arial" panose="020B0604020202020204" pitchFamily="34" charset="0"/>
                <a:cs typeface="Arial" panose="020B0604020202020204" pitchFamily="34" charset="0"/>
              </a:rPr>
              <a:t> bank loan funds business launch </a:t>
            </a:r>
          </a:p>
          <a:p>
            <a:pPr lvl="2">
              <a:lnSpc>
                <a:spcPct val="170000"/>
              </a:lnSpc>
            </a:pPr>
            <a:r>
              <a:rPr lang="en-GB" sz="4500" dirty="0">
                <a:latin typeface="Arial" panose="020B0604020202020204" pitchFamily="34" charset="0"/>
                <a:cs typeface="Arial" panose="020B0604020202020204" pitchFamily="34" charset="0"/>
              </a:rPr>
              <a:t>Premises refurbishment and shop preparation </a:t>
            </a:r>
          </a:p>
          <a:p>
            <a:pPr lvl="2">
              <a:lnSpc>
                <a:spcPct val="170000"/>
              </a:lnSpc>
            </a:pPr>
            <a:r>
              <a:rPr lang="en-GB" sz="4500" dirty="0">
                <a:latin typeface="Arial" panose="020B0604020202020204" pitchFamily="34" charset="0"/>
                <a:cs typeface="Arial" panose="020B0604020202020204" pitchFamily="34" charset="0"/>
              </a:rPr>
              <a:t>Equipment and technology installation </a:t>
            </a:r>
          </a:p>
          <a:p>
            <a:pPr lvl="2">
              <a:lnSpc>
                <a:spcPct val="170000"/>
              </a:lnSpc>
            </a:pPr>
            <a:r>
              <a:rPr lang="en-GB" sz="4500" dirty="0">
                <a:latin typeface="Arial" panose="020B0604020202020204" pitchFamily="34" charset="0"/>
                <a:cs typeface="Arial" panose="020B0604020202020204" pitchFamily="34" charset="0"/>
              </a:rPr>
              <a:t>Working capital supports early operations </a:t>
            </a:r>
          </a:p>
          <a:p>
            <a:pPr lvl="2">
              <a:lnSpc>
                <a:spcPct val="170000"/>
              </a:lnSpc>
            </a:pPr>
            <a:r>
              <a:rPr lang="en-GB" sz="4500" dirty="0">
                <a:latin typeface="Arial" panose="020B0604020202020204" pitchFamily="34" charset="0"/>
                <a:cs typeface="Arial" panose="020B0604020202020204" pitchFamily="34" charset="0"/>
              </a:rPr>
              <a:t>Marketing and business launch activities</a:t>
            </a:r>
          </a:p>
          <a:p>
            <a:pPr lvl="2">
              <a:lnSpc>
                <a:spcPct val="150000"/>
              </a:lnSpc>
            </a:pPr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>
              <a:lnSpc>
                <a:spcPct val="150000"/>
              </a:lnSpc>
            </a:pPr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>
              <a:lnSpc>
                <a:spcPct val="150000"/>
              </a:lnSpc>
            </a:pPr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878053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60000"/>
            <a:lum/>
          </a:blip>
          <a:srcRect/>
          <a:stretch>
            <a:fillRect t="-15000" b="-1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5D8E4A-9C25-4FD2-CC06-89846410E2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2192000" cy="641022"/>
          </a:xfrm>
        </p:spPr>
        <p:txBody>
          <a:bodyPr>
            <a:normAutofit/>
          </a:bodyPr>
          <a:lstStyle/>
          <a:p>
            <a:pPr algn="ctr"/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Start-up costs</a:t>
            </a:r>
          </a:p>
        </p:txBody>
      </p:sp>
      <p:pic>
        <p:nvPicPr>
          <p:cNvPr id="13" name="Content Placeholder 12">
            <a:extLst>
              <a:ext uri="{FF2B5EF4-FFF2-40B4-BE49-F238E27FC236}">
                <a16:creationId xmlns:a16="http://schemas.microsoft.com/office/drawing/2014/main" id="{DC6A4BCD-5BFD-2067-9BDA-4F661D0BD55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4657"/>
          <a:stretch>
            <a:fillRect/>
          </a:stretch>
        </p:blipFill>
        <p:spPr>
          <a:xfrm>
            <a:off x="782808" y="948194"/>
            <a:ext cx="10626384" cy="830146"/>
          </a:xfrm>
          <a:prstGeom prst="rect">
            <a:avLst/>
          </a:prstGeom>
        </p:spPr>
      </p:pic>
      <p:pic>
        <p:nvPicPr>
          <p:cNvPr id="3" name="Content Placeholder 24">
            <a:extLst>
              <a:ext uri="{FF2B5EF4-FFF2-40B4-BE49-F238E27FC236}">
                <a16:creationId xmlns:a16="http://schemas.microsoft.com/office/drawing/2014/main" id="{0E369DB2-6BFC-06FB-170B-066F88E8D75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2923"/>
          <a:stretch>
            <a:fillRect/>
          </a:stretch>
        </p:blipFill>
        <p:spPr>
          <a:xfrm>
            <a:off x="782808" y="3531412"/>
            <a:ext cx="10626384" cy="482887"/>
          </a:xfrm>
          <a:prstGeom prst="rect">
            <a:avLst/>
          </a:prstGeom>
        </p:spPr>
      </p:pic>
      <p:pic>
        <p:nvPicPr>
          <p:cNvPr id="4" name="Content Placeholder 4">
            <a:extLst>
              <a:ext uri="{FF2B5EF4-FFF2-40B4-BE49-F238E27FC236}">
                <a16:creationId xmlns:a16="http://schemas.microsoft.com/office/drawing/2014/main" id="{75E76DEA-CED5-ADEE-A8E9-ADB8E4E1C6A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4871"/>
          <a:stretch>
            <a:fillRect/>
          </a:stretch>
        </p:blipFill>
        <p:spPr>
          <a:xfrm>
            <a:off x="782808" y="5461007"/>
            <a:ext cx="10626384" cy="89759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523C44C-972C-4631-BCF5-524487B55235}"/>
              </a:ext>
            </a:extLst>
          </p:cNvPr>
          <p:cNvSpPr txBox="1"/>
          <p:nvPr/>
        </p:nvSpPr>
        <p:spPr>
          <a:xfrm>
            <a:off x="0" y="2385546"/>
            <a:ext cx="12192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Fixed costs</a:t>
            </a: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4EA38DE-49C0-08BD-3694-3A0BA7E7DF98}"/>
              </a:ext>
            </a:extLst>
          </p:cNvPr>
          <p:cNvSpPr txBox="1"/>
          <p:nvPr/>
        </p:nvSpPr>
        <p:spPr>
          <a:xfrm>
            <a:off x="0" y="4513835"/>
            <a:ext cx="12192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Variable Costs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3054870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60000"/>
            <a:lum/>
          </a:blip>
          <a:srcRect/>
          <a:stretch>
            <a:fillRect t="-15000" b="-1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E73529-8AFF-1146-87E1-7914E72525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1"/>
            <a:ext cx="12191999" cy="742949"/>
          </a:xfrm>
        </p:spPr>
        <p:txBody>
          <a:bodyPr>
            <a:normAutofit/>
          </a:bodyPr>
          <a:lstStyle/>
          <a:p>
            <a:pPr algn="ctr"/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Six-months financial forecast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D36389EB-D838-C2AC-1378-E20D14EF0F8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106846"/>
            <a:ext cx="12192000" cy="52295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2210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60000"/>
            <a:lum/>
          </a:blip>
          <a:srcRect/>
          <a:stretch>
            <a:fillRect t="-15000" b="-1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F0ADAF68-3DE7-4D5D-B53A-DE01CDBDE6F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174053"/>
            <a:ext cx="12192000" cy="391064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325687C-EBD6-B426-13A0-B7110B10A6E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852202"/>
            <a:ext cx="12192000" cy="321851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55E0D8FC-F025-01AB-30F2-D116E03FE214}"/>
              </a:ext>
            </a:extLst>
          </p:cNvPr>
          <p:cNvSpPr txBox="1"/>
          <p:nvPr/>
        </p:nvSpPr>
        <p:spPr>
          <a:xfrm>
            <a:off x="0" y="0"/>
            <a:ext cx="12192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Six-months financial forecast</a:t>
            </a:r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235B411-327D-1DDA-EE9A-62B2920D0913}"/>
              </a:ext>
            </a:extLst>
          </p:cNvPr>
          <p:cNvSpPr txBox="1"/>
          <p:nvPr/>
        </p:nvSpPr>
        <p:spPr>
          <a:xfrm>
            <a:off x="0" y="5420475"/>
            <a:ext cx="12192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i="1" dirty="0"/>
              <a:t>Starting a business represents an opportunity that should be carefully assessed by considering all relevant aspects before implementation. </a:t>
            </a:r>
            <a:r>
              <a:rPr lang="en-GB" dirty="0"/>
              <a:t>(Mariotti and Glackin 2015, p.30)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250075511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60000"/>
            <a:lum/>
          </a:blip>
          <a:srcRect/>
          <a:stretch>
            <a:fillRect t="-15000" b="-1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CD1D28-40E1-3849-99AA-4BD66E1F2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2192000" cy="781049"/>
          </a:xfrm>
        </p:spPr>
        <p:txBody>
          <a:bodyPr>
            <a:normAutofit/>
          </a:bodyPr>
          <a:lstStyle/>
          <a:p>
            <a:pPr algn="ctr"/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Breakeven 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6E9C8FC7-E376-B69A-1528-EE10A4D775A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07431"/>
            <a:ext cx="12192000" cy="106104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0F378A2-4CE0-082B-F274-E86CEAF42AFF}"/>
              </a:ext>
            </a:extLst>
          </p:cNvPr>
          <p:cNvSpPr txBox="1"/>
          <p:nvPr/>
        </p:nvSpPr>
        <p:spPr>
          <a:xfrm>
            <a:off x="0" y="1857375"/>
            <a:ext cx="12192000" cy="5000625"/>
          </a:xfrm>
          <a:prstGeom prst="rect">
            <a:avLst/>
          </a:prstGeom>
          <a:noFill/>
        </p:spPr>
        <p:txBody>
          <a:bodyPr wrap="square" rtlCol="0" anchor="ctr" anchorCtr="0">
            <a:noAutofit/>
          </a:bodyPr>
          <a:lstStyle/>
          <a:p>
            <a:pPr algn="ctr"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Breakeven based on annual fixed costs of approximately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£283,807.55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and a contribution margin of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68.2%.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According to our sales forecast, Il Ciacci is expected to reach breakeven sales level on the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3%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of revenue in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April 2027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during its eighth month of trading.</a:t>
            </a:r>
          </a:p>
          <a:p>
            <a:pPr algn="ctr">
              <a:lnSpc>
                <a:spcPct val="150000"/>
              </a:lnSpc>
            </a:pP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  <a:p>
            <a:pPr algn="ctr"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Our market research identified a clear opportunity, while our financial analysis demonstrates that the business is commercially viable, with positive cash flow and a realistic breakeven point.</a:t>
            </a:r>
          </a:p>
          <a:p>
            <a:pPr algn="ctr"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By combining a strong marketing strategy and careful financial planning, Il Ciacci has the potential to establish a successful brand and expand to additional locations in the future.</a:t>
            </a:r>
          </a:p>
          <a:p>
            <a:pPr algn="ctr">
              <a:lnSpc>
                <a:spcPct val="15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So… what's Ciaccino Senese?</a:t>
            </a:r>
          </a:p>
          <a:p>
            <a:pPr algn="ctr">
              <a:lnSpc>
                <a:spcPct val="15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Today it's an idea. Tomorrow, it could be London's next authentic Italian street food success story.</a:t>
            </a:r>
          </a:p>
        </p:txBody>
      </p:sp>
    </p:spTree>
    <p:extLst>
      <p:ext uri="{BB962C8B-B14F-4D97-AF65-F5344CB8AC3E}">
        <p14:creationId xmlns:p14="http://schemas.microsoft.com/office/powerpoint/2010/main" val="89928515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60000"/>
            <a:lum/>
          </a:blip>
          <a:srcRect/>
          <a:stretch>
            <a:fillRect t="-15000" b="-1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AE4A0A-CDC6-FF98-5E89-91774112BB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2192000" cy="681036"/>
          </a:xfrm>
        </p:spPr>
        <p:txBody>
          <a:bodyPr>
            <a:normAutofit/>
          </a:bodyPr>
          <a:lstStyle/>
          <a:p>
            <a:pPr algn="ctr"/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135BC2-277F-596D-9135-678A9DF6D5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781050"/>
            <a:ext cx="12192000" cy="6076950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Becchi, M. (2024) </a:t>
            </a:r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Cosa </a:t>
            </a:r>
            <a:r>
              <a:rPr lang="en-GB" sz="1800" i="1" dirty="0" err="1">
                <a:latin typeface="Arial" panose="020B0604020202020204" pitchFamily="34" charset="0"/>
                <a:cs typeface="Arial" panose="020B0604020202020204" pitchFamily="34" charset="0"/>
              </a:rPr>
              <a:t>sono</a:t>
            </a:r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i="1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i="1" dirty="0" err="1">
                <a:latin typeface="Arial" panose="020B0604020202020204" pitchFamily="34" charset="0"/>
                <a:cs typeface="Arial" panose="020B0604020202020204" pitchFamily="34" charset="0"/>
              </a:rPr>
              <a:t>ciaccini</a:t>
            </a:r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i="1" dirty="0" err="1">
                <a:latin typeface="Arial" panose="020B0604020202020204" pitchFamily="34" charset="0"/>
                <a:cs typeface="Arial" panose="020B0604020202020204" pitchFamily="34" charset="0"/>
              </a:rPr>
              <a:t>senesi</a:t>
            </a:r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 e dove </a:t>
            </a:r>
            <a:r>
              <a:rPr lang="en-GB" sz="1800" i="1" dirty="0" err="1">
                <a:latin typeface="Arial" panose="020B0604020202020204" pitchFamily="34" charset="0"/>
                <a:cs typeface="Arial" panose="020B0604020202020204" pitchFamily="34" charset="0"/>
              </a:rPr>
              <a:t>assaggiare</a:t>
            </a:r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i="1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i="1" dirty="0" err="1">
                <a:latin typeface="Arial" panose="020B0604020202020204" pitchFamily="34" charset="0"/>
                <a:cs typeface="Arial" panose="020B0604020202020204" pitchFamily="34" charset="0"/>
              </a:rPr>
              <a:t>migliori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Gambero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Rosso. Available at: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https://www.gamberorosso.it/attualita/ciaccini-siena-dove-mangiarli/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(Accessed: 1 August 2026).</a:t>
            </a:r>
          </a:p>
          <a:p>
            <a:pPr marL="0" indent="0">
              <a:lnSpc>
                <a:spcPct val="150000"/>
              </a:lnSpc>
              <a:buNone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CBRE (2026) </a:t>
            </a:r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Central London Retail Market Report H2 2025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800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https://www.cbre.co.uk/insights/reports/central-london-retail-market-report-h2-2025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(Accessed: 13 July 2026).</a:t>
            </a:r>
          </a:p>
          <a:p>
            <a:pPr marL="0" indent="0">
              <a:lnSpc>
                <a:spcPct val="150000"/>
              </a:lnSpc>
              <a:buNone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Mariotti, S. and Glackin, C. (2015) </a:t>
            </a:r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Entrepreneurship: Starting and Operating a Small Business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. Global Edition. Harlow: Pearson Education Limited. Available at: ProQuest 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Ebook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Central (Accessed: 13 July 2026).</a:t>
            </a:r>
          </a:p>
          <a:p>
            <a:pPr marL="0" indent="0">
              <a:lnSpc>
                <a:spcPct val="150000"/>
              </a:lnSpc>
              <a:buNone/>
            </a:pPr>
            <a:endParaRPr lang="en-GB" sz="1800" dirty="0"/>
          </a:p>
          <a:p>
            <a:pPr marL="0" indent="0">
              <a:lnSpc>
                <a:spcPct val="150000"/>
              </a:lnSpc>
              <a:buNone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4021033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44E0D2-B628-C468-E00F-A59293B6A7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2192000" cy="1690688"/>
          </a:xfrm>
        </p:spPr>
        <p:txBody>
          <a:bodyPr>
            <a:normAutofit/>
          </a:bodyPr>
          <a:lstStyle/>
          <a:p>
            <a: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  <a:t>Thank you for listening!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BA2D8D-DF72-8057-5042-F267DC2E6D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5167311"/>
            <a:ext cx="12192000" cy="1690688"/>
          </a:xfrm>
        </p:spPr>
        <p:txBody>
          <a:bodyPr anchor="ctr" anchorCtr="0">
            <a:normAutofit/>
          </a:bodyPr>
          <a:lstStyle/>
          <a:p>
            <a:pPr marL="0" indent="0" algn="r">
              <a:buNone/>
            </a:pP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 I will now be happy to answer any questions!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423181E-3AC6-01B3-76BF-77B5CD5706FB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6175" y="1289175"/>
            <a:ext cx="4279650" cy="4279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476181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8285</TotalTime>
  <Words>723</Words>
  <Application>Microsoft Office PowerPoint</Application>
  <PresentationFormat>Widescreen</PresentationFormat>
  <Paragraphs>87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Aptos</vt:lpstr>
      <vt:lpstr>Aptos Display</vt:lpstr>
      <vt:lpstr>Arial</vt:lpstr>
      <vt:lpstr>Office Theme</vt:lpstr>
      <vt:lpstr>Enterprise and Entrepreneurship LCLM4006</vt:lpstr>
      <vt:lpstr>Overview business idea</vt:lpstr>
      <vt:lpstr>Legal format and management structure</vt:lpstr>
      <vt:lpstr>PESTLE</vt:lpstr>
      <vt:lpstr>Porter’s Five Forces</vt:lpstr>
      <vt:lpstr>Marketing strategies</vt:lpstr>
      <vt:lpstr>Start-up costs</vt:lpstr>
      <vt:lpstr>Six-months financial forecast</vt:lpstr>
      <vt:lpstr>PowerPoint Presentation</vt:lpstr>
      <vt:lpstr>Breakeven </vt:lpstr>
      <vt:lpstr>References</vt:lpstr>
      <vt:lpstr>Thank you for listening!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Renato Cafaro</dc:creator>
  <cp:lastModifiedBy>Renato Cafaro</cp:lastModifiedBy>
  <cp:revision>9</cp:revision>
  <dcterms:created xsi:type="dcterms:W3CDTF">2026-07-30T20:37:48Z</dcterms:created>
  <dcterms:modified xsi:type="dcterms:W3CDTF">2026-08-09T23:52:54Z</dcterms:modified>
</cp:coreProperties>
</file>