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85" r:id="rId2"/>
    <p:sldId id="295" r:id="rId3"/>
    <p:sldId id="296" r:id="rId4"/>
    <p:sldId id="306" r:id="rId5"/>
    <p:sldId id="297" r:id="rId6"/>
    <p:sldId id="281" r:id="rId7"/>
    <p:sldId id="267" r:id="rId8"/>
    <p:sldId id="301" r:id="rId9"/>
    <p:sldId id="302" r:id="rId10"/>
    <p:sldId id="300" r:id="rId11"/>
    <p:sldId id="304" r:id="rId12"/>
    <p:sldId id="269" r:id="rId13"/>
    <p:sldId id="308" r:id="rId14"/>
    <p:sldId id="271" r:id="rId15"/>
    <p:sldId id="270" r:id="rId16"/>
    <p:sldId id="272" r:id="rId17"/>
    <p:sldId id="273" r:id="rId18"/>
    <p:sldId id="274" r:id="rId19"/>
    <p:sldId id="307" r:id="rId20"/>
    <p:sldId id="310" r:id="rId21"/>
    <p:sldId id="311" r:id="rId22"/>
  </p:sldIdLst>
  <p:sldSz cx="9144000" cy="6858000" type="screen4x3"/>
  <p:notesSz cx="6858000" cy="1000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/>
    <p:restoredTop sz="68254" autoAdjust="0"/>
  </p:normalViewPr>
  <p:slideViewPr>
    <p:cSldViewPr>
      <p:cViewPr varScale="1">
        <p:scale>
          <a:sx n="49" d="100"/>
          <a:sy n="49" d="100"/>
        </p:scale>
        <p:origin x="-7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1" d="100"/>
        <a:sy n="81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B475CD-3426-45D9-AF8F-2683F7A046B6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15CFD251-9C17-49D8-BD43-6E4903F75D1B}">
      <dgm:prSet phldrT="[Text]"/>
      <dgm:spPr/>
      <dgm:t>
        <a:bodyPr/>
        <a:lstStyle/>
        <a:p>
          <a:r>
            <a:rPr lang="en-GB" dirty="0" smtClean="0"/>
            <a:t>Development Assignments</a:t>
          </a:r>
          <a:endParaRPr lang="en-GB" dirty="0"/>
        </a:p>
      </dgm:t>
    </dgm:pt>
    <dgm:pt modelId="{7F326841-CE03-41BF-9497-C9CC579E3E31}" type="parTrans" cxnId="{D72B9085-7FE4-44B4-B836-B5F7E828C0E9}">
      <dgm:prSet/>
      <dgm:spPr/>
      <dgm:t>
        <a:bodyPr/>
        <a:lstStyle/>
        <a:p>
          <a:endParaRPr lang="en-GB"/>
        </a:p>
      </dgm:t>
    </dgm:pt>
    <dgm:pt modelId="{CB9AAA55-C09B-42BE-8F76-37DAA7369F4D}" type="sibTrans" cxnId="{D72B9085-7FE4-44B4-B836-B5F7E828C0E9}">
      <dgm:prSet/>
      <dgm:spPr/>
      <dgm:t>
        <a:bodyPr/>
        <a:lstStyle/>
        <a:p>
          <a:endParaRPr lang="en-GB"/>
        </a:p>
      </dgm:t>
    </dgm:pt>
    <dgm:pt modelId="{7FFA4D98-B1D1-4BBF-947A-FB04F495DFB3}">
      <dgm:prSet phldrT="[Text]"/>
      <dgm:spPr/>
      <dgm:t>
        <a:bodyPr/>
        <a:lstStyle/>
        <a:p>
          <a:r>
            <a:rPr lang="en-GB" dirty="0" smtClean="0"/>
            <a:t>Career Information and advice</a:t>
          </a:r>
          <a:endParaRPr lang="en-GB" dirty="0"/>
        </a:p>
      </dgm:t>
    </dgm:pt>
    <dgm:pt modelId="{2EE7E332-4339-4210-83CC-0DBF66BBA43E}" type="parTrans" cxnId="{75A18FE5-1402-4DA5-875D-76FD95CCB90B}">
      <dgm:prSet/>
      <dgm:spPr/>
      <dgm:t>
        <a:bodyPr/>
        <a:lstStyle/>
        <a:p>
          <a:endParaRPr lang="en-GB"/>
        </a:p>
      </dgm:t>
    </dgm:pt>
    <dgm:pt modelId="{6413B131-9E07-4749-94E7-B71AAC1E99E1}" type="sibTrans" cxnId="{75A18FE5-1402-4DA5-875D-76FD95CCB90B}">
      <dgm:prSet/>
      <dgm:spPr/>
      <dgm:t>
        <a:bodyPr/>
        <a:lstStyle/>
        <a:p>
          <a:endParaRPr lang="en-GB"/>
        </a:p>
      </dgm:t>
    </dgm:pt>
    <dgm:pt modelId="{C372B331-E741-4869-B58B-4D5F9B10FC52}">
      <dgm:prSet phldrT="[Text]"/>
      <dgm:spPr/>
      <dgm:t>
        <a:bodyPr/>
        <a:lstStyle/>
        <a:p>
          <a:r>
            <a:rPr lang="en-GB" dirty="0" smtClean="0"/>
            <a:t>Career Planning and support</a:t>
          </a:r>
          <a:endParaRPr lang="en-GB" dirty="0"/>
        </a:p>
      </dgm:t>
    </dgm:pt>
    <dgm:pt modelId="{54DD15BE-7FBC-4245-AD16-F6EE188F3916}" type="parTrans" cxnId="{627A85BC-8125-45C1-8087-61512D3BECFF}">
      <dgm:prSet/>
      <dgm:spPr/>
      <dgm:t>
        <a:bodyPr/>
        <a:lstStyle/>
        <a:p>
          <a:endParaRPr lang="en-GB"/>
        </a:p>
      </dgm:t>
    </dgm:pt>
    <dgm:pt modelId="{5E44D60E-C3DF-45BB-80A4-1B56F99385B0}" type="sibTrans" cxnId="{627A85BC-8125-45C1-8087-61512D3BECFF}">
      <dgm:prSet/>
      <dgm:spPr/>
      <dgm:t>
        <a:bodyPr/>
        <a:lstStyle/>
        <a:p>
          <a:endParaRPr lang="en-GB"/>
        </a:p>
      </dgm:t>
    </dgm:pt>
    <dgm:pt modelId="{B545236C-DCC0-451E-BE09-58CB55D6BA3F}">
      <dgm:prSet/>
      <dgm:spPr/>
      <dgm:t>
        <a:bodyPr/>
        <a:lstStyle/>
        <a:p>
          <a:r>
            <a:rPr lang="en-GB" dirty="0" smtClean="0"/>
            <a:t>Internal job markets</a:t>
          </a:r>
          <a:endParaRPr lang="en-GB" dirty="0"/>
        </a:p>
      </dgm:t>
    </dgm:pt>
    <dgm:pt modelId="{18814BA9-DEE5-4292-8489-7018CDCBFAD4}" type="parTrans" cxnId="{9BC14DC8-5E16-4424-974F-82BF4BEE8624}">
      <dgm:prSet/>
      <dgm:spPr/>
      <dgm:t>
        <a:bodyPr/>
        <a:lstStyle/>
        <a:p>
          <a:endParaRPr lang="en-GB"/>
        </a:p>
      </dgm:t>
    </dgm:pt>
    <dgm:pt modelId="{CBD77304-B706-4148-80DB-702659777AC7}" type="sibTrans" cxnId="{9BC14DC8-5E16-4424-974F-82BF4BEE8624}">
      <dgm:prSet/>
      <dgm:spPr/>
      <dgm:t>
        <a:bodyPr/>
        <a:lstStyle/>
        <a:p>
          <a:endParaRPr lang="en-GB"/>
        </a:p>
      </dgm:t>
    </dgm:pt>
    <dgm:pt modelId="{78EFF5C9-29ED-4000-8591-97BE8B698FA0}">
      <dgm:prSet/>
      <dgm:spPr/>
      <dgm:t>
        <a:bodyPr/>
        <a:lstStyle/>
        <a:p>
          <a:r>
            <a:rPr lang="en-GB" dirty="0" smtClean="0"/>
            <a:t>Initiatives aimed at specific populations</a:t>
          </a:r>
          <a:endParaRPr lang="en-GB" dirty="0"/>
        </a:p>
      </dgm:t>
    </dgm:pt>
    <dgm:pt modelId="{E8CCFAB5-393C-44F8-9A6D-93F4C16C8752}" type="parTrans" cxnId="{F42231EE-68B8-49A8-87E0-AC7AD4ACC392}">
      <dgm:prSet/>
      <dgm:spPr/>
      <dgm:t>
        <a:bodyPr/>
        <a:lstStyle/>
        <a:p>
          <a:endParaRPr lang="en-GB"/>
        </a:p>
      </dgm:t>
    </dgm:pt>
    <dgm:pt modelId="{F543959E-EEF4-4924-A74F-1CF9A97D3E50}" type="sibTrans" cxnId="{F42231EE-68B8-49A8-87E0-AC7AD4ACC392}">
      <dgm:prSet/>
      <dgm:spPr/>
      <dgm:t>
        <a:bodyPr/>
        <a:lstStyle/>
        <a:p>
          <a:endParaRPr lang="en-GB"/>
        </a:p>
      </dgm:t>
    </dgm:pt>
    <dgm:pt modelId="{111BDE21-D760-4CF9-815E-CBA352C68B7E}" type="pres">
      <dgm:prSet presAssocID="{4CB475CD-3426-45D9-AF8F-2683F7A046B6}" presName="compositeShape" presStyleCnt="0">
        <dgm:presLayoutVars>
          <dgm:chMax val="7"/>
          <dgm:dir/>
          <dgm:resizeHandles val="exact"/>
        </dgm:presLayoutVars>
      </dgm:prSet>
      <dgm:spPr/>
    </dgm:pt>
    <dgm:pt modelId="{82DBF7E5-F112-4A97-B0FA-684A9EEEAD1F}" type="pres">
      <dgm:prSet presAssocID="{4CB475CD-3426-45D9-AF8F-2683F7A046B6}" presName="wedge1" presStyleLbl="node1" presStyleIdx="0" presStyleCnt="5"/>
      <dgm:spPr/>
      <dgm:t>
        <a:bodyPr/>
        <a:lstStyle/>
        <a:p>
          <a:endParaRPr lang="en-GB"/>
        </a:p>
      </dgm:t>
    </dgm:pt>
    <dgm:pt modelId="{9472DE34-D2C9-4492-91D5-B1B8CAF9A6CA}" type="pres">
      <dgm:prSet presAssocID="{4CB475CD-3426-45D9-AF8F-2683F7A046B6}" presName="dummy1a" presStyleCnt="0"/>
      <dgm:spPr/>
    </dgm:pt>
    <dgm:pt modelId="{BBB22CE3-DF32-455C-8FE5-5522CDECEC05}" type="pres">
      <dgm:prSet presAssocID="{4CB475CD-3426-45D9-AF8F-2683F7A046B6}" presName="dummy1b" presStyleCnt="0"/>
      <dgm:spPr/>
    </dgm:pt>
    <dgm:pt modelId="{28DA1EB8-4831-4342-9C25-F526E5A7DAF0}" type="pres">
      <dgm:prSet presAssocID="{4CB475CD-3426-45D9-AF8F-2683F7A046B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AB6B53E-01B2-4EB2-B6E7-5B92F3AAAB71}" type="pres">
      <dgm:prSet presAssocID="{4CB475CD-3426-45D9-AF8F-2683F7A046B6}" presName="wedge2" presStyleLbl="node1" presStyleIdx="1" presStyleCnt="5"/>
      <dgm:spPr/>
      <dgm:t>
        <a:bodyPr/>
        <a:lstStyle/>
        <a:p>
          <a:endParaRPr lang="en-GB"/>
        </a:p>
      </dgm:t>
    </dgm:pt>
    <dgm:pt modelId="{13EB7F3C-DC75-4198-8E1B-5B2609D1126F}" type="pres">
      <dgm:prSet presAssocID="{4CB475CD-3426-45D9-AF8F-2683F7A046B6}" presName="dummy2a" presStyleCnt="0"/>
      <dgm:spPr/>
    </dgm:pt>
    <dgm:pt modelId="{AAFBC3A0-947F-4663-9B6A-2D3F4E0E4B6D}" type="pres">
      <dgm:prSet presAssocID="{4CB475CD-3426-45D9-AF8F-2683F7A046B6}" presName="dummy2b" presStyleCnt="0"/>
      <dgm:spPr/>
    </dgm:pt>
    <dgm:pt modelId="{E5FF7CF1-813E-40C3-8E18-C8A810452CFF}" type="pres">
      <dgm:prSet presAssocID="{4CB475CD-3426-45D9-AF8F-2683F7A046B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35E33B-F50B-407D-8F60-695A4EFD5164}" type="pres">
      <dgm:prSet presAssocID="{4CB475CD-3426-45D9-AF8F-2683F7A046B6}" presName="wedge3" presStyleLbl="node1" presStyleIdx="2" presStyleCnt="5"/>
      <dgm:spPr/>
      <dgm:t>
        <a:bodyPr/>
        <a:lstStyle/>
        <a:p>
          <a:endParaRPr lang="en-GB"/>
        </a:p>
      </dgm:t>
    </dgm:pt>
    <dgm:pt modelId="{D00979A6-3F25-4E2E-9759-0215D38E9D3E}" type="pres">
      <dgm:prSet presAssocID="{4CB475CD-3426-45D9-AF8F-2683F7A046B6}" presName="dummy3a" presStyleCnt="0"/>
      <dgm:spPr/>
    </dgm:pt>
    <dgm:pt modelId="{7DCCDDF0-DB06-4EF8-B617-A19A764F2FD7}" type="pres">
      <dgm:prSet presAssocID="{4CB475CD-3426-45D9-AF8F-2683F7A046B6}" presName="dummy3b" presStyleCnt="0"/>
      <dgm:spPr/>
    </dgm:pt>
    <dgm:pt modelId="{98F712FF-1D86-47FF-8B2E-1C9C1CEDE763}" type="pres">
      <dgm:prSet presAssocID="{4CB475CD-3426-45D9-AF8F-2683F7A046B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8D9D5A-FC86-4F13-8C39-32838D6AAC2A}" type="pres">
      <dgm:prSet presAssocID="{4CB475CD-3426-45D9-AF8F-2683F7A046B6}" presName="wedge4" presStyleLbl="node1" presStyleIdx="3" presStyleCnt="5"/>
      <dgm:spPr/>
      <dgm:t>
        <a:bodyPr/>
        <a:lstStyle/>
        <a:p>
          <a:endParaRPr lang="en-GB"/>
        </a:p>
      </dgm:t>
    </dgm:pt>
    <dgm:pt modelId="{77309084-CD08-423E-9B52-6C6FE0AD3A07}" type="pres">
      <dgm:prSet presAssocID="{4CB475CD-3426-45D9-AF8F-2683F7A046B6}" presName="dummy4a" presStyleCnt="0"/>
      <dgm:spPr/>
    </dgm:pt>
    <dgm:pt modelId="{F9B7EFBE-5860-40D0-B84D-500BE30C2D8E}" type="pres">
      <dgm:prSet presAssocID="{4CB475CD-3426-45D9-AF8F-2683F7A046B6}" presName="dummy4b" presStyleCnt="0"/>
      <dgm:spPr/>
    </dgm:pt>
    <dgm:pt modelId="{3DBAE73D-CD98-4E50-A731-556FCF84C007}" type="pres">
      <dgm:prSet presAssocID="{4CB475CD-3426-45D9-AF8F-2683F7A046B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B8882F6-E57C-4DB5-A827-D72CD08E915E}" type="pres">
      <dgm:prSet presAssocID="{4CB475CD-3426-45D9-AF8F-2683F7A046B6}" presName="wedge5" presStyleLbl="node1" presStyleIdx="4" presStyleCnt="5"/>
      <dgm:spPr/>
      <dgm:t>
        <a:bodyPr/>
        <a:lstStyle/>
        <a:p>
          <a:endParaRPr lang="en-GB"/>
        </a:p>
      </dgm:t>
    </dgm:pt>
    <dgm:pt modelId="{25165D55-EC8E-4982-9609-63F136F8EFFC}" type="pres">
      <dgm:prSet presAssocID="{4CB475CD-3426-45D9-AF8F-2683F7A046B6}" presName="dummy5a" presStyleCnt="0"/>
      <dgm:spPr/>
    </dgm:pt>
    <dgm:pt modelId="{C0C398B4-0234-45CB-84FD-9F72285A5ADE}" type="pres">
      <dgm:prSet presAssocID="{4CB475CD-3426-45D9-AF8F-2683F7A046B6}" presName="dummy5b" presStyleCnt="0"/>
      <dgm:spPr/>
    </dgm:pt>
    <dgm:pt modelId="{3000A822-0B9E-4CE7-BFAE-6E49513ABB11}" type="pres">
      <dgm:prSet presAssocID="{4CB475CD-3426-45D9-AF8F-2683F7A046B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6E0A4F-4E73-4E63-9CD5-78071EBD1181}" type="pres">
      <dgm:prSet presAssocID="{CB9AAA55-C09B-42BE-8F76-37DAA7369F4D}" presName="arrowWedge1" presStyleLbl="fgSibTrans2D1" presStyleIdx="0" presStyleCnt="5"/>
      <dgm:spPr/>
    </dgm:pt>
    <dgm:pt modelId="{529BAF24-1B79-422C-BC7B-707E79444FF8}" type="pres">
      <dgm:prSet presAssocID="{CBD77304-B706-4148-80DB-702659777AC7}" presName="arrowWedge2" presStyleLbl="fgSibTrans2D1" presStyleIdx="1" presStyleCnt="5"/>
      <dgm:spPr/>
    </dgm:pt>
    <dgm:pt modelId="{7D399FBF-0FB1-4FBE-BDBD-0E809B23A5BC}" type="pres">
      <dgm:prSet presAssocID="{F543959E-EEF4-4924-A74F-1CF9A97D3E50}" presName="arrowWedge3" presStyleLbl="fgSibTrans2D1" presStyleIdx="2" presStyleCnt="5"/>
      <dgm:spPr/>
    </dgm:pt>
    <dgm:pt modelId="{7043D993-6FCC-4F0E-BE8E-698F11ADBB9C}" type="pres">
      <dgm:prSet presAssocID="{6413B131-9E07-4749-94E7-B71AAC1E99E1}" presName="arrowWedge4" presStyleLbl="fgSibTrans2D1" presStyleIdx="3" presStyleCnt="5"/>
      <dgm:spPr/>
    </dgm:pt>
    <dgm:pt modelId="{4D9D9E56-456A-4170-B346-E8C30669EC72}" type="pres">
      <dgm:prSet presAssocID="{5E44D60E-C3DF-45BB-80A4-1B56F99385B0}" presName="arrowWedge5" presStyleLbl="fgSibTrans2D1" presStyleIdx="4" presStyleCnt="5"/>
      <dgm:spPr/>
    </dgm:pt>
  </dgm:ptLst>
  <dgm:cxnLst>
    <dgm:cxn modelId="{537F366E-4772-4E6D-8A12-FE432C3CE9EF}" type="presOf" srcId="{78EFF5C9-29ED-4000-8591-97BE8B698FA0}" destId="{98F712FF-1D86-47FF-8B2E-1C9C1CEDE763}" srcOrd="1" destOrd="0" presId="urn:microsoft.com/office/officeart/2005/8/layout/cycle8"/>
    <dgm:cxn modelId="{F0461661-6783-484C-931B-CF93CB84C19C}" type="presOf" srcId="{4CB475CD-3426-45D9-AF8F-2683F7A046B6}" destId="{111BDE21-D760-4CF9-815E-CBA352C68B7E}" srcOrd="0" destOrd="0" presId="urn:microsoft.com/office/officeart/2005/8/layout/cycle8"/>
    <dgm:cxn modelId="{D72B9085-7FE4-44B4-B836-B5F7E828C0E9}" srcId="{4CB475CD-3426-45D9-AF8F-2683F7A046B6}" destId="{15CFD251-9C17-49D8-BD43-6E4903F75D1B}" srcOrd="0" destOrd="0" parTransId="{7F326841-CE03-41BF-9497-C9CC579E3E31}" sibTransId="{CB9AAA55-C09B-42BE-8F76-37DAA7369F4D}"/>
    <dgm:cxn modelId="{79EEBA7E-2735-43FB-AADE-B76D97A3F2D0}" type="presOf" srcId="{B545236C-DCC0-451E-BE09-58CB55D6BA3F}" destId="{6AB6B53E-01B2-4EB2-B6E7-5B92F3AAAB71}" srcOrd="0" destOrd="0" presId="urn:microsoft.com/office/officeart/2005/8/layout/cycle8"/>
    <dgm:cxn modelId="{2543F72D-10BD-431A-9CD8-D716A17D1B3A}" type="presOf" srcId="{15CFD251-9C17-49D8-BD43-6E4903F75D1B}" destId="{28DA1EB8-4831-4342-9C25-F526E5A7DAF0}" srcOrd="1" destOrd="0" presId="urn:microsoft.com/office/officeart/2005/8/layout/cycle8"/>
    <dgm:cxn modelId="{A6531956-CD26-4279-894F-5D75BC4E6CB6}" type="presOf" srcId="{C372B331-E741-4869-B58B-4D5F9B10FC52}" destId="{BB8882F6-E57C-4DB5-A827-D72CD08E915E}" srcOrd="0" destOrd="0" presId="urn:microsoft.com/office/officeart/2005/8/layout/cycle8"/>
    <dgm:cxn modelId="{F3B973B2-67B0-4734-985D-DCC1FB14061D}" type="presOf" srcId="{C372B331-E741-4869-B58B-4D5F9B10FC52}" destId="{3000A822-0B9E-4CE7-BFAE-6E49513ABB11}" srcOrd="1" destOrd="0" presId="urn:microsoft.com/office/officeart/2005/8/layout/cycle8"/>
    <dgm:cxn modelId="{4C8566E6-C656-42A3-A5F7-D90F5B390D56}" type="presOf" srcId="{15CFD251-9C17-49D8-BD43-6E4903F75D1B}" destId="{82DBF7E5-F112-4A97-B0FA-684A9EEEAD1F}" srcOrd="0" destOrd="0" presId="urn:microsoft.com/office/officeart/2005/8/layout/cycle8"/>
    <dgm:cxn modelId="{5E311816-4464-45E1-9F92-E184EB25F9C8}" type="presOf" srcId="{7FFA4D98-B1D1-4BBF-947A-FB04F495DFB3}" destId="{6E8D9D5A-FC86-4F13-8C39-32838D6AAC2A}" srcOrd="0" destOrd="0" presId="urn:microsoft.com/office/officeart/2005/8/layout/cycle8"/>
    <dgm:cxn modelId="{6764D992-B55B-448E-8A67-58BB61DB9739}" type="presOf" srcId="{B545236C-DCC0-451E-BE09-58CB55D6BA3F}" destId="{E5FF7CF1-813E-40C3-8E18-C8A810452CFF}" srcOrd="1" destOrd="0" presId="urn:microsoft.com/office/officeart/2005/8/layout/cycle8"/>
    <dgm:cxn modelId="{94442F6A-ABD7-4C75-B771-06088D7DEE71}" type="presOf" srcId="{7FFA4D98-B1D1-4BBF-947A-FB04F495DFB3}" destId="{3DBAE73D-CD98-4E50-A731-556FCF84C007}" srcOrd="1" destOrd="0" presId="urn:microsoft.com/office/officeart/2005/8/layout/cycle8"/>
    <dgm:cxn modelId="{C7AD054D-D301-423C-8D60-26C17F3014FC}" type="presOf" srcId="{78EFF5C9-29ED-4000-8591-97BE8B698FA0}" destId="{4F35E33B-F50B-407D-8F60-695A4EFD5164}" srcOrd="0" destOrd="0" presId="urn:microsoft.com/office/officeart/2005/8/layout/cycle8"/>
    <dgm:cxn modelId="{75A18FE5-1402-4DA5-875D-76FD95CCB90B}" srcId="{4CB475CD-3426-45D9-AF8F-2683F7A046B6}" destId="{7FFA4D98-B1D1-4BBF-947A-FB04F495DFB3}" srcOrd="3" destOrd="0" parTransId="{2EE7E332-4339-4210-83CC-0DBF66BBA43E}" sibTransId="{6413B131-9E07-4749-94E7-B71AAC1E99E1}"/>
    <dgm:cxn modelId="{627A85BC-8125-45C1-8087-61512D3BECFF}" srcId="{4CB475CD-3426-45D9-AF8F-2683F7A046B6}" destId="{C372B331-E741-4869-B58B-4D5F9B10FC52}" srcOrd="4" destOrd="0" parTransId="{54DD15BE-7FBC-4245-AD16-F6EE188F3916}" sibTransId="{5E44D60E-C3DF-45BB-80A4-1B56F99385B0}"/>
    <dgm:cxn modelId="{9BC14DC8-5E16-4424-974F-82BF4BEE8624}" srcId="{4CB475CD-3426-45D9-AF8F-2683F7A046B6}" destId="{B545236C-DCC0-451E-BE09-58CB55D6BA3F}" srcOrd="1" destOrd="0" parTransId="{18814BA9-DEE5-4292-8489-7018CDCBFAD4}" sibTransId="{CBD77304-B706-4148-80DB-702659777AC7}"/>
    <dgm:cxn modelId="{F42231EE-68B8-49A8-87E0-AC7AD4ACC392}" srcId="{4CB475CD-3426-45D9-AF8F-2683F7A046B6}" destId="{78EFF5C9-29ED-4000-8591-97BE8B698FA0}" srcOrd="2" destOrd="0" parTransId="{E8CCFAB5-393C-44F8-9A6D-93F4C16C8752}" sibTransId="{F543959E-EEF4-4924-A74F-1CF9A97D3E50}"/>
    <dgm:cxn modelId="{BAB7B2DF-EC1F-49EA-AD81-D27E72993661}" type="presParOf" srcId="{111BDE21-D760-4CF9-815E-CBA352C68B7E}" destId="{82DBF7E5-F112-4A97-B0FA-684A9EEEAD1F}" srcOrd="0" destOrd="0" presId="urn:microsoft.com/office/officeart/2005/8/layout/cycle8"/>
    <dgm:cxn modelId="{D97B65B0-9A84-47BF-AE0A-41657CDA30E4}" type="presParOf" srcId="{111BDE21-D760-4CF9-815E-CBA352C68B7E}" destId="{9472DE34-D2C9-4492-91D5-B1B8CAF9A6CA}" srcOrd="1" destOrd="0" presId="urn:microsoft.com/office/officeart/2005/8/layout/cycle8"/>
    <dgm:cxn modelId="{EEEEEC96-FC46-4788-A7AA-AB115CD033D3}" type="presParOf" srcId="{111BDE21-D760-4CF9-815E-CBA352C68B7E}" destId="{BBB22CE3-DF32-455C-8FE5-5522CDECEC05}" srcOrd="2" destOrd="0" presId="urn:microsoft.com/office/officeart/2005/8/layout/cycle8"/>
    <dgm:cxn modelId="{15025FF9-8187-436C-B980-957C617ED9C8}" type="presParOf" srcId="{111BDE21-D760-4CF9-815E-CBA352C68B7E}" destId="{28DA1EB8-4831-4342-9C25-F526E5A7DAF0}" srcOrd="3" destOrd="0" presId="urn:microsoft.com/office/officeart/2005/8/layout/cycle8"/>
    <dgm:cxn modelId="{CF4C88DB-58BA-4DE4-A2A2-0914BADB30EB}" type="presParOf" srcId="{111BDE21-D760-4CF9-815E-CBA352C68B7E}" destId="{6AB6B53E-01B2-4EB2-B6E7-5B92F3AAAB71}" srcOrd="4" destOrd="0" presId="urn:microsoft.com/office/officeart/2005/8/layout/cycle8"/>
    <dgm:cxn modelId="{B03E7692-9956-463B-85EE-DAF7BEF54698}" type="presParOf" srcId="{111BDE21-D760-4CF9-815E-CBA352C68B7E}" destId="{13EB7F3C-DC75-4198-8E1B-5B2609D1126F}" srcOrd="5" destOrd="0" presId="urn:microsoft.com/office/officeart/2005/8/layout/cycle8"/>
    <dgm:cxn modelId="{58ECF13F-F3CA-4E9F-B18E-F338D929A562}" type="presParOf" srcId="{111BDE21-D760-4CF9-815E-CBA352C68B7E}" destId="{AAFBC3A0-947F-4663-9B6A-2D3F4E0E4B6D}" srcOrd="6" destOrd="0" presId="urn:microsoft.com/office/officeart/2005/8/layout/cycle8"/>
    <dgm:cxn modelId="{AC3BC19C-93EF-47C7-BDBA-09C4339B8ABD}" type="presParOf" srcId="{111BDE21-D760-4CF9-815E-CBA352C68B7E}" destId="{E5FF7CF1-813E-40C3-8E18-C8A810452CFF}" srcOrd="7" destOrd="0" presId="urn:microsoft.com/office/officeart/2005/8/layout/cycle8"/>
    <dgm:cxn modelId="{B15DBCAE-E99C-4A6B-9122-24BADB052ECB}" type="presParOf" srcId="{111BDE21-D760-4CF9-815E-CBA352C68B7E}" destId="{4F35E33B-F50B-407D-8F60-695A4EFD5164}" srcOrd="8" destOrd="0" presId="urn:microsoft.com/office/officeart/2005/8/layout/cycle8"/>
    <dgm:cxn modelId="{5181DE95-FE18-47AC-B50C-ED27ABB462B2}" type="presParOf" srcId="{111BDE21-D760-4CF9-815E-CBA352C68B7E}" destId="{D00979A6-3F25-4E2E-9759-0215D38E9D3E}" srcOrd="9" destOrd="0" presId="urn:microsoft.com/office/officeart/2005/8/layout/cycle8"/>
    <dgm:cxn modelId="{0D191FF1-1D42-4FF3-8175-46A47542BEEB}" type="presParOf" srcId="{111BDE21-D760-4CF9-815E-CBA352C68B7E}" destId="{7DCCDDF0-DB06-4EF8-B617-A19A764F2FD7}" srcOrd="10" destOrd="0" presId="urn:microsoft.com/office/officeart/2005/8/layout/cycle8"/>
    <dgm:cxn modelId="{0CE32700-E164-4DA2-80E3-60179848F22F}" type="presParOf" srcId="{111BDE21-D760-4CF9-815E-CBA352C68B7E}" destId="{98F712FF-1D86-47FF-8B2E-1C9C1CEDE763}" srcOrd="11" destOrd="0" presId="urn:microsoft.com/office/officeart/2005/8/layout/cycle8"/>
    <dgm:cxn modelId="{6401FC68-D7FB-4DCE-81D2-9C803EE0AF21}" type="presParOf" srcId="{111BDE21-D760-4CF9-815E-CBA352C68B7E}" destId="{6E8D9D5A-FC86-4F13-8C39-32838D6AAC2A}" srcOrd="12" destOrd="0" presId="urn:microsoft.com/office/officeart/2005/8/layout/cycle8"/>
    <dgm:cxn modelId="{5B8C8087-9B60-4FD5-9400-BAE197B51346}" type="presParOf" srcId="{111BDE21-D760-4CF9-815E-CBA352C68B7E}" destId="{77309084-CD08-423E-9B52-6C6FE0AD3A07}" srcOrd="13" destOrd="0" presId="urn:microsoft.com/office/officeart/2005/8/layout/cycle8"/>
    <dgm:cxn modelId="{BE18A65C-7E36-4303-9D85-FCE7720BFD9C}" type="presParOf" srcId="{111BDE21-D760-4CF9-815E-CBA352C68B7E}" destId="{F9B7EFBE-5860-40D0-B84D-500BE30C2D8E}" srcOrd="14" destOrd="0" presId="urn:microsoft.com/office/officeart/2005/8/layout/cycle8"/>
    <dgm:cxn modelId="{38F8C2B8-B54F-4129-9CFF-0A144282EF1B}" type="presParOf" srcId="{111BDE21-D760-4CF9-815E-CBA352C68B7E}" destId="{3DBAE73D-CD98-4E50-A731-556FCF84C007}" srcOrd="15" destOrd="0" presId="urn:microsoft.com/office/officeart/2005/8/layout/cycle8"/>
    <dgm:cxn modelId="{86ADD9C6-03A3-4D03-A2D7-CA71B03E14AF}" type="presParOf" srcId="{111BDE21-D760-4CF9-815E-CBA352C68B7E}" destId="{BB8882F6-E57C-4DB5-A827-D72CD08E915E}" srcOrd="16" destOrd="0" presId="urn:microsoft.com/office/officeart/2005/8/layout/cycle8"/>
    <dgm:cxn modelId="{0785E3F6-F0D1-4DBB-A097-B28BA3005EC2}" type="presParOf" srcId="{111BDE21-D760-4CF9-815E-CBA352C68B7E}" destId="{25165D55-EC8E-4982-9609-63F136F8EFFC}" srcOrd="17" destOrd="0" presId="urn:microsoft.com/office/officeart/2005/8/layout/cycle8"/>
    <dgm:cxn modelId="{91525205-3F7C-4B71-AE08-37B498BB8770}" type="presParOf" srcId="{111BDE21-D760-4CF9-815E-CBA352C68B7E}" destId="{C0C398B4-0234-45CB-84FD-9F72285A5ADE}" srcOrd="18" destOrd="0" presId="urn:microsoft.com/office/officeart/2005/8/layout/cycle8"/>
    <dgm:cxn modelId="{E72C9DE0-B685-4DE6-8AFD-07DDA26623E3}" type="presParOf" srcId="{111BDE21-D760-4CF9-815E-CBA352C68B7E}" destId="{3000A822-0B9E-4CE7-BFAE-6E49513ABB11}" srcOrd="19" destOrd="0" presId="urn:microsoft.com/office/officeart/2005/8/layout/cycle8"/>
    <dgm:cxn modelId="{7B772DCF-AF49-4D44-A1DB-22BE5D0E66AE}" type="presParOf" srcId="{111BDE21-D760-4CF9-815E-CBA352C68B7E}" destId="{816E0A4F-4E73-4E63-9CD5-78071EBD1181}" srcOrd="20" destOrd="0" presId="urn:microsoft.com/office/officeart/2005/8/layout/cycle8"/>
    <dgm:cxn modelId="{2C6B8000-3982-4348-BC45-6BB0F8766ADA}" type="presParOf" srcId="{111BDE21-D760-4CF9-815E-CBA352C68B7E}" destId="{529BAF24-1B79-422C-BC7B-707E79444FF8}" srcOrd="21" destOrd="0" presId="urn:microsoft.com/office/officeart/2005/8/layout/cycle8"/>
    <dgm:cxn modelId="{C5C29532-8CBB-4245-9E58-3062884A95B8}" type="presParOf" srcId="{111BDE21-D760-4CF9-815E-CBA352C68B7E}" destId="{7D399FBF-0FB1-4FBE-BDBD-0E809B23A5BC}" srcOrd="22" destOrd="0" presId="urn:microsoft.com/office/officeart/2005/8/layout/cycle8"/>
    <dgm:cxn modelId="{10FA36CB-ABFA-40E7-A5AB-D87D56737E21}" type="presParOf" srcId="{111BDE21-D760-4CF9-815E-CBA352C68B7E}" destId="{7043D993-6FCC-4F0E-BE8E-698F11ADBB9C}" srcOrd="23" destOrd="0" presId="urn:microsoft.com/office/officeart/2005/8/layout/cycle8"/>
    <dgm:cxn modelId="{BD9582E3-3414-4786-8E84-4178DF13786D}" type="presParOf" srcId="{111BDE21-D760-4CF9-815E-CBA352C68B7E}" destId="{4D9D9E56-456A-4170-B346-E8C30669EC72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2DBF7E5-F112-4A97-B0FA-684A9EEEAD1F}">
      <dsp:nvSpPr>
        <dsp:cNvPr id="0" name=""/>
        <dsp:cNvSpPr/>
      </dsp:nvSpPr>
      <dsp:spPr>
        <a:xfrm>
          <a:off x="2267301" y="280157"/>
          <a:ext cx="3801808" cy="3801808"/>
        </a:xfrm>
        <a:prstGeom prst="pie">
          <a:avLst>
            <a:gd name="adj1" fmla="val 16200000"/>
            <a:gd name="adj2" fmla="val 205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Development Assignments</a:t>
          </a:r>
          <a:endParaRPr lang="en-GB" sz="1600" kern="1200" dirty="0"/>
        </a:p>
      </dsp:txBody>
      <dsp:txXfrm>
        <a:off x="4250578" y="919223"/>
        <a:ext cx="1222010" cy="814673"/>
      </dsp:txXfrm>
    </dsp:sp>
    <dsp:sp modelId="{6AB6B53E-01B2-4EB2-B6E7-5B92F3AAAB71}">
      <dsp:nvSpPr>
        <dsp:cNvPr id="0" name=""/>
        <dsp:cNvSpPr/>
      </dsp:nvSpPr>
      <dsp:spPr>
        <a:xfrm>
          <a:off x="2299888" y="381538"/>
          <a:ext cx="3801808" cy="3801808"/>
        </a:xfrm>
        <a:prstGeom prst="pie">
          <a:avLst>
            <a:gd name="adj1" fmla="val 20520000"/>
            <a:gd name="adj2" fmla="val 32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Internal job markets</a:t>
          </a:r>
          <a:endParaRPr lang="en-GB" sz="1600" kern="1200" dirty="0"/>
        </a:p>
      </dsp:txBody>
      <dsp:txXfrm>
        <a:off x="4748434" y="2118603"/>
        <a:ext cx="1131490" cy="905192"/>
      </dsp:txXfrm>
    </dsp:sp>
    <dsp:sp modelId="{4F35E33B-F50B-407D-8F60-695A4EFD5164}">
      <dsp:nvSpPr>
        <dsp:cNvPr id="0" name=""/>
        <dsp:cNvSpPr/>
      </dsp:nvSpPr>
      <dsp:spPr>
        <a:xfrm>
          <a:off x="2213895" y="443996"/>
          <a:ext cx="3801808" cy="3801808"/>
        </a:xfrm>
        <a:prstGeom prst="pie">
          <a:avLst>
            <a:gd name="adj1" fmla="val 3240000"/>
            <a:gd name="adj2" fmla="val 756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Initiatives aimed at specific populations</a:t>
          </a:r>
          <a:endParaRPr lang="en-GB" sz="1600" kern="1200" dirty="0"/>
        </a:p>
      </dsp:txBody>
      <dsp:txXfrm>
        <a:off x="3571684" y="3114315"/>
        <a:ext cx="1086231" cy="995711"/>
      </dsp:txXfrm>
    </dsp:sp>
    <dsp:sp modelId="{6E8D9D5A-FC86-4F13-8C39-32838D6AAC2A}">
      <dsp:nvSpPr>
        <dsp:cNvPr id="0" name=""/>
        <dsp:cNvSpPr/>
      </dsp:nvSpPr>
      <dsp:spPr>
        <a:xfrm>
          <a:off x="2127902" y="381538"/>
          <a:ext cx="3801808" cy="3801808"/>
        </a:xfrm>
        <a:prstGeom prst="pie">
          <a:avLst>
            <a:gd name="adj1" fmla="val 7560000"/>
            <a:gd name="adj2" fmla="val 1188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Career Information and advice</a:t>
          </a:r>
          <a:endParaRPr lang="en-GB" sz="1600" kern="1200" dirty="0"/>
        </a:p>
      </dsp:txBody>
      <dsp:txXfrm>
        <a:off x="2349674" y="2118603"/>
        <a:ext cx="1131490" cy="905192"/>
      </dsp:txXfrm>
    </dsp:sp>
    <dsp:sp modelId="{BB8882F6-E57C-4DB5-A827-D72CD08E915E}">
      <dsp:nvSpPr>
        <dsp:cNvPr id="0" name=""/>
        <dsp:cNvSpPr/>
      </dsp:nvSpPr>
      <dsp:spPr>
        <a:xfrm>
          <a:off x="2160489" y="280157"/>
          <a:ext cx="3801808" cy="3801808"/>
        </a:xfrm>
        <a:prstGeom prst="pie">
          <a:avLst>
            <a:gd name="adj1" fmla="val 1188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Career Planning and support</a:t>
          </a:r>
          <a:endParaRPr lang="en-GB" sz="1600" kern="1200" dirty="0"/>
        </a:p>
      </dsp:txBody>
      <dsp:txXfrm>
        <a:off x="2757011" y="919223"/>
        <a:ext cx="1222010" cy="814673"/>
      </dsp:txXfrm>
    </dsp:sp>
    <dsp:sp modelId="{816E0A4F-4E73-4E63-9CD5-78071EBD1181}">
      <dsp:nvSpPr>
        <dsp:cNvPr id="0" name=""/>
        <dsp:cNvSpPr/>
      </dsp:nvSpPr>
      <dsp:spPr>
        <a:xfrm>
          <a:off x="2031772" y="44807"/>
          <a:ext cx="4272509" cy="4272509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9BAF24-1B79-422C-BC7B-707E79444FF8}">
      <dsp:nvSpPr>
        <dsp:cNvPr id="0" name=""/>
        <dsp:cNvSpPr/>
      </dsp:nvSpPr>
      <dsp:spPr>
        <a:xfrm>
          <a:off x="2064801" y="146155"/>
          <a:ext cx="4272509" cy="4272509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99FBF-0FB1-4FBE-BDBD-0E809B23A5BC}">
      <dsp:nvSpPr>
        <dsp:cNvPr id="0" name=""/>
        <dsp:cNvSpPr/>
      </dsp:nvSpPr>
      <dsp:spPr>
        <a:xfrm>
          <a:off x="1978545" y="208804"/>
          <a:ext cx="4272509" cy="4272509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3D993-6FCC-4F0E-BE8E-698F11ADBB9C}">
      <dsp:nvSpPr>
        <dsp:cNvPr id="0" name=""/>
        <dsp:cNvSpPr/>
      </dsp:nvSpPr>
      <dsp:spPr>
        <a:xfrm>
          <a:off x="1892289" y="146155"/>
          <a:ext cx="4272509" cy="4272509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D9E56-456A-4170-B346-E8C30669EC72}">
      <dsp:nvSpPr>
        <dsp:cNvPr id="0" name=""/>
        <dsp:cNvSpPr/>
      </dsp:nvSpPr>
      <dsp:spPr>
        <a:xfrm>
          <a:off x="1925318" y="44807"/>
          <a:ext cx="4272509" cy="4272509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4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r">
              <a:defRPr sz="1200"/>
            </a:lvl1pPr>
          </a:lstStyle>
          <a:p>
            <a:fld id="{137ADAFD-A86B-4175-8F13-18A5767B9210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4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r">
              <a:defRPr sz="1200"/>
            </a:lvl1pPr>
          </a:lstStyle>
          <a:p>
            <a:fld id="{D0A21BEF-7E11-4980-872C-77042C616AB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4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r">
              <a:defRPr sz="1200"/>
            </a:lvl1pPr>
          </a:lstStyle>
          <a:p>
            <a:fld id="{9260C8CC-E6AE-46A6-969A-70AD41037CDB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8688" y="750888"/>
            <a:ext cx="5000625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172" tIns="46086" rIns="92172" bIns="46086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1" y="4750594"/>
            <a:ext cx="5486400" cy="4500562"/>
          </a:xfrm>
          <a:prstGeom prst="rect">
            <a:avLst/>
          </a:prstGeom>
        </p:spPr>
        <p:txBody>
          <a:bodyPr vert="horz" lIns="92172" tIns="46086" rIns="92172" bIns="46086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4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r">
              <a:defRPr sz="1200"/>
            </a:lvl1pPr>
          </a:lstStyle>
          <a:p>
            <a:fld id="{8B81A04B-F1AA-4373-B0CD-C6F25CA6F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Think about your organisation, what does in do under each</a:t>
            </a:r>
            <a:r>
              <a:rPr lang="en-GB" baseline="0" dirty="0" smtClean="0"/>
              <a:t> of these sections?</a:t>
            </a:r>
          </a:p>
          <a:p>
            <a:endParaRPr lang="en-GB" baseline="0" dirty="0" smtClean="0"/>
          </a:p>
          <a:p>
            <a:r>
              <a:rPr lang="en-GB" baseline="0" dirty="0" smtClean="0"/>
              <a:t>Feedback to the rest of the group.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CD9870E-50D2-4869-BFE2-B6D5070AC05A}" type="datetimeFigureOut">
              <a:rPr lang="en-US" smtClean="0"/>
              <a:pPr/>
              <a:t>2/3/2011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Z8C3ie0dr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ePZ7y2ctcA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Resource &amp; Talent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Wk4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Succession planning tools and techniques</a:t>
            </a:r>
          </a:p>
          <a:p>
            <a:pPr>
              <a:buNone/>
            </a:pPr>
            <a:r>
              <a:rPr lang="en-GB" b="1" dirty="0" smtClean="0"/>
              <a:t>Case Study feedback</a:t>
            </a:r>
          </a:p>
          <a:p>
            <a:r>
              <a:rPr lang="en-GB" dirty="0" smtClean="0"/>
              <a:t>The Generation game</a:t>
            </a:r>
          </a:p>
          <a:p>
            <a:r>
              <a:rPr lang="en-GB" dirty="0" smtClean="0"/>
              <a:t>Easybake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Case Study – ‘The Generation Game’</a:t>
            </a:r>
          </a:p>
          <a:p>
            <a:endParaRPr lang="en-GB" dirty="0"/>
          </a:p>
          <a:p>
            <a:r>
              <a:rPr lang="en-GB" dirty="0" smtClean="0"/>
              <a:t>Why did succession planning become unfashionable?</a:t>
            </a:r>
          </a:p>
          <a:p>
            <a:r>
              <a:rPr lang="en-GB" dirty="0" smtClean="0"/>
              <a:t>Why is it undergoing a comeback?</a:t>
            </a:r>
          </a:p>
          <a:p>
            <a:r>
              <a:rPr lang="en-GB" dirty="0" smtClean="0"/>
              <a:t>What are the arguments for promoting managers internally?</a:t>
            </a:r>
          </a:p>
          <a:p>
            <a:r>
              <a:rPr lang="en-GB" dirty="0" smtClean="0"/>
              <a:t>What are the arguments for appointing managers from outside the organisation? 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http://www.youtube.com/watch?v=GZ8C3ie0drw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runaway employee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bus-sm\Local Settings\Temporary Internet Files\Content.IE5\C1SH076L\MC90023351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705477" y="2380818"/>
            <a:ext cx="3733046" cy="2726602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- Easybake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how career development plans support the process of talent planning</a:t>
            </a:r>
          </a:p>
          <a:p>
            <a:r>
              <a:rPr lang="en-GB" dirty="0" smtClean="0"/>
              <a:t>Identify personal and organisational drivers which impact career development</a:t>
            </a:r>
          </a:p>
          <a:p>
            <a:r>
              <a:rPr lang="en-GB" dirty="0" smtClean="0"/>
              <a:t>Critically evaluate the use of career development plans, from an individual and organisational perspective</a:t>
            </a:r>
          </a:p>
          <a:p>
            <a:r>
              <a:rPr lang="en-GB" dirty="0" smtClean="0"/>
              <a:t>Identify steps organisations can take to ensure career management is seen as an activity which adds value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What is a career? </a:t>
            </a:r>
          </a:p>
          <a:p>
            <a:r>
              <a:rPr lang="en-GB" dirty="0" smtClean="0"/>
              <a:t>an individual's "course or progress through life”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Career Management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“Aims to find an optimal, rather than perfect fit between the organisations and individuals perspective.  This means not finding the ideal solution for either party, but a solution which is satisfying for both”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Career Management (CIPD View point)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drives employees to want to develop their careers?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What drives employer to want to develop careers of employees?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Career Development Drivers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6" name="Picture 2" descr="C:\Documents and Settings\bus-sm\Local Settings\Temporary Internet Files\Content.IE5\PXBUH5X7\MC9003614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9827" y="2523287"/>
            <a:ext cx="1844345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3786238"/>
            <a:ext cx="9143999" cy="10001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1214414" y="-2000288"/>
            <a:ext cx="6786610" cy="50006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sz="1940" b="1" dirty="0" smtClean="0">
                <a:solidFill>
                  <a:schemeClr val="tx1"/>
                </a:solidFill>
              </a:rPr>
              <a:t>Reconciling Individual and Organisational needs</a:t>
            </a:r>
            <a:endParaRPr lang="en-GB" sz="194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/>
          <p:cNvSpPr>
            <a:spLocks/>
          </p:cNvSpPr>
          <p:nvPr/>
        </p:nvSpPr>
        <p:spPr bwMode="auto">
          <a:xfrm>
            <a:off x="457200" y="101600"/>
            <a:ext cx="8153400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en-GB" sz="3600" dirty="0">
                <a:solidFill>
                  <a:schemeClr val="tx2"/>
                </a:solidFill>
                <a:latin typeface="Arial" pitchFamily="34" charset="0"/>
              </a:rPr>
              <a:t>Rationale for career </a:t>
            </a:r>
            <a:r>
              <a:rPr lang="en-GB" sz="3600" dirty="0" smtClean="0">
                <a:solidFill>
                  <a:schemeClr val="tx2"/>
                </a:solidFill>
                <a:latin typeface="Arial" pitchFamily="34" charset="0"/>
              </a:rPr>
              <a:t>investment?</a:t>
            </a:r>
            <a:endParaRPr lang="en-GB" sz="3600" dirty="0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16387" name="Content Placeholder 7"/>
          <p:cNvSpPr>
            <a:spLocks/>
          </p:cNvSpPr>
          <p:nvPr/>
        </p:nvSpPr>
        <p:spPr bwMode="auto">
          <a:xfrm>
            <a:off x="4876800" y="1219200"/>
            <a:ext cx="3508375" cy="5257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54013" lvl="2" indent="-268288" algn="ctr">
              <a:lnSpc>
                <a:spcPct val="90000"/>
              </a:lnSpc>
              <a:spcBef>
                <a:spcPct val="20000"/>
              </a:spcBef>
            </a:pPr>
            <a:r>
              <a:rPr lang="en-GB" b="1" dirty="0">
                <a:latin typeface="Arial" pitchFamily="34" charset="0"/>
                <a:cs typeface="Arial" pitchFamily="34" charset="0"/>
              </a:rPr>
              <a:t>Personal driver</a:t>
            </a:r>
          </a:p>
          <a:p>
            <a:pPr marL="354013" lvl="2" indent="-268288">
              <a:lnSpc>
                <a:spcPct val="110000"/>
              </a:lnSpc>
              <a:spcBef>
                <a:spcPct val="35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Improves professional capability</a:t>
            </a:r>
          </a:p>
          <a:p>
            <a:pPr marL="354013" lvl="2" indent="-268288">
              <a:lnSpc>
                <a:spcPct val="110000"/>
              </a:lnSpc>
              <a:spcBef>
                <a:spcPct val="35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Ensures skill currency </a:t>
            </a:r>
          </a:p>
          <a:p>
            <a:pPr marL="354013" lvl="2" indent="-268288">
              <a:lnSpc>
                <a:spcPct val="110000"/>
              </a:lnSpc>
              <a:spcBef>
                <a:spcPct val="35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Develops transferable value</a:t>
            </a:r>
          </a:p>
          <a:p>
            <a:pPr marL="354013" lvl="2" indent="-268288">
              <a:lnSpc>
                <a:spcPct val="110000"/>
              </a:lnSpc>
              <a:spcBef>
                <a:spcPct val="35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Protects employability </a:t>
            </a:r>
            <a:endParaRPr lang="en-GB" dirty="0">
              <a:latin typeface="Arial" pitchFamily="34" charset="0"/>
            </a:endParaRPr>
          </a:p>
          <a:p>
            <a:pPr marL="273050" indent="-273050">
              <a:lnSpc>
                <a:spcPct val="90000"/>
              </a:lnSpc>
              <a:spcBef>
                <a:spcPct val="20000"/>
              </a:spcBef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273050" indent="-273050">
              <a:lnSpc>
                <a:spcPct val="90000"/>
              </a:lnSpc>
              <a:spcBef>
                <a:spcPct val="20000"/>
              </a:spcBef>
            </a:pPr>
            <a:r>
              <a:rPr lang="en-GB" i="1" dirty="0">
                <a:latin typeface="Arial" pitchFamily="34" charset="0"/>
                <a:cs typeface="Arial" pitchFamily="34" charset="0"/>
              </a:rPr>
              <a:t>Individual responsible for career advancement and development</a:t>
            </a:r>
            <a:endParaRPr lang="en-GB" i="1" dirty="0">
              <a:latin typeface="Arial" pitchFamily="34" charset="0"/>
            </a:endParaRPr>
          </a:p>
          <a:p>
            <a:pPr marL="273050" indent="-2730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dirty="0">
              <a:latin typeface="Arial" pitchFamily="34" charset="0"/>
            </a:endParaRPr>
          </a:p>
        </p:txBody>
      </p:sp>
      <p:sp>
        <p:nvSpPr>
          <p:cNvPr id="16388" name="Content Placeholder 7"/>
          <p:cNvSpPr>
            <a:spLocks/>
          </p:cNvSpPr>
          <p:nvPr/>
        </p:nvSpPr>
        <p:spPr bwMode="auto">
          <a:xfrm>
            <a:off x="838200" y="1219200"/>
            <a:ext cx="3886200" cy="5257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54013" lvl="2" indent="-268288" algn="ctr">
              <a:lnSpc>
                <a:spcPct val="90000"/>
              </a:lnSpc>
              <a:spcBef>
                <a:spcPct val="20000"/>
              </a:spcBef>
            </a:pPr>
            <a:r>
              <a:rPr lang="en-GB" b="1" dirty="0">
                <a:latin typeface="Arial" pitchFamily="34" charset="0"/>
                <a:cs typeface="Arial" pitchFamily="34" charset="0"/>
              </a:rPr>
              <a:t>Business driver</a:t>
            </a:r>
          </a:p>
          <a:p>
            <a:pPr marL="354013" lvl="2" indent="-268288">
              <a:lnSpc>
                <a:spcPct val="90000"/>
              </a:lnSpc>
              <a:spcBef>
                <a:spcPct val="20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Enables effective talent management</a:t>
            </a:r>
          </a:p>
          <a:p>
            <a:pPr marL="354013" lvl="2" indent="-268288">
              <a:lnSpc>
                <a:spcPct val="90000"/>
              </a:lnSpc>
              <a:spcBef>
                <a:spcPct val="20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Develops specific company knowledge </a:t>
            </a:r>
          </a:p>
          <a:p>
            <a:pPr marL="354013" lvl="2" indent="-268288">
              <a:lnSpc>
                <a:spcPct val="90000"/>
              </a:lnSpc>
              <a:spcBef>
                <a:spcPct val="20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Develops unique skills for business needs</a:t>
            </a:r>
          </a:p>
          <a:p>
            <a:pPr marL="354013" lvl="2" indent="-268288">
              <a:lnSpc>
                <a:spcPct val="90000"/>
              </a:lnSpc>
              <a:spcBef>
                <a:spcPct val="20000"/>
              </a:spcBef>
            </a:pPr>
            <a:r>
              <a:rPr lang="en-GB" dirty="0">
                <a:latin typeface="Arial" pitchFamily="34" charset="0"/>
                <a:cs typeface="Arial" pitchFamily="34" charset="0"/>
              </a:rPr>
              <a:t>Ensures flexible deployment of workforce capabilities </a:t>
            </a:r>
            <a:endParaRPr lang="en-GB" dirty="0">
              <a:latin typeface="Arial" pitchFamily="34" charset="0"/>
            </a:endParaRPr>
          </a:p>
          <a:p>
            <a:pPr marL="273050" indent="-273050">
              <a:lnSpc>
                <a:spcPct val="90000"/>
              </a:lnSpc>
              <a:spcBef>
                <a:spcPct val="20000"/>
              </a:spcBef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273050" indent="-273050">
              <a:lnSpc>
                <a:spcPct val="90000"/>
              </a:lnSpc>
              <a:spcBef>
                <a:spcPct val="20000"/>
              </a:spcBef>
            </a:pPr>
            <a:r>
              <a:rPr lang="en-GB" i="1" dirty="0">
                <a:latin typeface="Arial" pitchFamily="34" charset="0"/>
                <a:cs typeface="Arial" pitchFamily="34" charset="0"/>
              </a:rPr>
              <a:t>Organisation responsible for career advancement and development</a:t>
            </a:r>
            <a:endParaRPr lang="en-GB" i="1" dirty="0">
              <a:latin typeface="Arial" pitchFamily="34" charset="0"/>
            </a:endParaRPr>
          </a:p>
          <a:p>
            <a:pPr marL="273050" indent="-27305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 Components of Career Management</a:t>
            </a:r>
            <a:endParaRPr lang="en-GB" dirty="0"/>
          </a:p>
        </p:txBody>
      </p:sp>
      <p:sp>
        <p:nvSpPr>
          <p:cNvPr id="7" name="Hexagon 6"/>
          <p:cNvSpPr/>
          <p:nvPr/>
        </p:nvSpPr>
        <p:spPr>
          <a:xfrm>
            <a:off x="3857620" y="3286124"/>
            <a:ext cx="1285884" cy="114300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pic>
        <p:nvPicPr>
          <p:cNvPr id="1026" name="Picture 2" descr="C:\Documents and Settings\bus-sm\Local Settings\Temporary Internet Files\Content.IE5\AFM7OV4H\MC90001710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58" y="3286124"/>
            <a:ext cx="1105216" cy="9574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 of 2/3 discuss and record the activities your organisation carries out to support career management.</a:t>
            </a:r>
          </a:p>
          <a:p>
            <a:endParaRPr lang="en-GB" dirty="0" smtClean="0"/>
          </a:p>
          <a:p>
            <a:r>
              <a:rPr lang="en-GB" dirty="0" smtClean="0"/>
              <a:t>Categorise them under each of the headings discussed previously.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pic>
        <p:nvPicPr>
          <p:cNvPr id="2050" name="Picture 2" descr="C:\Documents and Settings\bus-sm\Local Settings\Temporary Internet Files\Content.IE5\AFM7OV4H\MC9000714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4286256"/>
            <a:ext cx="2897109" cy="2172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Career counselling/coaching</a:t>
            </a:r>
          </a:p>
          <a:p>
            <a:r>
              <a:rPr lang="en-GB" dirty="0" smtClean="0"/>
              <a:t>Career workshops</a:t>
            </a:r>
          </a:p>
          <a:p>
            <a:r>
              <a:rPr lang="en-GB" dirty="0" smtClean="0"/>
              <a:t>Careers information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1) Career planning and support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Setting objectives for development</a:t>
            </a:r>
          </a:p>
          <a:p>
            <a:r>
              <a:rPr lang="en-GB" dirty="0" smtClean="0"/>
              <a:t>Formal appraisal or development review</a:t>
            </a:r>
          </a:p>
          <a:p>
            <a:r>
              <a:rPr lang="en-GB" dirty="0" smtClean="0"/>
              <a:t>Informal appraisal or feedback</a:t>
            </a:r>
          </a:p>
          <a:p>
            <a:r>
              <a:rPr lang="en-GB" dirty="0" smtClean="0"/>
              <a:t>Informal career support</a:t>
            </a:r>
          </a:p>
          <a:p>
            <a:r>
              <a:rPr lang="en-GB" dirty="0" smtClean="0"/>
              <a:t>Development programmes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2) Development Assignments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External Assignments</a:t>
            </a:r>
          </a:p>
          <a:p>
            <a:r>
              <a:rPr lang="en-GB" dirty="0" smtClean="0"/>
              <a:t>Manage career breaks</a:t>
            </a:r>
          </a:p>
          <a:p>
            <a:r>
              <a:rPr lang="en-GB" dirty="0" smtClean="0"/>
              <a:t>Internal secondments</a:t>
            </a:r>
          </a:p>
          <a:p>
            <a:r>
              <a:rPr lang="en-GB" dirty="0" smtClean="0"/>
              <a:t>International assignments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3) Developmental assignments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Individuals considered for internal job vacancies</a:t>
            </a:r>
          </a:p>
          <a:p>
            <a:r>
              <a:rPr lang="en-GB" dirty="0" smtClean="0"/>
              <a:t>On line posting</a:t>
            </a:r>
          </a:p>
          <a:p>
            <a:r>
              <a:rPr lang="en-GB" dirty="0" smtClean="0"/>
              <a:t>Use of web based systems to receive and process CV’s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4) Internal </a:t>
            </a:r>
            <a:r>
              <a:rPr lang="en-GB" dirty="0"/>
              <a:t>j</a:t>
            </a:r>
            <a:r>
              <a:rPr lang="en-GB" dirty="0" smtClean="0"/>
              <a:t>obs market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 potential schemes</a:t>
            </a:r>
          </a:p>
          <a:p>
            <a:r>
              <a:rPr lang="en-GB" dirty="0" smtClean="0"/>
              <a:t>Succession planning</a:t>
            </a:r>
          </a:p>
          <a:p>
            <a:r>
              <a:rPr lang="en-GB" dirty="0" smtClean="0"/>
              <a:t>Graduate entry schemes</a:t>
            </a:r>
          </a:p>
          <a:p>
            <a:r>
              <a:rPr lang="en-GB" dirty="0" smtClean="0"/>
              <a:t>Development and assessment centres</a:t>
            </a:r>
          </a:p>
          <a:p>
            <a:r>
              <a:rPr lang="en-GB" dirty="0" smtClean="0"/>
              <a:t>Career moves managed by organisation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5) Initiatives aimed at specific groups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http://www.youtube.com/watch?v=bePZ7y2ctcA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Career Planning....</a:t>
            </a:r>
            <a:endParaRPr lang="en-GB" dirty="0"/>
          </a:p>
        </p:txBody>
      </p:sp>
      <p:pic>
        <p:nvPicPr>
          <p:cNvPr id="1026" name="Picture 2" descr="C:\Documents and Settings\bus-sm\Local Settings\Temporary Internet Files\Content.IE5\0R470Z4T\MP90044245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28794" y="3000372"/>
            <a:ext cx="5143504" cy="3437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steps can an organisation take to  ensure career planning is viewed as a value added activity?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finally........</a:t>
            </a:r>
            <a:endParaRPr lang="en-GB" dirty="0"/>
          </a:p>
        </p:txBody>
      </p:sp>
      <p:pic>
        <p:nvPicPr>
          <p:cNvPr id="3074" name="Picture 2" descr="C:\Documents and Settings\bus-sm\Local Settings\Temporary Internet Files\Content.IE5\KXWK82K9\MC9003835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357562"/>
            <a:ext cx="1822399" cy="14447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how career development plans support the process of talent planning</a:t>
            </a:r>
          </a:p>
          <a:p>
            <a:r>
              <a:rPr lang="en-GB" dirty="0" smtClean="0"/>
              <a:t>Identify personal and organisational drivers which impact career development</a:t>
            </a:r>
          </a:p>
          <a:p>
            <a:r>
              <a:rPr lang="en-GB" dirty="0" smtClean="0"/>
              <a:t>Critically evaluate the use of career development plans, from an individual and organisational perspective</a:t>
            </a:r>
          </a:p>
          <a:p>
            <a:r>
              <a:rPr lang="en-GB" dirty="0" smtClean="0"/>
              <a:t>Identify steps organisations can take to ensure career management is seen as an activity which adds value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285</TotalTime>
  <Words>531</Words>
  <Application>Microsoft Office PowerPoint</Application>
  <PresentationFormat>On-screen Show (4:3)</PresentationFormat>
  <Paragraphs>116</Paragraphs>
  <Slides>21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Resource &amp; Talent Planning</vt:lpstr>
      <vt:lpstr>Last week</vt:lpstr>
      <vt:lpstr>Activity</vt:lpstr>
      <vt:lpstr>The runaway employee</vt:lpstr>
      <vt:lpstr>Case Study - Easybake</vt:lpstr>
      <vt:lpstr>Objectives</vt:lpstr>
      <vt:lpstr>Career Management</vt:lpstr>
      <vt:lpstr>Career Management (CIPD View point)</vt:lpstr>
      <vt:lpstr>Career Development Drivers </vt:lpstr>
      <vt:lpstr>Slide 10</vt:lpstr>
      <vt:lpstr>Slide 11</vt:lpstr>
      <vt:lpstr>5 Components of Career Management</vt:lpstr>
      <vt:lpstr>Activity</vt:lpstr>
      <vt:lpstr>1) Career planning and support</vt:lpstr>
      <vt:lpstr>2) Development Assignments</vt:lpstr>
      <vt:lpstr>3) Developmental assignments</vt:lpstr>
      <vt:lpstr>4) Internal jobs market</vt:lpstr>
      <vt:lpstr>5) Initiatives aimed at specific groups</vt:lpstr>
      <vt:lpstr>Career Planning....</vt:lpstr>
      <vt:lpstr>And finally........</vt:lpstr>
      <vt:lpstr>Objectives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Resource &amp; Talent Planning</dc:title>
  <dc:creator>Samantha Morgan</dc:creator>
  <cp:lastModifiedBy>bus-sm</cp:lastModifiedBy>
  <cp:revision>74</cp:revision>
  <dcterms:created xsi:type="dcterms:W3CDTF">2011-01-06T09:35:44Z</dcterms:created>
  <dcterms:modified xsi:type="dcterms:W3CDTF">2011-02-03T10:32:37Z</dcterms:modified>
</cp:coreProperties>
</file>