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2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C6E9E-B50B-4ADA-A354-E05186BAE424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.png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9.png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476673"/>
            <a:ext cx="7117180" cy="129614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Management Plan for Rooftop “View” Restaurant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1916832"/>
            <a:ext cx="7117180" cy="3721968"/>
          </a:xfrm>
        </p:spPr>
        <p:txBody>
          <a:bodyPr>
            <a:normAutofit fontScale="77500" lnSpcReduction="20000"/>
          </a:bodyPr>
          <a:lstStyle/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BA (Hons) Leadership and Management Skills for the Workplace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Projects in the Organisation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BMSW5104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Names:  Mihai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Arhire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(2030027)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Lucian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Cicu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(2109653)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Sanziana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Ifrim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(2112859)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Veronica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Capatina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(2113726)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Olusegun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Awolaran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473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Project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name – “View” Restaurant </a:t>
            </a:r>
          </a:p>
          <a:p>
            <a:r>
              <a:rPr lang="en-GB" dirty="0"/>
              <a:t>Location of the business: Southeast London-based large manufacturing organisation</a:t>
            </a:r>
          </a:p>
          <a:p>
            <a:r>
              <a:rPr lang="en-GB" dirty="0"/>
              <a:t>Business goals - include limiting employee activity during breaks and promoting employees wellness</a:t>
            </a:r>
          </a:p>
          <a:p>
            <a:r>
              <a:rPr lang="en-US" dirty="0"/>
              <a:t>Project scope - </a:t>
            </a:r>
            <a:r>
              <a:rPr lang="en-GB" dirty="0"/>
              <a:t>to establish a budget-friendly onsite restaurant that will reduce the likelihood of employee absenteeism</a:t>
            </a:r>
          </a:p>
          <a:p>
            <a:r>
              <a:rPr lang="en-GB" dirty="0"/>
              <a:t>Deliverables </a:t>
            </a:r>
            <a:r>
              <a:rPr lang="en-GB"/>
              <a:t>– building </a:t>
            </a:r>
            <a:r>
              <a:rPr lang="en-GB" dirty="0"/>
              <a:t>a rooftop restaurant </a:t>
            </a:r>
            <a:r>
              <a:rPr lang="en-GB"/>
              <a:t>&amp; </a:t>
            </a:r>
            <a:r>
              <a:rPr lang="en-GB" dirty="0"/>
              <a:t>o</a:t>
            </a:r>
            <a:r>
              <a:rPr lang="en-GB"/>
              <a:t>utdoor </a:t>
            </a:r>
            <a:r>
              <a:rPr lang="en-GB" dirty="0"/>
              <a:t>terrace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04664"/>
            <a:ext cx="1733178" cy="1733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88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Stakeholders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sponsor</a:t>
            </a:r>
          </a:p>
          <a:p>
            <a:r>
              <a:rPr lang="en-GB"/>
              <a:t>Project manager (Cote, 2023)</a:t>
            </a:r>
            <a:endParaRPr lang="en-GB" dirty="0"/>
          </a:p>
          <a:p>
            <a:r>
              <a:rPr lang="en-GB" dirty="0"/>
              <a:t>Project team members</a:t>
            </a:r>
          </a:p>
          <a:p>
            <a:r>
              <a:rPr lang="en-GB" dirty="0"/>
              <a:t>Employees </a:t>
            </a:r>
          </a:p>
          <a:p>
            <a:r>
              <a:rPr lang="en-GB" dirty="0"/>
              <a:t>Steering committee </a:t>
            </a:r>
          </a:p>
          <a:p>
            <a:r>
              <a:rPr lang="en-GB" dirty="0"/>
              <a:t>Subcontractors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375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737052"/>
          </a:xfrm>
        </p:spPr>
        <p:txBody>
          <a:bodyPr/>
          <a:lstStyle/>
          <a:p>
            <a:pPr algn="ctr"/>
            <a:r>
              <a:rPr lang="en-GB"/>
              <a:t>Work Breakdown Structure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743" y="2871325"/>
            <a:ext cx="2030144" cy="4511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288569" y="1339308"/>
            <a:ext cx="26642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Restaurant “View”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121116" y="2164731"/>
            <a:ext cx="1966771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Design</a:t>
            </a:r>
          </a:p>
        </p:txBody>
      </p:sp>
      <p:sp>
        <p:nvSpPr>
          <p:cNvPr id="7" name="Rectangle 6"/>
          <p:cNvSpPr/>
          <p:nvPr/>
        </p:nvSpPr>
        <p:spPr>
          <a:xfrm>
            <a:off x="2282760" y="2174955"/>
            <a:ext cx="201622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Structure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2760" y="2859360"/>
            <a:ext cx="2030144" cy="45114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8" y="2859359"/>
            <a:ext cx="2030144" cy="4511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2183" y="2174683"/>
            <a:ext cx="2030144" cy="45114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4571998" y="2174683"/>
            <a:ext cx="2030144" cy="45114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760" y="3562860"/>
            <a:ext cx="2030144" cy="45114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210" y="2871861"/>
            <a:ext cx="2030144" cy="45114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43" y="3547786"/>
            <a:ext cx="2030144" cy="451143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148064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752020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4691086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5479059" y="24002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121482" y="2215588"/>
            <a:ext cx="135648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Utilities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020272" y="23807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7205003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7271192" y="2194846"/>
            <a:ext cx="1346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Finishing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2901" y="3588691"/>
            <a:ext cx="2054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Feasibility study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6543" y="2912842"/>
            <a:ext cx="2085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Proposed design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6509" y="4275461"/>
            <a:ext cx="2030144" cy="45114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43" y="4261510"/>
            <a:ext cx="2030144" cy="451143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276365" y="4312993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Final design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85162" y="2912842"/>
            <a:ext cx="1128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Framing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2588917" y="3571961"/>
            <a:ext cx="1403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Drywalling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770700" y="4306891"/>
            <a:ext cx="1054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Roofing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9072" y="3597840"/>
            <a:ext cx="2030144" cy="451143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9072" y="4306891"/>
            <a:ext cx="2030144" cy="451143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9210" y="3595266"/>
            <a:ext cx="2030144" cy="451143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4988104" y="2892374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Electrical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035252" y="3629597"/>
            <a:ext cx="125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Plumbing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202080" y="4347796"/>
            <a:ext cx="82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HVAC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415332" y="3629597"/>
            <a:ext cx="1111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Painting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363618" y="2953136"/>
            <a:ext cx="121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Windows</a:t>
            </a:r>
          </a:p>
        </p:txBody>
      </p:sp>
      <p:pic>
        <p:nvPicPr>
          <p:cNvPr id="40" name="Picture 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6244" y="4935824"/>
            <a:ext cx="2030144" cy="771602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6244" y="4347796"/>
            <a:ext cx="2030144" cy="451143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926" y="5837757"/>
            <a:ext cx="2030144" cy="451143"/>
          </a:xfrm>
          <a:prstGeom prst="rect">
            <a:avLst/>
          </a:prstGeom>
        </p:spPr>
      </p:pic>
      <p:sp>
        <p:nvSpPr>
          <p:cNvPr id="43" name="TextBox 42"/>
          <p:cNvSpPr txBox="1"/>
          <p:nvPr/>
        </p:nvSpPr>
        <p:spPr>
          <a:xfrm>
            <a:off x="7421841" y="4385247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Flooring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993892" y="4994946"/>
            <a:ext cx="1947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   Equipment </a:t>
            </a:r>
          </a:p>
          <a:p>
            <a:r>
              <a:rPr lang="en-GB"/>
              <a:t>   and furniture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956244" y="5923290"/>
            <a:ext cx="2143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Lighting &amp; Plants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3892" y="6375962"/>
            <a:ext cx="2030144" cy="4511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80734" y="6416867"/>
            <a:ext cx="2020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Exterior Terrace</a:t>
            </a:r>
          </a:p>
        </p:txBody>
      </p:sp>
      <p:cxnSp>
        <p:nvCxnSpPr>
          <p:cNvPr id="51" name="Straight Connector 50"/>
          <p:cNvCxnSpPr/>
          <p:nvPr/>
        </p:nvCxnSpPr>
        <p:spPr>
          <a:xfrm>
            <a:off x="1009442" y="1844824"/>
            <a:ext cx="68749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endCxn id="7" idx="0"/>
          </p:cNvCxnSpPr>
          <p:nvPr/>
        </p:nvCxnSpPr>
        <p:spPr>
          <a:xfrm>
            <a:off x="3288569" y="1844824"/>
            <a:ext cx="2303" cy="3301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5663790" y="1844824"/>
            <a:ext cx="0" cy="3707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endCxn id="11" idx="0"/>
          </p:cNvCxnSpPr>
          <p:nvPr/>
        </p:nvCxnSpPr>
        <p:spPr>
          <a:xfrm>
            <a:off x="7884368" y="1844824"/>
            <a:ext cx="32887" cy="3298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>
            <a:off x="1009442" y="1844824"/>
            <a:ext cx="0" cy="3199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stCxn id="7" idx="2"/>
            <a:endCxn id="9" idx="0"/>
          </p:cNvCxnSpPr>
          <p:nvPr/>
        </p:nvCxnSpPr>
        <p:spPr>
          <a:xfrm>
            <a:off x="3290872" y="2607003"/>
            <a:ext cx="6960" cy="252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9" idx="2"/>
            <a:endCxn id="13" idx="0"/>
          </p:cNvCxnSpPr>
          <p:nvPr/>
        </p:nvCxnSpPr>
        <p:spPr>
          <a:xfrm>
            <a:off x="3297832" y="3310503"/>
            <a:ext cx="0" cy="252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13" idx="2"/>
            <a:endCxn id="26" idx="0"/>
          </p:cNvCxnSpPr>
          <p:nvPr/>
        </p:nvCxnSpPr>
        <p:spPr>
          <a:xfrm>
            <a:off x="3297832" y="4014003"/>
            <a:ext cx="23749" cy="2614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stCxn id="19" idx="3"/>
          </p:cNvCxnSpPr>
          <p:nvPr/>
        </p:nvCxnSpPr>
        <p:spPr>
          <a:xfrm>
            <a:off x="5663790" y="2584920"/>
            <a:ext cx="0" cy="2864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stCxn id="10" idx="2"/>
            <a:endCxn id="32" idx="0"/>
          </p:cNvCxnSpPr>
          <p:nvPr/>
        </p:nvCxnSpPr>
        <p:spPr>
          <a:xfrm>
            <a:off x="5587070" y="3310502"/>
            <a:ext cx="27074" cy="2873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>
            <a:stCxn id="32" idx="2"/>
            <a:endCxn id="33" idx="0"/>
          </p:cNvCxnSpPr>
          <p:nvPr/>
        </p:nvCxnSpPr>
        <p:spPr>
          <a:xfrm>
            <a:off x="5614144" y="4048983"/>
            <a:ext cx="0" cy="2579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5" idx="2"/>
            <a:endCxn id="8" idx="0"/>
          </p:cNvCxnSpPr>
          <p:nvPr/>
        </p:nvCxnSpPr>
        <p:spPr>
          <a:xfrm flipH="1">
            <a:off x="1072815" y="2596779"/>
            <a:ext cx="31687" cy="274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stCxn id="8" idx="2"/>
            <a:endCxn id="15" idx="0"/>
          </p:cNvCxnSpPr>
          <p:nvPr/>
        </p:nvCxnSpPr>
        <p:spPr>
          <a:xfrm>
            <a:off x="1072815" y="3322468"/>
            <a:ext cx="0" cy="2253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>
            <a:stCxn id="15" idx="2"/>
            <a:endCxn id="27" idx="0"/>
          </p:cNvCxnSpPr>
          <p:nvPr/>
        </p:nvCxnSpPr>
        <p:spPr>
          <a:xfrm>
            <a:off x="1072815" y="3998929"/>
            <a:ext cx="0" cy="2625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/>
          <p:cNvCxnSpPr>
            <a:stCxn id="11" idx="2"/>
            <a:endCxn id="14" idx="0"/>
          </p:cNvCxnSpPr>
          <p:nvPr/>
        </p:nvCxnSpPr>
        <p:spPr>
          <a:xfrm>
            <a:off x="7917255" y="2625826"/>
            <a:ext cx="27027" cy="2460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>
            <a:stCxn id="39" idx="2"/>
            <a:endCxn id="34" idx="0"/>
          </p:cNvCxnSpPr>
          <p:nvPr/>
        </p:nvCxnSpPr>
        <p:spPr>
          <a:xfrm flipH="1">
            <a:off x="7944282" y="3322468"/>
            <a:ext cx="27035" cy="2727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>
            <a:stCxn id="34" idx="2"/>
            <a:endCxn id="41" idx="0"/>
          </p:cNvCxnSpPr>
          <p:nvPr/>
        </p:nvCxnSpPr>
        <p:spPr>
          <a:xfrm>
            <a:off x="7944282" y="4046409"/>
            <a:ext cx="27034" cy="301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>
            <a:stCxn id="41" idx="2"/>
            <a:endCxn id="40" idx="0"/>
          </p:cNvCxnSpPr>
          <p:nvPr/>
        </p:nvCxnSpPr>
        <p:spPr>
          <a:xfrm>
            <a:off x="7971316" y="4798939"/>
            <a:ext cx="0" cy="1368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>
            <a:stCxn id="40" idx="2"/>
            <a:endCxn id="40" idx="2"/>
          </p:cNvCxnSpPr>
          <p:nvPr/>
        </p:nvCxnSpPr>
        <p:spPr>
          <a:xfrm>
            <a:off x="7971316" y="570742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>
            <a:stCxn id="40" idx="2"/>
            <a:endCxn id="45" idx="0"/>
          </p:cNvCxnSpPr>
          <p:nvPr/>
        </p:nvCxnSpPr>
        <p:spPr>
          <a:xfrm>
            <a:off x="7971316" y="5707426"/>
            <a:ext cx="56696" cy="2158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/>
          <p:cNvCxnSpPr>
            <a:stCxn id="42" idx="2"/>
            <a:endCxn id="3" idx="0"/>
          </p:cNvCxnSpPr>
          <p:nvPr/>
        </p:nvCxnSpPr>
        <p:spPr>
          <a:xfrm flipH="1">
            <a:off x="8008964" y="6288900"/>
            <a:ext cx="11034" cy="87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97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Layout Planning Rooftop Restaurant “View”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3" y="1052737"/>
            <a:ext cx="7125112" cy="4806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Dining areas inside and outside (65%): foyer, reception, dining area</a:t>
            </a:r>
            <a:r>
              <a:rPr lang="en-GB"/>
              <a:t>, lounge, terrace, bar </a:t>
            </a:r>
            <a:r>
              <a:rPr lang="en-GB" dirty="0"/>
              <a:t>and point of sale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Preparation, cooking, storage, utensils and equipment, refrigerators, and a washing room are all part of the kitchen space (25%)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Electrical, plumbing, HVAC, surveillance, delivery area, service access, toilets, staff room, evacuation stairs (10%)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868500"/>
            <a:ext cx="3203848" cy="197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672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Cost, Resources &amp; Risks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Hard cost - £250.000</a:t>
            </a:r>
          </a:p>
          <a:p>
            <a:pPr marL="0" indent="0">
              <a:buNone/>
            </a:pPr>
            <a:r>
              <a:rPr lang="en-GB"/>
              <a:t>     Soft cost - £100.000</a:t>
            </a:r>
          </a:p>
          <a:p>
            <a:pPr marL="0" indent="0">
              <a:buNone/>
            </a:pPr>
            <a:r>
              <a:rPr lang="en-GB"/>
              <a:t>    Total : £350.000 + VAT  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Resources available: Fonds, </a:t>
            </a:r>
            <a:r>
              <a:rPr lang="en-GB">
                <a:solidFill>
                  <a:prstClr val="white"/>
                </a:solidFill>
              </a:rPr>
              <a:t>human resources, </a:t>
            </a:r>
            <a:r>
              <a:rPr lang="en-GB"/>
              <a:t>building materials, tools, quipment and subcontractors (SAVIOM, 2023)</a:t>
            </a:r>
          </a:p>
          <a:p>
            <a:endParaRPr lang="en-GB"/>
          </a:p>
          <a:p>
            <a:r>
              <a:rPr lang="en-GB"/>
              <a:t>Risks identified: Weather-related delays in the construction process, a lack of resources (employees, materials, finances or time), food allergies.</a:t>
            </a: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12776"/>
            <a:ext cx="3791555" cy="2049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131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en-GB"/>
              <a:t>Execution- Network Diagram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9712" y="3140968"/>
            <a:ext cx="451143" cy="4511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7504" y="3140968"/>
            <a:ext cx="914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Start</a:t>
            </a:r>
          </a:p>
        </p:txBody>
      </p:sp>
      <p:sp>
        <p:nvSpPr>
          <p:cNvPr id="5" name="Rectangle 4"/>
          <p:cNvSpPr/>
          <p:nvPr/>
        </p:nvSpPr>
        <p:spPr>
          <a:xfrm>
            <a:off x="1331640" y="31409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879" y="3157327"/>
            <a:ext cx="451143" cy="4511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23821" y="3181873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99165" y="3181873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</a:t>
            </a:r>
          </a:p>
        </p:txBody>
      </p:sp>
      <p:sp>
        <p:nvSpPr>
          <p:cNvPr id="10" name="Rectangle 9"/>
          <p:cNvSpPr/>
          <p:nvPr/>
        </p:nvSpPr>
        <p:spPr>
          <a:xfrm>
            <a:off x="3514888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514888" y="31409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514888" y="2282565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</a:t>
            </a:r>
          </a:p>
        </p:txBody>
      </p:sp>
      <p:cxnSp>
        <p:nvCxnSpPr>
          <p:cNvPr id="16" name="Straight Arrow Connector 15"/>
          <p:cNvCxnSpPr>
            <a:stCxn id="7" idx="3"/>
            <a:endCxn id="11" idx="1"/>
          </p:cNvCxnSpPr>
          <p:nvPr/>
        </p:nvCxnSpPr>
        <p:spPr>
          <a:xfrm flipV="1">
            <a:off x="3098022" y="3356992"/>
            <a:ext cx="416866" cy="259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  <a:endCxn id="5" idx="1"/>
          </p:cNvCxnSpPr>
          <p:nvPr/>
        </p:nvCxnSpPr>
        <p:spPr>
          <a:xfrm>
            <a:off x="1021904" y="3356992"/>
            <a:ext cx="3097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5" idx="3"/>
            <a:endCxn id="6" idx="1"/>
          </p:cNvCxnSpPr>
          <p:nvPr/>
        </p:nvCxnSpPr>
        <p:spPr>
          <a:xfrm>
            <a:off x="1763688" y="3356992"/>
            <a:ext cx="216024" cy="95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6" idx="3"/>
            <a:endCxn id="7" idx="1"/>
          </p:cNvCxnSpPr>
          <p:nvPr/>
        </p:nvCxnSpPr>
        <p:spPr>
          <a:xfrm>
            <a:off x="2430855" y="3366540"/>
            <a:ext cx="216024" cy="163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7" idx="3"/>
            <a:endCxn id="12" idx="1"/>
          </p:cNvCxnSpPr>
          <p:nvPr/>
        </p:nvCxnSpPr>
        <p:spPr>
          <a:xfrm flipV="1">
            <a:off x="3098022" y="2498589"/>
            <a:ext cx="416866" cy="884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10" idx="1"/>
          </p:cNvCxnSpPr>
          <p:nvPr/>
        </p:nvCxnSpPr>
        <p:spPr>
          <a:xfrm>
            <a:off x="3098022" y="3382899"/>
            <a:ext cx="416866" cy="7661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878" y="2293869"/>
            <a:ext cx="445047" cy="451143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78" y="2299436"/>
            <a:ext cx="445047" cy="451143"/>
          </a:xfrm>
          <a:prstGeom prst="rect">
            <a:avLst/>
          </a:prstGeom>
        </p:spPr>
      </p:pic>
      <p:sp>
        <p:nvSpPr>
          <p:cNvPr id="35" name="Rectangle 34"/>
          <p:cNvSpPr/>
          <p:nvPr/>
        </p:nvSpPr>
        <p:spPr>
          <a:xfrm>
            <a:off x="179512" y="5949280"/>
            <a:ext cx="87129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A.Framing B.Drywalling C.Roofing D.Electric E.Plumbing F.HVAC G.Windows H.Decorations I.Equipment J. Terrace</a:t>
            </a:r>
          </a:p>
        </p:txBody>
      </p:sp>
      <p:cxnSp>
        <p:nvCxnSpPr>
          <p:cNvPr id="44" name="Straight Arrow Connector 43"/>
          <p:cNvCxnSpPr>
            <a:stCxn id="31" idx="3"/>
          </p:cNvCxnSpPr>
          <p:nvPr/>
        </p:nvCxnSpPr>
        <p:spPr>
          <a:xfrm flipV="1">
            <a:off x="4788925" y="2498589"/>
            <a:ext cx="323585" cy="20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4386620" y="2313923"/>
            <a:ext cx="364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181112" y="2325041"/>
            <a:ext cx="39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</a:t>
            </a:r>
          </a:p>
        </p:txBody>
      </p:sp>
      <p:cxnSp>
        <p:nvCxnSpPr>
          <p:cNvPr id="50" name="Straight Arrow Connector 49"/>
          <p:cNvCxnSpPr>
            <a:stCxn id="12" idx="3"/>
          </p:cNvCxnSpPr>
          <p:nvPr/>
        </p:nvCxnSpPr>
        <p:spPr>
          <a:xfrm>
            <a:off x="3946936" y="2498589"/>
            <a:ext cx="32992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/>
          <p:cNvSpPr/>
          <p:nvPr/>
        </p:nvSpPr>
        <p:spPr>
          <a:xfrm>
            <a:off x="5924883" y="1747649"/>
            <a:ext cx="432048" cy="3822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</a:t>
            </a: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9278" y="2666805"/>
            <a:ext cx="445047" cy="402371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>
            <a:off x="5932187" y="2650915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J</a:t>
            </a:r>
          </a:p>
        </p:txBody>
      </p:sp>
      <p:sp>
        <p:nvSpPr>
          <p:cNvPr id="69" name="Rectangle 68"/>
          <p:cNvSpPr/>
          <p:nvPr/>
        </p:nvSpPr>
        <p:spPr>
          <a:xfrm>
            <a:off x="6899049" y="1783148"/>
            <a:ext cx="648072" cy="3348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End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1240009" y="2812541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3(4)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1901045" y="2795515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2(3)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2602796" y="2806835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3(4)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3368252" y="1902894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4(5)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3593080" y="281074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3564841" y="363003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4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4262708" y="1920760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1(2)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5762490" y="1338431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7(8)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5061749" y="1933334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5(6)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5923267" y="226766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7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5126578" y="4501875"/>
            <a:ext cx="3499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PESSIMISTIC TIME:32 DAYS</a:t>
            </a:r>
          </a:p>
          <a:p>
            <a:r>
              <a:rPr lang="en-GB"/>
              <a:t>Critical path: A-B-C-D-G-H-I</a:t>
            </a:r>
          </a:p>
        </p:txBody>
      </p:sp>
      <p:cxnSp>
        <p:nvCxnSpPr>
          <p:cNvPr id="90" name="Straight Arrow Connector 89"/>
          <p:cNvCxnSpPr>
            <a:stCxn id="32" idx="3"/>
            <a:endCxn id="51" idx="1"/>
          </p:cNvCxnSpPr>
          <p:nvPr/>
        </p:nvCxnSpPr>
        <p:spPr>
          <a:xfrm flipV="1">
            <a:off x="5571625" y="1938778"/>
            <a:ext cx="353258" cy="586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32" idx="3"/>
            <a:endCxn id="52" idx="1"/>
          </p:cNvCxnSpPr>
          <p:nvPr/>
        </p:nvCxnSpPr>
        <p:spPr>
          <a:xfrm>
            <a:off x="5571625" y="2525008"/>
            <a:ext cx="337653" cy="3429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51" idx="3"/>
            <a:endCxn id="69" idx="1"/>
          </p:cNvCxnSpPr>
          <p:nvPr/>
        </p:nvCxnSpPr>
        <p:spPr>
          <a:xfrm>
            <a:off x="6356931" y="1938778"/>
            <a:ext cx="542118" cy="11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06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471" y="303984"/>
            <a:ext cx="7125113" cy="924475"/>
          </a:xfrm>
        </p:spPr>
        <p:txBody>
          <a:bodyPr/>
          <a:lstStyle/>
          <a:p>
            <a:r>
              <a:rPr lang="en-GB"/>
              <a:t>Gantt Chart Restaurant “View”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874574"/>
              </p:ext>
            </p:extLst>
          </p:nvPr>
        </p:nvGraphicFramePr>
        <p:xfrm>
          <a:off x="251516" y="1241377"/>
          <a:ext cx="8784984" cy="44472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70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30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35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23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24"/>
                    </a:ext>
                  </a:extLst>
                </a:gridCol>
                <a:gridCol w="337884">
                  <a:extLst>
                    <a:ext uri="{9D8B030D-6E8A-4147-A177-3AD203B41FA5}">
                      <a16:colId xmlns:a16="http://schemas.microsoft.com/office/drawing/2014/main" val="20025"/>
                    </a:ext>
                  </a:extLst>
                </a:gridCol>
              </a:tblGrid>
              <a:tr h="556660">
                <a:tc>
                  <a:txBody>
                    <a:bodyPr/>
                    <a:lstStyle/>
                    <a:p>
                      <a:r>
                        <a:rPr lang="en-GB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6849">
                <a:tc>
                  <a:txBody>
                    <a:bodyPr/>
                    <a:lstStyle/>
                    <a:p>
                      <a:r>
                        <a:rPr lang="en-GB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245">
                <a:tc>
                  <a:txBody>
                    <a:bodyPr/>
                    <a:lstStyle/>
                    <a:p>
                      <a:r>
                        <a:rPr lang="en-GB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092">
                <a:tc>
                  <a:txBody>
                    <a:bodyPr/>
                    <a:lstStyle/>
                    <a:p>
                      <a:r>
                        <a:rPr lang="en-GB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5-Point Star 4"/>
          <p:cNvSpPr/>
          <p:nvPr/>
        </p:nvSpPr>
        <p:spPr>
          <a:xfrm>
            <a:off x="1547664" y="1556792"/>
            <a:ext cx="360040" cy="360040"/>
          </a:xfrm>
          <a:prstGeom prst="star5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4593186" y="2662036"/>
            <a:ext cx="360040" cy="360040"/>
          </a:xfrm>
          <a:prstGeom prst="star5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4907602" y="3815293"/>
            <a:ext cx="360040" cy="360040"/>
          </a:xfrm>
          <a:prstGeom prst="star5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5-Point Star 7"/>
          <p:cNvSpPr/>
          <p:nvPr/>
        </p:nvSpPr>
        <p:spPr>
          <a:xfrm>
            <a:off x="6588224" y="4250587"/>
            <a:ext cx="360040" cy="360040"/>
          </a:xfrm>
          <a:prstGeom prst="star5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35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Monitoring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2" y="2924944"/>
            <a:ext cx="7125112" cy="3293894"/>
          </a:xfrm>
        </p:spPr>
        <p:txBody>
          <a:bodyPr/>
          <a:lstStyle/>
          <a:p>
            <a:r>
              <a:rPr lang="en-GB"/>
              <a:t>Internal software for project management</a:t>
            </a:r>
          </a:p>
          <a:p>
            <a:r>
              <a:rPr lang="en-GB"/>
              <a:t>Determine who is responsible for what</a:t>
            </a:r>
          </a:p>
          <a:p>
            <a:r>
              <a:rPr lang="en-GB"/>
              <a:t>Keep track of project difficulties</a:t>
            </a:r>
          </a:p>
          <a:p>
            <a:r>
              <a:rPr lang="en-GB"/>
              <a:t>Plan for weekly meetings to review the work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60648"/>
            <a:ext cx="5004048" cy="250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333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Communication during monitoring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t">
              <a:buNone/>
            </a:pPr>
            <a:endParaRPr lang="en-GB"/>
          </a:p>
          <a:p>
            <a:pPr lvl="0" fontAlgn="t">
              <a:buClr>
                <a:srgbClr val="FEDD78"/>
              </a:buClr>
            </a:pPr>
            <a:r>
              <a:rPr lang="en-US">
                <a:solidFill>
                  <a:prstClr val="white"/>
                </a:solidFill>
              </a:rPr>
              <a:t>Project managers and the team members sending weekly emails and summarizing their achivments</a:t>
            </a:r>
            <a:endParaRPr lang="en-GB">
              <a:solidFill>
                <a:prstClr val="white"/>
              </a:solidFill>
            </a:endParaRPr>
          </a:p>
          <a:p>
            <a:pPr fontAlgn="t"/>
            <a:r>
              <a:rPr lang="en-US"/>
              <a:t>Key stakeholders, project manager and the project team members have review meeting via zoom as per required assigning of the subsequent tasks (Torkanfar and Azar, 2020, p.101179).</a:t>
            </a:r>
            <a:endParaRPr lang="en-GB"/>
          </a:p>
          <a:p>
            <a:pPr fontAlgn="t"/>
            <a:r>
              <a:rPr lang="en-US"/>
              <a:t>Project manager, key stakeholders and project team members have Project meetings every week or when needed via zoom to determine if milestones were achived.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03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Project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2" y="1000005"/>
            <a:ext cx="7125112" cy="4051437"/>
          </a:xfrm>
        </p:spPr>
        <p:txBody>
          <a:bodyPr/>
          <a:lstStyle/>
          <a:p>
            <a:r>
              <a:rPr lang="en-GB"/>
              <a:t>Prepapartion for handover (Xtensio,2023)</a:t>
            </a:r>
          </a:p>
          <a:p>
            <a:r>
              <a:rPr lang="en-GB"/>
              <a:t>Handover</a:t>
            </a:r>
          </a:p>
          <a:p>
            <a:r>
              <a:rPr lang="en-GB"/>
              <a:t>Follow up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356992"/>
            <a:ext cx="5412457" cy="3100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990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125113" cy="924475"/>
          </a:xfrm>
        </p:spPr>
        <p:txBody>
          <a:bodyPr/>
          <a:lstStyle/>
          <a:p>
            <a:pPr algn="ctr"/>
            <a:r>
              <a:rPr lang="en-GB"/>
              <a:t>Project closure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380" y="1268760"/>
            <a:ext cx="7125112" cy="4051437"/>
          </a:xfrm>
        </p:spPr>
        <p:txBody>
          <a:bodyPr/>
          <a:lstStyle/>
          <a:p>
            <a:r>
              <a:rPr lang="en-GB"/>
              <a:t>Signatures are required on both sides of the handover</a:t>
            </a:r>
          </a:p>
          <a:p>
            <a:r>
              <a:rPr lang="en-GB"/>
              <a:t>Realisation of benefits (Oppong, 2020)</a:t>
            </a:r>
          </a:p>
          <a:p>
            <a:r>
              <a:rPr lang="en-GB"/>
              <a:t>Management of documentation</a:t>
            </a:r>
          </a:p>
          <a:p>
            <a:r>
              <a:rPr lang="en-GB"/>
              <a:t>Outstanding issues, action plan</a:t>
            </a:r>
          </a:p>
          <a:p>
            <a:r>
              <a:rPr lang="en-GB"/>
              <a:t>Stakeholder interaction</a:t>
            </a:r>
          </a:p>
          <a:p>
            <a:r>
              <a:rPr lang="en-GB"/>
              <a:t>Official reporting</a:t>
            </a:r>
          </a:p>
          <a:p>
            <a:r>
              <a:rPr lang="en-GB"/>
              <a:t>Closure</a:t>
            </a: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501008"/>
            <a:ext cx="5217381" cy="292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4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/>
              <a:t>Cote, 2023. </a:t>
            </a:r>
            <a:r>
              <a:rPr lang="en-GB"/>
              <a:t>How to Become a Project Manager [Online] Available at:https://www.paymoapp.com/blog/the-complete-project-manager-guide/ [Accessed on 27/07/2023]</a:t>
            </a:r>
          </a:p>
          <a:p>
            <a:r>
              <a:rPr lang="en-GB"/>
              <a:t>Oppong, 2020. Benefits Realisation Management [Online] Available at:https://www.projecttimes.com/articles/benefits-realisation-management-its-easy-if-you-do-it-smart/ [Accessed on 28/07/2023]</a:t>
            </a:r>
          </a:p>
          <a:p>
            <a:r>
              <a:rPr lang="en-GB"/>
              <a:t>SAVIOM, 2023. What is resource availability? [Online] Available at:https://www.saviom.com/blog/understanding-resource-availability-within-project-management/ [Accessed at 27/07/2023]</a:t>
            </a:r>
            <a:endParaRPr lang="en-US"/>
          </a:p>
          <a:p>
            <a:r>
              <a:rPr lang="en-US"/>
              <a:t>Torkanfar, N. and Azar, E.R., 2020. Quantitative similarity assessment of construction projects using WBS-based metrics. Advanced Engineering Informatics, 46, p.101179.</a:t>
            </a:r>
          </a:p>
          <a:p>
            <a:r>
              <a:rPr lang="en-GB"/>
              <a:t>Xtensio, 2023. How To Prepare A Project Handover Document [Online] Available at:https://xtensio.com/how-to-prepare-a-project-handover-document/ [Accessed on 27/07/2023]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66053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Summer</Template>
  <TotalTime>3209</TotalTime>
  <Words>630</Words>
  <Application>Microsoft Office PowerPoint</Application>
  <PresentationFormat>On-screen Show (4:3)</PresentationFormat>
  <Paragraphs>152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Summer</vt:lpstr>
      <vt:lpstr>Project Management Plan for Rooftop “View” Restaurant</vt:lpstr>
      <vt:lpstr>Project Charter</vt:lpstr>
      <vt:lpstr>Stakeholders</vt:lpstr>
      <vt:lpstr>Work Breakdown Structure</vt:lpstr>
      <vt:lpstr>Layout Planning Rooftop Restaurant “View”</vt:lpstr>
      <vt:lpstr>Cost, Resources &amp; Risks</vt:lpstr>
      <vt:lpstr>Execution- Network Diagram</vt:lpstr>
      <vt:lpstr>Gantt Chart Restaurant “View”</vt:lpstr>
      <vt:lpstr>  Monitoring</vt:lpstr>
      <vt:lpstr>Communication during monitoring</vt:lpstr>
      <vt:lpstr>Project completion</vt:lpstr>
      <vt:lpstr>Project closure</vt:lpstr>
      <vt:lpstr>References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on Onsite Restaurant Project</dc:title>
  <dc:creator>colin</dc:creator>
  <cp:lastModifiedBy>Veronica Capatina</cp:lastModifiedBy>
  <cp:revision>13</cp:revision>
  <dcterms:created xsi:type="dcterms:W3CDTF">2023-07-22T09:06:22Z</dcterms:created>
  <dcterms:modified xsi:type="dcterms:W3CDTF">2023-08-04T07:26:35Z</dcterms:modified>
</cp:coreProperties>
</file>