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
  </p:notesMasterIdLst>
  <p:sldIdLst>
    <p:sldId id="256" r:id="rId2"/>
    <p:sldId id="257" r:id="rId3"/>
    <p:sldId id="259" r:id="rId4"/>
    <p:sldId id="258" r:id="rId5"/>
  </p:sldIdLst>
  <p:sldSz cx="12188825"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FB9F07A-6C09-4E34-9F6E-66D9A593B4CD}" v="53" dt="2026-03-07T19:20:37.33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78" d="100"/>
          <a:sy n="78" d="100"/>
        </p:scale>
        <p:origin x="850" y="43"/>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dia Rani" userId="da3cad2c07dd0175" providerId="LiveId" clId="{69F84BFF-29B8-411F-B952-C2B390B429E2}"/>
    <pc:docChg chg="undo redo custSel addSld delSld modSld sldOrd">
      <pc:chgData name="Sadia Rani" userId="da3cad2c07dd0175" providerId="LiveId" clId="{69F84BFF-29B8-411F-B952-C2B390B429E2}" dt="2026-03-07T19:20:42.661" v="314" actId="20577"/>
      <pc:docMkLst>
        <pc:docMk/>
      </pc:docMkLst>
      <pc:sldChg chg="addSp delSp modSp mod">
        <pc:chgData name="Sadia Rani" userId="da3cad2c07dd0175" providerId="LiveId" clId="{69F84BFF-29B8-411F-B952-C2B390B429E2}" dt="2026-02-26T00:19:53.353" v="196" actId="478"/>
        <pc:sldMkLst>
          <pc:docMk/>
          <pc:sldMk cId="0" sldId="257"/>
        </pc:sldMkLst>
        <pc:spChg chg="mod">
          <ac:chgData name="Sadia Rani" userId="da3cad2c07dd0175" providerId="LiveId" clId="{69F84BFF-29B8-411F-B952-C2B390B429E2}" dt="2026-02-26T00:19:44.904" v="195" actId="1076"/>
          <ac:spMkLst>
            <pc:docMk/>
            <pc:sldMk cId="0" sldId="257"/>
            <ac:spMk id="3" creationId="{00000000-0000-0000-0000-000000000000}"/>
          </ac:spMkLst>
        </pc:spChg>
        <pc:picChg chg="add mod">
          <ac:chgData name="Sadia Rani" userId="da3cad2c07dd0175" providerId="LiveId" clId="{69F84BFF-29B8-411F-B952-C2B390B429E2}" dt="2026-02-25T00:18:14.744" v="7" actId="14100"/>
          <ac:picMkLst>
            <pc:docMk/>
            <pc:sldMk cId="0" sldId="257"/>
            <ac:picMk id="1026" creationId="{EB3A8404-A1A1-3141-A89F-9F6D9E591832}"/>
          </ac:picMkLst>
        </pc:picChg>
      </pc:sldChg>
      <pc:sldChg chg="addSp delSp modSp mod">
        <pc:chgData name="Sadia Rani" userId="da3cad2c07dd0175" providerId="LiveId" clId="{69F84BFF-29B8-411F-B952-C2B390B429E2}" dt="2026-03-07T19:20:42.661" v="314" actId="20577"/>
        <pc:sldMkLst>
          <pc:docMk/>
          <pc:sldMk cId="0" sldId="258"/>
        </pc:sldMkLst>
        <pc:spChg chg="add">
          <ac:chgData name="Sadia Rani" userId="da3cad2c07dd0175" providerId="LiveId" clId="{69F84BFF-29B8-411F-B952-C2B390B429E2}" dt="2026-03-07T19:18:12.402" v="280"/>
          <ac:spMkLst>
            <pc:docMk/>
            <pc:sldMk cId="0" sldId="258"/>
            <ac:spMk id="2" creationId="{57946441-8EAA-936B-BCC6-C07396405F77}"/>
          </ac:spMkLst>
        </pc:spChg>
        <pc:spChg chg="add del mod">
          <ac:chgData name="Sadia Rani" userId="da3cad2c07dd0175" providerId="LiveId" clId="{69F84BFF-29B8-411F-B952-C2B390B429E2}" dt="2026-03-07T19:20:42.661" v="314" actId="20577"/>
          <ac:spMkLst>
            <pc:docMk/>
            <pc:sldMk cId="0" sldId="258"/>
            <ac:spMk id="3" creationId="{00000000-0000-0000-0000-000000000000}"/>
          </ac:spMkLst>
        </pc:spChg>
        <pc:spChg chg="add del mod">
          <ac:chgData name="Sadia Rani" userId="da3cad2c07dd0175" providerId="LiveId" clId="{69F84BFF-29B8-411F-B952-C2B390B429E2}" dt="2026-03-07T19:20:17.560" v="298" actId="478"/>
          <ac:spMkLst>
            <pc:docMk/>
            <pc:sldMk cId="0" sldId="258"/>
            <ac:spMk id="4" creationId="{3158653B-BDC0-9453-FD17-4C782A97FB1D}"/>
          </ac:spMkLst>
        </pc:spChg>
      </pc:sldChg>
      <pc:sldChg chg="addSp delSp modSp new mod ord">
        <pc:chgData name="Sadia Rani" userId="da3cad2c07dd0175" providerId="LiveId" clId="{69F84BFF-29B8-411F-B952-C2B390B429E2}" dt="2026-03-07T19:19:56.686" v="295" actId="403"/>
        <pc:sldMkLst>
          <pc:docMk/>
          <pc:sldMk cId="3338477070" sldId="259"/>
        </pc:sldMkLst>
        <pc:spChg chg="add mod">
          <ac:chgData name="Sadia Rani" userId="da3cad2c07dd0175" providerId="LiveId" clId="{69F84BFF-29B8-411F-B952-C2B390B429E2}" dt="2026-03-07T19:19:56.686" v="295" actId="403"/>
          <ac:spMkLst>
            <pc:docMk/>
            <pc:sldMk cId="3338477070" sldId="259"/>
            <ac:spMk id="2" creationId="{A0F7DA39-83C6-E593-DD82-1A9B228A9D9D}"/>
          </ac:spMkLst>
        </pc:spChg>
        <pc:spChg chg="add mod">
          <ac:chgData name="Sadia Rani" userId="da3cad2c07dd0175" providerId="LiveId" clId="{69F84BFF-29B8-411F-B952-C2B390B429E2}" dt="2026-03-07T19:14:36.869" v="260" actId="404"/>
          <ac:spMkLst>
            <pc:docMk/>
            <pc:sldMk cId="3338477070" sldId="259"/>
            <ac:spMk id="9" creationId="{4943CED4-FB7D-89EC-7A4C-DD3548DC842F}"/>
          </ac:spMkLst>
        </pc:spChg>
        <pc:picChg chg="add mod">
          <ac:chgData name="Sadia Rani" userId="da3cad2c07dd0175" providerId="LiveId" clId="{69F84BFF-29B8-411F-B952-C2B390B429E2}" dt="2026-02-26T00:24:42.805" v="219" actId="14100"/>
          <ac:picMkLst>
            <pc:docMk/>
            <pc:sldMk cId="3338477070" sldId="259"/>
            <ac:picMk id="2052" creationId="{73F26839-E489-04BA-99E3-2B2B8A45B004}"/>
          </ac:picMkLst>
        </pc:picChg>
      </pc:sldChg>
      <pc:sldChg chg="addSp delSp modSp new add del mod">
        <pc:chgData name="Sadia Rani" userId="da3cad2c07dd0175" providerId="LiveId" clId="{69F84BFF-29B8-411F-B952-C2B390B429E2}" dt="2026-03-07T19:18:28.147" v="283" actId="47"/>
        <pc:sldMkLst>
          <pc:docMk/>
          <pc:sldMk cId="2811376567" sldId="260"/>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39B10B-F6B9-4133-8FE4-30141A1AC3EA}" type="datetimeFigureOut">
              <a:rPr lang="en-GB" smtClean="0"/>
              <a:t>07/03/2026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434E49-BE11-4268-A63E-46856EA7065A}" type="slidenum">
              <a:rPr lang="en-GB" smtClean="0"/>
              <a:t>‹#›</a:t>
            </a:fld>
            <a:endParaRPr lang="en-GB"/>
          </a:p>
        </p:txBody>
      </p:sp>
    </p:spTree>
    <p:extLst>
      <p:ext uri="{BB962C8B-B14F-4D97-AF65-F5344CB8AC3E}">
        <p14:creationId xmlns:p14="http://schemas.microsoft.com/office/powerpoint/2010/main" val="26308322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E434E49-BE11-4268-A63E-46856EA7065A}" type="slidenum">
              <a:rPr lang="en-GB" smtClean="0"/>
              <a:t>2</a:t>
            </a:fld>
            <a:endParaRPr lang="en-GB"/>
          </a:p>
        </p:txBody>
      </p:sp>
    </p:spTree>
    <p:extLst>
      <p:ext uri="{BB962C8B-B14F-4D97-AF65-F5344CB8AC3E}">
        <p14:creationId xmlns:p14="http://schemas.microsoft.com/office/powerpoint/2010/main" val="21631185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E434E49-BE11-4268-A63E-46856EA7065A}" type="slidenum">
              <a:rPr lang="en-GB" smtClean="0"/>
              <a:t>3</a:t>
            </a:fld>
            <a:endParaRPr lang="en-GB"/>
          </a:p>
        </p:txBody>
      </p:sp>
    </p:spTree>
    <p:extLst>
      <p:ext uri="{BB962C8B-B14F-4D97-AF65-F5344CB8AC3E}">
        <p14:creationId xmlns:p14="http://schemas.microsoft.com/office/powerpoint/2010/main" val="2456640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3/7/2026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3/7/2026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3/7/2026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3/7/2026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3/7/2026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3/7/2026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3/7/2026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3/7/2026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3/7/2026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3/7/2026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3/7/2026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3/7/2026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hyperlink" Target="https://www.everydayhealth.com/mental-health-conditions/fda-expands-access-to-clozapine-for-treatment-resistant-schizophrenia/" TargetMode="External"/><Relationship Id="rId2" Type="http://schemas.openxmlformats.org/officeDocument/2006/relationships/hyperlink" Target="https://www.everydayhealth.com/mental-health-conditions/schizophrenia-delusions/" TargetMode="External"/><Relationship Id="rId1" Type="http://schemas.openxmlformats.org/officeDocument/2006/relationships/slideLayout" Target="../slideLayouts/slideLayout6.xml"/><Relationship Id="rId5" Type="http://schemas.openxmlformats.org/officeDocument/2006/relationships/hyperlink" Target="https://www.scientificamerican.com/article/a-new-picture-of-schizophrenia-emerges-and-so-do-new-ways-to-treat-it/" TargetMode="External"/><Relationship Id="rId4" Type="http://schemas.openxmlformats.org/officeDocument/2006/relationships/hyperlink" Target="https://www.foxnews.com/health/myths-schizophrenia-according-mental-health-expert-huge-stigm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F788C50-DCFE-3AEF-F59A-775148237617}"/>
              </a:ext>
            </a:extLst>
          </p:cNvPr>
          <p:cNvPicPr>
            <a:picLocks noChangeAspect="1"/>
          </p:cNvPicPr>
          <p:nvPr/>
        </p:nvPicPr>
        <p:blipFill>
          <a:blip r:embed="rId2"/>
          <a:stretch>
            <a:fillRect/>
          </a:stretch>
        </p:blipFill>
        <p:spPr>
          <a:xfrm>
            <a:off x="736257" y="0"/>
            <a:ext cx="10414684" cy="6858000"/>
          </a:xfrm>
          <a:prstGeom prst="rect">
            <a:avLst/>
          </a:prstGeom>
        </p:spPr>
      </p:pic>
      <p:sp>
        <p:nvSpPr>
          <p:cNvPr id="3" name="TextBox 2"/>
          <p:cNvSpPr txBox="1"/>
          <p:nvPr/>
        </p:nvSpPr>
        <p:spPr>
          <a:xfrm>
            <a:off x="856742" y="2074545"/>
            <a:ext cx="10173715" cy="2954655"/>
          </a:xfrm>
          <a:prstGeom prst="rect">
            <a:avLst/>
          </a:prstGeom>
          <a:solidFill>
            <a:schemeClr val="bg1"/>
          </a:solidFill>
          <a:ln>
            <a:solidFill>
              <a:schemeClr val="bg1"/>
            </a:solidFill>
          </a:ln>
        </p:spPr>
        <p:txBody>
          <a:bodyPr wrap="square">
            <a:spAutoFit/>
          </a:bodyPr>
          <a:lstStyle/>
          <a:p>
            <a:pPr algn="ctr">
              <a:defRPr sz="3600" b="1"/>
            </a:pPr>
            <a:r>
              <a:rPr dirty="0"/>
              <a:t>From </a:t>
            </a:r>
            <a:r>
              <a:rPr dirty="0" err="1"/>
              <a:t>Institutionalisation</a:t>
            </a:r>
            <a:r>
              <a:rPr dirty="0"/>
              <a:t> to Community Care: A Critical Examination of the Classification and Provision of Schizophrenia in ICD-11</a:t>
            </a:r>
          </a:p>
          <a:p>
            <a:pPr algn="ctr">
              <a:defRPr sz="2400"/>
            </a:pPr>
            <a:endParaRPr dirty="0"/>
          </a:p>
          <a:p>
            <a:r>
              <a:rPr lang="en-GB" dirty="0"/>
              <a:t>Sadia Rani </a:t>
            </a:r>
            <a:endParaRPr dirty="0"/>
          </a:p>
          <a:p>
            <a:r>
              <a:rPr dirty="0"/>
              <a:t>Module: BMHP6029</a:t>
            </a:r>
          </a:p>
          <a:p>
            <a:r>
              <a:rPr lang="en-GB" dirty="0"/>
              <a:t>Student Number: 2318770</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EB3A8404-A1A1-3141-A89F-9F6D9E5918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652" y="258068"/>
            <a:ext cx="11593973" cy="61722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703007" y="1582010"/>
            <a:ext cx="9994490" cy="4247317"/>
          </a:xfrm>
          <a:prstGeom prst="rect">
            <a:avLst/>
          </a:prstGeom>
          <a:noFill/>
        </p:spPr>
        <p:txBody>
          <a:bodyPr wrap="square">
            <a:spAutoFit/>
          </a:bodyPr>
          <a:lstStyle/>
          <a:p>
            <a:r>
              <a:rPr lang="en-GB" b="1" dirty="0"/>
              <a:t>Introduction &amp; ICD-11 Classification</a:t>
            </a:r>
          </a:p>
          <a:p>
            <a:r>
              <a:rPr lang="en-GB" b="1" dirty="0"/>
              <a:t>Schizophrenia (ICD-11: 6A20)</a:t>
            </a:r>
            <a:endParaRPr lang="en-GB" dirty="0"/>
          </a:p>
          <a:p>
            <a:r>
              <a:rPr lang="en-GB" dirty="0"/>
              <a:t>Described as "a primary psychotic disorder characterised by the presence of persisting disturbances in perception, thought content, self-experience, and behaviour" (World Health Organisation, 2019).</a:t>
            </a:r>
          </a:p>
          <a:p>
            <a:r>
              <a:rPr lang="en-GB" dirty="0"/>
              <a:t>This disorder affects 1% of the global population and is associated with significant social and occupational impairments (National Institute for Health and Care Excellence [NICE], 2014).</a:t>
            </a:r>
          </a:p>
          <a:p>
            <a:r>
              <a:rPr lang="en-GB" b="1" dirty="0"/>
              <a:t>Key Features</a:t>
            </a:r>
            <a:endParaRPr lang="en-GB" dirty="0"/>
          </a:p>
          <a:p>
            <a:r>
              <a:rPr lang="en-GB" dirty="0"/>
              <a:t>Includes "persisting delusions and hallucinations, disorganised thinking and speech, and negative symptoms such as apathy and lack of motivation" (WHO, 2019).</a:t>
            </a:r>
          </a:p>
          <a:p>
            <a:r>
              <a:rPr lang="en-GB" b="1" dirty="0"/>
              <a:t>Critical Analysis</a:t>
            </a:r>
            <a:endParaRPr lang="en-GB" dirty="0"/>
          </a:p>
          <a:p>
            <a:r>
              <a:rPr lang="en-GB" b="1" dirty="0"/>
              <a:t>First:</a:t>
            </a:r>
            <a:r>
              <a:rPr lang="en-GB" dirty="0"/>
              <a:t> The biomedical perspective dominates in understanding this disorder (Bentall, 2013).</a:t>
            </a:r>
          </a:p>
          <a:p>
            <a:r>
              <a:rPr lang="en-GB" b="1" dirty="0"/>
              <a:t>Secondly:</a:t>
            </a:r>
            <a:r>
              <a:rPr lang="en-GB" dirty="0"/>
              <a:t> There may be an oversight of culture in relation to understanding schizophrenia (Fernando, 2017).</a:t>
            </a:r>
          </a:p>
          <a:p>
            <a:r>
              <a:rPr lang="en-GB" b="1" dirty="0"/>
              <a:t>Finally:</a:t>
            </a:r>
            <a:r>
              <a:rPr lang="en-GB" dirty="0"/>
              <a:t> Subtypes of schizophrenia have been removed from the classification as they are not considered to be valid (Reed et al., 2019).</a:t>
            </a:r>
          </a:p>
        </p:txBody>
      </p:sp>
      <p:sp>
        <p:nvSpPr>
          <p:cNvPr id="6" name="Rectangle 5"/>
          <p:cNvSpPr/>
          <p:nvPr/>
        </p:nvSpPr>
        <p:spPr>
          <a:xfrm>
            <a:off x="0" y="0"/>
            <a:ext cx="4" cy="6"/>
          </a:xfrm>
          <a:prstGeom prst="rect">
            <a:avLst/>
          </a:prstGeom>
          <a:solidFill>
            <a:srgbClr val="E0EBFF"/>
          </a:solidFill>
          <a:ln>
            <a:solidFill>
              <a:srgbClr val="FFFF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4" y="0"/>
            <a:ext cx="4" cy="6"/>
          </a:xfrm>
          <a:prstGeom prst="rect">
            <a:avLst/>
          </a:prstGeom>
          <a:solidFill>
            <a:srgbClr val="E0EBFF"/>
          </a:solidFill>
          <a:ln>
            <a:solidFill>
              <a:srgbClr val="FFFF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8" y="0"/>
            <a:ext cx="4" cy="6"/>
          </a:xfrm>
          <a:prstGeom prst="rect">
            <a:avLst/>
          </a:prstGeom>
          <a:solidFill>
            <a:srgbClr val="E0EBFF"/>
          </a:solidFill>
          <a:ln>
            <a:solidFill>
              <a:srgbClr val="FFFF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a:extLst>
              <a:ext uri="{FF2B5EF4-FFF2-40B4-BE49-F238E27FC236}">
                <a16:creationId xmlns:a16="http://schemas.microsoft.com/office/drawing/2014/main" id="{73F26839-E489-04BA-99E3-2B2B8A45B0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93"/>
            <a:ext cx="12190413" cy="6857107"/>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4943CED4-FB7D-89EC-7A4C-DD3548DC842F}"/>
              </a:ext>
            </a:extLst>
          </p:cNvPr>
          <p:cNvSpPr txBox="1"/>
          <p:nvPr/>
        </p:nvSpPr>
        <p:spPr>
          <a:xfrm>
            <a:off x="5933766" y="0"/>
            <a:ext cx="5843691" cy="5924699"/>
          </a:xfrm>
          <a:prstGeom prst="rect">
            <a:avLst/>
          </a:prstGeom>
          <a:noFill/>
        </p:spPr>
        <p:txBody>
          <a:bodyPr wrap="square">
            <a:spAutoFit/>
          </a:bodyPr>
          <a:lstStyle/>
          <a:p>
            <a:pPr algn="l" rtl="0">
              <a:lnSpc>
                <a:spcPts val="2100"/>
              </a:lnSpc>
              <a:spcAft>
                <a:spcPts val="600"/>
              </a:spcAft>
              <a:buNone/>
            </a:pPr>
            <a:r>
              <a:rPr lang="en-GB" sz="1400" i="0" dirty="0">
                <a:effectLst/>
                <a:latin typeface="Google Sans Flex"/>
              </a:rPr>
              <a:t>Historical and Contemporary Provisions</a:t>
            </a:r>
          </a:p>
          <a:p>
            <a:pPr algn="l" rtl="0">
              <a:buNone/>
            </a:pPr>
            <a:endParaRPr lang="en-GB" sz="1400" i="0" dirty="0">
              <a:effectLst/>
              <a:latin typeface="Google Sans Flex"/>
            </a:endParaRPr>
          </a:p>
          <a:p>
            <a:pPr algn="l" rtl="0">
              <a:lnSpc>
                <a:spcPts val="1800"/>
              </a:lnSpc>
              <a:spcBef>
                <a:spcPts val="2100"/>
              </a:spcBef>
              <a:spcAft>
                <a:spcPts val="600"/>
              </a:spcAft>
              <a:buNone/>
            </a:pPr>
            <a:r>
              <a:rPr lang="en-GB" sz="1400" i="0" dirty="0">
                <a:effectLst/>
                <a:latin typeface="Google Sans Flex"/>
              </a:rPr>
              <a:t>Historical Overview</a:t>
            </a:r>
          </a:p>
          <a:p>
            <a:pPr algn="l" rtl="0">
              <a:spcBef>
                <a:spcPts val="600"/>
              </a:spcBef>
              <a:spcAft>
                <a:spcPts val="600"/>
              </a:spcAft>
              <a:buFont typeface="Arial" panose="020B0604020202020204" pitchFamily="34" charset="0"/>
              <a:buChar char="•"/>
            </a:pPr>
            <a:r>
              <a:rPr lang="en-GB" sz="1400" i="0" dirty="0">
                <a:effectLst/>
                <a:latin typeface="Google Sans Flex"/>
              </a:rPr>
              <a:t>19th to Early 20th Century: Characterised by custodial care and social control, as described in the writings of Michel Foucault (1967).</a:t>
            </a:r>
          </a:p>
          <a:p>
            <a:pPr algn="l" rtl="0">
              <a:spcBef>
                <a:spcPts val="600"/>
              </a:spcBef>
              <a:spcAft>
                <a:spcPts val="600"/>
              </a:spcAft>
              <a:buFont typeface="Arial" panose="020B0604020202020204" pitchFamily="34" charset="0"/>
              <a:buChar char="•"/>
            </a:pPr>
            <a:r>
              <a:rPr lang="en-GB" sz="1400" i="0" dirty="0">
                <a:effectLst/>
                <a:latin typeface="Google Sans Flex"/>
              </a:rPr>
              <a:t>Mid-20th Century: The advent of antipsychotic drugs, ECT, and psychosurgery, as documented in the work of Edward Shorter (1997).</a:t>
            </a:r>
          </a:p>
          <a:p>
            <a:pPr algn="l" rtl="0">
              <a:buNone/>
            </a:pPr>
            <a:br>
              <a:rPr lang="en-GB" sz="1400" i="0" dirty="0">
                <a:effectLst/>
                <a:latin typeface="Google Sans Flex"/>
              </a:rPr>
            </a:br>
            <a:r>
              <a:rPr lang="en-GB" sz="1400" i="0" dirty="0">
                <a:effectLst/>
                <a:latin typeface="Google Sans Flex"/>
              </a:rPr>
              <a:t>Contemporary Era</a:t>
            </a:r>
          </a:p>
          <a:p>
            <a:pPr algn="l" rtl="0">
              <a:spcBef>
                <a:spcPts val="600"/>
              </a:spcBef>
              <a:spcAft>
                <a:spcPts val="600"/>
              </a:spcAft>
              <a:buFont typeface="Arial" panose="020B0604020202020204" pitchFamily="34" charset="0"/>
              <a:buChar char="•"/>
            </a:pPr>
            <a:r>
              <a:rPr lang="en-GB" sz="1400" i="0" dirty="0">
                <a:effectLst/>
                <a:latin typeface="Google Sans Flex"/>
              </a:rPr>
              <a:t>Care Programme Approach (CPA).</a:t>
            </a:r>
          </a:p>
          <a:p>
            <a:pPr algn="l" rtl="0">
              <a:spcBef>
                <a:spcPts val="600"/>
              </a:spcBef>
              <a:spcAft>
                <a:spcPts val="600"/>
              </a:spcAft>
              <a:buFont typeface="Arial" panose="020B0604020202020204" pitchFamily="34" charset="0"/>
              <a:buChar char="•"/>
            </a:pPr>
            <a:r>
              <a:rPr lang="en-GB" sz="1400" i="0" dirty="0">
                <a:effectLst/>
                <a:latin typeface="Google Sans Flex"/>
              </a:rPr>
              <a:t>Early Intervention in Psychosis (EIP).</a:t>
            </a:r>
          </a:p>
          <a:p>
            <a:pPr algn="l" rtl="0">
              <a:spcBef>
                <a:spcPts val="600"/>
              </a:spcBef>
              <a:spcAft>
                <a:spcPts val="600"/>
              </a:spcAft>
              <a:buFont typeface="Arial" panose="020B0604020202020204" pitchFamily="34" charset="0"/>
              <a:buChar char="•"/>
            </a:pPr>
            <a:r>
              <a:rPr lang="en-GB" sz="1400" i="0" dirty="0">
                <a:effectLst/>
                <a:latin typeface="Google Sans Flex"/>
              </a:rPr>
              <a:t>Community Mental Health Teams (CMHTs).</a:t>
            </a:r>
          </a:p>
          <a:p>
            <a:pPr algn="l" rtl="0">
              <a:spcBef>
                <a:spcPts val="600"/>
              </a:spcBef>
              <a:spcAft>
                <a:spcPts val="600"/>
              </a:spcAft>
              <a:buFont typeface="Arial" panose="020B0604020202020204" pitchFamily="34" charset="0"/>
              <a:buChar char="•"/>
            </a:pPr>
            <a:r>
              <a:rPr lang="en-GB" sz="1400" i="0" dirty="0">
                <a:effectLst/>
                <a:latin typeface="Google Sans Flex"/>
              </a:rPr>
              <a:t>Antipsychotic drugs and cognitive behavioural therapy, as advocated in the work of the National Institute for Health and Care Excellence (2014).</a:t>
            </a:r>
            <a:endParaRPr lang="en-GB" sz="1400" dirty="0">
              <a:latin typeface="Google Sans Flex"/>
            </a:endParaRPr>
          </a:p>
          <a:p>
            <a:pPr algn="l" rtl="0">
              <a:spcBef>
                <a:spcPts val="600"/>
              </a:spcBef>
              <a:spcAft>
                <a:spcPts val="600"/>
              </a:spcAft>
            </a:pPr>
            <a:r>
              <a:rPr lang="en-GB" sz="1400" i="0" dirty="0">
                <a:effectLst/>
                <a:latin typeface="Google Sans Flex"/>
              </a:rPr>
              <a:t>Critical Appraisal</a:t>
            </a:r>
          </a:p>
          <a:p>
            <a:pPr algn="l" rtl="0">
              <a:spcBef>
                <a:spcPts val="600"/>
              </a:spcBef>
              <a:spcAft>
                <a:spcPts val="600"/>
              </a:spcAft>
              <a:buFont typeface="Arial" panose="020B0604020202020204" pitchFamily="34" charset="0"/>
              <a:buChar char="•"/>
            </a:pPr>
            <a:r>
              <a:rPr lang="en-GB" sz="1400" i="0" dirty="0">
                <a:effectLst/>
                <a:latin typeface="Google Sans Flex"/>
              </a:rPr>
              <a:t>Considerations in terms of autonomy and recovery-oriented practice.</a:t>
            </a:r>
          </a:p>
          <a:p>
            <a:pPr algn="l" rtl="0">
              <a:spcBef>
                <a:spcPts val="600"/>
              </a:spcBef>
              <a:spcAft>
                <a:spcPts val="600"/>
              </a:spcAft>
              <a:buFont typeface="Arial" panose="020B0604020202020204" pitchFamily="34" charset="0"/>
              <a:buChar char="•"/>
            </a:pPr>
            <a:r>
              <a:rPr lang="en-GB" sz="1400" i="0" dirty="0">
                <a:effectLst/>
                <a:latin typeface="Google Sans Flex"/>
              </a:rPr>
              <a:t>Ongoing underfunding of services.</a:t>
            </a:r>
          </a:p>
          <a:p>
            <a:pPr algn="l" rtl="0">
              <a:spcBef>
                <a:spcPts val="600"/>
              </a:spcBef>
              <a:spcAft>
                <a:spcPts val="600"/>
              </a:spcAft>
              <a:buFont typeface="Arial" panose="020B0604020202020204" pitchFamily="34" charset="0"/>
              <a:buChar char="•"/>
            </a:pPr>
            <a:r>
              <a:rPr lang="en-GB" sz="1400" i="0" dirty="0">
                <a:effectLst/>
                <a:latin typeface="Google Sans Flex"/>
              </a:rPr>
              <a:t>Racial differences documented in the literature (Barnett et al., 2019).</a:t>
            </a:r>
          </a:p>
        </p:txBody>
      </p:sp>
      <p:sp>
        <p:nvSpPr>
          <p:cNvPr id="2" name="TextBox 1">
            <a:extLst>
              <a:ext uri="{FF2B5EF4-FFF2-40B4-BE49-F238E27FC236}">
                <a16:creationId xmlns:a16="http://schemas.microsoft.com/office/drawing/2014/main" id="{A0F7DA39-83C6-E593-DD82-1A9B228A9D9D}"/>
              </a:ext>
            </a:extLst>
          </p:cNvPr>
          <p:cNvSpPr txBox="1"/>
          <p:nvPr/>
        </p:nvSpPr>
        <p:spPr>
          <a:xfrm>
            <a:off x="78658" y="206477"/>
            <a:ext cx="5528980" cy="5324535"/>
          </a:xfrm>
          <a:prstGeom prst="rect">
            <a:avLst/>
          </a:prstGeom>
          <a:noFill/>
        </p:spPr>
        <p:txBody>
          <a:bodyPr wrap="square">
            <a:spAutoFit/>
          </a:bodyPr>
          <a:lstStyle/>
          <a:p>
            <a:pPr>
              <a:buNone/>
            </a:pPr>
            <a:r>
              <a:rPr lang="en-GB" sz="1600" dirty="0">
                <a:latin typeface="Google Sans Flex"/>
              </a:rPr>
              <a:t>Social/Political Context &amp; Recommendations</a:t>
            </a:r>
          </a:p>
          <a:p>
            <a:pPr>
              <a:buNone/>
            </a:pPr>
            <a:r>
              <a:rPr lang="en-GB" sz="1600" dirty="0">
                <a:latin typeface="Google Sans Flex"/>
              </a:rPr>
              <a:t>Social, Cultural, and Political Context:</a:t>
            </a:r>
          </a:p>
          <a:p>
            <a:pPr>
              <a:buFont typeface="Arial" panose="020B0604020202020204" pitchFamily="34" charset="0"/>
              <a:buChar char="•"/>
            </a:pPr>
            <a:r>
              <a:rPr lang="en-GB" sz="1600" dirty="0">
                <a:latin typeface="Google Sans Flex"/>
              </a:rPr>
              <a:t>Stigma and media misrepresentation (Corrigan &amp; Watson, 2002)</a:t>
            </a:r>
          </a:p>
          <a:p>
            <a:pPr>
              <a:buFont typeface="Arial" panose="020B0604020202020204" pitchFamily="34" charset="0"/>
              <a:buChar char="•"/>
            </a:pPr>
            <a:r>
              <a:rPr lang="en-GB" sz="1600" dirty="0">
                <a:latin typeface="Google Sans Flex"/>
              </a:rPr>
              <a:t>Deinstitutionalisation and the Mental Health Act 1983</a:t>
            </a:r>
          </a:p>
          <a:p>
            <a:pPr>
              <a:buFont typeface="Arial" panose="020B0604020202020204" pitchFamily="34" charset="0"/>
              <a:buChar char="•"/>
            </a:pPr>
            <a:r>
              <a:rPr lang="en-GB" sz="1600" dirty="0">
                <a:latin typeface="Google Sans Flex"/>
              </a:rPr>
              <a:t>Equality Act 2010; ongoing debates on the Mental Health Act</a:t>
            </a:r>
          </a:p>
          <a:p>
            <a:pPr>
              <a:buFont typeface="Arial" panose="020B0604020202020204" pitchFamily="34" charset="0"/>
              <a:buChar char="•"/>
            </a:pPr>
            <a:r>
              <a:rPr lang="en-GB" sz="1600" dirty="0">
                <a:latin typeface="Google Sans Flex"/>
              </a:rPr>
              <a:t>Socioeconomic and racial inequalities</a:t>
            </a:r>
          </a:p>
          <a:p>
            <a:pPr>
              <a:buNone/>
            </a:pPr>
            <a:endParaRPr lang="en-GB" sz="1600" dirty="0">
              <a:latin typeface="Google Sans Flex"/>
            </a:endParaRPr>
          </a:p>
          <a:p>
            <a:pPr>
              <a:buNone/>
            </a:pPr>
            <a:r>
              <a:rPr lang="en-GB" sz="1600" dirty="0">
                <a:latin typeface="Google Sans Flex"/>
              </a:rPr>
              <a:t>Recommendations:</a:t>
            </a:r>
          </a:p>
          <a:p>
            <a:pPr>
              <a:buFont typeface="Arial" panose="020B0604020202020204" pitchFamily="34" charset="0"/>
              <a:buChar char="•"/>
            </a:pPr>
            <a:r>
              <a:rPr lang="en-GB" sz="1600" dirty="0">
                <a:latin typeface="Google Sans Flex"/>
              </a:rPr>
              <a:t>Reform of the Mental Health Act to address racial inequality</a:t>
            </a:r>
          </a:p>
          <a:p>
            <a:pPr>
              <a:buFont typeface="Arial" panose="020B0604020202020204" pitchFamily="34" charset="0"/>
              <a:buChar char="•"/>
            </a:pPr>
            <a:r>
              <a:rPr lang="en-GB" sz="1600" dirty="0">
                <a:latin typeface="Google Sans Flex"/>
              </a:rPr>
              <a:t>Development of trauma-informed the care</a:t>
            </a:r>
          </a:p>
          <a:p>
            <a:pPr>
              <a:buFont typeface="Arial" panose="020B0604020202020204" pitchFamily="34" charset="0"/>
              <a:buChar char="•"/>
            </a:pPr>
            <a:r>
              <a:rPr lang="en-GB" sz="1600" dirty="0">
                <a:latin typeface="Google Sans Flex"/>
              </a:rPr>
              <a:t>Funding of early intervention services</a:t>
            </a:r>
          </a:p>
          <a:p>
            <a:pPr>
              <a:buFont typeface="Arial" panose="020B0604020202020204" pitchFamily="34" charset="0"/>
              <a:buChar char="•"/>
            </a:pPr>
            <a:r>
              <a:rPr lang="en-GB" sz="1600" dirty="0">
                <a:latin typeface="Google Sans Flex"/>
              </a:rPr>
              <a:t>Development of cultural competence training</a:t>
            </a:r>
          </a:p>
          <a:p>
            <a:pPr>
              <a:buFont typeface="Arial" panose="020B0604020202020204" pitchFamily="34" charset="0"/>
              <a:buChar char="•"/>
            </a:pPr>
            <a:r>
              <a:rPr lang="en-GB" sz="1600" dirty="0">
                <a:latin typeface="Google Sans Flex"/>
              </a:rPr>
              <a:t>Involvement of service users</a:t>
            </a:r>
          </a:p>
          <a:p>
            <a:pPr>
              <a:buFont typeface="Arial" panose="020B0604020202020204" pitchFamily="34" charset="0"/>
              <a:buChar char="•"/>
            </a:pPr>
            <a:r>
              <a:rPr lang="en-GB" sz="1600" dirty="0"/>
              <a:t>Effective mental health reform requires a shift toward trauma-informed care and cultural competence to address the systemic racial inequalities entrenched in current legislative frameworks. By actively involving service users in the development of early intervention services, providers can ensure that support is both clinically effective and socially inclusive (Equality Act 2010; Mental Health Act 1983).</a:t>
            </a:r>
          </a:p>
          <a:p>
            <a:pPr>
              <a:buFont typeface="Arial" panose="020B0604020202020204" pitchFamily="34" charset="0"/>
              <a:buChar char="•"/>
            </a:pPr>
            <a:endParaRPr lang="en-GB" sz="2000" dirty="0">
              <a:latin typeface="Google Sans Flex"/>
            </a:endParaRPr>
          </a:p>
        </p:txBody>
      </p:sp>
    </p:spTree>
    <p:extLst>
      <p:ext uri="{BB962C8B-B14F-4D97-AF65-F5344CB8AC3E}">
        <p14:creationId xmlns:p14="http://schemas.microsoft.com/office/powerpoint/2010/main" val="33384770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63678" y="988142"/>
            <a:ext cx="10972800" cy="6771084"/>
          </a:xfrm>
          <a:prstGeom prst="rect">
            <a:avLst/>
          </a:prstGeom>
          <a:noFill/>
        </p:spPr>
        <p:txBody>
          <a:bodyPr wrap="square">
            <a:spAutoFit/>
          </a:bodyPr>
          <a:lstStyle/>
          <a:p>
            <a:endParaRPr dirty="0"/>
          </a:p>
          <a:p>
            <a:r>
              <a:rPr lang="en-GB" b="1"/>
              <a:t>References </a:t>
            </a:r>
          </a:p>
          <a:p>
            <a:r>
              <a:rPr lang="en-GB" b="1"/>
              <a:t>Barnett</a:t>
            </a:r>
            <a:r>
              <a:rPr lang="en-GB" b="1" dirty="0"/>
              <a:t>, P., Mackay, E., Matthews, H., Gate, R., Greenwood, H., Ariyo, K. and Smith, S. (2019)</a:t>
            </a:r>
            <a:r>
              <a:rPr lang="en-GB" dirty="0"/>
              <a:t> ‘Compulsory detention and treatment in the UK: racial disparities’, </a:t>
            </a:r>
            <a:r>
              <a:rPr lang="en-GB" i="1" dirty="0"/>
              <a:t>The Lancet Psychiatry</a:t>
            </a:r>
            <a:r>
              <a:rPr lang="en-GB" dirty="0"/>
              <a:t>, 6(4), pp. 305–307.</a:t>
            </a:r>
          </a:p>
          <a:p>
            <a:r>
              <a:rPr lang="en-GB" b="1" dirty="0"/>
              <a:t>Bentall, R. (2013)</a:t>
            </a:r>
            <a:r>
              <a:rPr lang="en-GB" dirty="0"/>
              <a:t> </a:t>
            </a:r>
            <a:r>
              <a:rPr lang="en-GB" i="1" dirty="0"/>
              <a:t>Doctoring the Mind: Why Psychiatric Treatments Fail</a:t>
            </a:r>
            <a:r>
              <a:rPr lang="en-GB" dirty="0"/>
              <a:t>. London: Allen Lane.</a:t>
            </a:r>
          </a:p>
          <a:p>
            <a:r>
              <a:rPr lang="en-GB" b="1" dirty="0"/>
              <a:t>Corrigan, P. and Watson, A. (2002)</a:t>
            </a:r>
            <a:r>
              <a:rPr lang="en-GB" dirty="0"/>
              <a:t> ‘Understanding the impact of stigma on people with mental illness’, </a:t>
            </a:r>
            <a:r>
              <a:rPr lang="en-GB" i="1" dirty="0"/>
              <a:t>World Psychiatry</a:t>
            </a:r>
            <a:r>
              <a:rPr lang="en-GB" dirty="0"/>
              <a:t>, 1(1), pp. 16–20.</a:t>
            </a:r>
          </a:p>
          <a:p>
            <a:r>
              <a:rPr lang="en-GB" b="1" dirty="0"/>
              <a:t>Fernando, S. (2017)</a:t>
            </a:r>
            <a:r>
              <a:rPr lang="en-GB" dirty="0"/>
              <a:t> </a:t>
            </a:r>
            <a:r>
              <a:rPr lang="en-GB" i="1" dirty="0"/>
              <a:t>Institutional Racism in Psychiatry and Clinical Psychology</a:t>
            </a:r>
            <a:r>
              <a:rPr lang="en-GB" dirty="0"/>
              <a:t>. London: Palgrave Macmillan.</a:t>
            </a:r>
          </a:p>
          <a:p>
            <a:r>
              <a:rPr lang="en-GB" b="1" dirty="0"/>
              <a:t>Foucault, M. (1967)</a:t>
            </a:r>
            <a:r>
              <a:rPr lang="en-GB" dirty="0"/>
              <a:t> </a:t>
            </a:r>
            <a:r>
              <a:rPr lang="en-GB" i="1" dirty="0"/>
              <a:t>Madness and Civilization</a:t>
            </a:r>
            <a:r>
              <a:rPr lang="en-GB" dirty="0"/>
              <a:t>. London: Tavistock.</a:t>
            </a:r>
          </a:p>
          <a:p>
            <a:r>
              <a:rPr lang="en-GB" b="1" dirty="0"/>
              <a:t>National Institute for Health and Care Excellence (NICE) (2014)</a:t>
            </a:r>
            <a:r>
              <a:rPr lang="en-GB" dirty="0"/>
              <a:t> </a:t>
            </a:r>
            <a:r>
              <a:rPr lang="en-GB" i="1" dirty="0"/>
              <a:t>Psychosis and schizophrenia in adults: prevention and management (CG178)</a:t>
            </a:r>
            <a:r>
              <a:rPr lang="en-GB" dirty="0"/>
              <a:t>. London: NICE.</a:t>
            </a:r>
          </a:p>
          <a:p>
            <a:r>
              <a:rPr lang="en-GB" b="1" dirty="0"/>
              <a:t>Reed, G.M., First, M.B., Kogan, C.S., et al. (2019)</a:t>
            </a:r>
            <a:r>
              <a:rPr lang="en-GB" dirty="0"/>
              <a:t> ‘Innovations and changes in the ICD-11 classification of mental, behavioural and neurodevelopmental disorders’, </a:t>
            </a:r>
            <a:r>
              <a:rPr lang="en-GB" i="1" dirty="0"/>
              <a:t>World Psychiatry</a:t>
            </a:r>
            <a:r>
              <a:rPr lang="en-GB" dirty="0"/>
              <a:t>, 18(1), pp. 3–19.</a:t>
            </a:r>
          </a:p>
          <a:p>
            <a:r>
              <a:rPr lang="en-GB" b="1" dirty="0"/>
              <a:t>Shorter, E. (1997)</a:t>
            </a:r>
            <a:r>
              <a:rPr lang="en-GB" dirty="0"/>
              <a:t> </a:t>
            </a:r>
            <a:r>
              <a:rPr lang="en-GB" i="1" dirty="0"/>
              <a:t>A History of Psychiatry</a:t>
            </a:r>
            <a:r>
              <a:rPr lang="en-GB" dirty="0"/>
              <a:t>. New York: John Wiley.</a:t>
            </a:r>
          </a:p>
          <a:p>
            <a:r>
              <a:rPr lang="en-GB" b="1" dirty="0"/>
              <a:t>World Health Organization (WHO) (2019)</a:t>
            </a:r>
            <a:r>
              <a:rPr lang="en-GB" dirty="0"/>
              <a:t> </a:t>
            </a:r>
            <a:r>
              <a:rPr lang="en-GB" i="1" dirty="0"/>
              <a:t>International Classification of Diseases 11th Revision (ICD-11)</a:t>
            </a:r>
            <a:r>
              <a:rPr lang="en-GB" dirty="0"/>
              <a:t>. Geneva: WHO.</a:t>
            </a:r>
          </a:p>
          <a:p>
            <a:pPr>
              <a:defRPr sz="2000" b="1">
                <a:solidFill>
                  <a:srgbClr val="003366"/>
                </a:solidFill>
              </a:defRPr>
            </a:pPr>
            <a:endParaRPr lang="en-GB" dirty="0"/>
          </a:p>
          <a:p>
            <a:pPr>
              <a:defRPr sz="1400"/>
            </a:pPr>
            <a:endParaRPr lang="en-GB" dirty="0"/>
          </a:p>
          <a:p>
            <a:pPr>
              <a:defRPr sz="1400"/>
            </a:pPr>
            <a:r>
              <a:rPr lang="en-GB" dirty="0"/>
              <a:t>Pictures:</a:t>
            </a:r>
          </a:p>
          <a:p>
            <a:pPr>
              <a:defRPr sz="1400"/>
            </a:pPr>
            <a:r>
              <a:rPr lang="en-GB" dirty="0">
                <a:hlinkClick r:id="rId2"/>
              </a:rPr>
              <a:t>https://www.everydayhealth.com/mental-health-conditions/schizophrenia-delusions/</a:t>
            </a:r>
            <a:endParaRPr lang="en-GB" dirty="0"/>
          </a:p>
          <a:p>
            <a:pPr>
              <a:defRPr sz="1400"/>
            </a:pPr>
            <a:r>
              <a:rPr lang="en-GB" dirty="0">
                <a:hlinkClick r:id="rId3"/>
              </a:rPr>
              <a:t>https://www.everydayhealth.com/mental-health-conditions/fda-expands-access-to-clozapine-for-treatment-resistant-schizophrenia/</a:t>
            </a:r>
            <a:endParaRPr lang="en-GB" dirty="0"/>
          </a:p>
          <a:p>
            <a:pPr>
              <a:defRPr sz="1400"/>
            </a:pPr>
            <a:r>
              <a:rPr lang="en-GB" dirty="0">
                <a:hlinkClick r:id="rId4"/>
              </a:rPr>
              <a:t>https://www.foxnews.com/health/myths-schizophrenia-according-mental-health-expert-huge-stigma</a:t>
            </a:r>
            <a:endParaRPr lang="en-GB" dirty="0"/>
          </a:p>
          <a:p>
            <a:pPr>
              <a:defRPr sz="1400"/>
            </a:pPr>
            <a:r>
              <a:rPr lang="en-GB" dirty="0">
                <a:hlinkClick r:id="rId5"/>
              </a:rPr>
              <a:t>https://www.scientificamerican.com/article/a-new-picture-of-schizophrenia-emerges-and-so-do-new-ways-to-treat-it/</a:t>
            </a:r>
            <a:endParaRPr lang="en-GB" dirty="0"/>
          </a:p>
          <a:p>
            <a:pPr>
              <a:defRPr sz="1400"/>
            </a:pPr>
            <a:endParaRPr lang="en-GB" dirty="0"/>
          </a:p>
          <a:p>
            <a:pPr>
              <a:defRPr sz="1400"/>
            </a:pPr>
            <a:endParaRPr lang="en-GB" dirty="0"/>
          </a:p>
          <a:p>
            <a:pPr>
              <a:defRPr sz="1400"/>
            </a:pPr>
            <a:endParaRPr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206</TotalTime>
  <Words>775</Words>
  <Application>Microsoft Office PowerPoint</Application>
  <PresentationFormat>Custom</PresentationFormat>
  <Paragraphs>64</Paragraphs>
  <Slides>4</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Aptos</vt:lpstr>
      <vt:lpstr>Arial</vt:lpstr>
      <vt:lpstr>Calibri</vt:lpstr>
      <vt:lpstr>Google Sans Flex</vt:lpstr>
      <vt:lpstr>Office Theme</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
  <cp:keywords/>
  <dc:description>generated using python-pptx</dc:description>
  <cp:lastModifiedBy>Sadia Rani</cp:lastModifiedBy>
  <cp:revision>4</cp:revision>
  <dcterms:created xsi:type="dcterms:W3CDTF">2013-01-27T09:14:16Z</dcterms:created>
  <dcterms:modified xsi:type="dcterms:W3CDTF">2026-03-07T19:20:43Z</dcterms:modified>
  <cp:category/>
</cp:coreProperties>
</file>