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7" r:id="rId2"/>
    <p:sldMasterId id="2147483674" r:id="rId3"/>
    <p:sldMasterId id="2147483681" r:id="rId4"/>
  </p:sldMasterIdLst>
  <p:notesMasterIdLst>
    <p:notesMasterId r:id="rId54"/>
  </p:notesMasterIdLst>
  <p:sldIdLst>
    <p:sldId id="300" r:id="rId5"/>
    <p:sldId id="399" r:id="rId6"/>
    <p:sldId id="400" r:id="rId7"/>
    <p:sldId id="401" r:id="rId8"/>
    <p:sldId id="402" r:id="rId9"/>
    <p:sldId id="403" r:id="rId10"/>
    <p:sldId id="258" r:id="rId11"/>
    <p:sldId id="259" r:id="rId12"/>
    <p:sldId id="260" r:id="rId13"/>
    <p:sldId id="261" r:id="rId14"/>
    <p:sldId id="263" r:id="rId15"/>
    <p:sldId id="264" r:id="rId16"/>
    <p:sldId id="265" r:id="rId17"/>
    <p:sldId id="266" r:id="rId18"/>
    <p:sldId id="267" r:id="rId19"/>
    <p:sldId id="268" r:id="rId20"/>
    <p:sldId id="269" r:id="rId21"/>
    <p:sldId id="299" r:id="rId22"/>
    <p:sldId id="297" r:id="rId23"/>
    <p:sldId id="270" r:id="rId24"/>
    <p:sldId id="271" r:id="rId25"/>
    <p:sldId id="404" r:id="rId26"/>
    <p:sldId id="405" r:id="rId27"/>
    <p:sldId id="272" r:id="rId28"/>
    <p:sldId id="273" r:id="rId29"/>
    <p:sldId id="406" r:id="rId30"/>
    <p:sldId id="407" r:id="rId31"/>
    <p:sldId id="408" r:id="rId32"/>
    <p:sldId id="409" r:id="rId33"/>
    <p:sldId id="275" r:id="rId34"/>
    <p:sldId id="276" r:id="rId35"/>
    <p:sldId id="277" r:id="rId36"/>
    <p:sldId id="279" r:id="rId37"/>
    <p:sldId id="280" r:id="rId38"/>
    <p:sldId id="281" r:id="rId39"/>
    <p:sldId id="282" r:id="rId40"/>
    <p:sldId id="283" r:id="rId41"/>
    <p:sldId id="284" r:id="rId42"/>
    <p:sldId id="285" r:id="rId43"/>
    <p:sldId id="286" r:id="rId44"/>
    <p:sldId id="296" r:id="rId45"/>
    <p:sldId id="287" r:id="rId46"/>
    <p:sldId id="288" r:id="rId47"/>
    <p:sldId id="289" r:id="rId48"/>
    <p:sldId id="290" r:id="rId49"/>
    <p:sldId id="291" r:id="rId50"/>
    <p:sldId id="292" r:id="rId51"/>
    <p:sldId id="293" r:id="rId52"/>
    <p:sldId id="294"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85" autoAdjust="0"/>
    <p:restoredTop sz="78143" autoAdjust="0"/>
  </p:normalViewPr>
  <p:slideViewPr>
    <p:cSldViewPr snapToGrid="0">
      <p:cViewPr varScale="1">
        <p:scale>
          <a:sx n="89" d="100"/>
          <a:sy n="89" d="100"/>
        </p:scale>
        <p:origin x="111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C011E-9CEA-AC41-A1A4-23F786F29095}" type="doc">
      <dgm:prSet loTypeId="urn:microsoft.com/office/officeart/2005/8/layout/StepDownProcess" loCatId="" qsTypeId="urn:microsoft.com/office/officeart/2005/8/quickstyle/3d3" qsCatId="3D" csTypeId="urn:microsoft.com/office/officeart/2005/8/colors/colorful1" csCatId="colorful" phldr="1"/>
      <dgm:spPr/>
      <dgm:t>
        <a:bodyPr/>
        <a:lstStyle/>
        <a:p>
          <a:endParaRPr lang="en-US"/>
        </a:p>
      </dgm:t>
    </dgm:pt>
    <dgm:pt modelId="{3FB231DD-3811-354B-9AB6-90BB4BBF7DBF}">
      <dgm:prSet/>
      <dgm:spPr/>
      <dgm:t>
        <a:bodyPr/>
        <a:lstStyle/>
        <a:p>
          <a:pPr rtl="0"/>
          <a:r>
            <a:rPr lang="en-US"/>
            <a:t>Door-in-the-face</a:t>
          </a:r>
          <a:endParaRPr lang="en-US" dirty="0"/>
        </a:p>
      </dgm:t>
    </dgm:pt>
    <dgm:pt modelId="{CEFE16A2-9553-8D43-BB7B-4A46C2F65B9E}" type="parTrans" cxnId="{4825E7EF-1E9F-6644-ABBE-B7D903524AAB}">
      <dgm:prSet/>
      <dgm:spPr/>
      <dgm:t>
        <a:bodyPr/>
        <a:lstStyle/>
        <a:p>
          <a:endParaRPr lang="en-US">
            <a:solidFill>
              <a:srgbClr val="000000"/>
            </a:solidFill>
          </a:endParaRPr>
        </a:p>
      </dgm:t>
    </dgm:pt>
    <dgm:pt modelId="{E2BB6367-BB2C-604B-A55B-5FFEC6FF0731}" type="sibTrans" cxnId="{4825E7EF-1E9F-6644-ABBE-B7D903524AAB}">
      <dgm:prSet/>
      <dgm:spPr/>
      <dgm:t>
        <a:bodyPr/>
        <a:lstStyle/>
        <a:p>
          <a:endParaRPr lang="en-US">
            <a:solidFill>
              <a:srgbClr val="000000"/>
            </a:solidFill>
          </a:endParaRPr>
        </a:p>
      </dgm:t>
    </dgm:pt>
    <dgm:pt modelId="{BCE52228-2565-7040-9469-54C0218AD063}">
      <dgm:prSet/>
      <dgm:spPr/>
      <dgm:t>
        <a:bodyPr/>
        <a:lstStyle/>
        <a:p>
          <a:pPr rtl="0"/>
          <a:r>
            <a:rPr lang="en-US"/>
            <a:t>Low-ball</a:t>
          </a:r>
          <a:endParaRPr lang="en-US" dirty="0"/>
        </a:p>
      </dgm:t>
    </dgm:pt>
    <dgm:pt modelId="{8F53182F-5AD6-814A-9ECE-B3E2C91E6CE2}" type="parTrans" cxnId="{4FDF05D7-7F15-2646-8B69-11BE7F5E6046}">
      <dgm:prSet/>
      <dgm:spPr/>
      <dgm:t>
        <a:bodyPr/>
        <a:lstStyle/>
        <a:p>
          <a:endParaRPr lang="en-US">
            <a:solidFill>
              <a:srgbClr val="000000"/>
            </a:solidFill>
          </a:endParaRPr>
        </a:p>
      </dgm:t>
    </dgm:pt>
    <dgm:pt modelId="{9180026B-5250-5244-8CF8-2A0BA1A8F039}" type="sibTrans" cxnId="{4FDF05D7-7F15-2646-8B69-11BE7F5E6046}">
      <dgm:prSet/>
      <dgm:spPr/>
      <dgm:t>
        <a:bodyPr/>
        <a:lstStyle/>
        <a:p>
          <a:endParaRPr lang="en-US">
            <a:solidFill>
              <a:srgbClr val="000000"/>
            </a:solidFill>
          </a:endParaRPr>
        </a:p>
      </dgm:t>
    </dgm:pt>
    <dgm:pt modelId="{A581C09E-A2BD-D047-B24F-044C7B9EBEDF}">
      <dgm:prSet/>
      <dgm:spPr/>
      <dgm:t>
        <a:bodyPr/>
        <a:lstStyle/>
        <a:p>
          <a:pPr rtl="0"/>
          <a:r>
            <a:rPr lang="en-US"/>
            <a:t>That</a:t>
          </a:r>
          <a:r>
            <a:rPr lang="fr-FR"/>
            <a:t>'</a:t>
          </a:r>
          <a:r>
            <a:rPr lang="en-US"/>
            <a:t>s-not-all</a:t>
          </a:r>
          <a:endParaRPr lang="en-US" dirty="0"/>
        </a:p>
      </dgm:t>
    </dgm:pt>
    <dgm:pt modelId="{E157D8B3-9C4E-3B42-9C32-7748C0D28D01}" type="parTrans" cxnId="{78097C7B-8E96-B04F-893B-F44490AAA21D}">
      <dgm:prSet/>
      <dgm:spPr/>
      <dgm:t>
        <a:bodyPr/>
        <a:lstStyle/>
        <a:p>
          <a:endParaRPr lang="en-US">
            <a:solidFill>
              <a:srgbClr val="000000"/>
            </a:solidFill>
          </a:endParaRPr>
        </a:p>
      </dgm:t>
    </dgm:pt>
    <dgm:pt modelId="{C5773641-D740-A442-AC44-C4769599A554}" type="sibTrans" cxnId="{78097C7B-8E96-B04F-893B-F44490AAA21D}">
      <dgm:prSet/>
      <dgm:spPr/>
      <dgm:t>
        <a:bodyPr/>
        <a:lstStyle/>
        <a:p>
          <a:endParaRPr lang="en-US">
            <a:solidFill>
              <a:srgbClr val="000000"/>
            </a:solidFill>
          </a:endParaRPr>
        </a:p>
      </dgm:t>
    </dgm:pt>
    <dgm:pt modelId="{31FE0200-36DF-C94B-B406-39585B12AA77}">
      <dgm:prSet/>
      <dgm:spPr/>
      <dgm:t>
        <a:bodyPr/>
        <a:lstStyle/>
        <a:p>
          <a:pPr rtl="0"/>
          <a:r>
            <a:rPr lang="en-US"/>
            <a:t>Foot-in-the-door</a:t>
          </a:r>
          <a:endParaRPr lang="en-US" dirty="0"/>
        </a:p>
      </dgm:t>
    </dgm:pt>
    <dgm:pt modelId="{196FE544-9074-D842-92C2-BF2F48E42C0D}" type="sibTrans" cxnId="{CD53E25A-B5AE-8F44-BEA1-F3CC505A93D1}">
      <dgm:prSet/>
      <dgm:spPr/>
      <dgm:t>
        <a:bodyPr/>
        <a:lstStyle/>
        <a:p>
          <a:endParaRPr lang="en-US">
            <a:solidFill>
              <a:srgbClr val="000000"/>
            </a:solidFill>
          </a:endParaRPr>
        </a:p>
      </dgm:t>
    </dgm:pt>
    <dgm:pt modelId="{D5B9EF57-F5BC-C845-BBA9-EE93A160DDCA}" type="parTrans" cxnId="{CD53E25A-B5AE-8F44-BEA1-F3CC505A93D1}">
      <dgm:prSet/>
      <dgm:spPr/>
      <dgm:t>
        <a:bodyPr/>
        <a:lstStyle/>
        <a:p>
          <a:endParaRPr lang="en-US">
            <a:solidFill>
              <a:srgbClr val="000000"/>
            </a:solidFill>
          </a:endParaRPr>
        </a:p>
      </dgm:t>
    </dgm:pt>
    <dgm:pt modelId="{F28B22D0-2856-D042-B505-D884720E9692}" type="pres">
      <dgm:prSet presAssocID="{A46C011E-9CEA-AC41-A1A4-23F786F29095}" presName="rootnode" presStyleCnt="0">
        <dgm:presLayoutVars>
          <dgm:chMax/>
          <dgm:chPref/>
          <dgm:dir/>
          <dgm:animLvl val="lvl"/>
        </dgm:presLayoutVars>
      </dgm:prSet>
      <dgm:spPr/>
    </dgm:pt>
    <dgm:pt modelId="{3EC0CF09-431C-8948-9085-3021A2E536E6}" type="pres">
      <dgm:prSet presAssocID="{31FE0200-36DF-C94B-B406-39585B12AA77}" presName="composite" presStyleCnt="0"/>
      <dgm:spPr/>
    </dgm:pt>
    <dgm:pt modelId="{5D3BAC38-DB64-164C-A33A-D3E57345F52F}" type="pres">
      <dgm:prSet presAssocID="{31FE0200-36DF-C94B-B406-39585B12AA77}" presName="bentUpArrow1" presStyleLbl="alignImgPlace1" presStyleIdx="0" presStyleCnt="3"/>
      <dgm:spPr/>
    </dgm:pt>
    <dgm:pt modelId="{F315B40E-C995-E444-8602-002DF8AA488F}" type="pres">
      <dgm:prSet presAssocID="{31FE0200-36DF-C94B-B406-39585B12AA77}" presName="ParentText" presStyleLbl="node1" presStyleIdx="0" presStyleCnt="4" custScaleX="217724" custLinFactNeighborX="-28643" custLinFactNeighborY="4885">
        <dgm:presLayoutVars>
          <dgm:chMax val="1"/>
          <dgm:chPref val="1"/>
          <dgm:bulletEnabled val="1"/>
        </dgm:presLayoutVars>
      </dgm:prSet>
      <dgm:spPr/>
    </dgm:pt>
    <dgm:pt modelId="{A90B8FF1-2C66-EF46-8EAC-FF6A78EBD518}" type="pres">
      <dgm:prSet presAssocID="{31FE0200-36DF-C94B-B406-39585B12AA77}" presName="ChildText" presStyleLbl="revTx" presStyleIdx="0" presStyleCnt="3">
        <dgm:presLayoutVars>
          <dgm:chMax val="0"/>
          <dgm:chPref val="0"/>
          <dgm:bulletEnabled val="1"/>
        </dgm:presLayoutVars>
      </dgm:prSet>
      <dgm:spPr/>
    </dgm:pt>
    <dgm:pt modelId="{3BEB41BA-A8EE-5545-A3BA-06ECA6C5A2EF}" type="pres">
      <dgm:prSet presAssocID="{196FE544-9074-D842-92C2-BF2F48E42C0D}" presName="sibTrans" presStyleCnt="0"/>
      <dgm:spPr/>
    </dgm:pt>
    <dgm:pt modelId="{37EC2B71-D87E-F948-94B6-17A8B3350B9A}" type="pres">
      <dgm:prSet presAssocID="{3FB231DD-3811-354B-9AB6-90BB4BBF7DBF}" presName="composite" presStyleCnt="0"/>
      <dgm:spPr/>
    </dgm:pt>
    <dgm:pt modelId="{A5F83FD1-EB5F-8143-A77C-5BA73C5C1E38}" type="pres">
      <dgm:prSet presAssocID="{3FB231DD-3811-354B-9AB6-90BB4BBF7DBF}" presName="bentUpArrow1" presStyleLbl="alignImgPlace1" presStyleIdx="1" presStyleCnt="3"/>
      <dgm:spPr/>
    </dgm:pt>
    <dgm:pt modelId="{3C99CEE4-245C-924D-AAD8-3E5F6AB47048}" type="pres">
      <dgm:prSet presAssocID="{3FB231DD-3811-354B-9AB6-90BB4BBF7DBF}" presName="ParentText" presStyleLbl="node1" presStyleIdx="1" presStyleCnt="4" custScaleX="217724">
        <dgm:presLayoutVars>
          <dgm:chMax val="1"/>
          <dgm:chPref val="1"/>
          <dgm:bulletEnabled val="1"/>
        </dgm:presLayoutVars>
      </dgm:prSet>
      <dgm:spPr/>
    </dgm:pt>
    <dgm:pt modelId="{9A8BE6A0-9C07-A843-889D-0BE05995A9E6}" type="pres">
      <dgm:prSet presAssocID="{3FB231DD-3811-354B-9AB6-90BB4BBF7DBF}" presName="ChildText" presStyleLbl="revTx" presStyleIdx="1" presStyleCnt="3">
        <dgm:presLayoutVars>
          <dgm:chMax val="0"/>
          <dgm:chPref val="0"/>
          <dgm:bulletEnabled val="1"/>
        </dgm:presLayoutVars>
      </dgm:prSet>
      <dgm:spPr/>
    </dgm:pt>
    <dgm:pt modelId="{799348DF-B48E-5A4E-9AD6-BBB097148073}" type="pres">
      <dgm:prSet presAssocID="{E2BB6367-BB2C-604B-A55B-5FFEC6FF0731}" presName="sibTrans" presStyleCnt="0"/>
      <dgm:spPr/>
    </dgm:pt>
    <dgm:pt modelId="{5687E96F-F6ED-FA43-A9FA-0F5746B356D3}" type="pres">
      <dgm:prSet presAssocID="{BCE52228-2565-7040-9469-54C0218AD063}" presName="composite" presStyleCnt="0"/>
      <dgm:spPr/>
    </dgm:pt>
    <dgm:pt modelId="{606A4276-2BF6-3C4B-A334-5B2231094101}" type="pres">
      <dgm:prSet presAssocID="{BCE52228-2565-7040-9469-54C0218AD063}" presName="bentUpArrow1" presStyleLbl="alignImgPlace1" presStyleIdx="2" presStyleCnt="3"/>
      <dgm:spPr/>
    </dgm:pt>
    <dgm:pt modelId="{ADB31F65-BE64-674F-8A82-AC3A5358752D}" type="pres">
      <dgm:prSet presAssocID="{BCE52228-2565-7040-9469-54C0218AD063}" presName="ParentText" presStyleLbl="node1" presStyleIdx="2" presStyleCnt="4" custScaleX="217724">
        <dgm:presLayoutVars>
          <dgm:chMax val="1"/>
          <dgm:chPref val="1"/>
          <dgm:bulletEnabled val="1"/>
        </dgm:presLayoutVars>
      </dgm:prSet>
      <dgm:spPr/>
    </dgm:pt>
    <dgm:pt modelId="{E5FEE9AE-9BFA-2F4A-8BD6-DA3B599CA672}" type="pres">
      <dgm:prSet presAssocID="{BCE52228-2565-7040-9469-54C0218AD063}" presName="ChildText" presStyleLbl="revTx" presStyleIdx="2" presStyleCnt="3">
        <dgm:presLayoutVars>
          <dgm:chMax val="0"/>
          <dgm:chPref val="0"/>
          <dgm:bulletEnabled val="1"/>
        </dgm:presLayoutVars>
      </dgm:prSet>
      <dgm:spPr/>
    </dgm:pt>
    <dgm:pt modelId="{8A4CB54F-80E1-F641-81CB-88DE7F18CA98}" type="pres">
      <dgm:prSet presAssocID="{9180026B-5250-5244-8CF8-2A0BA1A8F039}" presName="sibTrans" presStyleCnt="0"/>
      <dgm:spPr/>
    </dgm:pt>
    <dgm:pt modelId="{F331FB63-2F01-7445-8377-7EBBC6AFCFB9}" type="pres">
      <dgm:prSet presAssocID="{A581C09E-A2BD-D047-B24F-044C7B9EBEDF}" presName="composite" presStyleCnt="0"/>
      <dgm:spPr/>
    </dgm:pt>
    <dgm:pt modelId="{0A9D34E9-658B-864C-8719-C42EEFE55F75}" type="pres">
      <dgm:prSet presAssocID="{A581C09E-A2BD-D047-B24F-044C7B9EBEDF}" presName="ParentText" presStyleLbl="node1" presStyleIdx="3" presStyleCnt="4" custScaleX="197952">
        <dgm:presLayoutVars>
          <dgm:chMax val="1"/>
          <dgm:chPref val="1"/>
          <dgm:bulletEnabled val="1"/>
        </dgm:presLayoutVars>
      </dgm:prSet>
      <dgm:spPr/>
    </dgm:pt>
  </dgm:ptLst>
  <dgm:cxnLst>
    <dgm:cxn modelId="{CCE86D43-513E-4C2D-86D7-3F07F27B4963}" type="presOf" srcId="{31FE0200-36DF-C94B-B406-39585B12AA77}" destId="{F315B40E-C995-E444-8602-002DF8AA488F}" srcOrd="0" destOrd="0" presId="urn:microsoft.com/office/officeart/2005/8/layout/StepDownProcess"/>
    <dgm:cxn modelId="{CD53E25A-B5AE-8F44-BEA1-F3CC505A93D1}" srcId="{A46C011E-9CEA-AC41-A1A4-23F786F29095}" destId="{31FE0200-36DF-C94B-B406-39585B12AA77}" srcOrd="0" destOrd="0" parTransId="{D5B9EF57-F5BC-C845-BBA9-EE93A160DDCA}" sibTransId="{196FE544-9074-D842-92C2-BF2F48E42C0D}"/>
    <dgm:cxn modelId="{78097C7B-8E96-B04F-893B-F44490AAA21D}" srcId="{A46C011E-9CEA-AC41-A1A4-23F786F29095}" destId="{A581C09E-A2BD-D047-B24F-044C7B9EBEDF}" srcOrd="3" destOrd="0" parTransId="{E157D8B3-9C4E-3B42-9C32-7748C0D28D01}" sibTransId="{C5773641-D740-A442-AC44-C4769599A554}"/>
    <dgm:cxn modelId="{D582E886-3F90-4CDD-9853-D3A9C633F067}" type="presOf" srcId="{3FB231DD-3811-354B-9AB6-90BB4BBF7DBF}" destId="{3C99CEE4-245C-924D-AAD8-3E5F6AB47048}" srcOrd="0" destOrd="0" presId="urn:microsoft.com/office/officeart/2005/8/layout/StepDownProcess"/>
    <dgm:cxn modelId="{B864A3A4-44F9-4A75-96CB-FCA3BF88FD31}" type="presOf" srcId="{BCE52228-2565-7040-9469-54C0218AD063}" destId="{ADB31F65-BE64-674F-8A82-AC3A5358752D}" srcOrd="0" destOrd="0" presId="urn:microsoft.com/office/officeart/2005/8/layout/StepDownProcess"/>
    <dgm:cxn modelId="{40F057BC-3A10-480C-A753-76CCAC3C2173}" type="presOf" srcId="{A581C09E-A2BD-D047-B24F-044C7B9EBEDF}" destId="{0A9D34E9-658B-864C-8719-C42EEFE55F75}" srcOrd="0" destOrd="0" presId="urn:microsoft.com/office/officeart/2005/8/layout/StepDownProcess"/>
    <dgm:cxn modelId="{4FDF05D7-7F15-2646-8B69-11BE7F5E6046}" srcId="{A46C011E-9CEA-AC41-A1A4-23F786F29095}" destId="{BCE52228-2565-7040-9469-54C0218AD063}" srcOrd="2" destOrd="0" parTransId="{8F53182F-5AD6-814A-9ECE-B3E2C91E6CE2}" sibTransId="{9180026B-5250-5244-8CF8-2A0BA1A8F039}"/>
    <dgm:cxn modelId="{15E7CFDF-9EC0-42E9-91B5-8A4F1D606DF4}" type="presOf" srcId="{A46C011E-9CEA-AC41-A1A4-23F786F29095}" destId="{F28B22D0-2856-D042-B505-D884720E9692}" srcOrd="0" destOrd="0" presId="urn:microsoft.com/office/officeart/2005/8/layout/StepDownProcess"/>
    <dgm:cxn modelId="{4825E7EF-1E9F-6644-ABBE-B7D903524AAB}" srcId="{A46C011E-9CEA-AC41-A1A4-23F786F29095}" destId="{3FB231DD-3811-354B-9AB6-90BB4BBF7DBF}" srcOrd="1" destOrd="0" parTransId="{CEFE16A2-9553-8D43-BB7B-4A46C2F65B9E}" sibTransId="{E2BB6367-BB2C-604B-A55B-5FFEC6FF0731}"/>
    <dgm:cxn modelId="{32FE84E8-6740-4520-B0FE-27223FD206D7}" type="presParOf" srcId="{F28B22D0-2856-D042-B505-D884720E9692}" destId="{3EC0CF09-431C-8948-9085-3021A2E536E6}" srcOrd="0" destOrd="0" presId="urn:microsoft.com/office/officeart/2005/8/layout/StepDownProcess"/>
    <dgm:cxn modelId="{1D9598A0-A147-4C7D-B153-448438EC0892}" type="presParOf" srcId="{3EC0CF09-431C-8948-9085-3021A2E536E6}" destId="{5D3BAC38-DB64-164C-A33A-D3E57345F52F}" srcOrd="0" destOrd="0" presId="urn:microsoft.com/office/officeart/2005/8/layout/StepDownProcess"/>
    <dgm:cxn modelId="{3DEFCBE2-C834-4204-AC18-A7436F186026}" type="presParOf" srcId="{3EC0CF09-431C-8948-9085-3021A2E536E6}" destId="{F315B40E-C995-E444-8602-002DF8AA488F}" srcOrd="1" destOrd="0" presId="urn:microsoft.com/office/officeart/2005/8/layout/StepDownProcess"/>
    <dgm:cxn modelId="{435A4D7F-727F-44B5-8465-5E5C4D5996AC}" type="presParOf" srcId="{3EC0CF09-431C-8948-9085-3021A2E536E6}" destId="{A90B8FF1-2C66-EF46-8EAC-FF6A78EBD518}" srcOrd="2" destOrd="0" presId="urn:microsoft.com/office/officeart/2005/8/layout/StepDownProcess"/>
    <dgm:cxn modelId="{A0A36B1D-2F54-4148-B607-3B97415F7452}" type="presParOf" srcId="{F28B22D0-2856-D042-B505-D884720E9692}" destId="{3BEB41BA-A8EE-5545-A3BA-06ECA6C5A2EF}" srcOrd="1" destOrd="0" presId="urn:microsoft.com/office/officeart/2005/8/layout/StepDownProcess"/>
    <dgm:cxn modelId="{B3C8A6E7-C56D-42F7-BB04-490F67C40424}" type="presParOf" srcId="{F28B22D0-2856-D042-B505-D884720E9692}" destId="{37EC2B71-D87E-F948-94B6-17A8B3350B9A}" srcOrd="2" destOrd="0" presId="urn:microsoft.com/office/officeart/2005/8/layout/StepDownProcess"/>
    <dgm:cxn modelId="{D11C07F1-C0FE-486E-AEC1-1688512DCF3E}" type="presParOf" srcId="{37EC2B71-D87E-F948-94B6-17A8B3350B9A}" destId="{A5F83FD1-EB5F-8143-A77C-5BA73C5C1E38}" srcOrd="0" destOrd="0" presId="urn:microsoft.com/office/officeart/2005/8/layout/StepDownProcess"/>
    <dgm:cxn modelId="{2B5C29F3-5F2A-45A2-BD97-8713122795F0}" type="presParOf" srcId="{37EC2B71-D87E-F948-94B6-17A8B3350B9A}" destId="{3C99CEE4-245C-924D-AAD8-3E5F6AB47048}" srcOrd="1" destOrd="0" presId="urn:microsoft.com/office/officeart/2005/8/layout/StepDownProcess"/>
    <dgm:cxn modelId="{5F4B3414-9814-4E80-8FC5-99C05BA71187}" type="presParOf" srcId="{37EC2B71-D87E-F948-94B6-17A8B3350B9A}" destId="{9A8BE6A0-9C07-A843-889D-0BE05995A9E6}" srcOrd="2" destOrd="0" presId="urn:microsoft.com/office/officeart/2005/8/layout/StepDownProcess"/>
    <dgm:cxn modelId="{0E52DDAD-6AF4-42A9-933B-ED792C77C117}" type="presParOf" srcId="{F28B22D0-2856-D042-B505-D884720E9692}" destId="{799348DF-B48E-5A4E-9AD6-BBB097148073}" srcOrd="3" destOrd="0" presId="urn:microsoft.com/office/officeart/2005/8/layout/StepDownProcess"/>
    <dgm:cxn modelId="{1C495E39-B5C7-4B44-BB51-2E58641EDEC5}" type="presParOf" srcId="{F28B22D0-2856-D042-B505-D884720E9692}" destId="{5687E96F-F6ED-FA43-A9FA-0F5746B356D3}" srcOrd="4" destOrd="0" presId="urn:microsoft.com/office/officeart/2005/8/layout/StepDownProcess"/>
    <dgm:cxn modelId="{CD8B076D-8227-448E-BDC8-365429ECEA06}" type="presParOf" srcId="{5687E96F-F6ED-FA43-A9FA-0F5746B356D3}" destId="{606A4276-2BF6-3C4B-A334-5B2231094101}" srcOrd="0" destOrd="0" presId="urn:microsoft.com/office/officeart/2005/8/layout/StepDownProcess"/>
    <dgm:cxn modelId="{1729F828-EFD3-4EF0-93D3-F512631204D9}" type="presParOf" srcId="{5687E96F-F6ED-FA43-A9FA-0F5746B356D3}" destId="{ADB31F65-BE64-674F-8A82-AC3A5358752D}" srcOrd="1" destOrd="0" presId="urn:microsoft.com/office/officeart/2005/8/layout/StepDownProcess"/>
    <dgm:cxn modelId="{C4663D23-AA47-4937-B7C3-81E44AEB6819}" type="presParOf" srcId="{5687E96F-F6ED-FA43-A9FA-0F5746B356D3}" destId="{E5FEE9AE-9BFA-2F4A-8BD6-DA3B599CA672}" srcOrd="2" destOrd="0" presId="urn:microsoft.com/office/officeart/2005/8/layout/StepDownProcess"/>
    <dgm:cxn modelId="{97FC6EB7-287B-4739-9271-970269C53940}" type="presParOf" srcId="{F28B22D0-2856-D042-B505-D884720E9692}" destId="{8A4CB54F-80E1-F641-81CB-88DE7F18CA98}" srcOrd="5" destOrd="0" presId="urn:microsoft.com/office/officeart/2005/8/layout/StepDownProcess"/>
    <dgm:cxn modelId="{68F49204-0477-4843-9DCB-62F40BF90204}" type="presParOf" srcId="{F28B22D0-2856-D042-B505-D884720E9692}" destId="{F331FB63-2F01-7445-8377-7EBBC6AFCFB9}" srcOrd="6" destOrd="0" presId="urn:microsoft.com/office/officeart/2005/8/layout/StepDownProcess"/>
    <dgm:cxn modelId="{629205AF-E8BA-4305-99E8-D6228961ABD4}" type="presParOf" srcId="{F331FB63-2F01-7445-8377-7EBBC6AFCFB9}" destId="{0A9D34E9-658B-864C-8719-C42EEFE55F75}"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6BB415-F15C-F44E-96F7-3DECA2ECF3C0}" type="doc">
      <dgm:prSet loTypeId="urn:microsoft.com/office/officeart/2005/8/layout/hProcess9" loCatId="" qsTypeId="urn:microsoft.com/office/officeart/2005/8/quickstyle/3d3" qsCatId="3D" csTypeId="urn:microsoft.com/office/officeart/2005/8/colors/colorful1" csCatId="colorful" phldr="1"/>
      <dgm:spPr/>
      <dgm:t>
        <a:bodyPr/>
        <a:lstStyle/>
        <a:p>
          <a:endParaRPr lang="en-US"/>
        </a:p>
      </dgm:t>
    </dgm:pt>
    <dgm:pt modelId="{E5FA2DAF-8ED2-2A41-9556-25F1E0823E74}">
      <dgm:prSet/>
      <dgm:spPr/>
      <dgm:t>
        <a:bodyPr/>
        <a:lstStyle/>
        <a:p>
          <a:pPr rtl="0"/>
          <a:r>
            <a:rPr lang="en-US"/>
            <a:t>Milgram</a:t>
          </a:r>
          <a:r>
            <a:rPr lang="fr-FR"/>
            <a:t>'</a:t>
          </a:r>
          <a:r>
            <a:rPr lang="en-US"/>
            <a:t>s experiment</a:t>
          </a:r>
          <a:endParaRPr lang="en-US" dirty="0"/>
        </a:p>
      </dgm:t>
    </dgm:pt>
    <dgm:pt modelId="{96EFE673-733E-734F-915C-87C81236B558}" type="parTrans" cxnId="{CC955F11-6D8A-EF40-AD38-CF4478F105E0}">
      <dgm:prSet/>
      <dgm:spPr/>
      <dgm:t>
        <a:bodyPr/>
        <a:lstStyle/>
        <a:p>
          <a:endParaRPr lang="en-US">
            <a:solidFill>
              <a:srgbClr val="000000"/>
            </a:solidFill>
          </a:endParaRPr>
        </a:p>
      </dgm:t>
    </dgm:pt>
    <dgm:pt modelId="{1A50B3D0-C8FA-AC4C-8F26-B71C248D47BA}" type="sibTrans" cxnId="{CC955F11-6D8A-EF40-AD38-CF4478F105E0}">
      <dgm:prSet/>
      <dgm:spPr/>
      <dgm:t>
        <a:bodyPr/>
        <a:lstStyle/>
        <a:p>
          <a:endParaRPr lang="en-US">
            <a:solidFill>
              <a:srgbClr val="000000"/>
            </a:solidFill>
          </a:endParaRPr>
        </a:p>
      </dgm:t>
    </dgm:pt>
    <dgm:pt modelId="{6747B5CC-2F0E-0C4C-B212-64CFBA446A0B}">
      <dgm:prSet/>
      <dgm:spPr/>
      <dgm:t>
        <a:bodyPr/>
        <a:lstStyle/>
        <a:p>
          <a:pPr rtl="0"/>
          <a:r>
            <a:rPr lang="en-US" dirty="0"/>
            <a:t>The </a:t>
          </a:r>
          <a:r>
            <a:rPr lang="en-US" dirty="0" err="1"/>
            <a:t>Astroten</a:t>
          </a:r>
          <a:r>
            <a:rPr lang="en-US" dirty="0"/>
            <a:t> study</a:t>
          </a:r>
        </a:p>
      </dgm:t>
    </dgm:pt>
    <dgm:pt modelId="{697BF4F8-90FA-5044-806E-1EC98387EEDD}" type="parTrans" cxnId="{0E12A6FA-413C-D34A-BEC8-6F0B2C6E1A42}">
      <dgm:prSet/>
      <dgm:spPr/>
      <dgm:t>
        <a:bodyPr/>
        <a:lstStyle/>
        <a:p>
          <a:endParaRPr lang="en-US">
            <a:solidFill>
              <a:srgbClr val="000000"/>
            </a:solidFill>
          </a:endParaRPr>
        </a:p>
      </dgm:t>
    </dgm:pt>
    <dgm:pt modelId="{076C8F0B-64D3-3B4D-B5FE-29A1FB613721}" type="sibTrans" cxnId="{0E12A6FA-413C-D34A-BEC8-6F0B2C6E1A42}">
      <dgm:prSet/>
      <dgm:spPr/>
      <dgm:t>
        <a:bodyPr/>
        <a:lstStyle/>
        <a:p>
          <a:endParaRPr lang="en-US">
            <a:solidFill>
              <a:srgbClr val="000000"/>
            </a:solidFill>
          </a:endParaRPr>
        </a:p>
      </dgm:t>
    </dgm:pt>
    <dgm:pt modelId="{B8B7B5C4-931B-3E4B-A39A-C8150D94F859}">
      <dgm:prSet/>
      <dgm:spPr/>
      <dgm:t>
        <a:bodyPr/>
        <a:lstStyle/>
        <a:p>
          <a:pPr rtl="0"/>
          <a:r>
            <a:rPr lang="en-US"/>
            <a:t>The Jonestown massacre</a:t>
          </a:r>
        </a:p>
      </dgm:t>
    </dgm:pt>
    <dgm:pt modelId="{3DB26D16-6738-5A4D-AA28-ADAF6B74A618}" type="parTrans" cxnId="{C3E96FFA-EB2F-084E-B665-F42A9668EA35}">
      <dgm:prSet/>
      <dgm:spPr/>
      <dgm:t>
        <a:bodyPr/>
        <a:lstStyle/>
        <a:p>
          <a:endParaRPr lang="en-US">
            <a:solidFill>
              <a:srgbClr val="000000"/>
            </a:solidFill>
          </a:endParaRPr>
        </a:p>
      </dgm:t>
    </dgm:pt>
    <dgm:pt modelId="{D580A2D2-0A95-5347-BEBF-FFADB9784B81}" type="sibTrans" cxnId="{C3E96FFA-EB2F-084E-B665-F42A9668EA35}">
      <dgm:prSet/>
      <dgm:spPr/>
      <dgm:t>
        <a:bodyPr/>
        <a:lstStyle/>
        <a:p>
          <a:endParaRPr lang="en-US">
            <a:solidFill>
              <a:srgbClr val="000000"/>
            </a:solidFill>
          </a:endParaRPr>
        </a:p>
      </dgm:t>
    </dgm:pt>
    <dgm:pt modelId="{600D1D33-48AF-CB44-8628-9ECFE27AAF87}" type="pres">
      <dgm:prSet presAssocID="{026BB415-F15C-F44E-96F7-3DECA2ECF3C0}" presName="CompostProcess" presStyleCnt="0">
        <dgm:presLayoutVars>
          <dgm:dir/>
          <dgm:resizeHandles val="exact"/>
        </dgm:presLayoutVars>
      </dgm:prSet>
      <dgm:spPr/>
    </dgm:pt>
    <dgm:pt modelId="{B51EDBD4-65C7-4645-A7CC-61190E1DD7CB}" type="pres">
      <dgm:prSet presAssocID="{026BB415-F15C-F44E-96F7-3DECA2ECF3C0}" presName="arrow" presStyleLbl="bgShp" presStyleIdx="0" presStyleCnt="1"/>
      <dgm:spPr/>
    </dgm:pt>
    <dgm:pt modelId="{05BBD437-0FA1-0A42-9F53-D00997E07B4F}" type="pres">
      <dgm:prSet presAssocID="{026BB415-F15C-F44E-96F7-3DECA2ECF3C0}" presName="linearProcess" presStyleCnt="0"/>
      <dgm:spPr/>
    </dgm:pt>
    <dgm:pt modelId="{D2470A18-464E-0C42-A6C5-6043CC2160EB}" type="pres">
      <dgm:prSet presAssocID="{E5FA2DAF-8ED2-2A41-9556-25F1E0823E74}" presName="textNode" presStyleLbl="node1" presStyleIdx="0" presStyleCnt="3">
        <dgm:presLayoutVars>
          <dgm:bulletEnabled val="1"/>
        </dgm:presLayoutVars>
      </dgm:prSet>
      <dgm:spPr/>
    </dgm:pt>
    <dgm:pt modelId="{93461016-3109-7B49-9ED9-DD91E465D370}" type="pres">
      <dgm:prSet presAssocID="{1A50B3D0-C8FA-AC4C-8F26-B71C248D47BA}" presName="sibTrans" presStyleCnt="0"/>
      <dgm:spPr/>
    </dgm:pt>
    <dgm:pt modelId="{D7E74413-4623-734B-87A6-BEC12929E6DB}" type="pres">
      <dgm:prSet presAssocID="{6747B5CC-2F0E-0C4C-B212-64CFBA446A0B}" presName="textNode" presStyleLbl="node1" presStyleIdx="1" presStyleCnt="3">
        <dgm:presLayoutVars>
          <dgm:bulletEnabled val="1"/>
        </dgm:presLayoutVars>
      </dgm:prSet>
      <dgm:spPr/>
    </dgm:pt>
    <dgm:pt modelId="{B3604761-E3B1-6E4A-A2D0-17FDEC242D59}" type="pres">
      <dgm:prSet presAssocID="{076C8F0B-64D3-3B4D-B5FE-29A1FB613721}" presName="sibTrans" presStyleCnt="0"/>
      <dgm:spPr/>
    </dgm:pt>
    <dgm:pt modelId="{526E3019-DA17-DC48-BCC3-3C7ADEE21591}" type="pres">
      <dgm:prSet presAssocID="{B8B7B5C4-931B-3E4B-A39A-C8150D94F859}" presName="textNode" presStyleLbl="node1" presStyleIdx="2" presStyleCnt="3">
        <dgm:presLayoutVars>
          <dgm:bulletEnabled val="1"/>
        </dgm:presLayoutVars>
      </dgm:prSet>
      <dgm:spPr/>
    </dgm:pt>
  </dgm:ptLst>
  <dgm:cxnLst>
    <dgm:cxn modelId="{C3152602-499E-423E-AEA8-5A51049A5C27}" type="presOf" srcId="{E5FA2DAF-8ED2-2A41-9556-25F1E0823E74}" destId="{D2470A18-464E-0C42-A6C5-6043CC2160EB}" srcOrd="0" destOrd="0" presId="urn:microsoft.com/office/officeart/2005/8/layout/hProcess9"/>
    <dgm:cxn modelId="{CC955F11-6D8A-EF40-AD38-CF4478F105E0}" srcId="{026BB415-F15C-F44E-96F7-3DECA2ECF3C0}" destId="{E5FA2DAF-8ED2-2A41-9556-25F1E0823E74}" srcOrd="0" destOrd="0" parTransId="{96EFE673-733E-734F-915C-87C81236B558}" sibTransId="{1A50B3D0-C8FA-AC4C-8F26-B71C248D47BA}"/>
    <dgm:cxn modelId="{FDAC0365-D5A9-4F64-A84A-0A8F6FB8FBC4}" type="presOf" srcId="{B8B7B5C4-931B-3E4B-A39A-C8150D94F859}" destId="{526E3019-DA17-DC48-BCC3-3C7ADEE21591}" srcOrd="0" destOrd="0" presId="urn:microsoft.com/office/officeart/2005/8/layout/hProcess9"/>
    <dgm:cxn modelId="{26C89868-7377-4B14-8C82-086AF216FB59}" type="presOf" srcId="{6747B5CC-2F0E-0C4C-B212-64CFBA446A0B}" destId="{D7E74413-4623-734B-87A6-BEC12929E6DB}" srcOrd="0" destOrd="0" presId="urn:microsoft.com/office/officeart/2005/8/layout/hProcess9"/>
    <dgm:cxn modelId="{D63289CD-5996-4F54-A7CF-BCCA4AC44999}" type="presOf" srcId="{026BB415-F15C-F44E-96F7-3DECA2ECF3C0}" destId="{600D1D33-48AF-CB44-8628-9ECFE27AAF87}" srcOrd="0" destOrd="0" presId="urn:microsoft.com/office/officeart/2005/8/layout/hProcess9"/>
    <dgm:cxn modelId="{C3E96FFA-EB2F-084E-B665-F42A9668EA35}" srcId="{026BB415-F15C-F44E-96F7-3DECA2ECF3C0}" destId="{B8B7B5C4-931B-3E4B-A39A-C8150D94F859}" srcOrd="2" destOrd="0" parTransId="{3DB26D16-6738-5A4D-AA28-ADAF6B74A618}" sibTransId="{D580A2D2-0A95-5347-BEBF-FFADB9784B81}"/>
    <dgm:cxn modelId="{0E12A6FA-413C-D34A-BEC8-6F0B2C6E1A42}" srcId="{026BB415-F15C-F44E-96F7-3DECA2ECF3C0}" destId="{6747B5CC-2F0E-0C4C-B212-64CFBA446A0B}" srcOrd="1" destOrd="0" parTransId="{697BF4F8-90FA-5044-806E-1EC98387EEDD}" sibTransId="{076C8F0B-64D3-3B4D-B5FE-29A1FB613721}"/>
    <dgm:cxn modelId="{116A4E32-BF87-490F-8DE4-8FA7737B604F}" type="presParOf" srcId="{600D1D33-48AF-CB44-8628-9ECFE27AAF87}" destId="{B51EDBD4-65C7-4645-A7CC-61190E1DD7CB}" srcOrd="0" destOrd="0" presId="urn:microsoft.com/office/officeart/2005/8/layout/hProcess9"/>
    <dgm:cxn modelId="{4F5B02CF-FC97-4C8D-87F4-F18755243616}" type="presParOf" srcId="{600D1D33-48AF-CB44-8628-9ECFE27AAF87}" destId="{05BBD437-0FA1-0A42-9F53-D00997E07B4F}" srcOrd="1" destOrd="0" presId="urn:microsoft.com/office/officeart/2005/8/layout/hProcess9"/>
    <dgm:cxn modelId="{2DDDB218-92B2-41E2-B220-9B264F28D4AF}" type="presParOf" srcId="{05BBD437-0FA1-0A42-9F53-D00997E07B4F}" destId="{D2470A18-464E-0C42-A6C5-6043CC2160EB}" srcOrd="0" destOrd="0" presId="urn:microsoft.com/office/officeart/2005/8/layout/hProcess9"/>
    <dgm:cxn modelId="{5059A377-8E0F-4ACC-AAC4-A5D0150E6D88}" type="presParOf" srcId="{05BBD437-0FA1-0A42-9F53-D00997E07B4F}" destId="{93461016-3109-7B49-9ED9-DD91E465D370}" srcOrd="1" destOrd="0" presId="urn:microsoft.com/office/officeart/2005/8/layout/hProcess9"/>
    <dgm:cxn modelId="{6E75A4AA-0792-403B-BBBF-59399B1F0376}" type="presParOf" srcId="{05BBD437-0FA1-0A42-9F53-D00997E07B4F}" destId="{D7E74413-4623-734B-87A6-BEC12929E6DB}" srcOrd="2" destOrd="0" presId="urn:microsoft.com/office/officeart/2005/8/layout/hProcess9"/>
    <dgm:cxn modelId="{D9E3373F-DFDC-4E25-9D8B-20EED48C8E31}" type="presParOf" srcId="{05BBD437-0FA1-0A42-9F53-D00997E07B4F}" destId="{B3604761-E3B1-6E4A-A2D0-17FDEC242D59}" srcOrd="3" destOrd="0" presId="urn:microsoft.com/office/officeart/2005/8/layout/hProcess9"/>
    <dgm:cxn modelId="{1563F442-ACB4-4DCF-ACC1-9E33B9608F6B}" type="presParOf" srcId="{05BBD437-0FA1-0A42-9F53-D00997E07B4F}" destId="{526E3019-DA17-DC48-BCC3-3C7ADEE2159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CCB95A-93ED-A24A-AD22-83C5B9AB5FE7}" type="doc">
      <dgm:prSet loTypeId="urn:microsoft.com/office/officeart/2005/8/layout/hList1" loCatId="" qsTypeId="urn:microsoft.com/office/officeart/2005/8/quickstyle/simple4" qsCatId="simple" csTypeId="urn:microsoft.com/office/officeart/2005/8/colors/accent1_2" csCatId="accent1"/>
      <dgm:spPr/>
      <dgm:t>
        <a:bodyPr/>
        <a:lstStyle/>
        <a:p>
          <a:endParaRPr lang="en-US"/>
        </a:p>
      </dgm:t>
    </dgm:pt>
    <dgm:pt modelId="{66EC6BF3-3EAC-F345-B0AF-E126C50488AA}">
      <dgm:prSet/>
      <dgm:spPr/>
      <dgm:t>
        <a:bodyPr/>
        <a:lstStyle/>
        <a:p>
          <a:pPr rtl="0"/>
          <a:r>
            <a:rPr lang="en-US" i="1" dirty="0"/>
            <a:t>Can you explain how these factors impacted obedience in the Milgram experiment?</a:t>
          </a:r>
          <a:endParaRPr lang="en-US" dirty="0"/>
        </a:p>
      </dgm:t>
    </dgm:pt>
    <dgm:pt modelId="{398EBDEC-78E6-CC43-909D-1D13183B7CD1}" type="parTrans" cxnId="{1C9927CA-8889-D14F-B2DA-0A3C9BC0AA72}">
      <dgm:prSet/>
      <dgm:spPr/>
      <dgm:t>
        <a:bodyPr/>
        <a:lstStyle/>
        <a:p>
          <a:endParaRPr lang="en-US"/>
        </a:p>
      </dgm:t>
    </dgm:pt>
    <dgm:pt modelId="{2B1E64D3-4D01-184C-B30A-5ABA7B8B650F}" type="sibTrans" cxnId="{1C9927CA-8889-D14F-B2DA-0A3C9BC0AA72}">
      <dgm:prSet/>
      <dgm:spPr/>
      <dgm:t>
        <a:bodyPr/>
        <a:lstStyle/>
        <a:p>
          <a:endParaRPr lang="en-US"/>
        </a:p>
      </dgm:t>
    </dgm:pt>
    <dgm:pt modelId="{FFC207F8-4187-414B-97D1-C1B045EA40D6}">
      <dgm:prSet/>
      <dgm:spPr/>
      <dgm:t>
        <a:bodyPr/>
        <a:lstStyle/>
        <a:p>
          <a:pPr rtl="0"/>
          <a:r>
            <a:rPr lang="en-US" dirty="0"/>
            <a:t>Physical presence of the experimenter </a:t>
          </a:r>
        </a:p>
      </dgm:t>
    </dgm:pt>
    <dgm:pt modelId="{9D735C22-08B6-5D41-BC93-4C7C907DA594}" type="parTrans" cxnId="{FC5B9A3B-BE53-A24F-A3CD-9A9BECE4F195}">
      <dgm:prSet/>
      <dgm:spPr/>
      <dgm:t>
        <a:bodyPr/>
        <a:lstStyle/>
        <a:p>
          <a:endParaRPr lang="en-US"/>
        </a:p>
      </dgm:t>
    </dgm:pt>
    <dgm:pt modelId="{1CCF5E41-AC59-7445-B5C5-7F59B0FC2BB4}" type="sibTrans" cxnId="{FC5B9A3B-BE53-A24F-A3CD-9A9BECE4F195}">
      <dgm:prSet/>
      <dgm:spPr/>
      <dgm:t>
        <a:bodyPr/>
        <a:lstStyle/>
        <a:p>
          <a:endParaRPr lang="en-US"/>
        </a:p>
      </dgm:t>
    </dgm:pt>
    <dgm:pt modelId="{7B45416C-3C69-6348-BDBF-DAE98AF5BF9E}">
      <dgm:prSet/>
      <dgm:spPr/>
      <dgm:t>
        <a:bodyPr/>
        <a:lstStyle/>
        <a:p>
          <a:pPr rtl="0"/>
          <a:r>
            <a:rPr lang="en-US" dirty="0"/>
            <a:t>Physical closeness of teacher and learner</a:t>
          </a:r>
        </a:p>
      </dgm:t>
    </dgm:pt>
    <dgm:pt modelId="{DB34F4C0-BA00-A648-9019-AF845A2DC1C1}" type="parTrans" cxnId="{3C4BAB9E-DB7A-1549-AEBB-4A5260C455C5}">
      <dgm:prSet/>
      <dgm:spPr/>
      <dgm:t>
        <a:bodyPr/>
        <a:lstStyle/>
        <a:p>
          <a:endParaRPr lang="en-US"/>
        </a:p>
      </dgm:t>
    </dgm:pt>
    <dgm:pt modelId="{0D7282A0-0D27-3941-9BFC-4FF2DC31DE8B}" type="sibTrans" cxnId="{3C4BAB9E-DB7A-1549-AEBB-4A5260C455C5}">
      <dgm:prSet/>
      <dgm:spPr/>
      <dgm:t>
        <a:bodyPr/>
        <a:lstStyle/>
        <a:p>
          <a:endParaRPr lang="en-US"/>
        </a:p>
      </dgm:t>
    </dgm:pt>
    <dgm:pt modelId="{8EDAD303-824B-3242-AC5D-D64A49257493}">
      <dgm:prSet/>
      <dgm:spPr/>
      <dgm:t>
        <a:bodyPr/>
        <a:lstStyle/>
        <a:p>
          <a:pPr rtl="0"/>
          <a:r>
            <a:rPr lang="en-US" dirty="0"/>
            <a:t>Setting of the study</a:t>
          </a:r>
        </a:p>
      </dgm:t>
    </dgm:pt>
    <dgm:pt modelId="{98B1F21B-9D92-DA48-89E5-3CC82BBA51A1}" type="parTrans" cxnId="{C7671CDE-86C7-114C-926E-DDB12756EE12}">
      <dgm:prSet/>
      <dgm:spPr/>
      <dgm:t>
        <a:bodyPr/>
        <a:lstStyle/>
        <a:p>
          <a:endParaRPr lang="en-US"/>
        </a:p>
      </dgm:t>
    </dgm:pt>
    <dgm:pt modelId="{3893F5B3-C66D-C840-A8F7-518D09DA1859}" type="sibTrans" cxnId="{C7671CDE-86C7-114C-926E-DDB12756EE12}">
      <dgm:prSet/>
      <dgm:spPr/>
      <dgm:t>
        <a:bodyPr/>
        <a:lstStyle/>
        <a:p>
          <a:endParaRPr lang="en-US"/>
        </a:p>
      </dgm:t>
    </dgm:pt>
    <dgm:pt modelId="{05E5F327-93F5-FA46-99E8-2C00D9D6EAE6}">
      <dgm:prSet/>
      <dgm:spPr/>
      <dgm:t>
        <a:bodyPr/>
        <a:lstStyle/>
        <a:p>
          <a:pPr rtl="0"/>
          <a:r>
            <a:rPr lang="en-US" dirty="0"/>
            <a:t>Experimenter unanimity</a:t>
          </a:r>
        </a:p>
      </dgm:t>
    </dgm:pt>
    <dgm:pt modelId="{904A1E2D-DCEA-2C4E-BC0E-742290C8527C}" type="parTrans" cxnId="{AB3A114E-C4C0-284E-A744-EED60FBFE050}">
      <dgm:prSet/>
      <dgm:spPr/>
      <dgm:t>
        <a:bodyPr/>
        <a:lstStyle/>
        <a:p>
          <a:endParaRPr lang="en-US"/>
        </a:p>
      </dgm:t>
    </dgm:pt>
    <dgm:pt modelId="{A9531C41-400A-9245-8C71-487098038539}" type="sibTrans" cxnId="{AB3A114E-C4C0-284E-A744-EED60FBFE050}">
      <dgm:prSet/>
      <dgm:spPr/>
      <dgm:t>
        <a:bodyPr/>
        <a:lstStyle/>
        <a:p>
          <a:endParaRPr lang="en-US"/>
        </a:p>
      </dgm:t>
    </dgm:pt>
    <dgm:pt modelId="{BBCA13B2-5CE8-7848-B85C-867DD796438E}">
      <dgm:prSet/>
      <dgm:spPr/>
      <dgm:t>
        <a:bodyPr/>
        <a:lstStyle/>
        <a:p>
          <a:pPr rtl="0"/>
          <a:r>
            <a:rPr lang="en-US" dirty="0"/>
            <a:t>Teacher responsibility</a:t>
          </a:r>
        </a:p>
      </dgm:t>
    </dgm:pt>
    <dgm:pt modelId="{B03404E2-2649-D442-A7FF-FA7E1C0C0825}" type="parTrans" cxnId="{F0D6F188-F0AF-C24A-9F7D-06968D3D9705}">
      <dgm:prSet/>
      <dgm:spPr/>
      <dgm:t>
        <a:bodyPr/>
        <a:lstStyle/>
        <a:p>
          <a:endParaRPr lang="en-US"/>
        </a:p>
      </dgm:t>
    </dgm:pt>
    <dgm:pt modelId="{1E8F0E94-14F0-C740-B2BE-7AD1B0736A50}" type="sibTrans" cxnId="{F0D6F188-F0AF-C24A-9F7D-06968D3D9705}">
      <dgm:prSet/>
      <dgm:spPr/>
      <dgm:t>
        <a:bodyPr/>
        <a:lstStyle/>
        <a:p>
          <a:endParaRPr lang="en-US"/>
        </a:p>
      </dgm:t>
    </dgm:pt>
    <dgm:pt modelId="{0D9C8061-CEA0-144E-9DD6-15C1188DE284}" type="pres">
      <dgm:prSet presAssocID="{68CCB95A-93ED-A24A-AD22-83C5B9AB5FE7}" presName="Name0" presStyleCnt="0">
        <dgm:presLayoutVars>
          <dgm:dir/>
          <dgm:animLvl val="lvl"/>
          <dgm:resizeHandles val="exact"/>
        </dgm:presLayoutVars>
      </dgm:prSet>
      <dgm:spPr/>
    </dgm:pt>
    <dgm:pt modelId="{F85C5DE4-D5F4-EB48-968C-FCA3F2ED9A67}" type="pres">
      <dgm:prSet presAssocID="{66EC6BF3-3EAC-F345-B0AF-E126C50488AA}" presName="composite" presStyleCnt="0"/>
      <dgm:spPr/>
    </dgm:pt>
    <dgm:pt modelId="{53AE982A-B478-B943-A582-ED23F54813AD}" type="pres">
      <dgm:prSet presAssocID="{66EC6BF3-3EAC-F345-B0AF-E126C50488AA}" presName="parTx" presStyleLbl="alignNode1" presStyleIdx="0" presStyleCnt="1">
        <dgm:presLayoutVars>
          <dgm:chMax val="0"/>
          <dgm:chPref val="0"/>
          <dgm:bulletEnabled val="1"/>
        </dgm:presLayoutVars>
      </dgm:prSet>
      <dgm:spPr/>
    </dgm:pt>
    <dgm:pt modelId="{24B690DD-8A85-A64E-97CE-B52BB987BD27}" type="pres">
      <dgm:prSet presAssocID="{66EC6BF3-3EAC-F345-B0AF-E126C50488AA}" presName="desTx" presStyleLbl="alignAccFollowNode1" presStyleIdx="0" presStyleCnt="1">
        <dgm:presLayoutVars>
          <dgm:bulletEnabled val="1"/>
        </dgm:presLayoutVars>
      </dgm:prSet>
      <dgm:spPr/>
    </dgm:pt>
  </dgm:ptLst>
  <dgm:cxnLst>
    <dgm:cxn modelId="{4CDCEF11-48C4-4B59-A77E-0397467DE198}" type="presOf" srcId="{FFC207F8-4187-414B-97D1-C1B045EA40D6}" destId="{24B690DD-8A85-A64E-97CE-B52BB987BD27}" srcOrd="0" destOrd="0" presId="urn:microsoft.com/office/officeart/2005/8/layout/hList1"/>
    <dgm:cxn modelId="{BA202C2D-489B-4729-AE6C-F622CE4446A4}" type="presOf" srcId="{8EDAD303-824B-3242-AC5D-D64A49257493}" destId="{24B690DD-8A85-A64E-97CE-B52BB987BD27}" srcOrd="0" destOrd="2" presId="urn:microsoft.com/office/officeart/2005/8/layout/hList1"/>
    <dgm:cxn modelId="{FC5B9A3B-BE53-A24F-A3CD-9A9BECE4F195}" srcId="{66EC6BF3-3EAC-F345-B0AF-E126C50488AA}" destId="{FFC207F8-4187-414B-97D1-C1B045EA40D6}" srcOrd="0" destOrd="0" parTransId="{9D735C22-08B6-5D41-BC93-4C7C907DA594}" sibTransId="{1CCF5E41-AC59-7445-B5C5-7F59B0FC2BB4}"/>
    <dgm:cxn modelId="{35D33D45-6169-4B36-9321-55160B502642}" type="presOf" srcId="{68CCB95A-93ED-A24A-AD22-83C5B9AB5FE7}" destId="{0D9C8061-CEA0-144E-9DD6-15C1188DE284}" srcOrd="0" destOrd="0" presId="urn:microsoft.com/office/officeart/2005/8/layout/hList1"/>
    <dgm:cxn modelId="{41B89B4A-1D07-4514-8989-F1E494912C50}" type="presOf" srcId="{BBCA13B2-5CE8-7848-B85C-867DD796438E}" destId="{24B690DD-8A85-A64E-97CE-B52BB987BD27}" srcOrd="0" destOrd="4" presId="urn:microsoft.com/office/officeart/2005/8/layout/hList1"/>
    <dgm:cxn modelId="{AB3A114E-C4C0-284E-A744-EED60FBFE050}" srcId="{66EC6BF3-3EAC-F345-B0AF-E126C50488AA}" destId="{05E5F327-93F5-FA46-99E8-2C00D9D6EAE6}" srcOrd="3" destOrd="0" parTransId="{904A1E2D-DCEA-2C4E-BC0E-742290C8527C}" sibTransId="{A9531C41-400A-9245-8C71-487098038539}"/>
    <dgm:cxn modelId="{F0D6F188-F0AF-C24A-9F7D-06968D3D9705}" srcId="{66EC6BF3-3EAC-F345-B0AF-E126C50488AA}" destId="{BBCA13B2-5CE8-7848-B85C-867DD796438E}" srcOrd="4" destOrd="0" parTransId="{B03404E2-2649-D442-A7FF-FA7E1C0C0825}" sibTransId="{1E8F0E94-14F0-C740-B2BE-7AD1B0736A50}"/>
    <dgm:cxn modelId="{3C4BAB9E-DB7A-1549-AEBB-4A5260C455C5}" srcId="{66EC6BF3-3EAC-F345-B0AF-E126C50488AA}" destId="{7B45416C-3C69-6348-BDBF-DAE98AF5BF9E}" srcOrd="1" destOrd="0" parTransId="{DB34F4C0-BA00-A648-9019-AF845A2DC1C1}" sibTransId="{0D7282A0-0D27-3941-9BFC-4FF2DC31DE8B}"/>
    <dgm:cxn modelId="{7AFEC0AD-A74B-4B2C-A28D-D018E407F246}" type="presOf" srcId="{66EC6BF3-3EAC-F345-B0AF-E126C50488AA}" destId="{53AE982A-B478-B943-A582-ED23F54813AD}" srcOrd="0" destOrd="0" presId="urn:microsoft.com/office/officeart/2005/8/layout/hList1"/>
    <dgm:cxn modelId="{CEE288B6-D4FC-4A7C-84BE-B5F63BAB369E}" type="presOf" srcId="{05E5F327-93F5-FA46-99E8-2C00D9D6EAE6}" destId="{24B690DD-8A85-A64E-97CE-B52BB987BD27}" srcOrd="0" destOrd="3" presId="urn:microsoft.com/office/officeart/2005/8/layout/hList1"/>
    <dgm:cxn modelId="{1C9927CA-8889-D14F-B2DA-0A3C9BC0AA72}" srcId="{68CCB95A-93ED-A24A-AD22-83C5B9AB5FE7}" destId="{66EC6BF3-3EAC-F345-B0AF-E126C50488AA}" srcOrd="0" destOrd="0" parTransId="{398EBDEC-78E6-CC43-909D-1D13183B7CD1}" sibTransId="{2B1E64D3-4D01-184C-B30A-5ABA7B8B650F}"/>
    <dgm:cxn modelId="{EFDEF4CB-B03B-4CA0-8DBA-EF39FF0A9156}" type="presOf" srcId="{7B45416C-3C69-6348-BDBF-DAE98AF5BF9E}" destId="{24B690DD-8A85-A64E-97CE-B52BB987BD27}" srcOrd="0" destOrd="1" presId="urn:microsoft.com/office/officeart/2005/8/layout/hList1"/>
    <dgm:cxn modelId="{C7671CDE-86C7-114C-926E-DDB12756EE12}" srcId="{66EC6BF3-3EAC-F345-B0AF-E126C50488AA}" destId="{8EDAD303-824B-3242-AC5D-D64A49257493}" srcOrd="2" destOrd="0" parTransId="{98B1F21B-9D92-DA48-89E5-3CC82BBA51A1}" sibTransId="{3893F5B3-C66D-C840-A8F7-518D09DA1859}"/>
    <dgm:cxn modelId="{21B589AE-6FF4-46DC-BFEE-63F4E1BD4D3D}" type="presParOf" srcId="{0D9C8061-CEA0-144E-9DD6-15C1188DE284}" destId="{F85C5DE4-D5F4-EB48-968C-FCA3F2ED9A67}" srcOrd="0" destOrd="0" presId="urn:microsoft.com/office/officeart/2005/8/layout/hList1"/>
    <dgm:cxn modelId="{21FD39FB-4580-471D-9BB1-CB510FD56311}" type="presParOf" srcId="{F85C5DE4-D5F4-EB48-968C-FCA3F2ED9A67}" destId="{53AE982A-B478-B943-A582-ED23F54813AD}" srcOrd="0" destOrd="0" presId="urn:microsoft.com/office/officeart/2005/8/layout/hList1"/>
    <dgm:cxn modelId="{1F7A4157-A85C-4710-8196-1FA9F4F82ED5}" type="presParOf" srcId="{F85C5DE4-D5F4-EB48-968C-FCA3F2ED9A67}" destId="{24B690DD-8A85-A64E-97CE-B52BB987BD2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267DA7-4BB1-E84D-ACA9-ADBD6B08B43E}" type="doc">
      <dgm:prSet loTypeId="urn:microsoft.com/office/officeart/2005/8/layout/hList1" loCatId="" qsTypeId="urn:microsoft.com/office/officeart/2005/8/quickstyle/simple4" qsCatId="simple" csTypeId="urn:microsoft.com/office/officeart/2005/8/colors/accent3_4" csCatId="accent3" phldr="1"/>
      <dgm:spPr/>
      <dgm:t>
        <a:bodyPr/>
        <a:lstStyle/>
        <a:p>
          <a:endParaRPr lang="en-US"/>
        </a:p>
      </dgm:t>
    </dgm:pt>
    <dgm:pt modelId="{53726E19-F97C-6142-92E1-9364754ADDAE}">
      <dgm:prSet/>
      <dgm:spPr/>
      <dgm:t>
        <a:bodyPr/>
        <a:lstStyle/>
        <a:p>
          <a:pPr rtl="0"/>
          <a:r>
            <a:rPr lang="en-US" dirty="0"/>
            <a:t>What do the critics say?</a:t>
          </a:r>
        </a:p>
      </dgm:t>
    </dgm:pt>
    <dgm:pt modelId="{7E615F36-8A83-F14F-89A8-234255D30019}" type="parTrans" cxnId="{CC045063-43CC-D24C-96CA-1D43DFC58E62}">
      <dgm:prSet/>
      <dgm:spPr/>
      <dgm:t>
        <a:bodyPr/>
        <a:lstStyle/>
        <a:p>
          <a:endParaRPr lang="en-US"/>
        </a:p>
      </dgm:t>
    </dgm:pt>
    <dgm:pt modelId="{BAB3D679-A18E-114A-91CB-6A064C36F755}" type="sibTrans" cxnId="{CC045063-43CC-D24C-96CA-1D43DFC58E62}">
      <dgm:prSet/>
      <dgm:spPr/>
      <dgm:t>
        <a:bodyPr/>
        <a:lstStyle/>
        <a:p>
          <a:endParaRPr lang="en-US"/>
        </a:p>
      </dgm:t>
    </dgm:pt>
    <dgm:pt modelId="{D8C3319B-A0B3-9E40-B569-64FBF4152E45}">
      <dgm:prSet/>
      <dgm:spPr/>
      <dgm:t>
        <a:bodyPr/>
        <a:lstStyle/>
        <a:p>
          <a:pPr rtl="0"/>
          <a:r>
            <a:rPr lang="en-US" dirty="0"/>
            <a:t>Experimental obligation because of agreement to and payment for participation</a:t>
          </a:r>
        </a:p>
      </dgm:t>
    </dgm:pt>
    <dgm:pt modelId="{2EF3A999-D656-1C48-868B-25B34E4C90FF}" type="parTrans" cxnId="{C8C9E658-C226-C244-AA16-B124A64FA2B0}">
      <dgm:prSet/>
      <dgm:spPr/>
      <dgm:t>
        <a:bodyPr/>
        <a:lstStyle/>
        <a:p>
          <a:endParaRPr lang="en-US"/>
        </a:p>
      </dgm:t>
    </dgm:pt>
    <dgm:pt modelId="{0D1EAFE7-D778-0F4E-8845-6BB764218C69}" type="sibTrans" cxnId="{C8C9E658-C226-C244-AA16-B124A64FA2B0}">
      <dgm:prSet/>
      <dgm:spPr/>
      <dgm:t>
        <a:bodyPr/>
        <a:lstStyle/>
        <a:p>
          <a:endParaRPr lang="en-US"/>
        </a:p>
      </dgm:t>
    </dgm:pt>
    <dgm:pt modelId="{F9E2D458-8CCC-D645-84F8-AAF9775BCB85}">
      <dgm:prSet/>
      <dgm:spPr/>
      <dgm:t>
        <a:bodyPr/>
        <a:lstStyle/>
        <a:p>
          <a:pPr rtl="0"/>
          <a:r>
            <a:rPr lang="en-US" dirty="0"/>
            <a:t>Violations of ethical guidelines</a:t>
          </a:r>
        </a:p>
      </dgm:t>
    </dgm:pt>
    <dgm:pt modelId="{C70F0867-4B7B-4F4C-AEEF-E287093F7495}" type="parTrans" cxnId="{DDF7B9F3-9DA0-D54E-B3BF-37A0473B23BA}">
      <dgm:prSet/>
      <dgm:spPr/>
      <dgm:t>
        <a:bodyPr/>
        <a:lstStyle/>
        <a:p>
          <a:endParaRPr lang="en-US"/>
        </a:p>
      </dgm:t>
    </dgm:pt>
    <dgm:pt modelId="{5EA43C5B-A12C-704C-B6BF-4DF5A6D7EC2F}" type="sibTrans" cxnId="{DDF7B9F3-9DA0-D54E-B3BF-37A0473B23BA}">
      <dgm:prSet/>
      <dgm:spPr/>
      <dgm:t>
        <a:bodyPr/>
        <a:lstStyle/>
        <a:p>
          <a:endParaRPr lang="en-US"/>
        </a:p>
      </dgm:t>
    </dgm:pt>
    <dgm:pt modelId="{C93369C2-5B69-834F-91C6-5A44A5D4608A}" type="pres">
      <dgm:prSet presAssocID="{52267DA7-4BB1-E84D-ACA9-ADBD6B08B43E}" presName="Name0" presStyleCnt="0">
        <dgm:presLayoutVars>
          <dgm:dir/>
          <dgm:animLvl val="lvl"/>
          <dgm:resizeHandles val="exact"/>
        </dgm:presLayoutVars>
      </dgm:prSet>
      <dgm:spPr/>
    </dgm:pt>
    <dgm:pt modelId="{564B09B4-47B1-1C44-BEB2-DDB02331F2A8}" type="pres">
      <dgm:prSet presAssocID="{53726E19-F97C-6142-92E1-9364754ADDAE}" presName="composite" presStyleCnt="0"/>
      <dgm:spPr/>
    </dgm:pt>
    <dgm:pt modelId="{C97185D3-E30D-B043-A5CB-253F05BDC743}" type="pres">
      <dgm:prSet presAssocID="{53726E19-F97C-6142-92E1-9364754ADDAE}" presName="parTx" presStyleLbl="alignNode1" presStyleIdx="0" presStyleCnt="1">
        <dgm:presLayoutVars>
          <dgm:chMax val="0"/>
          <dgm:chPref val="0"/>
          <dgm:bulletEnabled val="1"/>
        </dgm:presLayoutVars>
      </dgm:prSet>
      <dgm:spPr/>
    </dgm:pt>
    <dgm:pt modelId="{A928FB4B-9257-D342-9B13-D1723514F7FE}" type="pres">
      <dgm:prSet presAssocID="{53726E19-F97C-6142-92E1-9364754ADDAE}" presName="desTx" presStyleLbl="alignAccFollowNode1" presStyleIdx="0" presStyleCnt="1">
        <dgm:presLayoutVars>
          <dgm:bulletEnabled val="1"/>
        </dgm:presLayoutVars>
      </dgm:prSet>
      <dgm:spPr/>
    </dgm:pt>
  </dgm:ptLst>
  <dgm:cxnLst>
    <dgm:cxn modelId="{DFB1EC11-5197-450E-9908-5E4446D39FDE}" type="presOf" srcId="{53726E19-F97C-6142-92E1-9364754ADDAE}" destId="{C97185D3-E30D-B043-A5CB-253F05BDC743}" srcOrd="0" destOrd="0" presId="urn:microsoft.com/office/officeart/2005/8/layout/hList1"/>
    <dgm:cxn modelId="{2040DB36-E789-41EF-9F45-AAEC61A1E33F}" type="presOf" srcId="{52267DA7-4BB1-E84D-ACA9-ADBD6B08B43E}" destId="{C93369C2-5B69-834F-91C6-5A44A5D4608A}" srcOrd="0" destOrd="0" presId="urn:microsoft.com/office/officeart/2005/8/layout/hList1"/>
    <dgm:cxn modelId="{CC045063-43CC-D24C-96CA-1D43DFC58E62}" srcId="{52267DA7-4BB1-E84D-ACA9-ADBD6B08B43E}" destId="{53726E19-F97C-6142-92E1-9364754ADDAE}" srcOrd="0" destOrd="0" parTransId="{7E615F36-8A83-F14F-89A8-234255D30019}" sibTransId="{BAB3D679-A18E-114A-91CB-6A064C36F755}"/>
    <dgm:cxn modelId="{C8C9E658-C226-C244-AA16-B124A64FA2B0}" srcId="{53726E19-F97C-6142-92E1-9364754ADDAE}" destId="{D8C3319B-A0B3-9E40-B569-64FBF4152E45}" srcOrd="1" destOrd="0" parTransId="{2EF3A999-D656-1C48-868B-25B34E4C90FF}" sibTransId="{0D1EAFE7-D778-0F4E-8845-6BB764218C69}"/>
    <dgm:cxn modelId="{DDF7B9F3-9DA0-D54E-B3BF-37A0473B23BA}" srcId="{53726E19-F97C-6142-92E1-9364754ADDAE}" destId="{F9E2D458-8CCC-D645-84F8-AAF9775BCB85}" srcOrd="0" destOrd="0" parTransId="{C70F0867-4B7B-4F4C-AEEF-E287093F7495}" sibTransId="{5EA43C5B-A12C-704C-B6BF-4DF5A6D7EC2F}"/>
    <dgm:cxn modelId="{D27F74F6-900B-4B4C-BE76-E96FF4FD02A2}" type="presOf" srcId="{F9E2D458-8CCC-D645-84F8-AAF9775BCB85}" destId="{A928FB4B-9257-D342-9B13-D1723514F7FE}" srcOrd="0" destOrd="0" presId="urn:microsoft.com/office/officeart/2005/8/layout/hList1"/>
    <dgm:cxn modelId="{B3A13AFF-AC5D-44E1-B3C3-99520E87E006}" type="presOf" srcId="{D8C3319B-A0B3-9E40-B569-64FBF4152E45}" destId="{A928FB4B-9257-D342-9B13-D1723514F7FE}" srcOrd="0" destOrd="1" presId="urn:microsoft.com/office/officeart/2005/8/layout/hList1"/>
    <dgm:cxn modelId="{5B6403D9-FC41-4D7A-AD05-5ADA1FF4E300}" type="presParOf" srcId="{C93369C2-5B69-834F-91C6-5A44A5D4608A}" destId="{564B09B4-47B1-1C44-BEB2-DDB02331F2A8}" srcOrd="0" destOrd="0" presId="urn:microsoft.com/office/officeart/2005/8/layout/hList1"/>
    <dgm:cxn modelId="{8C902803-F786-4BCA-BF52-3DDF4F01AF8A}" type="presParOf" srcId="{564B09B4-47B1-1C44-BEB2-DDB02331F2A8}" destId="{C97185D3-E30D-B043-A5CB-253F05BDC743}" srcOrd="0" destOrd="0" presId="urn:microsoft.com/office/officeart/2005/8/layout/hList1"/>
    <dgm:cxn modelId="{F3897991-084A-4A14-B42B-D09011AFABBC}" type="presParOf" srcId="{564B09B4-47B1-1C44-BEB2-DDB02331F2A8}" destId="{A928FB4B-9257-D342-9B13-D1723514F7F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BAC38-DB64-164C-A33A-D3E57345F52F}">
      <dsp:nvSpPr>
        <dsp:cNvPr id="0" name=""/>
        <dsp:cNvSpPr/>
      </dsp:nvSpPr>
      <dsp:spPr>
        <a:xfrm rot="5400000">
          <a:off x="1264186" y="1401035"/>
          <a:ext cx="1006399" cy="1145749"/>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F315B40E-C995-E444-8602-002DF8AA488F}">
      <dsp:nvSpPr>
        <dsp:cNvPr id="0" name=""/>
        <dsp:cNvSpPr/>
      </dsp:nvSpPr>
      <dsp:spPr>
        <a:xfrm>
          <a:off x="0" y="343351"/>
          <a:ext cx="3688644" cy="1185873"/>
        </a:xfrm>
        <a:prstGeom prst="roundRect">
          <a:avLst>
            <a:gd name="adj" fmla="val 1667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t>Foot-in-the-door</a:t>
          </a:r>
          <a:endParaRPr lang="en-US" sz="3500" kern="1200" dirty="0"/>
        </a:p>
      </dsp:txBody>
      <dsp:txXfrm>
        <a:off x="57900" y="401251"/>
        <a:ext cx="3572844" cy="1070073"/>
      </dsp:txXfrm>
    </dsp:sp>
    <dsp:sp modelId="{A90B8FF1-2C66-EF46-8EAC-FF6A78EBD518}">
      <dsp:nvSpPr>
        <dsp:cNvPr id="0" name=""/>
        <dsp:cNvSpPr/>
      </dsp:nvSpPr>
      <dsp:spPr>
        <a:xfrm>
          <a:off x="2691735" y="398521"/>
          <a:ext cx="1232187" cy="95847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5F83FD1-EB5F-8143-A77C-5BA73C5C1E38}">
      <dsp:nvSpPr>
        <dsp:cNvPr id="0" name=""/>
        <dsp:cNvSpPr/>
      </dsp:nvSpPr>
      <dsp:spPr>
        <a:xfrm rot="5400000">
          <a:off x="3147515" y="2733163"/>
          <a:ext cx="1006399" cy="1145749"/>
        </a:xfrm>
        <a:prstGeom prst="bentUpArrow">
          <a:avLst>
            <a:gd name="adj1" fmla="val 32840"/>
            <a:gd name="adj2" fmla="val 25000"/>
            <a:gd name="adj3" fmla="val 35780"/>
          </a:avLst>
        </a:prstGeom>
        <a:solidFill>
          <a:schemeClr val="accent1">
            <a:tint val="50000"/>
            <a:hueOff val="4330742"/>
            <a:satOff val="-7029"/>
            <a:lumOff val="430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C99CEE4-245C-924D-AAD8-3E5F6AB47048}">
      <dsp:nvSpPr>
        <dsp:cNvPr id="0" name=""/>
        <dsp:cNvSpPr/>
      </dsp:nvSpPr>
      <dsp:spPr>
        <a:xfrm>
          <a:off x="1883650" y="1617549"/>
          <a:ext cx="3688644" cy="1185873"/>
        </a:xfrm>
        <a:prstGeom prst="roundRect">
          <a:avLst>
            <a:gd name="adj" fmla="val 1667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t>Door-in-the-face</a:t>
          </a:r>
          <a:endParaRPr lang="en-US" sz="3500" kern="1200" dirty="0"/>
        </a:p>
      </dsp:txBody>
      <dsp:txXfrm>
        <a:off x="1941550" y="1675449"/>
        <a:ext cx="3572844" cy="1070073"/>
      </dsp:txXfrm>
    </dsp:sp>
    <dsp:sp modelId="{9A8BE6A0-9C07-A843-889D-0BE05995A9E6}">
      <dsp:nvSpPr>
        <dsp:cNvPr id="0" name=""/>
        <dsp:cNvSpPr/>
      </dsp:nvSpPr>
      <dsp:spPr>
        <a:xfrm>
          <a:off x="4575064" y="1730649"/>
          <a:ext cx="1232187" cy="95847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06A4276-2BF6-3C4B-A334-5B2231094101}">
      <dsp:nvSpPr>
        <dsp:cNvPr id="0" name=""/>
        <dsp:cNvSpPr/>
      </dsp:nvSpPr>
      <dsp:spPr>
        <a:xfrm rot="5400000">
          <a:off x="5030844" y="4065290"/>
          <a:ext cx="1006399" cy="1145749"/>
        </a:xfrm>
        <a:prstGeom prst="bentUpArrow">
          <a:avLst>
            <a:gd name="adj1" fmla="val 32840"/>
            <a:gd name="adj2" fmla="val 25000"/>
            <a:gd name="adj3" fmla="val 35780"/>
          </a:avLst>
        </a:prstGeom>
        <a:solidFill>
          <a:schemeClr val="accent1">
            <a:tint val="50000"/>
            <a:hueOff val="8661485"/>
            <a:satOff val="-14058"/>
            <a:lumOff val="860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DB31F65-BE64-674F-8A82-AC3A5358752D}">
      <dsp:nvSpPr>
        <dsp:cNvPr id="0" name=""/>
        <dsp:cNvSpPr/>
      </dsp:nvSpPr>
      <dsp:spPr>
        <a:xfrm>
          <a:off x="3766979" y="2949676"/>
          <a:ext cx="3688644" cy="1185873"/>
        </a:xfrm>
        <a:prstGeom prst="roundRect">
          <a:avLst>
            <a:gd name="adj" fmla="val 1667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t>Low-ball</a:t>
          </a:r>
          <a:endParaRPr lang="en-US" sz="3500" kern="1200" dirty="0"/>
        </a:p>
      </dsp:txBody>
      <dsp:txXfrm>
        <a:off x="3824879" y="3007576"/>
        <a:ext cx="3572844" cy="1070073"/>
      </dsp:txXfrm>
    </dsp:sp>
    <dsp:sp modelId="{E5FEE9AE-9BFA-2F4A-8BD6-DA3B599CA672}">
      <dsp:nvSpPr>
        <dsp:cNvPr id="0" name=""/>
        <dsp:cNvSpPr/>
      </dsp:nvSpPr>
      <dsp:spPr>
        <a:xfrm>
          <a:off x="6458393" y="3062776"/>
          <a:ext cx="1232187" cy="95847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9D34E9-658B-864C-8719-C42EEFE55F75}">
      <dsp:nvSpPr>
        <dsp:cNvPr id="0" name=""/>
        <dsp:cNvSpPr/>
      </dsp:nvSpPr>
      <dsp:spPr>
        <a:xfrm>
          <a:off x="5650308" y="4281804"/>
          <a:ext cx="3353670" cy="1185873"/>
        </a:xfrm>
        <a:prstGeom prst="roundRect">
          <a:avLst>
            <a:gd name="adj" fmla="val 1667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t>That</a:t>
          </a:r>
          <a:r>
            <a:rPr lang="fr-FR" sz="3500" kern="1200"/>
            <a:t>'</a:t>
          </a:r>
          <a:r>
            <a:rPr lang="en-US" sz="3500" kern="1200"/>
            <a:t>s-not-all</a:t>
          </a:r>
          <a:endParaRPr lang="en-US" sz="3500" kern="1200" dirty="0"/>
        </a:p>
      </dsp:txBody>
      <dsp:txXfrm>
        <a:off x="5708208" y="4339704"/>
        <a:ext cx="3237870" cy="1070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EDBD4-65C7-4645-A7CC-61190E1DD7CB}">
      <dsp:nvSpPr>
        <dsp:cNvPr id="0" name=""/>
        <dsp:cNvSpPr/>
      </dsp:nvSpPr>
      <dsp:spPr>
        <a:xfrm>
          <a:off x="708659" y="0"/>
          <a:ext cx="8031480" cy="4997224"/>
        </a:xfrm>
        <a:prstGeom prst="rightArrow">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2470A18-464E-0C42-A6C5-6043CC2160EB}">
      <dsp:nvSpPr>
        <dsp:cNvPr id="0" name=""/>
        <dsp:cNvSpPr/>
      </dsp:nvSpPr>
      <dsp:spPr>
        <a:xfrm>
          <a:off x="10150" y="1499167"/>
          <a:ext cx="3041332" cy="1998889"/>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Milgram</a:t>
          </a:r>
          <a:r>
            <a:rPr lang="fr-FR" sz="3800" kern="1200"/>
            <a:t>'</a:t>
          </a:r>
          <a:r>
            <a:rPr lang="en-US" sz="3800" kern="1200"/>
            <a:t>s experiment</a:t>
          </a:r>
          <a:endParaRPr lang="en-US" sz="3800" kern="1200" dirty="0"/>
        </a:p>
      </dsp:txBody>
      <dsp:txXfrm>
        <a:off x="107728" y="1596745"/>
        <a:ext cx="2846176" cy="1803733"/>
      </dsp:txXfrm>
    </dsp:sp>
    <dsp:sp modelId="{D7E74413-4623-734B-87A6-BEC12929E6DB}">
      <dsp:nvSpPr>
        <dsp:cNvPr id="0" name=""/>
        <dsp:cNvSpPr/>
      </dsp:nvSpPr>
      <dsp:spPr>
        <a:xfrm>
          <a:off x="3203733" y="1499167"/>
          <a:ext cx="3041332" cy="1998889"/>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dirty="0"/>
            <a:t>The </a:t>
          </a:r>
          <a:r>
            <a:rPr lang="en-US" sz="3800" kern="1200" dirty="0" err="1"/>
            <a:t>Astroten</a:t>
          </a:r>
          <a:r>
            <a:rPr lang="en-US" sz="3800" kern="1200" dirty="0"/>
            <a:t> study</a:t>
          </a:r>
        </a:p>
      </dsp:txBody>
      <dsp:txXfrm>
        <a:off x="3301311" y="1596745"/>
        <a:ext cx="2846176" cy="1803733"/>
      </dsp:txXfrm>
    </dsp:sp>
    <dsp:sp modelId="{526E3019-DA17-DC48-BCC3-3C7ADEE21591}">
      <dsp:nvSpPr>
        <dsp:cNvPr id="0" name=""/>
        <dsp:cNvSpPr/>
      </dsp:nvSpPr>
      <dsp:spPr>
        <a:xfrm>
          <a:off x="6397317" y="1499167"/>
          <a:ext cx="3041332" cy="1998889"/>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The Jonestown massacre</a:t>
          </a:r>
        </a:p>
      </dsp:txBody>
      <dsp:txXfrm>
        <a:off x="6494895" y="1596745"/>
        <a:ext cx="2846176" cy="1803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E982A-B478-B943-A582-ED23F54813AD}">
      <dsp:nvSpPr>
        <dsp:cNvPr id="0" name=""/>
        <dsp:cNvSpPr/>
      </dsp:nvSpPr>
      <dsp:spPr>
        <a:xfrm>
          <a:off x="0" y="275641"/>
          <a:ext cx="10763794" cy="1447642"/>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rtl="0">
            <a:lnSpc>
              <a:spcPct val="90000"/>
            </a:lnSpc>
            <a:spcBef>
              <a:spcPct val="0"/>
            </a:spcBef>
            <a:spcAft>
              <a:spcPct val="35000"/>
            </a:spcAft>
            <a:buNone/>
          </a:pPr>
          <a:r>
            <a:rPr lang="en-US" sz="4000" i="1" kern="1200" dirty="0"/>
            <a:t>Can you explain how these factors impacted obedience in the Milgram experiment?</a:t>
          </a:r>
          <a:endParaRPr lang="en-US" sz="4000" kern="1200" dirty="0"/>
        </a:p>
      </dsp:txBody>
      <dsp:txXfrm>
        <a:off x="0" y="275641"/>
        <a:ext cx="10763794" cy="1447642"/>
      </dsp:txXfrm>
    </dsp:sp>
    <dsp:sp modelId="{24B690DD-8A85-A64E-97CE-B52BB987BD27}">
      <dsp:nvSpPr>
        <dsp:cNvPr id="0" name=""/>
        <dsp:cNvSpPr/>
      </dsp:nvSpPr>
      <dsp:spPr>
        <a:xfrm>
          <a:off x="0" y="1723284"/>
          <a:ext cx="10763794" cy="351360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3360" tIns="213360" rIns="284480" bIns="320040" numCol="1" spcCol="1270" anchor="t" anchorCtr="0">
          <a:noAutofit/>
        </a:bodyPr>
        <a:lstStyle/>
        <a:p>
          <a:pPr marL="285750" lvl="1" indent="-285750" algn="l" defTabSz="1778000" rtl="0">
            <a:lnSpc>
              <a:spcPct val="90000"/>
            </a:lnSpc>
            <a:spcBef>
              <a:spcPct val="0"/>
            </a:spcBef>
            <a:spcAft>
              <a:spcPct val="15000"/>
            </a:spcAft>
            <a:buChar char="•"/>
          </a:pPr>
          <a:r>
            <a:rPr lang="en-US" sz="4000" kern="1200" dirty="0"/>
            <a:t>Physical presence of the experimenter </a:t>
          </a:r>
        </a:p>
        <a:p>
          <a:pPr marL="285750" lvl="1" indent="-285750" algn="l" defTabSz="1778000" rtl="0">
            <a:lnSpc>
              <a:spcPct val="90000"/>
            </a:lnSpc>
            <a:spcBef>
              <a:spcPct val="0"/>
            </a:spcBef>
            <a:spcAft>
              <a:spcPct val="15000"/>
            </a:spcAft>
            <a:buChar char="•"/>
          </a:pPr>
          <a:r>
            <a:rPr lang="en-US" sz="4000" kern="1200" dirty="0"/>
            <a:t>Physical closeness of teacher and learner</a:t>
          </a:r>
        </a:p>
        <a:p>
          <a:pPr marL="285750" lvl="1" indent="-285750" algn="l" defTabSz="1778000" rtl="0">
            <a:lnSpc>
              <a:spcPct val="90000"/>
            </a:lnSpc>
            <a:spcBef>
              <a:spcPct val="0"/>
            </a:spcBef>
            <a:spcAft>
              <a:spcPct val="15000"/>
            </a:spcAft>
            <a:buChar char="•"/>
          </a:pPr>
          <a:r>
            <a:rPr lang="en-US" sz="4000" kern="1200" dirty="0"/>
            <a:t>Setting of the study</a:t>
          </a:r>
        </a:p>
        <a:p>
          <a:pPr marL="285750" lvl="1" indent="-285750" algn="l" defTabSz="1778000" rtl="0">
            <a:lnSpc>
              <a:spcPct val="90000"/>
            </a:lnSpc>
            <a:spcBef>
              <a:spcPct val="0"/>
            </a:spcBef>
            <a:spcAft>
              <a:spcPct val="15000"/>
            </a:spcAft>
            <a:buChar char="•"/>
          </a:pPr>
          <a:r>
            <a:rPr lang="en-US" sz="4000" kern="1200" dirty="0"/>
            <a:t>Experimenter unanimity</a:t>
          </a:r>
        </a:p>
        <a:p>
          <a:pPr marL="285750" lvl="1" indent="-285750" algn="l" defTabSz="1778000" rtl="0">
            <a:lnSpc>
              <a:spcPct val="90000"/>
            </a:lnSpc>
            <a:spcBef>
              <a:spcPct val="0"/>
            </a:spcBef>
            <a:spcAft>
              <a:spcPct val="15000"/>
            </a:spcAft>
            <a:buChar char="•"/>
          </a:pPr>
          <a:r>
            <a:rPr lang="en-US" sz="4000" kern="1200" dirty="0"/>
            <a:t>Teacher responsibility</a:t>
          </a:r>
        </a:p>
      </dsp:txBody>
      <dsp:txXfrm>
        <a:off x="0" y="1723284"/>
        <a:ext cx="10763794" cy="3513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185D3-E30D-B043-A5CB-253F05BDC743}">
      <dsp:nvSpPr>
        <dsp:cNvPr id="0" name=""/>
        <dsp:cNvSpPr/>
      </dsp:nvSpPr>
      <dsp:spPr>
        <a:xfrm>
          <a:off x="0" y="169931"/>
          <a:ext cx="8229600" cy="1238400"/>
        </a:xfrm>
        <a:prstGeom prst="rect">
          <a:avLst/>
        </a:prstGeom>
        <a:gradFill rotWithShape="0">
          <a:gsLst>
            <a:gs pos="0">
              <a:schemeClr val="accent3">
                <a:shade val="50000"/>
                <a:hueOff val="0"/>
                <a:satOff val="0"/>
                <a:lumOff val="0"/>
                <a:alphaOff val="0"/>
                <a:tint val="100000"/>
                <a:shade val="100000"/>
                <a:satMod val="130000"/>
              </a:schemeClr>
            </a:gs>
            <a:gs pos="100000">
              <a:schemeClr val="accent3">
                <a:shade val="50000"/>
                <a:hueOff val="0"/>
                <a:satOff val="0"/>
                <a:lumOff val="0"/>
                <a:alphaOff val="0"/>
                <a:tint val="50000"/>
                <a:shade val="100000"/>
                <a:satMod val="350000"/>
              </a:schemeClr>
            </a:gs>
          </a:gsLst>
          <a:lin ang="16200000" scaled="0"/>
        </a:gradFill>
        <a:ln w="9525" cap="flat" cmpd="sng" algn="ctr">
          <a:solidFill>
            <a:schemeClr val="accent3">
              <a:shade val="5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305816" tIns="174752" rIns="305816" bIns="174752" numCol="1" spcCol="1270" anchor="ctr" anchorCtr="0">
          <a:noAutofit/>
        </a:bodyPr>
        <a:lstStyle/>
        <a:p>
          <a:pPr marL="0" lvl="0" indent="0" algn="ctr" defTabSz="1911350" rtl="0">
            <a:lnSpc>
              <a:spcPct val="90000"/>
            </a:lnSpc>
            <a:spcBef>
              <a:spcPct val="0"/>
            </a:spcBef>
            <a:spcAft>
              <a:spcPct val="35000"/>
            </a:spcAft>
            <a:buNone/>
          </a:pPr>
          <a:r>
            <a:rPr lang="en-US" sz="4300" kern="1200" dirty="0"/>
            <a:t>What do the critics say?</a:t>
          </a:r>
        </a:p>
      </dsp:txBody>
      <dsp:txXfrm>
        <a:off x="0" y="169931"/>
        <a:ext cx="8229600" cy="1238400"/>
      </dsp:txXfrm>
    </dsp:sp>
    <dsp:sp modelId="{A928FB4B-9257-D342-9B13-D1723514F7FE}">
      <dsp:nvSpPr>
        <dsp:cNvPr id="0" name=""/>
        <dsp:cNvSpPr/>
      </dsp:nvSpPr>
      <dsp:spPr>
        <a:xfrm>
          <a:off x="0" y="1408331"/>
          <a:ext cx="8229600" cy="2950874"/>
        </a:xfrm>
        <a:prstGeom prst="rect">
          <a:avLst/>
        </a:prstGeom>
        <a:solidFill>
          <a:schemeClr val="accent3">
            <a:alpha val="90000"/>
            <a:tint val="55000"/>
            <a:hueOff val="0"/>
            <a:satOff val="0"/>
            <a:lumOff val="0"/>
            <a:alphaOff val="0"/>
          </a:schemeClr>
        </a:solidFill>
        <a:ln w="9525" cap="flat" cmpd="sng" algn="ctr">
          <a:solidFill>
            <a:schemeClr val="accent3">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9362" tIns="229362" rIns="305816" bIns="344043" numCol="1" spcCol="1270" anchor="t" anchorCtr="0">
          <a:noAutofit/>
        </a:bodyPr>
        <a:lstStyle/>
        <a:p>
          <a:pPr marL="285750" lvl="1" indent="-285750" algn="l" defTabSz="1911350" rtl="0">
            <a:lnSpc>
              <a:spcPct val="90000"/>
            </a:lnSpc>
            <a:spcBef>
              <a:spcPct val="0"/>
            </a:spcBef>
            <a:spcAft>
              <a:spcPct val="15000"/>
            </a:spcAft>
            <a:buChar char="•"/>
          </a:pPr>
          <a:r>
            <a:rPr lang="en-US" sz="4300" kern="1200" dirty="0"/>
            <a:t>Violations of ethical guidelines</a:t>
          </a:r>
        </a:p>
        <a:p>
          <a:pPr marL="285750" lvl="1" indent="-285750" algn="l" defTabSz="1911350" rtl="0">
            <a:lnSpc>
              <a:spcPct val="90000"/>
            </a:lnSpc>
            <a:spcBef>
              <a:spcPct val="0"/>
            </a:spcBef>
            <a:spcAft>
              <a:spcPct val="15000"/>
            </a:spcAft>
            <a:buChar char="•"/>
          </a:pPr>
          <a:r>
            <a:rPr lang="en-US" sz="4300" kern="1200" dirty="0"/>
            <a:t>Experimental obligation because of agreement to and payment for participation</a:t>
          </a:r>
        </a:p>
      </dsp:txBody>
      <dsp:txXfrm>
        <a:off x="0" y="1408331"/>
        <a:ext cx="8229600" cy="2950874"/>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DD25E0-1769-4AC8-A661-139D3DC2A5A5}" type="datetimeFigureOut">
              <a:rPr lang="en-GB" smtClean="0"/>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ED1A6B-416E-4188-A5B5-8C7095F897BF}" type="slidenum">
              <a:rPr lang="en-GB" smtClean="0"/>
              <a:t>‹#›</a:t>
            </a:fld>
            <a:endParaRPr lang="en-GB"/>
          </a:p>
        </p:txBody>
      </p:sp>
    </p:spTree>
    <p:extLst>
      <p:ext uri="{BB962C8B-B14F-4D97-AF65-F5344CB8AC3E}">
        <p14:creationId xmlns:p14="http://schemas.microsoft.com/office/powerpoint/2010/main" val="1385687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Occurs in many facets of life (e.g., salespeople, fundraisers, politicians, and anyone else who to get people to say </a:t>
            </a:r>
            <a:r>
              <a:rPr lang="ja-JP" altLang="en-US">
                <a:latin typeface="Arial" charset="0"/>
              </a:rPr>
              <a:t>“</a:t>
            </a:r>
            <a:r>
              <a:rPr lang="en-US" altLang="ja-JP">
                <a:latin typeface="Calibri" charset="0"/>
              </a:rPr>
              <a:t>yes</a:t>
            </a:r>
            <a:r>
              <a:rPr lang="ja-JP" altLang="en-US">
                <a:latin typeface="Arial" charset="0"/>
              </a:rPr>
              <a:t>”</a:t>
            </a:r>
            <a:r>
              <a:rPr lang="en-US" altLang="ja-JP">
                <a:latin typeface="Calibri" charset="0"/>
              </a:rPr>
              <a:t> to their requests).</a:t>
            </a:r>
          </a:p>
          <a:p>
            <a:pPr eaLnBrk="1" hangingPunct="1">
              <a:spcBef>
                <a:spcPct val="0"/>
              </a:spcBef>
            </a:pPr>
            <a:endParaRPr lang="en-US">
              <a:latin typeface="Calibri" charset="0"/>
            </a:endParaRPr>
          </a:p>
        </p:txBody>
      </p:sp>
      <p:sp>
        <p:nvSpPr>
          <p:cNvPr id="348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A6F2B1-2D66-E94B-A9C5-E06B59F2D7D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974426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97231E-18B9-432D-9E68-6EB372FCCF0C}"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29842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lnSpc>
                <a:spcPct val="95000"/>
              </a:lnSpc>
              <a:buFont typeface="Arial"/>
              <a:buChar char="•"/>
              <a:defRPr/>
            </a:pPr>
            <a:r>
              <a:rPr lang="en-US" sz="2000" dirty="0">
                <a:latin typeface="Calibri" charset="0"/>
              </a:rPr>
              <a:t>Freedman and Fraser</a:t>
            </a:r>
            <a:r>
              <a:rPr lang="fr-FR" altLang="ja-JP" sz="2000" dirty="0">
                <a:latin typeface="Arial" charset="0"/>
              </a:rPr>
              <a:t>'</a:t>
            </a:r>
            <a:r>
              <a:rPr lang="en-US" altLang="ja-JP" sz="2000" dirty="0">
                <a:latin typeface="Calibri" charset="0"/>
              </a:rPr>
              <a:t>s (1966) classic study, some people were asked directly to put a large ugly sign urging careful driving in their front yards.</a:t>
            </a:r>
          </a:p>
          <a:p>
            <a:pPr marL="742950" lvl="1" indent="-285750" eaLnBrk="1" hangingPunct="1">
              <a:lnSpc>
                <a:spcPct val="95000"/>
              </a:lnSpc>
              <a:buFont typeface="Arial"/>
              <a:buChar char="•"/>
              <a:defRPr/>
            </a:pPr>
            <a:r>
              <a:rPr lang="en-US" sz="1800" dirty="0">
                <a:latin typeface="Calibri" charset="0"/>
              </a:rPr>
              <a:t>Almost all such people refused the large ugly sign.</a:t>
            </a:r>
          </a:p>
          <a:p>
            <a:pPr marL="742950" lvl="1" indent="-285750" eaLnBrk="1" hangingPunct="1">
              <a:lnSpc>
                <a:spcPct val="95000"/>
              </a:lnSpc>
              <a:buFont typeface="Arial"/>
              <a:buChar char="•"/>
              <a:defRPr/>
            </a:pPr>
            <a:r>
              <a:rPr lang="en-US" sz="1800" dirty="0">
                <a:latin typeface="Calibri" charset="0"/>
              </a:rPr>
              <a:t>However, some other people were first asked to sign a petition urging careful driving.</a:t>
            </a:r>
          </a:p>
          <a:p>
            <a:pPr marL="742950" lvl="1" indent="-285750" eaLnBrk="1" hangingPunct="1">
              <a:lnSpc>
                <a:spcPct val="95000"/>
              </a:lnSpc>
              <a:buFont typeface="Arial"/>
              <a:buChar char="•"/>
              <a:defRPr/>
            </a:pPr>
            <a:r>
              <a:rPr lang="en-US" sz="1800" dirty="0">
                <a:latin typeface="Calibri" charset="0"/>
              </a:rPr>
              <a:t>Two weeks after signing this petition (that is, agreeing to a rather small request), the majority of these latter people agreed to allow the large ugly sign in the front yards.</a:t>
            </a:r>
          </a:p>
          <a:p>
            <a:pPr marL="800100" lvl="2" indent="-342900" eaLnBrk="1" hangingPunct="1">
              <a:buFont typeface="Arial"/>
              <a:buChar char="•"/>
              <a:defRPr/>
            </a:pPr>
            <a:r>
              <a:rPr lang="en-US" sz="2400" dirty="0">
                <a:latin typeface="Calibri" charset="0"/>
              </a:rPr>
              <a:t>Once we have made a commitment (such as signing a safe driving petition), we feel pressure to remain consistent (by putting up the large ugly sign) with the earlier action.</a:t>
            </a:r>
          </a:p>
          <a:p>
            <a:pPr marL="457200" indent="-457200" eaLnBrk="1" hangingPunct="1">
              <a:spcBef>
                <a:spcPct val="40000"/>
              </a:spcBef>
              <a:buFont typeface="Arial"/>
              <a:buChar char="•"/>
              <a:defRPr/>
            </a:pPr>
            <a:r>
              <a:rPr lang="en-US" sz="2800" dirty="0">
                <a:latin typeface="Calibri" charset="0"/>
              </a:rPr>
              <a:t>The technique was used by the Communist Chinese in the Korean War on prisoners of war</a:t>
            </a:r>
          </a:p>
          <a:p>
            <a:pPr marL="800100" lvl="1" indent="-342900" eaLnBrk="1" hangingPunct="1">
              <a:spcBef>
                <a:spcPct val="40000"/>
              </a:spcBef>
              <a:buFont typeface="Arial"/>
              <a:buChar char="•"/>
              <a:defRPr/>
            </a:pPr>
            <a:r>
              <a:rPr lang="en-US" sz="2400" dirty="0">
                <a:latin typeface="Calibri" charset="0"/>
              </a:rPr>
              <a:t>Many prisoners returning home after the war praised the Chinese Communists because while in captivity, the prisoners did small things such as writing out questions and then providing the pro-Communist answers, which often they just copied from a notebook.</a:t>
            </a:r>
          </a:p>
          <a:p>
            <a:pPr marL="800100" lvl="1" indent="-342900" eaLnBrk="1" hangingPunct="1">
              <a:spcBef>
                <a:spcPct val="40000"/>
              </a:spcBef>
              <a:buFont typeface="Arial"/>
              <a:buChar char="•"/>
              <a:defRPr/>
            </a:pPr>
            <a:r>
              <a:rPr lang="en-US" sz="2400" dirty="0">
                <a:latin typeface="Calibri" charset="0"/>
              </a:rPr>
              <a:t>Such minor actions induced more sympathy for the Communist cause. </a:t>
            </a:r>
          </a:p>
          <a:p>
            <a:pPr marL="342900" lvl="1" indent="-342900" eaLnBrk="1" hangingPunct="1">
              <a:buFont typeface="Arial"/>
              <a:buChar char="•"/>
              <a:defRPr/>
            </a:pPr>
            <a:endParaRPr lang="en-US" sz="2400" dirty="0">
              <a:latin typeface="Calibri" charset="0"/>
            </a:endParaRPr>
          </a:p>
          <a:p>
            <a:pPr eaLnBrk="1" hangingPunct="1">
              <a:defRPr/>
            </a:pPr>
            <a:endParaRPr lang="en-US" dirty="0"/>
          </a:p>
        </p:txBody>
      </p:sp>
      <p:sp>
        <p:nvSpPr>
          <p:cNvPr id="378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17E4BAB-0502-5441-B48A-958D9D7ACC29}" type="slidenum">
              <a:rPr lang="en-US" sz="1200">
                <a:solidFill>
                  <a:prstClr val="black"/>
                </a:solidFill>
              </a:rPr>
              <a:pPr eaLnBrk="1" hangingPunct="1"/>
              <a:t>8</a:t>
            </a:fld>
            <a:endParaRPr lang="en-US" sz="1200">
              <a:solidFill>
                <a:prstClr val="black"/>
              </a:solidFill>
            </a:endParaRPr>
          </a:p>
        </p:txBody>
      </p:sp>
    </p:spTree>
    <p:extLst>
      <p:ext uri="{BB962C8B-B14F-4D97-AF65-F5344CB8AC3E}">
        <p14:creationId xmlns:p14="http://schemas.microsoft.com/office/powerpoint/2010/main" val="2238157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lnSpc>
                <a:spcPct val="95000"/>
              </a:lnSpc>
              <a:buFont typeface="Arial"/>
              <a:buChar char="•"/>
              <a:defRPr/>
            </a:pPr>
            <a:r>
              <a:rPr lang="en-US" sz="2000" dirty="0">
                <a:latin typeface="Calibri" charset="0"/>
              </a:rPr>
              <a:t>Freedman and Fraser</a:t>
            </a:r>
            <a:r>
              <a:rPr lang="fr-FR" altLang="ja-JP" sz="2000" dirty="0">
                <a:latin typeface="Arial" charset="0"/>
              </a:rPr>
              <a:t>'</a:t>
            </a:r>
            <a:r>
              <a:rPr lang="en-US" altLang="ja-JP" sz="2000" dirty="0">
                <a:latin typeface="Calibri" charset="0"/>
              </a:rPr>
              <a:t>s (1966) classic study, some people were asked directly to put a large ugly sign urging careful driving in their front yards.</a:t>
            </a:r>
          </a:p>
          <a:p>
            <a:pPr marL="742950" lvl="1" indent="-285750" eaLnBrk="1" hangingPunct="1">
              <a:lnSpc>
                <a:spcPct val="95000"/>
              </a:lnSpc>
              <a:buFont typeface="Arial"/>
              <a:buChar char="•"/>
              <a:defRPr/>
            </a:pPr>
            <a:r>
              <a:rPr lang="en-US" sz="1800" dirty="0">
                <a:latin typeface="Calibri" charset="0"/>
              </a:rPr>
              <a:t>Almost all such people refused the large ugly sign.</a:t>
            </a:r>
          </a:p>
          <a:p>
            <a:pPr marL="742950" lvl="1" indent="-285750" eaLnBrk="1" hangingPunct="1">
              <a:lnSpc>
                <a:spcPct val="95000"/>
              </a:lnSpc>
              <a:buFont typeface="Arial"/>
              <a:buChar char="•"/>
              <a:defRPr/>
            </a:pPr>
            <a:r>
              <a:rPr lang="en-US" sz="1800" dirty="0">
                <a:latin typeface="Calibri" charset="0"/>
              </a:rPr>
              <a:t>However, some other people were first asked to sign a petition urging careful driving.</a:t>
            </a:r>
          </a:p>
          <a:p>
            <a:pPr marL="742950" lvl="1" indent="-285750" eaLnBrk="1" hangingPunct="1">
              <a:lnSpc>
                <a:spcPct val="95000"/>
              </a:lnSpc>
              <a:buFont typeface="Arial"/>
              <a:buChar char="•"/>
              <a:defRPr/>
            </a:pPr>
            <a:r>
              <a:rPr lang="en-US" sz="1800" dirty="0">
                <a:latin typeface="Calibri" charset="0"/>
              </a:rPr>
              <a:t>Two weeks after signing this petition (that is, agreeing to a rather small request), the majority of these latter people agreed to allow the large ugly sign in the front yards.</a:t>
            </a:r>
          </a:p>
          <a:p>
            <a:pPr marL="800100" lvl="2" indent="-342900" eaLnBrk="1" hangingPunct="1">
              <a:buFont typeface="Arial"/>
              <a:buChar char="•"/>
              <a:defRPr/>
            </a:pPr>
            <a:r>
              <a:rPr lang="en-US" sz="2400" dirty="0">
                <a:latin typeface="Calibri" charset="0"/>
              </a:rPr>
              <a:t>Once we have made a commitment (such as signing a safe driving petition), we feel pressure to remain consistent (by putting up the large ugly sign) with the earlier action.</a:t>
            </a:r>
          </a:p>
          <a:p>
            <a:pPr marL="457200" indent="-457200" eaLnBrk="1" hangingPunct="1">
              <a:spcBef>
                <a:spcPct val="40000"/>
              </a:spcBef>
              <a:buFont typeface="Arial"/>
              <a:buChar char="•"/>
              <a:defRPr/>
            </a:pPr>
            <a:r>
              <a:rPr lang="en-US" sz="2800" dirty="0">
                <a:latin typeface="Calibri" charset="0"/>
              </a:rPr>
              <a:t>The technique was used by the Communist Chinese in the Korean War on prisoners of war</a:t>
            </a:r>
          </a:p>
          <a:p>
            <a:pPr marL="800100" lvl="1" indent="-342900" eaLnBrk="1" hangingPunct="1">
              <a:spcBef>
                <a:spcPct val="40000"/>
              </a:spcBef>
              <a:buFont typeface="Arial"/>
              <a:buChar char="•"/>
              <a:defRPr/>
            </a:pPr>
            <a:r>
              <a:rPr lang="en-US" sz="2400" dirty="0">
                <a:latin typeface="Calibri" charset="0"/>
              </a:rPr>
              <a:t>Many prisoners returning home after the war praised the Chinese Communists because while in captivity, the prisoners did small things such as writing out questions and then providing the pro-Communist answers, which often they just copied from a notebook.</a:t>
            </a:r>
          </a:p>
          <a:p>
            <a:pPr marL="800100" lvl="1" indent="-342900" eaLnBrk="1" hangingPunct="1">
              <a:spcBef>
                <a:spcPct val="40000"/>
              </a:spcBef>
              <a:buFont typeface="Arial"/>
              <a:buChar char="•"/>
              <a:defRPr/>
            </a:pPr>
            <a:r>
              <a:rPr lang="en-US" sz="2400" dirty="0">
                <a:latin typeface="Calibri" charset="0"/>
              </a:rPr>
              <a:t>Such minor actions induced more sympathy for the Communist cause. </a:t>
            </a:r>
          </a:p>
          <a:p>
            <a:pPr marL="342900" lvl="1" indent="-342900" eaLnBrk="1" hangingPunct="1">
              <a:buFont typeface="Arial"/>
              <a:buChar char="•"/>
              <a:defRPr/>
            </a:pPr>
            <a:endParaRPr lang="en-US" sz="2400" dirty="0">
              <a:latin typeface="Calibri" charset="0"/>
            </a:endParaRPr>
          </a:p>
          <a:p>
            <a:pPr eaLnBrk="1" hangingPunct="1">
              <a:defRPr/>
            </a:pPr>
            <a:endParaRPr lang="en-US" dirty="0"/>
          </a:p>
        </p:txBody>
      </p:sp>
      <p:sp>
        <p:nvSpPr>
          <p:cNvPr id="378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17E4BAB-0502-5441-B48A-958D9D7ACC29}" type="slidenum">
              <a:rPr lang="en-US" sz="1200">
                <a:solidFill>
                  <a:prstClr val="black"/>
                </a:solidFill>
              </a:rPr>
              <a:pPr eaLnBrk="1" hangingPunct="1"/>
              <a:t>9</a:t>
            </a:fld>
            <a:endParaRPr lang="en-US" sz="1200">
              <a:solidFill>
                <a:prstClr val="black"/>
              </a:solidFill>
            </a:endParaRPr>
          </a:p>
        </p:txBody>
      </p:sp>
    </p:spTree>
    <p:extLst>
      <p:ext uri="{BB962C8B-B14F-4D97-AF65-F5344CB8AC3E}">
        <p14:creationId xmlns:p14="http://schemas.microsoft.com/office/powerpoint/2010/main" val="796840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lvl="1" indent="-171450" eaLnBrk="1" hangingPunct="1">
              <a:buFont typeface="Arial"/>
              <a:buChar char="•"/>
              <a:defRPr/>
            </a:pPr>
            <a:r>
              <a:rPr lang="en-US" sz="2000" dirty="0">
                <a:latin typeface="Calibri" charset="0"/>
              </a:rPr>
              <a:t>It is the smaller request that the person making the two requests wants compliance to.</a:t>
            </a:r>
            <a:endParaRPr lang="en-US" dirty="0">
              <a:latin typeface="Calibri" charset="0"/>
            </a:endParaRPr>
          </a:p>
          <a:p>
            <a:pPr marL="171450" indent="-171450" eaLnBrk="1" hangingPunct="1">
              <a:buFont typeface="Arial"/>
              <a:buChar char="•"/>
              <a:defRPr/>
            </a:pPr>
            <a:r>
              <a:rPr lang="en-US" dirty="0">
                <a:latin typeface="Calibri" charset="0"/>
              </a:rPr>
              <a:t>For instance, a teenager may ask his parents if he can have a new sports car for his 16</a:t>
            </a:r>
            <a:r>
              <a:rPr lang="en-US" baseline="30000" dirty="0">
                <a:latin typeface="Calibri" charset="0"/>
              </a:rPr>
              <a:t>th</a:t>
            </a:r>
            <a:r>
              <a:rPr lang="en-US" dirty="0">
                <a:latin typeface="Calibri" charset="0"/>
              </a:rPr>
              <a:t> birthday</a:t>
            </a:r>
          </a:p>
          <a:p>
            <a:pPr marL="628650" lvl="1" indent="-171450" eaLnBrk="1" hangingPunct="1">
              <a:buFont typeface="Arial"/>
              <a:buChar char="•"/>
              <a:defRPr/>
            </a:pPr>
            <a:r>
              <a:rPr lang="en-US" dirty="0">
                <a:latin typeface="Calibri" charset="0"/>
              </a:rPr>
              <a:t>His parents are likely to refuse</a:t>
            </a:r>
          </a:p>
          <a:p>
            <a:pPr marL="628650" lvl="1" indent="-171450" eaLnBrk="1" hangingPunct="1">
              <a:buFont typeface="Arial"/>
              <a:buChar char="•"/>
              <a:defRPr/>
            </a:pPr>
            <a:r>
              <a:rPr lang="en-US" dirty="0">
                <a:latin typeface="Calibri" charset="0"/>
              </a:rPr>
              <a:t>Then, the teenager asks his parents to help him pay for a used 20-year-old car, which is what he wanted his parents to help him with all along</a:t>
            </a:r>
          </a:p>
          <a:p>
            <a:pPr eaLnBrk="1" hangingPunct="1">
              <a:defRPr/>
            </a:pPr>
            <a:endParaRPr lang="en-US" dirty="0"/>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F5382FD-246D-9D4E-90E1-DD27AE7D722E}" type="slidenum">
              <a:rPr lang="en-US" sz="1200">
                <a:solidFill>
                  <a:prstClr val="black"/>
                </a:solidFill>
              </a:rPr>
              <a:pPr eaLnBrk="1" hangingPunct="1"/>
              <a:t>11</a:t>
            </a:fld>
            <a:endParaRPr lang="en-US" sz="1200">
              <a:solidFill>
                <a:prstClr val="black"/>
              </a:solidFill>
            </a:endParaRPr>
          </a:p>
        </p:txBody>
      </p:sp>
    </p:spTree>
    <p:extLst>
      <p:ext uri="{BB962C8B-B14F-4D97-AF65-F5344CB8AC3E}">
        <p14:creationId xmlns:p14="http://schemas.microsoft.com/office/powerpoint/2010/main" val="3692413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200">
                <a:latin typeface="Calibri" charset="0"/>
              </a:rPr>
              <a:t>This is similar to the foot-in-the-door technique in that a  second larger request is the one desired all along.</a:t>
            </a:r>
          </a:p>
          <a:p>
            <a:pPr eaLnBrk="1" hangingPunct="1"/>
            <a:endParaRPr lang="en-US">
              <a:latin typeface="Calibri" charset="0"/>
            </a:endParaRPr>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4D33B8F-9E52-4A40-80C5-73DBCBF550FB}" type="slidenum">
              <a:rPr lang="en-US" sz="1200">
                <a:solidFill>
                  <a:prstClr val="black"/>
                </a:solidFill>
              </a:rPr>
              <a:pPr eaLnBrk="1" hangingPunct="1"/>
              <a:t>13</a:t>
            </a:fld>
            <a:endParaRPr lang="en-US" sz="1200">
              <a:solidFill>
                <a:prstClr val="black"/>
              </a:solidFill>
            </a:endParaRPr>
          </a:p>
        </p:txBody>
      </p:sp>
    </p:spTree>
    <p:extLst>
      <p:ext uri="{BB962C8B-B14F-4D97-AF65-F5344CB8AC3E}">
        <p14:creationId xmlns:p14="http://schemas.microsoft.com/office/powerpoint/2010/main" val="180190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spcBef>
                <a:spcPct val="40000"/>
              </a:spcBef>
              <a:buFont typeface="Arial"/>
              <a:buChar char="•"/>
              <a:defRPr/>
            </a:pPr>
            <a:r>
              <a:rPr lang="en-US" sz="2400" dirty="0">
                <a:latin typeface="Calibri" charset="0"/>
              </a:rPr>
              <a:t>Often in infomercials on TV, for example, the announcer says </a:t>
            </a:r>
            <a:r>
              <a:rPr lang="ja-JP" altLang="en-US" sz="2400" dirty="0">
                <a:latin typeface="Arial" charset="0"/>
              </a:rPr>
              <a:t>“</a:t>
            </a:r>
            <a:r>
              <a:rPr lang="en-US" altLang="ja-JP" sz="2400" dirty="0">
                <a:latin typeface="Calibri" charset="0"/>
              </a:rPr>
              <a:t>But wait, that</a:t>
            </a:r>
            <a:r>
              <a:rPr lang="fr-FR" altLang="ja-JP" sz="2400" dirty="0">
                <a:latin typeface="Arial" charset="0"/>
              </a:rPr>
              <a:t>'</a:t>
            </a:r>
            <a:r>
              <a:rPr lang="en-US" altLang="ja-JP" sz="2400" dirty="0">
                <a:latin typeface="Calibri" charset="0"/>
              </a:rPr>
              <a:t>s not all, there</a:t>
            </a:r>
            <a:r>
              <a:rPr lang="fr-FR" altLang="ja-JP" sz="2400" dirty="0">
                <a:latin typeface="Arial" charset="0"/>
              </a:rPr>
              <a:t>'</a:t>
            </a:r>
            <a:r>
              <a:rPr lang="en-US" altLang="ja-JP" sz="2400" dirty="0">
                <a:latin typeface="Calibri" charset="0"/>
              </a:rPr>
              <a:t>s more!</a:t>
            </a:r>
            <a:r>
              <a:rPr lang="ja-JP" altLang="en-US" sz="2400" dirty="0">
                <a:latin typeface="Arial" charset="0"/>
              </a:rPr>
              <a:t>”</a:t>
            </a:r>
            <a:r>
              <a:rPr lang="en-US" altLang="ja-JP" sz="2400" dirty="0">
                <a:latin typeface="Calibri" charset="0"/>
              </a:rPr>
              <a:t> and the price is lowered or more merchandise is added to sweeten the deal, usually before you even have a chance to respond </a:t>
            </a:r>
          </a:p>
          <a:p>
            <a:pPr marL="342900" indent="-342900" eaLnBrk="1" hangingPunct="1">
              <a:spcBef>
                <a:spcPct val="40000"/>
              </a:spcBef>
              <a:buFont typeface="Arial"/>
              <a:buChar char="•"/>
              <a:defRPr/>
            </a:pPr>
            <a:r>
              <a:rPr lang="en-US" sz="2400" dirty="0">
                <a:latin typeface="Calibri" charset="0"/>
              </a:rPr>
              <a:t>Similarly, a car salesperson is likely to throw in additional options as bonuses before you can answer yes or no to a price offered.</a:t>
            </a:r>
          </a:p>
          <a:p>
            <a:pPr marL="342900" indent="-342900" eaLnBrk="1" hangingPunct="1">
              <a:spcBef>
                <a:spcPct val="40000"/>
              </a:spcBef>
              <a:buFont typeface="Arial"/>
              <a:buChar char="•"/>
              <a:defRPr/>
            </a:pPr>
            <a:r>
              <a:rPr lang="en-US" sz="2400" dirty="0">
                <a:latin typeface="Calibri" charset="0"/>
              </a:rPr>
              <a:t>The seller has done you a favor (thrown in bonus options, lowered the price), so you </a:t>
            </a:r>
            <a:r>
              <a:rPr lang="ja-JP" altLang="en-US" sz="2400" dirty="0">
                <a:latin typeface="Arial" charset="0"/>
              </a:rPr>
              <a:t>“</a:t>
            </a:r>
            <a:r>
              <a:rPr lang="en-US" altLang="ja-JP" sz="2400" dirty="0">
                <a:latin typeface="Calibri" charset="0"/>
              </a:rPr>
              <a:t>should</a:t>
            </a:r>
            <a:r>
              <a:rPr lang="ja-JP" altLang="en-US" sz="2400" dirty="0">
                <a:latin typeface="Arial" charset="0"/>
              </a:rPr>
              <a:t>”</a:t>
            </a:r>
            <a:r>
              <a:rPr lang="en-US" altLang="ja-JP" sz="2400" dirty="0">
                <a:latin typeface="Calibri" charset="0"/>
              </a:rPr>
              <a:t> reciprocate by accepting the offer (i.e., comply). </a:t>
            </a:r>
            <a:endParaRPr lang="en-US" sz="2400" dirty="0">
              <a:latin typeface="Calibri" charset="0"/>
            </a:endParaRPr>
          </a:p>
          <a:p>
            <a:pPr eaLnBrk="1" hangingPunct="1">
              <a:spcBef>
                <a:spcPct val="40000"/>
              </a:spcBef>
              <a:buFont typeface="Arial"/>
              <a:buNone/>
              <a:defRPr/>
            </a:pPr>
            <a:endParaRPr lang="en-US" sz="2400" dirty="0">
              <a:latin typeface="Calibri" charset="0"/>
            </a:endParaRPr>
          </a:p>
          <a:p>
            <a:pPr eaLnBrk="1" hangingPunct="1">
              <a:defRPr/>
            </a:pPr>
            <a:endParaRPr lang="en-US" dirty="0"/>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5D6E898-E1C1-3F44-96F6-4D822FE7EC77}" type="slidenum">
              <a:rPr lang="en-US" sz="1200">
                <a:solidFill>
                  <a:prstClr val="black"/>
                </a:solidFill>
              </a:rPr>
              <a:pPr eaLnBrk="1" hangingPunct="1"/>
              <a:t>15</a:t>
            </a:fld>
            <a:endParaRPr lang="en-US" sz="1200">
              <a:solidFill>
                <a:prstClr val="black"/>
              </a:solidFill>
            </a:endParaRPr>
          </a:p>
        </p:txBody>
      </p:sp>
    </p:spTree>
    <p:extLst>
      <p:ext uri="{BB962C8B-B14F-4D97-AF65-F5344CB8AC3E}">
        <p14:creationId xmlns:p14="http://schemas.microsoft.com/office/powerpoint/2010/main" val="3413430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spcBef>
                <a:spcPct val="40000"/>
              </a:spcBef>
              <a:buFont typeface="Arial"/>
              <a:buChar char="•"/>
              <a:defRPr/>
            </a:pPr>
            <a:r>
              <a:rPr lang="en-US" sz="2400" dirty="0">
                <a:latin typeface="Calibri" charset="0"/>
              </a:rPr>
              <a:t>Often in infomercials on TV, for example, the announcer says </a:t>
            </a:r>
            <a:r>
              <a:rPr lang="ja-JP" altLang="en-US" sz="2400" dirty="0">
                <a:latin typeface="Arial" charset="0"/>
              </a:rPr>
              <a:t>“</a:t>
            </a:r>
            <a:r>
              <a:rPr lang="en-US" altLang="ja-JP" sz="2400" dirty="0">
                <a:latin typeface="Calibri" charset="0"/>
              </a:rPr>
              <a:t>But wait, that</a:t>
            </a:r>
            <a:r>
              <a:rPr lang="fr-FR" altLang="ja-JP" sz="2400" dirty="0">
                <a:latin typeface="Arial" charset="0"/>
              </a:rPr>
              <a:t>'</a:t>
            </a:r>
            <a:r>
              <a:rPr lang="en-US" altLang="ja-JP" sz="2400" dirty="0">
                <a:latin typeface="Calibri" charset="0"/>
              </a:rPr>
              <a:t>s not all, there</a:t>
            </a:r>
            <a:r>
              <a:rPr lang="fr-FR" altLang="ja-JP" sz="2400" dirty="0">
                <a:latin typeface="Arial" charset="0"/>
              </a:rPr>
              <a:t>'</a:t>
            </a:r>
            <a:r>
              <a:rPr lang="en-US" altLang="ja-JP" sz="2400" dirty="0">
                <a:latin typeface="Calibri" charset="0"/>
              </a:rPr>
              <a:t>s more!</a:t>
            </a:r>
            <a:r>
              <a:rPr lang="ja-JP" altLang="en-US" sz="2400" dirty="0">
                <a:latin typeface="Arial" charset="0"/>
              </a:rPr>
              <a:t>”</a:t>
            </a:r>
            <a:r>
              <a:rPr lang="en-US" altLang="ja-JP" sz="2400" dirty="0">
                <a:latin typeface="Calibri" charset="0"/>
              </a:rPr>
              <a:t> and the price is lowered or more merchandise is added to sweeten the deal, usually before you even have a chance to respond </a:t>
            </a:r>
          </a:p>
          <a:p>
            <a:pPr marL="342900" indent="-342900" eaLnBrk="1" hangingPunct="1">
              <a:spcBef>
                <a:spcPct val="40000"/>
              </a:spcBef>
              <a:buFont typeface="Arial"/>
              <a:buChar char="•"/>
              <a:defRPr/>
            </a:pPr>
            <a:r>
              <a:rPr lang="en-US" sz="2400" dirty="0">
                <a:latin typeface="Calibri" charset="0"/>
              </a:rPr>
              <a:t>Similarly, a car salesperson is likely to throw in additional options as bonuses before you can answer yes or no to a price offered.</a:t>
            </a:r>
          </a:p>
          <a:p>
            <a:pPr marL="342900" indent="-342900" eaLnBrk="1" hangingPunct="1">
              <a:spcBef>
                <a:spcPct val="40000"/>
              </a:spcBef>
              <a:buFont typeface="Arial"/>
              <a:buChar char="•"/>
              <a:defRPr/>
            </a:pPr>
            <a:r>
              <a:rPr lang="en-US" sz="2400" dirty="0">
                <a:latin typeface="Calibri" charset="0"/>
              </a:rPr>
              <a:t>The seller has done you a favor (thrown in bonus options, lowered the price), so you </a:t>
            </a:r>
            <a:r>
              <a:rPr lang="ja-JP" altLang="en-US" sz="2400" dirty="0">
                <a:latin typeface="Arial" charset="0"/>
              </a:rPr>
              <a:t>“</a:t>
            </a:r>
            <a:r>
              <a:rPr lang="en-US" altLang="ja-JP" sz="2400" dirty="0">
                <a:latin typeface="Calibri" charset="0"/>
              </a:rPr>
              <a:t>should</a:t>
            </a:r>
            <a:r>
              <a:rPr lang="ja-JP" altLang="en-US" sz="2400" dirty="0">
                <a:latin typeface="Arial" charset="0"/>
              </a:rPr>
              <a:t>”</a:t>
            </a:r>
            <a:r>
              <a:rPr lang="en-US" altLang="ja-JP" sz="2400" dirty="0">
                <a:latin typeface="Calibri" charset="0"/>
              </a:rPr>
              <a:t> reciprocate by accepting the offer (i.e., comply). </a:t>
            </a:r>
            <a:endParaRPr lang="en-US" sz="2400" dirty="0">
              <a:latin typeface="Calibri" charset="0"/>
            </a:endParaRPr>
          </a:p>
          <a:p>
            <a:pPr eaLnBrk="1" hangingPunct="1">
              <a:spcBef>
                <a:spcPct val="40000"/>
              </a:spcBef>
              <a:buFont typeface="Arial"/>
              <a:buNone/>
              <a:defRPr/>
            </a:pPr>
            <a:endParaRPr lang="en-US" sz="2400" dirty="0">
              <a:latin typeface="Calibri" charset="0"/>
            </a:endParaRPr>
          </a:p>
          <a:p>
            <a:pPr eaLnBrk="1" hangingPunct="1">
              <a:defRPr/>
            </a:pPr>
            <a:endParaRPr lang="en-US" dirty="0"/>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5D6E898-E1C1-3F44-96F6-4D822FE7EC77}" type="slidenum">
              <a:rPr lang="en-US" sz="1200">
                <a:solidFill>
                  <a:prstClr val="black"/>
                </a:solidFill>
              </a:rPr>
              <a:pPr eaLnBrk="1" hangingPunct="1"/>
              <a:t>16</a:t>
            </a:fld>
            <a:endParaRPr lang="en-US" sz="1200">
              <a:solidFill>
                <a:prstClr val="black"/>
              </a:solidFill>
            </a:endParaRPr>
          </a:p>
        </p:txBody>
      </p:sp>
    </p:spTree>
    <p:extLst>
      <p:ext uri="{BB962C8B-B14F-4D97-AF65-F5344CB8AC3E}">
        <p14:creationId xmlns:p14="http://schemas.microsoft.com/office/powerpoint/2010/main" val="4233573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Obedience is good in some instances, such as obeying societal laws.</a:t>
            </a:r>
          </a:p>
          <a:p>
            <a:pPr marL="171450" indent="-171450" eaLnBrk="1" hangingPunct="1">
              <a:buFont typeface="Arial"/>
              <a:buChar char="•"/>
              <a:defRPr/>
            </a:pPr>
            <a:r>
              <a:rPr lang="en-US" dirty="0">
                <a:latin typeface="Calibri" charset="0"/>
              </a:rPr>
              <a:t>Obedience is bad in other instances, such as in the My Lai massacre during the Vietnam War, when American soldiers were ordered to shoot innocent villagers (and they did so). </a:t>
            </a:r>
          </a:p>
          <a:p>
            <a:pPr eaLnBrk="1" hangingPunct="1">
              <a:defRPr/>
            </a:pPr>
            <a:endParaRPr lang="en-US" dirty="0"/>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BDF4F05-0C51-8940-B6DC-E0B4F5F6974B}" type="slidenum">
              <a:rPr lang="en-US" sz="1200">
                <a:solidFill>
                  <a:prstClr val="black"/>
                </a:solidFill>
              </a:rPr>
              <a:pPr eaLnBrk="1" hangingPunct="1"/>
              <a:t>24</a:t>
            </a:fld>
            <a:endParaRPr lang="en-US" sz="1200">
              <a:solidFill>
                <a:prstClr val="black"/>
              </a:solidFill>
            </a:endParaRPr>
          </a:p>
        </p:txBody>
      </p:sp>
    </p:spTree>
    <p:extLst>
      <p:ext uri="{BB962C8B-B14F-4D97-AF65-F5344CB8AC3E}">
        <p14:creationId xmlns:p14="http://schemas.microsoft.com/office/powerpoint/2010/main" val="3080223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buFont typeface="Arial"/>
              <a:buChar char="•"/>
              <a:defRPr/>
            </a:pPr>
            <a:r>
              <a:rPr lang="en-US" sz="2500" dirty="0">
                <a:solidFill>
                  <a:srgbClr val="000000"/>
                </a:solidFill>
                <a:latin typeface="Calibri" charset="0"/>
              </a:rPr>
              <a:t>The </a:t>
            </a:r>
            <a:r>
              <a:rPr lang="en-US" sz="2500" b="1" dirty="0">
                <a:solidFill>
                  <a:srgbClr val="000000"/>
                </a:solidFill>
                <a:latin typeface="Calibri" charset="0"/>
              </a:rPr>
              <a:t>physical presence of the experimenter</a:t>
            </a:r>
            <a:r>
              <a:rPr lang="en-US" sz="2500" dirty="0">
                <a:solidFill>
                  <a:srgbClr val="000000"/>
                </a:solidFill>
                <a:latin typeface="Calibri" charset="0"/>
              </a:rPr>
              <a:t> (the person with authority)</a:t>
            </a:r>
          </a:p>
          <a:p>
            <a:pPr marL="800100" lvl="1" indent="-342900" eaLnBrk="1" hangingPunct="1">
              <a:buFont typeface="Arial"/>
              <a:buChar char="•"/>
              <a:defRPr/>
            </a:pPr>
            <a:r>
              <a:rPr lang="en-US" sz="2200" dirty="0">
                <a:solidFill>
                  <a:srgbClr val="000000"/>
                </a:solidFill>
                <a:latin typeface="Calibri" charset="0"/>
              </a:rPr>
              <a:t>If the experimenter left the room and gave commands over the telephone, maximum obedience (administering the highest shock level) dropped to 21 percent.</a:t>
            </a:r>
          </a:p>
          <a:p>
            <a:pPr marL="342900" indent="-342900" eaLnBrk="1" hangingPunct="1">
              <a:buFont typeface="Arial"/>
              <a:buChar char="•"/>
              <a:defRPr/>
            </a:pPr>
            <a:r>
              <a:rPr lang="en-US" sz="2500" dirty="0">
                <a:solidFill>
                  <a:srgbClr val="000000"/>
                </a:solidFill>
                <a:latin typeface="Calibri" charset="0"/>
              </a:rPr>
              <a:t>The </a:t>
            </a:r>
            <a:r>
              <a:rPr lang="en-US" sz="2500" b="1" dirty="0">
                <a:solidFill>
                  <a:srgbClr val="000000"/>
                </a:solidFill>
                <a:latin typeface="Calibri" charset="0"/>
              </a:rPr>
              <a:t>physical closeness of teacher and learner</a:t>
            </a:r>
          </a:p>
          <a:p>
            <a:pPr marL="800100" lvl="1" indent="-342900" eaLnBrk="1" hangingPunct="1">
              <a:buFont typeface="Arial"/>
              <a:buChar char="•"/>
              <a:defRPr/>
            </a:pPr>
            <a:r>
              <a:rPr lang="en-US" sz="2200" dirty="0" err="1">
                <a:latin typeface="Calibri" charset="0"/>
              </a:rPr>
              <a:t>Milgram</a:t>
            </a:r>
            <a:r>
              <a:rPr lang="en-US" sz="2200" dirty="0">
                <a:latin typeface="Calibri" charset="0"/>
              </a:rPr>
              <a:t> made the teacher and learner closer by having them both in the same room instead of different rooms, and maximum obedience declined to 40 percent.</a:t>
            </a:r>
          </a:p>
          <a:p>
            <a:pPr marL="800100" lvl="1" indent="-342900" eaLnBrk="1" hangingPunct="1">
              <a:buFont typeface="Arial"/>
              <a:buChar char="•"/>
              <a:defRPr/>
            </a:pPr>
            <a:r>
              <a:rPr lang="en-US" sz="2200" dirty="0">
                <a:latin typeface="Calibri" charset="0"/>
              </a:rPr>
              <a:t>It dropped to 30 percent when the teacher had to directly administer the shock by forcing the learner</a:t>
            </a:r>
            <a:r>
              <a:rPr lang="fr-FR" altLang="ja-JP" sz="2200" dirty="0">
                <a:latin typeface="Arial" charset="0"/>
              </a:rPr>
              <a:t>'</a:t>
            </a:r>
            <a:r>
              <a:rPr lang="en-US" altLang="ja-JP" sz="2200" dirty="0">
                <a:latin typeface="Calibri" charset="0"/>
              </a:rPr>
              <a:t>s hand onto a plate.</a:t>
            </a:r>
          </a:p>
          <a:p>
            <a:pPr marL="342900" indent="-342900" eaLnBrk="1" hangingPunct="1">
              <a:buFont typeface="Arial"/>
              <a:buChar char="•"/>
              <a:defRPr/>
            </a:pPr>
            <a:r>
              <a:rPr lang="en-US" sz="2500" b="1" dirty="0">
                <a:solidFill>
                  <a:srgbClr val="000000"/>
                </a:solidFill>
                <a:latin typeface="Calibri" charset="0"/>
              </a:rPr>
              <a:t>Setting of the study</a:t>
            </a:r>
          </a:p>
          <a:p>
            <a:pPr marL="800100" lvl="1" indent="-342900" eaLnBrk="1" hangingPunct="1">
              <a:buFont typeface="Arial"/>
              <a:buChar char="•"/>
              <a:defRPr/>
            </a:pPr>
            <a:r>
              <a:rPr lang="en-US" sz="2100" dirty="0">
                <a:solidFill>
                  <a:srgbClr val="000000"/>
                </a:solidFill>
                <a:latin typeface="Calibri" charset="0"/>
              </a:rPr>
              <a:t>Instead of conducting the research at prestigious Yale University, </a:t>
            </a:r>
            <a:r>
              <a:rPr lang="en-US" sz="2100" dirty="0" err="1">
                <a:solidFill>
                  <a:srgbClr val="000000"/>
                </a:solidFill>
                <a:latin typeface="Calibri" charset="0"/>
              </a:rPr>
              <a:t>Milgram</a:t>
            </a:r>
            <a:r>
              <a:rPr lang="en-US" sz="2100" dirty="0">
                <a:solidFill>
                  <a:srgbClr val="000000"/>
                </a:solidFill>
                <a:latin typeface="Calibri" charset="0"/>
              </a:rPr>
              <a:t> did the study in a run-down office building in Bridgeport, Connecticut</a:t>
            </a:r>
          </a:p>
          <a:p>
            <a:pPr marL="800100" lvl="1" indent="-342900" eaLnBrk="1" hangingPunct="1">
              <a:buFont typeface="Arial"/>
              <a:buChar char="•"/>
              <a:defRPr/>
            </a:pPr>
            <a:r>
              <a:rPr lang="en-US" sz="2100" dirty="0">
                <a:solidFill>
                  <a:srgbClr val="000000"/>
                </a:solidFill>
                <a:latin typeface="Calibri" charset="0"/>
              </a:rPr>
              <a:t>Here, he found a 48% obedience rate; thus, the setting did not influence obedience as much as presence of the experimenter or closeness of the teacher and learner</a:t>
            </a:r>
          </a:p>
          <a:p>
            <a:pPr marL="342900" indent="-342900" eaLnBrk="1" hangingPunct="1">
              <a:buFont typeface="Arial"/>
              <a:buChar char="•"/>
              <a:defRPr/>
            </a:pPr>
            <a:r>
              <a:rPr lang="en-US" sz="2500" b="1" dirty="0">
                <a:solidFill>
                  <a:srgbClr val="000000"/>
                </a:solidFill>
                <a:latin typeface="Calibri" charset="0"/>
              </a:rPr>
              <a:t>Experimenter unanimity</a:t>
            </a:r>
          </a:p>
          <a:p>
            <a:pPr marL="800100" lvl="1" indent="-342900" eaLnBrk="1" hangingPunct="1">
              <a:buFont typeface="Arial"/>
              <a:buChar char="•"/>
              <a:defRPr/>
            </a:pPr>
            <a:r>
              <a:rPr lang="en-US" sz="2100" dirty="0" err="1">
                <a:latin typeface="Calibri" charset="0"/>
              </a:rPr>
              <a:t>Milgram</a:t>
            </a:r>
            <a:r>
              <a:rPr lang="en-US" sz="2100" dirty="0">
                <a:latin typeface="Calibri" charset="0"/>
              </a:rPr>
              <a:t> set up a situation with two experimenters who at some point during the experiment disagreed.</a:t>
            </a:r>
          </a:p>
          <a:p>
            <a:pPr marL="800100" lvl="1" indent="-342900" eaLnBrk="1" hangingPunct="1">
              <a:buFont typeface="Arial"/>
              <a:buChar char="•"/>
              <a:defRPr/>
            </a:pPr>
            <a:r>
              <a:rPr lang="en-US" sz="2100" dirty="0">
                <a:latin typeface="Calibri" charset="0"/>
              </a:rPr>
              <a:t>One said to stop the experimenter, while the other said to continue.</a:t>
            </a:r>
          </a:p>
          <a:p>
            <a:pPr marL="800100" lvl="1" indent="-342900" eaLnBrk="1" hangingPunct="1">
              <a:buFont typeface="Arial"/>
              <a:buChar char="•"/>
              <a:defRPr/>
            </a:pPr>
            <a:r>
              <a:rPr lang="en-US" sz="2100" dirty="0">
                <a:latin typeface="Calibri" charset="0"/>
              </a:rPr>
              <a:t>In this case, when one of the people in authority said to stop, all of the teachers stopped delivering the shocks.</a:t>
            </a:r>
          </a:p>
          <a:p>
            <a:pPr marL="457200" indent="-457200" eaLnBrk="1" hangingPunct="1">
              <a:buFont typeface="Arial"/>
              <a:buChar char="•"/>
              <a:defRPr/>
            </a:pPr>
            <a:r>
              <a:rPr lang="en-US" sz="2600" b="1" dirty="0">
                <a:solidFill>
                  <a:srgbClr val="000000"/>
                </a:solidFill>
                <a:latin typeface="Calibri" charset="0"/>
              </a:rPr>
              <a:t>Teacher responsibility</a:t>
            </a:r>
          </a:p>
          <a:p>
            <a:pPr marL="800100" lvl="1" indent="-342900" eaLnBrk="1" hangingPunct="1">
              <a:buFont typeface="Arial"/>
              <a:buChar char="•"/>
              <a:defRPr/>
            </a:pPr>
            <a:r>
              <a:rPr lang="en-US" sz="2200" dirty="0">
                <a:solidFill>
                  <a:srgbClr val="000000"/>
                </a:solidFill>
                <a:latin typeface="Calibri" charset="0"/>
              </a:rPr>
              <a:t>In another variation, </a:t>
            </a:r>
            <a:r>
              <a:rPr lang="en-US" sz="2200" dirty="0" err="1">
                <a:solidFill>
                  <a:srgbClr val="000000"/>
                </a:solidFill>
                <a:latin typeface="Calibri" charset="0"/>
              </a:rPr>
              <a:t>Milgram</a:t>
            </a:r>
            <a:r>
              <a:rPr lang="en-US" sz="2200" dirty="0">
                <a:solidFill>
                  <a:srgbClr val="000000"/>
                </a:solidFill>
                <a:latin typeface="Calibri" charset="0"/>
              </a:rPr>
              <a:t> had the teacher only push the switch on the shock generator to indicate to another teacher (an experimental confederate) in the room with the learner how much shock to administer.</a:t>
            </a:r>
          </a:p>
          <a:p>
            <a:pPr marL="800100" lvl="1" indent="-342900" eaLnBrk="1" hangingPunct="1">
              <a:buFont typeface="Arial"/>
              <a:buChar char="•"/>
              <a:defRPr/>
            </a:pPr>
            <a:r>
              <a:rPr lang="en-US" sz="2200" dirty="0">
                <a:solidFill>
                  <a:srgbClr val="000000"/>
                </a:solidFill>
                <a:latin typeface="Calibri" charset="0"/>
              </a:rPr>
              <a:t>Here, 93 percent of the participants obeyed the experimenter to the maximum shock levels. </a:t>
            </a:r>
          </a:p>
          <a:p>
            <a:pPr marL="342900" indent="-342900" eaLnBrk="1" hangingPunct="1">
              <a:buFont typeface="Arial"/>
              <a:buChar char="•"/>
              <a:defRPr/>
            </a:pPr>
            <a:endParaRPr lang="en-US" sz="2100" dirty="0">
              <a:latin typeface="Calibri" charset="0"/>
            </a:endParaRPr>
          </a:p>
          <a:p>
            <a:pPr marL="342900" indent="-342900" eaLnBrk="1" hangingPunct="1">
              <a:buFont typeface="Arial"/>
              <a:buChar char="•"/>
              <a:defRPr/>
            </a:pPr>
            <a:endParaRPr lang="en-US" sz="2200" dirty="0">
              <a:latin typeface="Calibri" charset="0"/>
            </a:endParaRPr>
          </a:p>
          <a:p>
            <a:pPr eaLnBrk="1" hangingPunct="1">
              <a:defRPr/>
            </a:pPr>
            <a:endParaRPr lang="en-US" dirty="0"/>
          </a:p>
        </p:txBody>
      </p:sp>
      <p:sp>
        <p:nvSpPr>
          <p:cNvPr id="552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2B30C6-687A-C342-86ED-8819A9CFAF5B}" type="slidenum">
              <a:rPr lang="en-US" sz="1200">
                <a:solidFill>
                  <a:prstClr val="black"/>
                </a:solidFill>
              </a:rPr>
              <a:pPr eaLnBrk="1" hangingPunct="1"/>
              <a:t>34</a:t>
            </a:fld>
            <a:endParaRPr lang="en-US" sz="1200">
              <a:solidFill>
                <a:prstClr val="black"/>
              </a:solidFill>
            </a:endParaRPr>
          </a:p>
        </p:txBody>
      </p:sp>
    </p:spTree>
    <p:extLst>
      <p:ext uri="{BB962C8B-B14F-4D97-AF65-F5344CB8AC3E}">
        <p14:creationId xmlns:p14="http://schemas.microsoft.com/office/powerpoint/2010/main" val="10386693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33830120"/>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165382"/>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3506895"/>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6901853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2814113"/>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lvl1pPr>
              <a:defRPr/>
            </a:lvl1pPr>
          </a:lstStyle>
          <a:p>
            <a:pPr fontAlgn="base">
              <a:spcBef>
                <a:spcPct val="0"/>
              </a:spcBef>
              <a:spcAft>
                <a:spcPct val="0"/>
              </a:spcAft>
              <a:defRPr/>
            </a:pPr>
            <a:fld id="{F6432D16-A046-2642-8211-A5E68CC9DAA2}" type="slidenum">
              <a:rPr lang="en-US" sz="2400">
                <a:solidFill>
                  <a:prstClr val="black"/>
                </a:solidFill>
              </a:rPr>
              <a:pPr fontAlgn="base">
                <a:spcBef>
                  <a:spcPct val="0"/>
                </a:spcBef>
                <a:spcAft>
                  <a:spcPct val="0"/>
                </a:spcAft>
                <a:defRPr/>
              </a:pPr>
              <a:t>‹#›</a:t>
            </a:fld>
            <a:endParaRPr lang="en-US" sz="2400">
              <a:solidFill>
                <a:prstClr val="black"/>
              </a:solidFill>
            </a:endParaRPr>
          </a:p>
        </p:txBody>
      </p:sp>
    </p:spTree>
    <p:extLst>
      <p:ext uri="{BB962C8B-B14F-4D97-AF65-F5344CB8AC3E}">
        <p14:creationId xmlns:p14="http://schemas.microsoft.com/office/powerpoint/2010/main" val="3021492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97777050"/>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3894162"/>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4156164"/>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26192228"/>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10173780"/>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lvl1pPr>
              <a:defRPr/>
            </a:lvl1pPr>
          </a:lstStyle>
          <a:p>
            <a:pPr fontAlgn="base">
              <a:spcBef>
                <a:spcPct val="0"/>
              </a:spcBef>
              <a:spcAft>
                <a:spcPct val="0"/>
              </a:spcAft>
              <a:defRPr/>
            </a:pPr>
            <a:fld id="{F6432D16-A046-2642-8211-A5E68CC9DAA2}" type="slidenum">
              <a:rPr lang="en-US" sz="2400">
                <a:solidFill>
                  <a:prstClr val="black"/>
                </a:solidFill>
              </a:rPr>
              <a:pPr fontAlgn="base">
                <a:spcBef>
                  <a:spcPct val="0"/>
                </a:spcBef>
                <a:spcAft>
                  <a:spcPct val="0"/>
                </a:spcAft>
                <a:defRPr/>
              </a:pPr>
              <a:t>‹#›</a:t>
            </a:fld>
            <a:endParaRPr lang="en-US" sz="2400">
              <a:solidFill>
                <a:prstClr val="black"/>
              </a:solidFill>
            </a:endParaRPr>
          </a:p>
        </p:txBody>
      </p:sp>
    </p:spTree>
    <p:extLst>
      <p:ext uri="{BB962C8B-B14F-4D97-AF65-F5344CB8AC3E}">
        <p14:creationId xmlns:p14="http://schemas.microsoft.com/office/powerpoint/2010/main" val="2966034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782829944"/>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6422408"/>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85021201"/>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22787233"/>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800468"/>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lvl1pPr>
              <a:defRPr/>
            </a:lvl1pPr>
          </a:lstStyle>
          <a:p>
            <a:pPr fontAlgn="base">
              <a:spcBef>
                <a:spcPct val="0"/>
              </a:spcBef>
              <a:spcAft>
                <a:spcPct val="0"/>
              </a:spcAft>
              <a:defRPr/>
            </a:pPr>
            <a:fld id="{F6432D16-A046-2642-8211-A5E68CC9DAA2}" type="slidenum">
              <a:rPr lang="en-US" sz="2400">
                <a:solidFill>
                  <a:prstClr val="black"/>
                </a:solidFill>
              </a:rPr>
              <a:pPr fontAlgn="base">
                <a:spcBef>
                  <a:spcPct val="0"/>
                </a:spcBef>
                <a:spcAft>
                  <a:spcPct val="0"/>
                </a:spcAft>
                <a:defRPr/>
              </a:pPr>
              <a:t>‹#›</a:t>
            </a:fld>
            <a:endParaRPr lang="en-US" sz="2400">
              <a:solidFill>
                <a:prstClr val="black"/>
              </a:solidFill>
            </a:endParaRPr>
          </a:p>
        </p:txBody>
      </p:sp>
    </p:spTree>
    <p:extLst>
      <p:ext uri="{BB962C8B-B14F-4D97-AF65-F5344CB8AC3E}">
        <p14:creationId xmlns:p14="http://schemas.microsoft.com/office/powerpoint/2010/main" val="36036616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815173811"/>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4153883"/>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44139001"/>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73062485"/>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8205469"/>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lvl1pPr>
              <a:defRPr/>
            </a:lvl1pPr>
          </a:lstStyle>
          <a:p>
            <a:pPr fontAlgn="base">
              <a:spcBef>
                <a:spcPct val="0"/>
              </a:spcBef>
              <a:spcAft>
                <a:spcPct val="0"/>
              </a:spcAft>
              <a:defRPr/>
            </a:pPr>
            <a:fld id="{F6432D16-A046-2642-8211-A5E68CC9DAA2}" type="slidenum">
              <a:rPr lang="en-US" sz="2400">
                <a:solidFill>
                  <a:prstClr val="black"/>
                </a:solidFill>
              </a:rPr>
              <a:pPr fontAlgn="base">
                <a:spcBef>
                  <a:spcPct val="0"/>
                </a:spcBef>
                <a:spcAft>
                  <a:spcPct val="0"/>
                </a:spcAft>
                <a:defRPr/>
              </a:pPr>
              <a:t>‹#›</a:t>
            </a:fld>
            <a:endParaRPr lang="en-US" sz="2400">
              <a:solidFill>
                <a:prstClr val="black"/>
              </a:solidFill>
            </a:endParaRPr>
          </a:p>
        </p:txBody>
      </p:sp>
    </p:spTree>
    <p:extLst>
      <p:ext uri="{BB962C8B-B14F-4D97-AF65-F5344CB8AC3E}">
        <p14:creationId xmlns:p14="http://schemas.microsoft.com/office/powerpoint/2010/main" val="2643997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1.xml"/><Relationship Id="rId7"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12888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63240423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0036199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6340621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bing.com/videos/search?q=hitch&amp;&amp;view=detail&amp;mid=1C74EA128577537F2D8E1C74EA128577537F2D8E&amp;rvsmid=1C74EA128577537F2D8E1C74EA128577537F2D8E&amp;fsscr=0&amp;FORM=VDMCN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5WA34HrmN40"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news.bbc.co.uk/1/hi/world/asia-pacific/64344.stm" TargetMode="Externa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0.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hyperlink" Target="https://warrantofficerhistory.org/PDF/Forgotten_Hero_of_My_Lai-WO_Hugh_Thompson.pdf" TargetMode="Externa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mOUEC5YXV8U" TargetMode="Externa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www.bing.com/videos/search?q=milgram's+obedience&amp;&amp;view=detail&amp;mid=5A971C16058ABB6E13005A971C16058ABB6E1300&amp;FORM=VRDGAR" TargetMode="Externa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 Id="rId5" Type="http://schemas.openxmlformats.org/officeDocument/2006/relationships/image" Target="../media/image42.png"/><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hyperlink" Target="http://www.independent.co.uk/news/uk/britain-has-500-cults-using-mind-control-call-for-action-to-avert-waco-style-tragedy-1370977.html" TargetMode="External"/><Relationship Id="rId1" Type="http://schemas.openxmlformats.org/officeDocument/2006/relationships/slideLayout" Target="../slideLayouts/slideLayout5.xml"/><Relationship Id="rId6" Type="http://schemas.openxmlformats.org/officeDocument/2006/relationships/hyperlink" Target="https://www.bbc.co.uk/news/uk-scotland-49813941" TargetMode="External"/><Relationship Id="rId5" Type="http://schemas.openxmlformats.org/officeDocument/2006/relationships/image" Target="../media/image44.png"/><Relationship Id="rId4" Type="http://schemas.openxmlformats.org/officeDocument/2006/relationships/hyperlink" Target="http://cultinformation.org.uk/"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1438238" cy="5166454"/>
          </a:xfrm>
        </p:spPr>
        <p:txBody>
          <a:bodyPr>
            <a:normAutofit/>
          </a:bodyPr>
          <a:lstStyle/>
          <a:p>
            <a:br>
              <a:rPr lang="en-GB" dirty="0"/>
            </a:br>
            <a:r>
              <a:rPr lang="en-GB" sz="9600" dirty="0"/>
              <a:t>Compliance</a:t>
            </a:r>
            <a:br>
              <a:rPr lang="en-GB" sz="9600" dirty="0"/>
            </a:br>
            <a:r>
              <a:rPr lang="en-GB" sz="9600" dirty="0"/>
              <a:t>Obedience</a:t>
            </a:r>
          </a:p>
        </p:txBody>
      </p:sp>
    </p:spTree>
    <p:extLst>
      <p:ext uri="{BB962C8B-B14F-4D97-AF65-F5344CB8AC3E}">
        <p14:creationId xmlns:p14="http://schemas.microsoft.com/office/powerpoint/2010/main" val="3297650532"/>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normAutofit/>
          </a:bodyPr>
          <a:lstStyle/>
          <a:p>
            <a:r>
              <a:rPr lang="en-US" sz="6000" dirty="0"/>
              <a:t>Next - Why We Comply</a:t>
            </a:r>
          </a:p>
        </p:txBody>
      </p:sp>
      <p:sp>
        <p:nvSpPr>
          <p:cNvPr id="33794" name="Rectangle 3"/>
          <p:cNvSpPr>
            <a:spLocks noGrp="1" noChangeArrowheads="1"/>
          </p:cNvSpPr>
          <p:nvPr>
            <p:ph idx="1"/>
          </p:nvPr>
        </p:nvSpPr>
        <p:spPr>
          <a:xfrm>
            <a:off x="609600" y="1719264"/>
            <a:ext cx="5443959" cy="4529137"/>
          </a:xfrm>
        </p:spPr>
        <p:txBody>
          <a:bodyPr/>
          <a:lstStyle/>
          <a:p>
            <a:r>
              <a:rPr lang="en-US" sz="3600" b="1" dirty="0"/>
              <a:t>Compliance</a:t>
            </a:r>
          </a:p>
          <a:p>
            <a:pPr lvl="1"/>
            <a:r>
              <a:rPr lang="en-US" sz="3200" dirty="0"/>
              <a:t>Involves acting in accordance to a direct request from another person or group </a:t>
            </a:r>
          </a:p>
          <a:p>
            <a:pPr lvl="1"/>
            <a:r>
              <a:rPr lang="en-US" sz="3200" dirty="0"/>
              <a:t>Occurs in many facets of life</a:t>
            </a:r>
          </a:p>
        </p:txBody>
      </p:sp>
      <p:pic>
        <p:nvPicPr>
          <p:cNvPr id="3" name="Picture 2"/>
          <p:cNvPicPr>
            <a:picLocks noChangeAspect="1"/>
          </p:cNvPicPr>
          <p:nvPr/>
        </p:nvPicPr>
        <p:blipFill>
          <a:blip r:embed="rId3"/>
          <a:stretch>
            <a:fillRect/>
          </a:stretch>
        </p:blipFill>
        <p:spPr>
          <a:xfrm>
            <a:off x="6096000" y="1417638"/>
            <a:ext cx="5860648" cy="4184503"/>
          </a:xfrm>
          <a:prstGeom prst="rect">
            <a:avLst/>
          </a:prstGeom>
        </p:spPr>
      </p:pic>
    </p:spTree>
    <p:extLst>
      <p:ext uri="{BB962C8B-B14F-4D97-AF65-F5344CB8AC3E}">
        <p14:creationId xmlns:p14="http://schemas.microsoft.com/office/powerpoint/2010/main" val="25905621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1" end="1"/>
                                            </p:txEl>
                                          </p:spTgt>
                                        </p:tgtEl>
                                        <p:attrNameLst>
                                          <p:attrName>style.visibility</p:attrName>
                                        </p:attrNameLst>
                                      </p:cBhvr>
                                      <p:to>
                                        <p:strVal val="visible"/>
                                      </p:to>
                                    </p:set>
                                    <p:anim calcmode="lin" valueType="num">
                                      <p:cBhvr additive="base">
                                        <p:cTn id="7"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3794">
                                            <p:txEl>
                                              <p:pRg st="2" end="2"/>
                                            </p:txEl>
                                          </p:spTgt>
                                        </p:tgtEl>
                                        <p:attrNameLst>
                                          <p:attrName>style.visibility</p:attrName>
                                        </p:attrNameLst>
                                      </p:cBhvr>
                                      <p:to>
                                        <p:strVal val="visible"/>
                                      </p:to>
                                    </p:set>
                                    <p:anim calcmode="lin" valueType="num">
                                      <p:cBhvr additive="base">
                                        <p:cTn id="11"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79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719264"/>
            <a:ext cx="5305063" cy="4529137"/>
          </a:xfrm>
        </p:spPr>
        <p:txBody>
          <a:bodyPr/>
          <a:lstStyle/>
          <a:p>
            <a:r>
              <a:rPr lang="en-GB" sz="4000" dirty="0"/>
              <a:t>How can I get you to do what I want you to do even if you have no particular initial desire to follow my request?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1691" y="122238"/>
            <a:ext cx="3853487" cy="272179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1459" y="3044461"/>
            <a:ext cx="4933950" cy="2861691"/>
          </a:xfrm>
          <a:prstGeom prst="rect">
            <a:avLst/>
          </a:prstGeom>
        </p:spPr>
      </p:pic>
    </p:spTree>
    <p:extLst>
      <p:ext uri="{BB962C8B-B14F-4D97-AF65-F5344CB8AC3E}">
        <p14:creationId xmlns:p14="http://schemas.microsoft.com/office/powerpoint/2010/main" val="23273667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3796" y="314550"/>
            <a:ext cx="4907253" cy="6317342"/>
          </a:xfrm>
        </p:spPr>
        <p:txBody>
          <a:bodyPr>
            <a:normAutofit/>
          </a:bodyPr>
          <a:lstStyle/>
          <a:p>
            <a:r>
              <a:rPr lang="en-GB" sz="4400" dirty="0"/>
              <a:t>Give me your money</a:t>
            </a:r>
          </a:p>
          <a:p>
            <a:r>
              <a:rPr lang="en-GB" sz="4400" dirty="0"/>
              <a:t>Take your clothes off</a:t>
            </a:r>
          </a:p>
          <a:p>
            <a:r>
              <a:rPr lang="en-GB" sz="4400" dirty="0"/>
              <a:t>Can I drill your teeth?</a:t>
            </a:r>
          </a:p>
          <a:p>
            <a:r>
              <a:rPr lang="en-GB" sz="4400" dirty="0"/>
              <a:t>Jump out of the plane</a:t>
            </a:r>
          </a:p>
        </p:txBody>
      </p:sp>
      <p:pic>
        <p:nvPicPr>
          <p:cNvPr id="4" name="Picture 3"/>
          <p:cNvPicPr>
            <a:picLocks noChangeAspect="1"/>
          </p:cNvPicPr>
          <p:nvPr/>
        </p:nvPicPr>
        <p:blipFill>
          <a:blip r:embed="rId2"/>
          <a:stretch>
            <a:fillRect/>
          </a:stretch>
        </p:blipFill>
        <p:spPr>
          <a:xfrm>
            <a:off x="5025756" y="314550"/>
            <a:ext cx="6475751" cy="2914088"/>
          </a:xfrm>
          <a:prstGeom prst="rect">
            <a:avLst/>
          </a:prstGeom>
        </p:spPr>
      </p:pic>
      <p:pic>
        <p:nvPicPr>
          <p:cNvPr id="6" name="Picture 5"/>
          <p:cNvPicPr>
            <a:picLocks noChangeAspect="1"/>
          </p:cNvPicPr>
          <p:nvPr/>
        </p:nvPicPr>
        <p:blipFill>
          <a:blip r:embed="rId3"/>
          <a:stretch>
            <a:fillRect/>
          </a:stretch>
        </p:blipFill>
        <p:spPr>
          <a:xfrm>
            <a:off x="6346916" y="3386724"/>
            <a:ext cx="5641299" cy="3384779"/>
          </a:xfrm>
          <a:prstGeom prst="rect">
            <a:avLst/>
          </a:prstGeom>
        </p:spPr>
      </p:pic>
    </p:spTree>
    <p:extLst>
      <p:ext uri="{BB962C8B-B14F-4D97-AF65-F5344CB8AC3E}">
        <p14:creationId xmlns:p14="http://schemas.microsoft.com/office/powerpoint/2010/main" val="36594956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a:blip r:embed="rId3"/>
          <a:stretch>
            <a:fillRect/>
          </a:stretch>
        </p:blipFill>
        <p:spPr>
          <a:xfrm>
            <a:off x="698221" y="658329"/>
            <a:ext cx="3178698" cy="4786385"/>
          </a:xfrm>
          <a:prstGeom prst="rect">
            <a:avLst/>
          </a:prstGeom>
        </p:spPr>
      </p:pic>
      <p:sp>
        <p:nvSpPr>
          <p:cNvPr id="6" name="TextBox 5"/>
          <p:cNvSpPr txBox="1"/>
          <p:nvPr/>
        </p:nvSpPr>
        <p:spPr>
          <a:xfrm>
            <a:off x="4409837" y="1043509"/>
            <a:ext cx="760645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a:ea typeface="ＭＳ Ｐゴシック"/>
                <a:cs typeface="+mn-cs"/>
              </a:rPr>
              <a:t>There are a range of techniques to get others to act in accordance with a direct request we might make of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a:ea typeface="ＭＳ Ｐゴシック"/>
                <a:cs typeface="+mn-cs"/>
              </a:rPr>
              <a:t>Some dating advisors have been accused of gross immorality</a:t>
            </a:r>
          </a:p>
        </p:txBody>
      </p:sp>
    </p:spTree>
    <p:extLst>
      <p:ext uri="{BB962C8B-B14F-4D97-AF65-F5344CB8AC3E}">
        <p14:creationId xmlns:p14="http://schemas.microsoft.com/office/powerpoint/2010/main" val="95346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408670" y="792377"/>
            <a:ext cx="8686800" cy="4886325"/>
          </a:xfrm>
          <a:prstGeom prst="rect">
            <a:avLst/>
          </a:prstGeom>
        </p:spPr>
      </p:pic>
    </p:spTree>
    <p:extLst>
      <p:ext uri="{BB962C8B-B14F-4D97-AF65-F5344CB8AC3E}">
        <p14:creationId xmlns:p14="http://schemas.microsoft.com/office/powerpoint/2010/main" val="2073428320"/>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685800" y="3487738"/>
            <a:ext cx="4343400" cy="2544762"/>
          </a:xfrm>
        </p:spPr>
        <p:txBody>
          <a:bodyPr>
            <a:normAutofit/>
          </a:bodyPr>
          <a:lstStyle/>
          <a:p>
            <a:r>
              <a:rPr lang="en-US" sz="6000" dirty="0"/>
              <a:t>Compliance Techniques</a:t>
            </a:r>
          </a:p>
        </p:txBody>
      </p:sp>
      <p:graphicFrame>
        <p:nvGraphicFramePr>
          <p:cNvPr id="3" name="Content Placeholder 2"/>
          <p:cNvGraphicFramePr>
            <a:graphicFrameLocks noGrp="1"/>
          </p:cNvGraphicFramePr>
          <p:nvPr>
            <p:ph idx="1"/>
          </p:nvPr>
        </p:nvGraphicFramePr>
        <p:xfrm>
          <a:off x="2857500" y="279401"/>
          <a:ext cx="9004300" cy="575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89190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5D3BAC38-DB64-164C-A33A-D3E57345F52F}"/>
                                            </p:graphicEl>
                                          </p:spTgt>
                                        </p:tgtEl>
                                        <p:attrNameLst>
                                          <p:attrName>style.visibility</p:attrName>
                                        </p:attrNameLst>
                                      </p:cBhvr>
                                      <p:to>
                                        <p:strVal val="visible"/>
                                      </p:to>
                                    </p:set>
                                    <p:animEffect transition="in" filter="fade">
                                      <p:cBhvr>
                                        <p:cTn id="7" dur="1000"/>
                                        <p:tgtEl>
                                          <p:spTgt spid="3">
                                            <p:graphicEl>
                                              <a:dgm id="{5D3BAC38-DB64-164C-A33A-D3E57345F52F}"/>
                                            </p:graphicEl>
                                          </p:spTgt>
                                        </p:tgtEl>
                                      </p:cBhvr>
                                    </p:animEffect>
                                    <p:anim calcmode="lin" valueType="num">
                                      <p:cBhvr>
                                        <p:cTn id="8" dur="1000" fill="hold"/>
                                        <p:tgtEl>
                                          <p:spTgt spid="3">
                                            <p:graphicEl>
                                              <a:dgm id="{5D3BAC38-DB64-164C-A33A-D3E57345F52F}"/>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5D3BAC38-DB64-164C-A33A-D3E57345F52F}"/>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graphicEl>
                                              <a:dgm id="{F315B40E-C995-E444-8602-002DF8AA488F}"/>
                                            </p:graphicEl>
                                          </p:spTgt>
                                        </p:tgtEl>
                                        <p:attrNameLst>
                                          <p:attrName>style.visibility</p:attrName>
                                        </p:attrNameLst>
                                      </p:cBhvr>
                                      <p:to>
                                        <p:strVal val="visible"/>
                                      </p:to>
                                    </p:set>
                                    <p:animEffect transition="in" filter="fade">
                                      <p:cBhvr>
                                        <p:cTn id="12" dur="1000"/>
                                        <p:tgtEl>
                                          <p:spTgt spid="3">
                                            <p:graphicEl>
                                              <a:dgm id="{F315B40E-C995-E444-8602-002DF8AA488F}"/>
                                            </p:graphicEl>
                                          </p:spTgt>
                                        </p:tgtEl>
                                      </p:cBhvr>
                                    </p:animEffect>
                                    <p:anim calcmode="lin" valueType="num">
                                      <p:cBhvr>
                                        <p:cTn id="13" dur="1000" fill="hold"/>
                                        <p:tgtEl>
                                          <p:spTgt spid="3">
                                            <p:graphicEl>
                                              <a:dgm id="{F315B40E-C995-E444-8602-002DF8AA488F}"/>
                                            </p:graphicEl>
                                          </p:spTgt>
                                        </p:tgtEl>
                                        <p:attrNameLst>
                                          <p:attrName>ppt_x</p:attrName>
                                        </p:attrNameLst>
                                      </p:cBhvr>
                                      <p:tavLst>
                                        <p:tav tm="0">
                                          <p:val>
                                            <p:strVal val="#ppt_x"/>
                                          </p:val>
                                        </p:tav>
                                        <p:tav tm="100000">
                                          <p:val>
                                            <p:strVal val="#ppt_x"/>
                                          </p:val>
                                        </p:tav>
                                      </p:tavLst>
                                    </p:anim>
                                    <p:anim calcmode="lin" valueType="num">
                                      <p:cBhvr>
                                        <p:cTn id="14" dur="1000" fill="hold"/>
                                        <p:tgtEl>
                                          <p:spTgt spid="3">
                                            <p:graphicEl>
                                              <a:dgm id="{F315B40E-C995-E444-8602-002DF8AA488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graphicEl>
                                              <a:dgm id="{A5F83FD1-EB5F-8143-A77C-5BA73C5C1E38}"/>
                                            </p:graphicEl>
                                          </p:spTgt>
                                        </p:tgtEl>
                                        <p:attrNameLst>
                                          <p:attrName>style.visibility</p:attrName>
                                        </p:attrNameLst>
                                      </p:cBhvr>
                                      <p:to>
                                        <p:strVal val="visible"/>
                                      </p:to>
                                    </p:set>
                                    <p:animEffect transition="in" filter="fade">
                                      <p:cBhvr>
                                        <p:cTn id="19" dur="1000"/>
                                        <p:tgtEl>
                                          <p:spTgt spid="3">
                                            <p:graphicEl>
                                              <a:dgm id="{A5F83FD1-EB5F-8143-A77C-5BA73C5C1E38}"/>
                                            </p:graphicEl>
                                          </p:spTgt>
                                        </p:tgtEl>
                                      </p:cBhvr>
                                    </p:animEffect>
                                    <p:anim calcmode="lin" valueType="num">
                                      <p:cBhvr>
                                        <p:cTn id="20" dur="1000" fill="hold"/>
                                        <p:tgtEl>
                                          <p:spTgt spid="3">
                                            <p:graphicEl>
                                              <a:dgm id="{A5F83FD1-EB5F-8143-A77C-5BA73C5C1E38}"/>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A5F83FD1-EB5F-8143-A77C-5BA73C5C1E38}"/>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graphicEl>
                                              <a:dgm id="{3C99CEE4-245C-924D-AAD8-3E5F6AB47048}"/>
                                            </p:graphicEl>
                                          </p:spTgt>
                                        </p:tgtEl>
                                        <p:attrNameLst>
                                          <p:attrName>style.visibility</p:attrName>
                                        </p:attrNameLst>
                                      </p:cBhvr>
                                      <p:to>
                                        <p:strVal val="visible"/>
                                      </p:to>
                                    </p:set>
                                    <p:animEffect transition="in" filter="fade">
                                      <p:cBhvr>
                                        <p:cTn id="24" dur="1000"/>
                                        <p:tgtEl>
                                          <p:spTgt spid="3">
                                            <p:graphicEl>
                                              <a:dgm id="{3C99CEE4-245C-924D-AAD8-3E5F6AB47048}"/>
                                            </p:graphicEl>
                                          </p:spTgt>
                                        </p:tgtEl>
                                      </p:cBhvr>
                                    </p:animEffect>
                                    <p:anim calcmode="lin" valueType="num">
                                      <p:cBhvr>
                                        <p:cTn id="25" dur="1000" fill="hold"/>
                                        <p:tgtEl>
                                          <p:spTgt spid="3">
                                            <p:graphicEl>
                                              <a:dgm id="{3C99CEE4-245C-924D-AAD8-3E5F6AB47048}"/>
                                            </p:graphicEl>
                                          </p:spTgt>
                                        </p:tgtEl>
                                        <p:attrNameLst>
                                          <p:attrName>ppt_x</p:attrName>
                                        </p:attrNameLst>
                                      </p:cBhvr>
                                      <p:tavLst>
                                        <p:tav tm="0">
                                          <p:val>
                                            <p:strVal val="#ppt_x"/>
                                          </p:val>
                                        </p:tav>
                                        <p:tav tm="100000">
                                          <p:val>
                                            <p:strVal val="#ppt_x"/>
                                          </p:val>
                                        </p:tav>
                                      </p:tavLst>
                                    </p:anim>
                                    <p:anim calcmode="lin" valueType="num">
                                      <p:cBhvr>
                                        <p:cTn id="26" dur="1000" fill="hold"/>
                                        <p:tgtEl>
                                          <p:spTgt spid="3">
                                            <p:graphicEl>
                                              <a:dgm id="{3C99CEE4-245C-924D-AAD8-3E5F6AB4704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606A4276-2BF6-3C4B-A334-5B2231094101}"/>
                                            </p:graphicEl>
                                          </p:spTgt>
                                        </p:tgtEl>
                                        <p:attrNameLst>
                                          <p:attrName>style.visibility</p:attrName>
                                        </p:attrNameLst>
                                      </p:cBhvr>
                                      <p:to>
                                        <p:strVal val="visible"/>
                                      </p:to>
                                    </p:set>
                                    <p:animEffect transition="in" filter="fade">
                                      <p:cBhvr>
                                        <p:cTn id="31" dur="1000"/>
                                        <p:tgtEl>
                                          <p:spTgt spid="3">
                                            <p:graphicEl>
                                              <a:dgm id="{606A4276-2BF6-3C4B-A334-5B2231094101}"/>
                                            </p:graphicEl>
                                          </p:spTgt>
                                        </p:tgtEl>
                                      </p:cBhvr>
                                    </p:animEffect>
                                    <p:anim calcmode="lin" valueType="num">
                                      <p:cBhvr>
                                        <p:cTn id="32" dur="1000" fill="hold"/>
                                        <p:tgtEl>
                                          <p:spTgt spid="3">
                                            <p:graphicEl>
                                              <a:dgm id="{606A4276-2BF6-3C4B-A334-5B2231094101}"/>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606A4276-2BF6-3C4B-A334-5B2231094101}"/>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ADB31F65-BE64-674F-8A82-AC3A5358752D}"/>
                                            </p:graphicEl>
                                          </p:spTgt>
                                        </p:tgtEl>
                                        <p:attrNameLst>
                                          <p:attrName>style.visibility</p:attrName>
                                        </p:attrNameLst>
                                      </p:cBhvr>
                                      <p:to>
                                        <p:strVal val="visible"/>
                                      </p:to>
                                    </p:set>
                                    <p:animEffect transition="in" filter="fade">
                                      <p:cBhvr>
                                        <p:cTn id="36" dur="1000"/>
                                        <p:tgtEl>
                                          <p:spTgt spid="3">
                                            <p:graphicEl>
                                              <a:dgm id="{ADB31F65-BE64-674F-8A82-AC3A5358752D}"/>
                                            </p:graphicEl>
                                          </p:spTgt>
                                        </p:tgtEl>
                                      </p:cBhvr>
                                    </p:animEffect>
                                    <p:anim calcmode="lin" valueType="num">
                                      <p:cBhvr>
                                        <p:cTn id="37" dur="1000" fill="hold"/>
                                        <p:tgtEl>
                                          <p:spTgt spid="3">
                                            <p:graphicEl>
                                              <a:dgm id="{ADB31F65-BE64-674F-8A82-AC3A5358752D}"/>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ADB31F65-BE64-674F-8A82-AC3A5358752D}"/>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0A9D34E9-658B-864C-8719-C42EEFE55F75}"/>
                                            </p:graphicEl>
                                          </p:spTgt>
                                        </p:tgtEl>
                                        <p:attrNameLst>
                                          <p:attrName>style.visibility</p:attrName>
                                        </p:attrNameLst>
                                      </p:cBhvr>
                                      <p:to>
                                        <p:strVal val="visible"/>
                                      </p:to>
                                    </p:set>
                                    <p:animEffect transition="in" filter="fade">
                                      <p:cBhvr>
                                        <p:cTn id="43" dur="1000"/>
                                        <p:tgtEl>
                                          <p:spTgt spid="3">
                                            <p:graphicEl>
                                              <a:dgm id="{0A9D34E9-658B-864C-8719-C42EEFE55F75}"/>
                                            </p:graphicEl>
                                          </p:spTgt>
                                        </p:tgtEl>
                                      </p:cBhvr>
                                    </p:animEffect>
                                    <p:anim calcmode="lin" valueType="num">
                                      <p:cBhvr>
                                        <p:cTn id="44" dur="1000" fill="hold"/>
                                        <p:tgtEl>
                                          <p:spTgt spid="3">
                                            <p:graphicEl>
                                              <a:dgm id="{0A9D34E9-658B-864C-8719-C42EEFE55F75}"/>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0A9D34E9-658B-864C-8719-C42EEFE55F7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graphicEl>
                                              <a:dgm id="{A90B8FF1-2C66-EF46-8EAC-FF6A78EBD518}"/>
                                            </p:graphicEl>
                                          </p:spTgt>
                                        </p:tgtEl>
                                        <p:attrNameLst>
                                          <p:attrName>style.visibility</p:attrName>
                                        </p:attrNameLst>
                                      </p:cBhvr>
                                      <p:to>
                                        <p:strVal val="visible"/>
                                      </p:to>
                                    </p:set>
                                    <p:animEffect transition="in" filter="fade">
                                      <p:cBhvr>
                                        <p:cTn id="50" dur="1000"/>
                                        <p:tgtEl>
                                          <p:spTgt spid="3">
                                            <p:graphicEl>
                                              <a:dgm id="{A90B8FF1-2C66-EF46-8EAC-FF6A78EBD518}"/>
                                            </p:graphicEl>
                                          </p:spTgt>
                                        </p:tgtEl>
                                      </p:cBhvr>
                                    </p:animEffect>
                                    <p:anim calcmode="lin" valueType="num">
                                      <p:cBhvr>
                                        <p:cTn id="51" dur="1000" fill="hold"/>
                                        <p:tgtEl>
                                          <p:spTgt spid="3">
                                            <p:graphicEl>
                                              <a:dgm id="{A90B8FF1-2C66-EF46-8EAC-FF6A78EBD518}"/>
                                            </p:graphicEl>
                                          </p:spTgt>
                                        </p:tgtEl>
                                        <p:attrNameLst>
                                          <p:attrName>ppt_x</p:attrName>
                                        </p:attrNameLst>
                                      </p:cBhvr>
                                      <p:tavLst>
                                        <p:tav tm="0">
                                          <p:val>
                                            <p:strVal val="#ppt_x"/>
                                          </p:val>
                                        </p:tav>
                                        <p:tav tm="100000">
                                          <p:val>
                                            <p:strVal val="#ppt_x"/>
                                          </p:val>
                                        </p:tav>
                                      </p:tavLst>
                                    </p:anim>
                                    <p:anim calcmode="lin" valueType="num">
                                      <p:cBhvr>
                                        <p:cTn id="52" dur="1000" fill="hold"/>
                                        <p:tgtEl>
                                          <p:spTgt spid="3">
                                            <p:graphicEl>
                                              <a:dgm id="{A90B8FF1-2C66-EF46-8EAC-FF6A78EBD51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graphicEl>
                                              <a:dgm id="{9A8BE6A0-9C07-A843-889D-0BE05995A9E6}"/>
                                            </p:graphicEl>
                                          </p:spTgt>
                                        </p:tgtEl>
                                        <p:attrNameLst>
                                          <p:attrName>style.visibility</p:attrName>
                                        </p:attrNameLst>
                                      </p:cBhvr>
                                      <p:to>
                                        <p:strVal val="visible"/>
                                      </p:to>
                                    </p:set>
                                    <p:animEffect transition="in" filter="fade">
                                      <p:cBhvr>
                                        <p:cTn id="57" dur="1000"/>
                                        <p:tgtEl>
                                          <p:spTgt spid="3">
                                            <p:graphicEl>
                                              <a:dgm id="{9A8BE6A0-9C07-A843-889D-0BE05995A9E6}"/>
                                            </p:graphicEl>
                                          </p:spTgt>
                                        </p:tgtEl>
                                      </p:cBhvr>
                                    </p:animEffect>
                                    <p:anim calcmode="lin" valueType="num">
                                      <p:cBhvr>
                                        <p:cTn id="58" dur="1000" fill="hold"/>
                                        <p:tgtEl>
                                          <p:spTgt spid="3">
                                            <p:graphicEl>
                                              <a:dgm id="{9A8BE6A0-9C07-A843-889D-0BE05995A9E6}"/>
                                            </p:graphicEl>
                                          </p:spTgt>
                                        </p:tgtEl>
                                        <p:attrNameLst>
                                          <p:attrName>ppt_x</p:attrName>
                                        </p:attrNameLst>
                                      </p:cBhvr>
                                      <p:tavLst>
                                        <p:tav tm="0">
                                          <p:val>
                                            <p:strVal val="#ppt_x"/>
                                          </p:val>
                                        </p:tav>
                                        <p:tav tm="100000">
                                          <p:val>
                                            <p:strVal val="#ppt_x"/>
                                          </p:val>
                                        </p:tav>
                                      </p:tavLst>
                                    </p:anim>
                                    <p:anim calcmode="lin" valueType="num">
                                      <p:cBhvr>
                                        <p:cTn id="59" dur="1000" fill="hold"/>
                                        <p:tgtEl>
                                          <p:spTgt spid="3">
                                            <p:graphicEl>
                                              <a:dgm id="{9A8BE6A0-9C07-A843-889D-0BE05995A9E6}"/>
                                            </p:graphic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graphicEl>
                                              <a:dgm id="{E5FEE9AE-9BFA-2F4A-8BD6-DA3B599CA672}"/>
                                            </p:graphicEl>
                                          </p:spTgt>
                                        </p:tgtEl>
                                        <p:attrNameLst>
                                          <p:attrName>style.visibility</p:attrName>
                                        </p:attrNameLst>
                                      </p:cBhvr>
                                      <p:to>
                                        <p:strVal val="visible"/>
                                      </p:to>
                                    </p:set>
                                    <p:animEffect transition="in" filter="fade">
                                      <p:cBhvr>
                                        <p:cTn id="64" dur="1000"/>
                                        <p:tgtEl>
                                          <p:spTgt spid="3">
                                            <p:graphicEl>
                                              <a:dgm id="{E5FEE9AE-9BFA-2F4A-8BD6-DA3B599CA672}"/>
                                            </p:graphicEl>
                                          </p:spTgt>
                                        </p:tgtEl>
                                      </p:cBhvr>
                                    </p:animEffect>
                                    <p:anim calcmode="lin" valueType="num">
                                      <p:cBhvr>
                                        <p:cTn id="65" dur="1000" fill="hold"/>
                                        <p:tgtEl>
                                          <p:spTgt spid="3">
                                            <p:graphicEl>
                                              <a:dgm id="{E5FEE9AE-9BFA-2F4A-8BD6-DA3B599CA672}"/>
                                            </p:graphicEl>
                                          </p:spTgt>
                                        </p:tgtEl>
                                        <p:attrNameLst>
                                          <p:attrName>ppt_x</p:attrName>
                                        </p:attrNameLst>
                                      </p:cBhvr>
                                      <p:tavLst>
                                        <p:tav tm="0">
                                          <p:val>
                                            <p:strVal val="#ppt_x"/>
                                          </p:val>
                                        </p:tav>
                                        <p:tav tm="100000">
                                          <p:val>
                                            <p:strVal val="#ppt_x"/>
                                          </p:val>
                                        </p:tav>
                                      </p:tavLst>
                                    </p:anim>
                                    <p:anim calcmode="lin" valueType="num">
                                      <p:cBhvr>
                                        <p:cTn id="66" dur="1000" fill="hold"/>
                                        <p:tgtEl>
                                          <p:spTgt spid="3">
                                            <p:graphicEl>
                                              <a:dgm id="{E5FEE9AE-9BFA-2F4A-8BD6-DA3B599CA67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p:txBody>
          <a:bodyPr>
            <a:normAutofit/>
          </a:bodyPr>
          <a:lstStyle/>
          <a:p>
            <a:r>
              <a:rPr lang="en-US" sz="6000" dirty="0"/>
              <a:t>Compliance Techniques</a:t>
            </a:r>
          </a:p>
        </p:txBody>
      </p:sp>
      <p:sp>
        <p:nvSpPr>
          <p:cNvPr id="36866" name="Rectangle 3"/>
          <p:cNvSpPr>
            <a:spLocks noGrp="1" noChangeArrowheads="1"/>
          </p:cNvSpPr>
          <p:nvPr>
            <p:ph idx="1"/>
          </p:nvPr>
        </p:nvSpPr>
        <p:spPr>
          <a:xfrm>
            <a:off x="792518" y="1267902"/>
            <a:ext cx="7793621" cy="5365031"/>
          </a:xfrm>
        </p:spPr>
        <p:txBody>
          <a:bodyPr>
            <a:normAutofit/>
          </a:bodyPr>
          <a:lstStyle/>
          <a:p>
            <a:pPr marL="0" indent="0">
              <a:buNone/>
            </a:pPr>
            <a:r>
              <a:rPr lang="en-US" sz="4000" b="1" dirty="0"/>
              <a:t>Foot-in-the-door</a:t>
            </a:r>
          </a:p>
          <a:p>
            <a:pPr lvl="1"/>
            <a:r>
              <a:rPr lang="en-US" sz="2800" dirty="0"/>
              <a:t>Compliance to a large request is gained by starting with a very small, almost mindless request</a:t>
            </a:r>
          </a:p>
          <a:p>
            <a:pPr lvl="1"/>
            <a:r>
              <a:rPr lang="en-US" sz="2800" dirty="0"/>
              <a:t>Tendency is for people who have complied with the small request to comply with the next, larger request</a:t>
            </a:r>
          </a:p>
          <a:p>
            <a:pPr lvl="1"/>
            <a:r>
              <a:rPr lang="en-US" sz="2800" dirty="0"/>
              <a:t>Initial compliance affects attitudes, leading to more positive helping </a:t>
            </a:r>
            <a:r>
              <a:rPr lang="en-US" sz="2800" dirty="0" err="1"/>
              <a:t>behaviour</a:t>
            </a:r>
            <a:r>
              <a:rPr lang="en-US" sz="2800" dirty="0"/>
              <a:t> and a view of oneself as a generally charitable person</a:t>
            </a:r>
          </a:p>
        </p:txBody>
      </p:sp>
      <p:pic>
        <p:nvPicPr>
          <p:cNvPr id="2" name="Picture 1"/>
          <p:cNvPicPr>
            <a:picLocks noChangeAspect="1"/>
          </p:cNvPicPr>
          <p:nvPr/>
        </p:nvPicPr>
        <p:blipFill>
          <a:blip r:embed="rId3"/>
          <a:stretch>
            <a:fillRect/>
          </a:stretch>
        </p:blipFill>
        <p:spPr>
          <a:xfrm>
            <a:off x="8565266" y="2293897"/>
            <a:ext cx="3605584" cy="1965586"/>
          </a:xfrm>
          <a:prstGeom prst="rect">
            <a:avLst/>
          </a:prstGeom>
        </p:spPr>
      </p:pic>
    </p:spTree>
    <p:extLst>
      <p:ext uri="{BB962C8B-B14F-4D97-AF65-F5344CB8AC3E}">
        <p14:creationId xmlns:p14="http://schemas.microsoft.com/office/powerpoint/2010/main" val="32172489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6866">
                                            <p:txEl>
                                              <p:pRg st="0" end="0"/>
                                            </p:txEl>
                                          </p:spTgt>
                                        </p:tgtEl>
                                        <p:attrNameLst>
                                          <p:attrName>style.visibility</p:attrName>
                                        </p:attrNameLst>
                                      </p:cBhvr>
                                      <p:to>
                                        <p:strVal val="visible"/>
                                      </p:to>
                                    </p:set>
                                    <p:animEffect transition="in" filter="fade">
                                      <p:cBhvr>
                                        <p:cTn id="7" dur="1000"/>
                                        <p:tgtEl>
                                          <p:spTgt spid="36866">
                                            <p:txEl>
                                              <p:pRg st="0" end="0"/>
                                            </p:txEl>
                                          </p:spTgt>
                                        </p:tgtEl>
                                      </p:cBhvr>
                                    </p:animEffect>
                                    <p:anim calcmode="lin" valueType="num">
                                      <p:cBhvr>
                                        <p:cTn id="8" dur="1000" fill="hold"/>
                                        <p:tgtEl>
                                          <p:spTgt spid="3686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686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6866">
                                            <p:txEl>
                                              <p:pRg st="1" end="1"/>
                                            </p:txEl>
                                          </p:spTgt>
                                        </p:tgtEl>
                                        <p:attrNameLst>
                                          <p:attrName>style.visibility</p:attrName>
                                        </p:attrNameLst>
                                      </p:cBhvr>
                                      <p:to>
                                        <p:strVal val="visible"/>
                                      </p:to>
                                    </p:set>
                                    <p:anim calcmode="lin" valueType="num">
                                      <p:cBhvr additive="base">
                                        <p:cTn id="14" dur="500" fill="hold"/>
                                        <p:tgtEl>
                                          <p:spTgt spid="36866">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68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6866">
                                            <p:txEl>
                                              <p:pRg st="2" end="2"/>
                                            </p:txEl>
                                          </p:spTgt>
                                        </p:tgtEl>
                                        <p:attrNameLst>
                                          <p:attrName>style.visibility</p:attrName>
                                        </p:attrNameLst>
                                      </p:cBhvr>
                                      <p:to>
                                        <p:strVal val="visible"/>
                                      </p:to>
                                    </p:set>
                                    <p:animEffect transition="in" filter="fade">
                                      <p:cBhvr>
                                        <p:cTn id="20" dur="1000"/>
                                        <p:tgtEl>
                                          <p:spTgt spid="36866">
                                            <p:txEl>
                                              <p:pRg st="2" end="2"/>
                                            </p:txEl>
                                          </p:spTgt>
                                        </p:tgtEl>
                                      </p:cBhvr>
                                    </p:animEffect>
                                    <p:anim calcmode="lin" valueType="num">
                                      <p:cBhvr>
                                        <p:cTn id="21" dur="1000" fill="hold"/>
                                        <p:tgtEl>
                                          <p:spTgt spid="3686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686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6866">
                                            <p:txEl>
                                              <p:pRg st="3" end="3"/>
                                            </p:txEl>
                                          </p:spTgt>
                                        </p:tgtEl>
                                        <p:attrNameLst>
                                          <p:attrName>style.visibility</p:attrName>
                                        </p:attrNameLst>
                                      </p:cBhvr>
                                      <p:to>
                                        <p:strVal val="visible"/>
                                      </p:to>
                                    </p:set>
                                    <p:animEffect transition="in" filter="fade">
                                      <p:cBhvr>
                                        <p:cTn id="27" dur="1000"/>
                                        <p:tgtEl>
                                          <p:spTgt spid="36866">
                                            <p:txEl>
                                              <p:pRg st="3" end="3"/>
                                            </p:txEl>
                                          </p:spTgt>
                                        </p:tgtEl>
                                      </p:cBhvr>
                                    </p:animEffect>
                                    <p:anim calcmode="lin" valueType="num">
                                      <p:cBhvr>
                                        <p:cTn id="28" dur="1000" fill="hold"/>
                                        <p:tgtEl>
                                          <p:spTgt spid="3686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686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a:xfrm>
            <a:off x="609600" y="122238"/>
            <a:ext cx="4754880" cy="2062162"/>
          </a:xfrm>
        </p:spPr>
        <p:txBody>
          <a:bodyPr>
            <a:normAutofit/>
          </a:bodyPr>
          <a:lstStyle/>
          <a:p>
            <a:r>
              <a:rPr lang="en-US" sz="6000" dirty="0"/>
              <a:t>Compliance Techniques</a:t>
            </a:r>
          </a:p>
        </p:txBody>
      </p:sp>
      <p:sp>
        <p:nvSpPr>
          <p:cNvPr id="36866" name="Rectangle 3"/>
          <p:cNvSpPr>
            <a:spLocks noGrp="1" noChangeArrowheads="1"/>
          </p:cNvSpPr>
          <p:nvPr>
            <p:ph idx="1"/>
          </p:nvPr>
        </p:nvSpPr>
        <p:spPr>
          <a:xfrm>
            <a:off x="495300" y="2328863"/>
            <a:ext cx="4636097" cy="4529137"/>
          </a:xfrm>
        </p:spPr>
        <p:txBody>
          <a:bodyPr>
            <a:normAutofit/>
          </a:bodyPr>
          <a:lstStyle/>
          <a:p>
            <a:pPr marL="0" indent="0">
              <a:buNone/>
            </a:pPr>
            <a:r>
              <a:rPr lang="en-US" sz="4000" b="1" dirty="0"/>
              <a:t>Foot-in-the-door</a:t>
            </a:r>
          </a:p>
          <a:p>
            <a:pPr lvl="1"/>
            <a:endParaRPr lang="en-US" sz="2800" dirty="0"/>
          </a:p>
          <a:p>
            <a:pPr lvl="1"/>
            <a:r>
              <a:rPr lang="en-US" sz="2800" dirty="0"/>
              <a:t>Freedman and Fraser</a:t>
            </a:r>
            <a:r>
              <a:rPr lang="fr-FR" altLang="ja-JP" sz="2800" dirty="0"/>
              <a:t>'</a:t>
            </a:r>
            <a:r>
              <a:rPr lang="en-US" altLang="ja-JP" sz="2800" dirty="0"/>
              <a:t>s (1966) classic yard sign study</a:t>
            </a:r>
          </a:p>
        </p:txBody>
      </p:sp>
      <p:sp>
        <p:nvSpPr>
          <p:cNvPr id="2" name="TextBox 1"/>
          <p:cNvSpPr txBox="1"/>
          <p:nvPr/>
        </p:nvSpPr>
        <p:spPr>
          <a:xfrm>
            <a:off x="5364480" y="122238"/>
            <a:ext cx="6827520" cy="6124754"/>
          </a:xfrm>
          <a:prstGeom prst="rect">
            <a:avLst/>
          </a:prstGeom>
          <a:noFill/>
        </p:spPr>
        <p:txBody>
          <a:bodyPr wrap="square" rtlCol="0">
            <a:spAutoFit/>
          </a:bodyPr>
          <a:lstStyle/>
          <a:p>
            <a:r>
              <a:rPr lang="en-GB" sz="2800" dirty="0">
                <a:solidFill>
                  <a:prstClr val="black"/>
                </a:solidFill>
              </a:rPr>
              <a:t>People refused their permission to place a large sign in their front garden to encourage careful driving</a:t>
            </a:r>
          </a:p>
          <a:p>
            <a:endParaRPr lang="en-GB" sz="2800" dirty="0">
              <a:solidFill>
                <a:prstClr val="black"/>
              </a:solidFill>
            </a:endParaRPr>
          </a:p>
          <a:p>
            <a:r>
              <a:rPr lang="en-GB" sz="2800" dirty="0">
                <a:solidFill>
                  <a:prstClr val="black"/>
                </a:solidFill>
              </a:rPr>
              <a:t>However, some other people were asked to sign a petition to encourage safer driving</a:t>
            </a:r>
          </a:p>
          <a:p>
            <a:endParaRPr lang="en-GB" sz="2800" dirty="0">
              <a:solidFill>
                <a:prstClr val="black"/>
              </a:solidFill>
            </a:endParaRPr>
          </a:p>
          <a:p>
            <a:r>
              <a:rPr lang="en-GB" sz="2800" dirty="0">
                <a:solidFill>
                  <a:prstClr val="black"/>
                </a:solidFill>
              </a:rPr>
              <a:t>Two weeks after this rather minor request, the majority of this group agreed to having the large sign in their garden</a:t>
            </a:r>
          </a:p>
          <a:p>
            <a:endParaRPr lang="en-GB" sz="2800" dirty="0">
              <a:solidFill>
                <a:prstClr val="black"/>
              </a:solidFill>
            </a:endParaRPr>
          </a:p>
          <a:p>
            <a:r>
              <a:rPr lang="en-GB" sz="2800" dirty="0">
                <a:solidFill>
                  <a:prstClr val="black"/>
                </a:solidFill>
              </a:rPr>
              <a:t>They felt pressure to remain consistent with their earlier action</a:t>
            </a:r>
          </a:p>
        </p:txBody>
      </p:sp>
    </p:spTree>
    <p:extLst>
      <p:ext uri="{BB962C8B-B14F-4D97-AF65-F5344CB8AC3E}">
        <p14:creationId xmlns:p14="http://schemas.microsoft.com/office/powerpoint/2010/main" val="251010953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additive="base">
                                        <p:cTn id="14"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 calcmode="lin" valueType="num">
                                      <p:cBhvr additive="base">
                                        <p:cTn id="20"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 calcmode="lin" valueType="num">
                                      <p:cBhvr additive="base">
                                        <p:cTn id="26"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Foot-in-the-door</a:t>
            </a:r>
          </a:p>
        </p:txBody>
      </p:sp>
      <p:sp>
        <p:nvSpPr>
          <p:cNvPr id="3" name="Content Placeholder 2"/>
          <p:cNvSpPr>
            <a:spLocks noGrp="1"/>
          </p:cNvSpPr>
          <p:nvPr>
            <p:ph idx="1"/>
          </p:nvPr>
        </p:nvSpPr>
        <p:spPr>
          <a:xfrm>
            <a:off x="609600" y="1417638"/>
            <a:ext cx="8739116" cy="4830763"/>
          </a:xfrm>
        </p:spPr>
        <p:txBody>
          <a:bodyPr>
            <a:normAutofit/>
          </a:bodyPr>
          <a:lstStyle/>
          <a:p>
            <a:r>
              <a:rPr lang="en-GB" dirty="0"/>
              <a:t>Start small and build</a:t>
            </a:r>
          </a:p>
          <a:p>
            <a:r>
              <a:rPr lang="en-GB" dirty="0"/>
              <a:t>Would you agree to wear a pin badge to support cancer and/or to help a charity?</a:t>
            </a:r>
          </a:p>
          <a:p>
            <a:r>
              <a:rPr lang="en-GB" dirty="0" err="1"/>
              <a:t>Pliner</a:t>
            </a:r>
            <a:r>
              <a:rPr lang="en-GB" dirty="0"/>
              <a:t>, Hart, Kohl and </a:t>
            </a:r>
            <a:r>
              <a:rPr lang="en-GB" dirty="0" err="1"/>
              <a:t>Saari</a:t>
            </a:r>
            <a:r>
              <a:rPr lang="en-GB" dirty="0"/>
              <a:t> (1974) found that those who had previously agreed to wear the badge were far more likely to donate</a:t>
            </a:r>
          </a:p>
          <a:p>
            <a:r>
              <a:rPr lang="en-GB" dirty="0"/>
              <a:t>Once you have said, ‘Yes!’, saying, ‘No!’ becomes much more difficult</a:t>
            </a:r>
          </a:p>
          <a:p>
            <a:r>
              <a:rPr lang="en-GB" b="1" u="sng" dirty="0">
                <a:solidFill>
                  <a:srgbClr val="FF0000"/>
                </a:solidFill>
              </a:rPr>
              <a:t>Always say no, before it is too late!</a:t>
            </a:r>
          </a:p>
        </p:txBody>
      </p:sp>
      <p:pic>
        <p:nvPicPr>
          <p:cNvPr id="6" name="Picture 5"/>
          <p:cNvPicPr>
            <a:picLocks noChangeAspect="1"/>
          </p:cNvPicPr>
          <p:nvPr/>
        </p:nvPicPr>
        <p:blipFill>
          <a:blip r:embed="rId2"/>
          <a:stretch>
            <a:fillRect/>
          </a:stretch>
        </p:blipFill>
        <p:spPr>
          <a:xfrm>
            <a:off x="9140237" y="1909138"/>
            <a:ext cx="2650643" cy="3307439"/>
          </a:xfrm>
          <a:prstGeom prst="rect">
            <a:avLst/>
          </a:prstGeom>
        </p:spPr>
      </p:pic>
    </p:spTree>
    <p:extLst>
      <p:ext uri="{BB962C8B-B14F-4D97-AF65-F5344CB8AC3E}">
        <p14:creationId xmlns:p14="http://schemas.microsoft.com/office/powerpoint/2010/main" val="34217288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down)">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normAutofit/>
          </a:bodyPr>
          <a:lstStyle/>
          <a:p>
            <a:r>
              <a:rPr lang="en-US" sz="5400" dirty="0"/>
              <a:t>Compliance Techniques</a:t>
            </a:r>
          </a:p>
        </p:txBody>
      </p:sp>
      <p:sp>
        <p:nvSpPr>
          <p:cNvPr id="38914" name="Rectangle 3"/>
          <p:cNvSpPr>
            <a:spLocks noGrp="1" noChangeArrowheads="1"/>
          </p:cNvSpPr>
          <p:nvPr>
            <p:ph idx="1"/>
          </p:nvPr>
        </p:nvSpPr>
        <p:spPr>
          <a:xfrm>
            <a:off x="609599" y="1417638"/>
            <a:ext cx="7454747" cy="4830763"/>
          </a:xfrm>
        </p:spPr>
        <p:txBody>
          <a:bodyPr/>
          <a:lstStyle/>
          <a:p>
            <a:pPr marL="0" indent="0">
              <a:buNone/>
            </a:pPr>
            <a:r>
              <a:rPr lang="en-US" sz="4000" b="1" dirty="0"/>
              <a:t>Door-in-the-face </a:t>
            </a:r>
          </a:p>
          <a:p>
            <a:pPr lvl="1"/>
            <a:r>
              <a:rPr lang="en-US" sz="2800" dirty="0"/>
              <a:t>Opposite of the foot-in-the-door technique</a:t>
            </a:r>
          </a:p>
          <a:p>
            <a:pPr lvl="1"/>
            <a:r>
              <a:rPr lang="en-US" sz="2800" dirty="0"/>
              <a:t>Compliance is gained by starting with a large unreasonable request that is turned down, and then following it with a more reasonable smaller request</a:t>
            </a:r>
          </a:p>
          <a:p>
            <a:pPr lvl="1"/>
            <a:r>
              <a:rPr lang="en-US" sz="2800" dirty="0"/>
              <a:t>Success is due to tendency toward reciprocity and making mutual concessions</a:t>
            </a:r>
          </a:p>
          <a:p>
            <a:pPr lvl="1"/>
            <a:endParaRPr lang="en-US" dirty="0"/>
          </a:p>
        </p:txBody>
      </p:sp>
      <p:pic>
        <p:nvPicPr>
          <p:cNvPr id="4" name="Picture 3"/>
          <p:cNvPicPr>
            <a:picLocks noChangeAspect="1"/>
          </p:cNvPicPr>
          <p:nvPr/>
        </p:nvPicPr>
        <p:blipFill>
          <a:blip r:embed="rId3"/>
          <a:stretch>
            <a:fillRect/>
          </a:stretch>
        </p:blipFill>
        <p:spPr>
          <a:xfrm>
            <a:off x="8352080" y="769938"/>
            <a:ext cx="2942585" cy="5004157"/>
          </a:xfrm>
          <a:prstGeom prst="rect">
            <a:avLst/>
          </a:prstGeom>
        </p:spPr>
      </p:pic>
    </p:spTree>
    <p:extLst>
      <p:ext uri="{BB962C8B-B14F-4D97-AF65-F5344CB8AC3E}">
        <p14:creationId xmlns:p14="http://schemas.microsoft.com/office/powerpoint/2010/main" val="392173537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Effect transition="in" filter="fade">
                                      <p:cBhvr>
                                        <p:cTn id="7" dur="1000"/>
                                        <p:tgtEl>
                                          <p:spTgt spid="38914">
                                            <p:txEl>
                                              <p:pRg st="0" end="0"/>
                                            </p:txEl>
                                          </p:spTgt>
                                        </p:tgtEl>
                                      </p:cBhvr>
                                    </p:animEffect>
                                    <p:anim calcmode="lin" valueType="num">
                                      <p:cBhvr>
                                        <p:cTn id="8" dur="1000" fill="hold"/>
                                        <p:tgtEl>
                                          <p:spTgt spid="389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8914">
                                            <p:txEl>
                                              <p:pRg st="1" end="1"/>
                                            </p:txEl>
                                          </p:spTgt>
                                        </p:tgtEl>
                                        <p:attrNameLst>
                                          <p:attrName>style.visibility</p:attrName>
                                        </p:attrNameLst>
                                      </p:cBhvr>
                                      <p:to>
                                        <p:strVal val="visible"/>
                                      </p:to>
                                    </p:set>
                                    <p:animEffect transition="in" filter="fade">
                                      <p:cBhvr>
                                        <p:cTn id="14" dur="1000"/>
                                        <p:tgtEl>
                                          <p:spTgt spid="38914">
                                            <p:txEl>
                                              <p:pRg st="1" end="1"/>
                                            </p:txEl>
                                          </p:spTgt>
                                        </p:tgtEl>
                                      </p:cBhvr>
                                    </p:animEffect>
                                    <p:anim calcmode="lin" valueType="num">
                                      <p:cBhvr>
                                        <p:cTn id="15" dur="1000" fill="hold"/>
                                        <p:tgtEl>
                                          <p:spTgt spid="3891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89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8914">
                                            <p:txEl>
                                              <p:pRg st="2" end="2"/>
                                            </p:txEl>
                                          </p:spTgt>
                                        </p:tgtEl>
                                        <p:attrNameLst>
                                          <p:attrName>style.visibility</p:attrName>
                                        </p:attrNameLst>
                                      </p:cBhvr>
                                      <p:to>
                                        <p:strVal val="visible"/>
                                      </p:to>
                                    </p:set>
                                    <p:animEffect transition="in" filter="fade">
                                      <p:cBhvr>
                                        <p:cTn id="21" dur="1000"/>
                                        <p:tgtEl>
                                          <p:spTgt spid="38914">
                                            <p:txEl>
                                              <p:pRg st="2" end="2"/>
                                            </p:txEl>
                                          </p:spTgt>
                                        </p:tgtEl>
                                      </p:cBhvr>
                                    </p:animEffect>
                                    <p:anim calcmode="lin" valueType="num">
                                      <p:cBhvr>
                                        <p:cTn id="22" dur="1000" fill="hold"/>
                                        <p:tgtEl>
                                          <p:spTgt spid="3891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89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8914">
                                            <p:txEl>
                                              <p:pRg st="3" end="3"/>
                                            </p:txEl>
                                          </p:spTgt>
                                        </p:tgtEl>
                                        <p:attrNameLst>
                                          <p:attrName>style.visibility</p:attrName>
                                        </p:attrNameLst>
                                      </p:cBhvr>
                                      <p:to>
                                        <p:strVal val="visible"/>
                                      </p:to>
                                    </p:set>
                                    <p:animEffect transition="in" filter="fade">
                                      <p:cBhvr>
                                        <p:cTn id="28" dur="1000"/>
                                        <p:tgtEl>
                                          <p:spTgt spid="38914">
                                            <p:txEl>
                                              <p:pRg st="3" end="3"/>
                                            </p:txEl>
                                          </p:spTgt>
                                        </p:tgtEl>
                                      </p:cBhvr>
                                    </p:animEffect>
                                    <p:anim calcmode="lin" valueType="num">
                                      <p:cBhvr>
                                        <p:cTn id="29" dur="1000" fill="hold"/>
                                        <p:tgtEl>
                                          <p:spTgt spid="3891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891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7"/>
            <a:ext cx="4442085" cy="1391769"/>
          </a:xfrm>
        </p:spPr>
        <p:txBody>
          <a:bodyPr>
            <a:noAutofit/>
          </a:bodyPr>
          <a:lstStyle/>
          <a:p>
            <a:r>
              <a:rPr lang="en-GB" sz="4000" dirty="0"/>
              <a:t>Compliance Techniques</a:t>
            </a:r>
          </a:p>
        </p:txBody>
      </p:sp>
      <p:sp>
        <p:nvSpPr>
          <p:cNvPr id="3" name="Content Placeholder 2"/>
          <p:cNvSpPr>
            <a:spLocks noGrp="1"/>
          </p:cNvSpPr>
          <p:nvPr>
            <p:ph idx="1"/>
          </p:nvPr>
        </p:nvSpPr>
        <p:spPr>
          <a:xfrm>
            <a:off x="609600" y="1514006"/>
            <a:ext cx="4612154" cy="4801457"/>
          </a:xfrm>
        </p:spPr>
        <p:txBody>
          <a:bodyPr>
            <a:normAutofit/>
          </a:bodyPr>
          <a:lstStyle/>
          <a:p>
            <a:pPr marL="0" indent="0">
              <a:buNone/>
            </a:pPr>
            <a:r>
              <a:rPr lang="en-GB" sz="4000" b="1" dirty="0"/>
              <a:t>Door-in-the-face</a:t>
            </a:r>
          </a:p>
          <a:p>
            <a:pPr marL="0" indent="0">
              <a:buNone/>
            </a:pPr>
            <a:r>
              <a:rPr lang="en-GB" dirty="0"/>
              <a:t> </a:t>
            </a:r>
          </a:p>
          <a:p>
            <a:pPr marL="0" indent="0">
              <a:buNone/>
            </a:pPr>
            <a:r>
              <a:rPr lang="en-GB" sz="3200" dirty="0"/>
              <a:t>- Fall back position</a:t>
            </a:r>
          </a:p>
          <a:p>
            <a:pPr marL="0" indent="0">
              <a:buNone/>
            </a:pPr>
            <a:r>
              <a:rPr lang="en-GB" sz="3200" dirty="0"/>
              <a:t>- Ask for more/expect less</a:t>
            </a:r>
          </a:p>
          <a:p>
            <a:pPr marL="0" indent="0">
              <a:buNone/>
            </a:pPr>
            <a:r>
              <a:rPr lang="en-GB" sz="3200" dirty="0"/>
              <a:t>- Key skill in negotiation</a:t>
            </a:r>
          </a:p>
          <a:p>
            <a:pPr marL="0" indent="0">
              <a:buNone/>
            </a:pPr>
            <a:endParaRPr lang="en-GB" sz="3200" dirty="0"/>
          </a:p>
          <a:p>
            <a:pPr marL="0" indent="0">
              <a:buNone/>
            </a:pPr>
            <a:r>
              <a:rPr lang="en-GB" sz="3200" b="1" u="sng" dirty="0">
                <a:solidFill>
                  <a:srgbClr val="FF0000"/>
                </a:solidFill>
              </a:rPr>
              <a:t>Stick to your guns!</a:t>
            </a:r>
          </a:p>
        </p:txBody>
      </p:sp>
      <p:pic>
        <p:nvPicPr>
          <p:cNvPr id="4" name="Picture 3"/>
          <p:cNvPicPr>
            <a:picLocks noChangeAspect="1"/>
          </p:cNvPicPr>
          <p:nvPr/>
        </p:nvPicPr>
        <p:blipFill>
          <a:blip r:embed="rId2"/>
          <a:stretch>
            <a:fillRect/>
          </a:stretch>
        </p:blipFill>
        <p:spPr>
          <a:xfrm>
            <a:off x="5221754" y="586263"/>
            <a:ext cx="6970246" cy="5227684"/>
          </a:xfrm>
          <a:prstGeom prst="rect">
            <a:avLst/>
          </a:prstGeom>
        </p:spPr>
      </p:pic>
    </p:spTree>
    <p:extLst>
      <p:ext uri="{BB962C8B-B14F-4D97-AF65-F5344CB8AC3E}">
        <p14:creationId xmlns:p14="http://schemas.microsoft.com/office/powerpoint/2010/main" val="4071406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p:txBody>
          <a:bodyPr>
            <a:normAutofit/>
          </a:bodyPr>
          <a:lstStyle/>
          <a:p>
            <a:pPr algn="r"/>
            <a:r>
              <a:rPr lang="en-US" sz="5400" dirty="0"/>
              <a:t>Compliance Techniques</a:t>
            </a:r>
          </a:p>
        </p:txBody>
      </p:sp>
      <p:sp>
        <p:nvSpPr>
          <p:cNvPr id="40962" name="Rectangle 3"/>
          <p:cNvSpPr>
            <a:spLocks noGrp="1" noChangeArrowheads="1"/>
          </p:cNvSpPr>
          <p:nvPr>
            <p:ph idx="1"/>
          </p:nvPr>
        </p:nvSpPr>
        <p:spPr>
          <a:xfrm>
            <a:off x="609600" y="903642"/>
            <a:ext cx="7079648" cy="5954358"/>
          </a:xfrm>
        </p:spPr>
        <p:txBody>
          <a:bodyPr>
            <a:normAutofit/>
          </a:bodyPr>
          <a:lstStyle/>
          <a:p>
            <a:pPr marL="0" indent="0">
              <a:buNone/>
            </a:pPr>
            <a:r>
              <a:rPr lang="en-US" sz="4000" b="1" dirty="0"/>
              <a:t>Low-ball </a:t>
            </a:r>
          </a:p>
          <a:p>
            <a:pPr lvl="1"/>
            <a:r>
              <a:rPr lang="en-US" sz="2800" dirty="0"/>
              <a:t>Compliance to a costly request is achieved by first getting compliance to an attractive, less costly request, but then reneging on it </a:t>
            </a:r>
          </a:p>
          <a:p>
            <a:pPr lvl="1"/>
            <a:r>
              <a:rPr lang="en-US" sz="2800" dirty="0"/>
              <a:t>Many feel obligated to go through with a deal after agreeing to an  earlier request, even if the first request has changed for the worse</a:t>
            </a:r>
          </a:p>
          <a:p>
            <a:pPr lvl="1"/>
            <a:r>
              <a:rPr lang="en-US" sz="2800" dirty="0"/>
              <a:t>People want to remain consistent in their actions </a:t>
            </a:r>
          </a:p>
        </p:txBody>
      </p:sp>
      <p:sp>
        <p:nvSpPr>
          <p:cNvPr id="2" name="TextBox 1"/>
          <p:cNvSpPr txBox="1"/>
          <p:nvPr/>
        </p:nvSpPr>
        <p:spPr>
          <a:xfrm>
            <a:off x="8580114" y="5789128"/>
            <a:ext cx="2651760" cy="461665"/>
          </a:xfrm>
          <a:prstGeom prst="rect">
            <a:avLst/>
          </a:prstGeom>
          <a:noFill/>
        </p:spPr>
        <p:txBody>
          <a:bodyPr wrap="square" rtlCol="0">
            <a:spAutoFit/>
          </a:bodyPr>
          <a:lstStyle/>
          <a:p>
            <a:r>
              <a:rPr lang="en-GB" sz="2400" dirty="0" err="1">
                <a:solidFill>
                  <a:prstClr val="black"/>
                </a:solidFill>
              </a:rPr>
              <a:t>Cialdini</a:t>
            </a:r>
            <a:r>
              <a:rPr lang="en-GB" sz="2400" dirty="0">
                <a:solidFill>
                  <a:prstClr val="black"/>
                </a:solidFill>
              </a:rPr>
              <a:t> 1993</a:t>
            </a:r>
          </a:p>
        </p:txBody>
      </p:sp>
      <p:pic>
        <p:nvPicPr>
          <p:cNvPr id="5" name="Picture 4"/>
          <p:cNvPicPr>
            <a:picLocks noChangeAspect="1"/>
          </p:cNvPicPr>
          <p:nvPr/>
        </p:nvPicPr>
        <p:blipFill>
          <a:blip r:embed="rId3"/>
          <a:stretch>
            <a:fillRect/>
          </a:stretch>
        </p:blipFill>
        <p:spPr>
          <a:xfrm>
            <a:off x="7689248" y="2392215"/>
            <a:ext cx="4433492" cy="2792026"/>
          </a:xfrm>
          <a:prstGeom prst="rect">
            <a:avLst/>
          </a:prstGeom>
        </p:spPr>
      </p:pic>
    </p:spTree>
    <p:extLst>
      <p:ext uri="{BB962C8B-B14F-4D97-AF65-F5344CB8AC3E}">
        <p14:creationId xmlns:p14="http://schemas.microsoft.com/office/powerpoint/2010/main" val="321735927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62">
                                            <p:txEl>
                                              <p:pRg st="1" end="1"/>
                                            </p:txEl>
                                          </p:spTgt>
                                        </p:tgtEl>
                                        <p:attrNameLst>
                                          <p:attrName>style.visibility</p:attrName>
                                        </p:attrNameLst>
                                      </p:cBhvr>
                                      <p:to>
                                        <p:strVal val="visible"/>
                                      </p:to>
                                    </p:set>
                                    <p:anim calcmode="lin" valueType="num">
                                      <p:cBhvr additive="base">
                                        <p:cTn id="7" dur="500" fill="hold"/>
                                        <p:tgtEl>
                                          <p:spTgt spid="4096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62">
                                            <p:txEl>
                                              <p:pRg st="2" end="2"/>
                                            </p:txEl>
                                          </p:spTgt>
                                        </p:tgtEl>
                                        <p:attrNameLst>
                                          <p:attrName>style.visibility</p:attrName>
                                        </p:attrNameLst>
                                      </p:cBhvr>
                                      <p:to>
                                        <p:strVal val="visible"/>
                                      </p:to>
                                    </p:set>
                                    <p:anim calcmode="lin" valueType="num">
                                      <p:cBhvr additive="base">
                                        <p:cTn id="13" dur="500" fill="hold"/>
                                        <p:tgtEl>
                                          <p:spTgt spid="4096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62">
                                            <p:txEl>
                                              <p:pRg st="3" end="3"/>
                                            </p:txEl>
                                          </p:spTgt>
                                        </p:tgtEl>
                                        <p:attrNameLst>
                                          <p:attrName>style.visibility</p:attrName>
                                        </p:attrNameLst>
                                      </p:cBhvr>
                                      <p:to>
                                        <p:strVal val="visible"/>
                                      </p:to>
                                    </p:set>
                                    <p:anim calcmode="lin" valueType="num">
                                      <p:cBhvr additive="base">
                                        <p:cTn id="19" dur="500" fill="hold"/>
                                        <p:tgtEl>
                                          <p:spTgt spid="4096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6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Compliance Techniques</a:t>
            </a:r>
          </a:p>
        </p:txBody>
      </p:sp>
      <p:sp>
        <p:nvSpPr>
          <p:cNvPr id="3" name="Content Placeholder 2"/>
          <p:cNvSpPr>
            <a:spLocks noGrp="1"/>
          </p:cNvSpPr>
          <p:nvPr>
            <p:ph idx="1"/>
          </p:nvPr>
        </p:nvSpPr>
        <p:spPr>
          <a:xfrm>
            <a:off x="609600" y="1678898"/>
            <a:ext cx="11582400" cy="4961745"/>
          </a:xfrm>
        </p:spPr>
        <p:txBody>
          <a:bodyPr>
            <a:normAutofit/>
          </a:bodyPr>
          <a:lstStyle/>
          <a:p>
            <a:pPr marL="0" indent="0">
              <a:buNone/>
            </a:pPr>
            <a:r>
              <a:rPr lang="en-GB" sz="4000" b="1" dirty="0"/>
              <a:t>Low-Ball</a:t>
            </a:r>
          </a:p>
          <a:p>
            <a:pPr>
              <a:buFont typeface="Wingdings" panose="05000000000000000000" pitchFamily="2" charset="2"/>
              <a:buChar char="ü"/>
            </a:pPr>
            <a:r>
              <a:rPr lang="en-GB" sz="3200" dirty="0"/>
              <a:t>‘We love the kitchen but it’s just too expensive.’</a:t>
            </a:r>
          </a:p>
          <a:p>
            <a:pPr>
              <a:buFont typeface="Wingdings" panose="05000000000000000000" pitchFamily="2" charset="2"/>
              <a:buChar char="ü"/>
            </a:pPr>
            <a:r>
              <a:rPr lang="en-GB" sz="3200" dirty="0"/>
              <a:t>‘It is a great flat but I can’t afford the deposit’</a:t>
            </a:r>
          </a:p>
          <a:p>
            <a:pPr>
              <a:buFont typeface="Wingdings" panose="05000000000000000000" pitchFamily="2" charset="2"/>
              <a:buChar char="ü"/>
            </a:pPr>
            <a:r>
              <a:rPr lang="en-GB" sz="3200" dirty="0"/>
              <a:t>‘I wish I could afford new windows and doors.’</a:t>
            </a:r>
          </a:p>
          <a:p>
            <a:pPr>
              <a:buFont typeface="Wingdings" panose="05000000000000000000" pitchFamily="2" charset="2"/>
              <a:buChar char="ü"/>
            </a:pPr>
            <a:r>
              <a:rPr lang="en-GB" sz="3200" dirty="0"/>
              <a:t>‘I love the new car but with the insurance it is unaffordable.’</a:t>
            </a:r>
          </a:p>
          <a:p>
            <a:pPr>
              <a:buFont typeface="Wingdings" panose="05000000000000000000" pitchFamily="2" charset="2"/>
              <a:buChar char="ü"/>
            </a:pPr>
            <a:endParaRPr lang="en-GB" sz="3200" dirty="0"/>
          </a:p>
          <a:p>
            <a:pPr marL="0" indent="0" algn="ctr">
              <a:buNone/>
            </a:pPr>
            <a:r>
              <a:rPr lang="en-GB" sz="3200" b="1" u="sng" dirty="0">
                <a:solidFill>
                  <a:srgbClr val="FF0000"/>
                </a:solidFill>
              </a:rPr>
              <a:t>Don’t play their game!</a:t>
            </a:r>
          </a:p>
        </p:txBody>
      </p:sp>
    </p:spTree>
    <p:extLst>
      <p:ext uri="{BB962C8B-B14F-4D97-AF65-F5344CB8AC3E}">
        <p14:creationId xmlns:p14="http://schemas.microsoft.com/office/powerpoint/2010/main" val="37110732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09600" y="122238"/>
            <a:ext cx="10972800" cy="874308"/>
          </a:xfrm>
        </p:spPr>
        <p:txBody>
          <a:bodyPr>
            <a:noAutofit/>
          </a:bodyPr>
          <a:lstStyle/>
          <a:p>
            <a:pPr algn="r"/>
            <a:r>
              <a:rPr lang="en-US" sz="5400" dirty="0"/>
              <a:t>Compliance Techniques</a:t>
            </a:r>
          </a:p>
        </p:txBody>
      </p:sp>
      <p:sp>
        <p:nvSpPr>
          <p:cNvPr id="35842" name="Rectangle 3"/>
          <p:cNvSpPr>
            <a:spLocks noGrp="1" noChangeArrowheads="1"/>
          </p:cNvSpPr>
          <p:nvPr>
            <p:ph sz="half" idx="1"/>
          </p:nvPr>
        </p:nvSpPr>
        <p:spPr>
          <a:xfrm>
            <a:off x="509452" y="1099370"/>
            <a:ext cx="5370034" cy="5758630"/>
          </a:xfrm>
        </p:spPr>
        <p:txBody>
          <a:bodyPr>
            <a:normAutofit fontScale="92500"/>
          </a:bodyPr>
          <a:lstStyle/>
          <a:p>
            <a:pPr marL="0" indent="0">
              <a:buNone/>
            </a:pPr>
            <a:r>
              <a:rPr lang="en-US" sz="4000" b="1" dirty="0"/>
              <a:t>That</a:t>
            </a:r>
            <a:r>
              <a:rPr lang="fr-FR" sz="4000" b="1" dirty="0"/>
              <a:t>'</a:t>
            </a:r>
            <a:r>
              <a:rPr lang="en-US" altLang="ja-JP" sz="4000" b="1" dirty="0"/>
              <a:t>s-not-all </a:t>
            </a:r>
          </a:p>
          <a:p>
            <a:pPr lvl="1"/>
            <a:r>
              <a:rPr lang="en-US" sz="3200" dirty="0"/>
              <a:t>People are more likely to comply to a request after a build-up to make the request sound </a:t>
            </a:r>
            <a:r>
              <a:rPr lang="ja-JP" altLang="en-US" sz="3200" dirty="0"/>
              <a:t>“</a:t>
            </a:r>
            <a:r>
              <a:rPr lang="en-US" altLang="ja-JP" sz="3200" dirty="0"/>
              <a:t>better</a:t>
            </a:r>
            <a:r>
              <a:rPr lang="ja-JP" altLang="en-US" sz="3200" dirty="0"/>
              <a:t>”</a:t>
            </a:r>
            <a:endParaRPr lang="en-US" altLang="ja-JP" sz="3200" dirty="0"/>
          </a:p>
          <a:p>
            <a:pPr lvl="1"/>
            <a:r>
              <a:rPr lang="en-US" altLang="ja-JP" sz="3200" dirty="0"/>
              <a:t>Technique is often used in television infomercials</a:t>
            </a:r>
          </a:p>
          <a:p>
            <a:pPr lvl="1"/>
            <a:r>
              <a:rPr lang="en-US" sz="3200" dirty="0"/>
              <a:t>As in the door-in-the-face technique, reciprocity is at work</a:t>
            </a:r>
          </a:p>
          <a:p>
            <a:pPr lvl="1"/>
            <a:endParaRPr lang="en-US" altLang="ja-JP" dirty="0"/>
          </a:p>
        </p:txBody>
      </p:sp>
      <p:pic>
        <p:nvPicPr>
          <p:cNvPr id="2" name="Picture 1">
            <a:extLst>
              <a:ext uri="{FF2B5EF4-FFF2-40B4-BE49-F238E27FC236}">
                <a16:creationId xmlns:a16="http://schemas.microsoft.com/office/drawing/2014/main" id="{7E978D4B-A874-442F-86D9-70B319B6A2F0}"/>
              </a:ext>
            </a:extLst>
          </p:cNvPr>
          <p:cNvPicPr>
            <a:picLocks noChangeAspect="1"/>
          </p:cNvPicPr>
          <p:nvPr/>
        </p:nvPicPr>
        <p:blipFill>
          <a:blip r:embed="rId3"/>
          <a:stretch>
            <a:fillRect/>
          </a:stretch>
        </p:blipFill>
        <p:spPr>
          <a:xfrm>
            <a:off x="5879486" y="1113981"/>
            <a:ext cx="6312514" cy="4587197"/>
          </a:xfrm>
          <a:prstGeom prst="rect">
            <a:avLst/>
          </a:prstGeom>
        </p:spPr>
      </p:pic>
      <p:pic>
        <p:nvPicPr>
          <p:cNvPr id="5" name="Picture 4"/>
          <p:cNvPicPr>
            <a:picLocks noChangeAspect="1"/>
          </p:cNvPicPr>
          <p:nvPr/>
        </p:nvPicPr>
        <p:blipFill>
          <a:blip r:embed="rId4"/>
          <a:stretch>
            <a:fillRect/>
          </a:stretch>
        </p:blipFill>
        <p:spPr>
          <a:xfrm>
            <a:off x="7845817" y="4460520"/>
            <a:ext cx="2379851" cy="2275242"/>
          </a:xfrm>
          <a:prstGeom prst="rect">
            <a:avLst/>
          </a:prstGeom>
        </p:spPr>
      </p:pic>
    </p:spTree>
    <p:extLst>
      <p:ext uri="{BB962C8B-B14F-4D97-AF65-F5344CB8AC3E}">
        <p14:creationId xmlns:p14="http://schemas.microsoft.com/office/powerpoint/2010/main" val="35075517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2">
                                            <p:txEl>
                                              <p:pRg st="1" end="1"/>
                                            </p:txEl>
                                          </p:spTgt>
                                        </p:tgtEl>
                                        <p:attrNameLst>
                                          <p:attrName>style.visibility</p:attrName>
                                        </p:attrNameLst>
                                      </p:cBhvr>
                                      <p:to>
                                        <p:strVal val="visible"/>
                                      </p:to>
                                    </p:set>
                                    <p:animEffect transition="in" filter="fade">
                                      <p:cBhvr>
                                        <p:cTn id="14" dur="1000"/>
                                        <p:tgtEl>
                                          <p:spTgt spid="35842">
                                            <p:txEl>
                                              <p:pRg st="1" end="1"/>
                                            </p:txEl>
                                          </p:spTgt>
                                        </p:tgtEl>
                                      </p:cBhvr>
                                    </p:animEffect>
                                    <p:anim calcmode="lin" valueType="num">
                                      <p:cBhvr>
                                        <p:cTn id="15"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2">
                                            <p:txEl>
                                              <p:pRg st="2" end="2"/>
                                            </p:txEl>
                                          </p:spTgt>
                                        </p:tgtEl>
                                        <p:attrNameLst>
                                          <p:attrName>style.visibility</p:attrName>
                                        </p:attrNameLst>
                                      </p:cBhvr>
                                      <p:to>
                                        <p:strVal val="visible"/>
                                      </p:to>
                                    </p:set>
                                    <p:animEffect transition="in" filter="fade">
                                      <p:cBhvr>
                                        <p:cTn id="21" dur="1000"/>
                                        <p:tgtEl>
                                          <p:spTgt spid="35842">
                                            <p:txEl>
                                              <p:pRg st="2" end="2"/>
                                            </p:txEl>
                                          </p:spTgt>
                                        </p:tgtEl>
                                      </p:cBhvr>
                                    </p:animEffect>
                                    <p:anim calcmode="lin" valueType="num">
                                      <p:cBhvr>
                                        <p:cTn id="22"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58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5842">
                                            <p:txEl>
                                              <p:pRg st="3" end="3"/>
                                            </p:txEl>
                                          </p:spTgt>
                                        </p:tgtEl>
                                        <p:attrNameLst>
                                          <p:attrName>style.visibility</p:attrName>
                                        </p:attrNameLst>
                                      </p:cBhvr>
                                      <p:to>
                                        <p:strVal val="visible"/>
                                      </p:to>
                                    </p:set>
                                    <p:animEffect transition="in" filter="fade">
                                      <p:cBhvr>
                                        <p:cTn id="28" dur="1000"/>
                                        <p:tgtEl>
                                          <p:spTgt spid="35842">
                                            <p:txEl>
                                              <p:pRg st="3" end="3"/>
                                            </p:txEl>
                                          </p:spTgt>
                                        </p:tgtEl>
                                      </p:cBhvr>
                                    </p:animEffect>
                                    <p:anim calcmode="lin" valueType="num">
                                      <p:cBhvr>
                                        <p:cTn id="29"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additive="base">
                                        <p:cTn id="41" dur="500" fill="hold"/>
                                        <p:tgtEl>
                                          <p:spTgt spid="2"/>
                                        </p:tgtEl>
                                        <p:attrNameLst>
                                          <p:attrName>ppt_x</p:attrName>
                                        </p:attrNameLst>
                                      </p:cBhvr>
                                      <p:tavLst>
                                        <p:tav tm="0">
                                          <p:val>
                                            <p:strVal val="#ppt_x"/>
                                          </p:val>
                                        </p:tav>
                                        <p:tav tm="100000">
                                          <p:val>
                                            <p:strVal val="#ppt_x"/>
                                          </p:val>
                                        </p:tav>
                                      </p:tavLst>
                                    </p:anim>
                                    <p:anim calcmode="lin" valueType="num">
                                      <p:cBhvr additive="base">
                                        <p:cTn id="4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09600" y="122238"/>
            <a:ext cx="10972800" cy="874308"/>
          </a:xfrm>
        </p:spPr>
        <p:txBody>
          <a:bodyPr>
            <a:noAutofit/>
          </a:bodyPr>
          <a:lstStyle/>
          <a:p>
            <a:r>
              <a:rPr lang="en-US" sz="6000" dirty="0"/>
              <a:t>Compliance Techniques</a:t>
            </a:r>
          </a:p>
        </p:txBody>
      </p:sp>
      <p:sp>
        <p:nvSpPr>
          <p:cNvPr id="35842" name="Rectangle 3"/>
          <p:cNvSpPr>
            <a:spLocks noGrp="1" noChangeArrowheads="1"/>
          </p:cNvSpPr>
          <p:nvPr>
            <p:ph sz="half" idx="1"/>
          </p:nvPr>
        </p:nvSpPr>
        <p:spPr>
          <a:xfrm>
            <a:off x="1258645" y="1823906"/>
            <a:ext cx="8939605" cy="3210187"/>
          </a:xfrm>
        </p:spPr>
        <p:txBody>
          <a:bodyPr>
            <a:normAutofit/>
          </a:bodyPr>
          <a:lstStyle/>
          <a:p>
            <a:pPr marL="0" indent="0">
              <a:buNone/>
            </a:pPr>
            <a:r>
              <a:rPr lang="en-US" sz="4000" b="1" dirty="0"/>
              <a:t>That</a:t>
            </a:r>
            <a:r>
              <a:rPr lang="fr-FR" sz="4000" b="1" dirty="0"/>
              <a:t>'</a:t>
            </a:r>
            <a:r>
              <a:rPr lang="en-US" altLang="ja-JP" sz="4000" b="1" dirty="0"/>
              <a:t>s-not-all </a:t>
            </a:r>
          </a:p>
          <a:p>
            <a:r>
              <a:rPr lang="en-GB" sz="3200" dirty="0"/>
              <a:t>Shopping channels, ‘But wait, that’s not all …’</a:t>
            </a:r>
          </a:p>
          <a:p>
            <a:r>
              <a:rPr lang="en-GB" sz="3200" dirty="0"/>
              <a:t>I do need to get fit, but the add-ons make it unaffordable</a:t>
            </a:r>
          </a:p>
          <a:p>
            <a:r>
              <a:rPr lang="en-GB" sz="3200" dirty="0"/>
              <a:t>If you are not entirely satisfied …</a:t>
            </a:r>
          </a:p>
        </p:txBody>
      </p:sp>
      <p:sp>
        <p:nvSpPr>
          <p:cNvPr id="3" name="TextBox 2"/>
          <p:cNvSpPr txBox="1"/>
          <p:nvPr/>
        </p:nvSpPr>
        <p:spPr>
          <a:xfrm>
            <a:off x="1748117" y="5329641"/>
            <a:ext cx="8695765" cy="954107"/>
          </a:xfrm>
          <a:prstGeom prst="rect">
            <a:avLst/>
          </a:prstGeom>
          <a:noFill/>
        </p:spPr>
        <p:txBody>
          <a:bodyPr wrap="square" rtlCol="0">
            <a:spAutoFit/>
          </a:bodyPr>
          <a:lstStyle/>
          <a:p>
            <a:pPr algn="ctr"/>
            <a:r>
              <a:rPr lang="en-GB" sz="2800" b="1" dirty="0">
                <a:solidFill>
                  <a:srgbClr val="FF0000"/>
                </a:solidFill>
              </a:rPr>
              <a:t>Don’t give them a light at the end of the tunnel, or check out how low they will go!</a:t>
            </a:r>
          </a:p>
        </p:txBody>
      </p:sp>
    </p:spTree>
    <p:extLst>
      <p:ext uri="{BB962C8B-B14F-4D97-AF65-F5344CB8AC3E}">
        <p14:creationId xmlns:p14="http://schemas.microsoft.com/office/powerpoint/2010/main" val="23786516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2">
                                            <p:txEl>
                                              <p:pRg st="1" end="1"/>
                                            </p:txEl>
                                          </p:spTgt>
                                        </p:tgtEl>
                                        <p:attrNameLst>
                                          <p:attrName>style.visibility</p:attrName>
                                        </p:attrNameLst>
                                      </p:cBhvr>
                                      <p:to>
                                        <p:strVal val="visible"/>
                                      </p:to>
                                    </p:set>
                                    <p:animEffect transition="in" filter="fade">
                                      <p:cBhvr>
                                        <p:cTn id="14" dur="1000"/>
                                        <p:tgtEl>
                                          <p:spTgt spid="35842">
                                            <p:txEl>
                                              <p:pRg st="1" end="1"/>
                                            </p:txEl>
                                          </p:spTgt>
                                        </p:tgtEl>
                                      </p:cBhvr>
                                    </p:animEffect>
                                    <p:anim calcmode="lin" valueType="num">
                                      <p:cBhvr>
                                        <p:cTn id="15"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2">
                                            <p:txEl>
                                              <p:pRg st="2" end="2"/>
                                            </p:txEl>
                                          </p:spTgt>
                                        </p:tgtEl>
                                        <p:attrNameLst>
                                          <p:attrName>style.visibility</p:attrName>
                                        </p:attrNameLst>
                                      </p:cBhvr>
                                      <p:to>
                                        <p:strVal val="visible"/>
                                      </p:to>
                                    </p:set>
                                    <p:animEffect transition="in" filter="fade">
                                      <p:cBhvr>
                                        <p:cTn id="21" dur="1000"/>
                                        <p:tgtEl>
                                          <p:spTgt spid="35842">
                                            <p:txEl>
                                              <p:pRg st="2" end="2"/>
                                            </p:txEl>
                                          </p:spTgt>
                                        </p:tgtEl>
                                      </p:cBhvr>
                                    </p:animEffect>
                                    <p:anim calcmode="lin" valueType="num">
                                      <p:cBhvr>
                                        <p:cTn id="22"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58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5842">
                                            <p:txEl>
                                              <p:pRg st="3" end="3"/>
                                            </p:txEl>
                                          </p:spTgt>
                                        </p:tgtEl>
                                        <p:attrNameLst>
                                          <p:attrName>style.visibility</p:attrName>
                                        </p:attrNameLst>
                                      </p:cBhvr>
                                      <p:to>
                                        <p:strVal val="visible"/>
                                      </p:to>
                                    </p:set>
                                    <p:animEffect transition="in" filter="fade">
                                      <p:cBhvr>
                                        <p:cTn id="28" dur="1000"/>
                                        <p:tgtEl>
                                          <p:spTgt spid="35842">
                                            <p:txEl>
                                              <p:pRg st="3" end="3"/>
                                            </p:txEl>
                                          </p:spTgt>
                                        </p:tgtEl>
                                      </p:cBhvr>
                                    </p:animEffect>
                                    <p:anim calcmode="lin" valueType="num">
                                      <p:cBhvr>
                                        <p:cTn id="29"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1000"/>
                                        <p:tgtEl>
                                          <p:spTgt spid="3"/>
                                        </p:tgtEl>
                                      </p:cBhvr>
                                    </p:animEffect>
                                    <p:anim calcmode="lin" valueType="num">
                                      <p:cBhvr>
                                        <p:cTn id="36" dur="1000" fill="hold"/>
                                        <p:tgtEl>
                                          <p:spTgt spid="3"/>
                                        </p:tgtEl>
                                        <p:attrNameLst>
                                          <p:attrName>ppt_x</p:attrName>
                                        </p:attrNameLst>
                                      </p:cBhvr>
                                      <p:tavLst>
                                        <p:tav tm="0">
                                          <p:val>
                                            <p:strVal val="#ppt_x"/>
                                          </p:val>
                                        </p:tav>
                                        <p:tav tm="100000">
                                          <p:val>
                                            <p:strVal val="#ppt_x"/>
                                          </p:val>
                                        </p:tav>
                                      </p:tavLst>
                                    </p:anim>
                                    <p:anim calcmode="lin" valueType="num">
                                      <p:cBhvr>
                                        <p:cTn id="3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lstStyle/>
          <a:p>
            <a:r>
              <a:rPr lang="en-US"/>
              <a:t>Four Compliance Techniques</a:t>
            </a:r>
          </a:p>
        </p:txBody>
      </p:sp>
      <p:pic>
        <p:nvPicPr>
          <p:cNvPr id="5" name="Picture 4" descr="Screen Shot 2013-11-05 at 3.43.0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440" y="1149532"/>
            <a:ext cx="11745560" cy="4547639"/>
          </a:xfrm>
          <a:prstGeom prst="rect">
            <a:avLst/>
          </a:prstGeom>
        </p:spPr>
      </p:pic>
    </p:spTree>
    <p:extLst>
      <p:ext uri="{BB962C8B-B14F-4D97-AF65-F5344CB8AC3E}">
        <p14:creationId xmlns:p14="http://schemas.microsoft.com/office/powerpoint/2010/main" val="1410157874"/>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85B7F-6C3F-43E6-8053-F5FDAAC291A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575103348"/>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1438238" cy="5166454"/>
          </a:xfrm>
        </p:spPr>
        <p:txBody>
          <a:bodyPr>
            <a:normAutofit/>
          </a:bodyPr>
          <a:lstStyle/>
          <a:p>
            <a:br>
              <a:rPr lang="en-GB" dirty="0"/>
            </a:br>
            <a:r>
              <a:rPr lang="en-GB" sz="9600" dirty="0"/>
              <a:t>Obedience</a:t>
            </a:r>
          </a:p>
        </p:txBody>
      </p:sp>
    </p:spTree>
    <p:extLst>
      <p:ext uri="{BB962C8B-B14F-4D97-AF65-F5344CB8AC3E}">
        <p14:creationId xmlns:p14="http://schemas.microsoft.com/office/powerpoint/2010/main" val="2212429167"/>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BC10-CCB6-41D8-8E7E-BE5C69C2D261}"/>
              </a:ext>
            </a:extLst>
          </p:cNvPr>
          <p:cNvSpPr>
            <a:spLocks noGrp="1"/>
          </p:cNvSpPr>
          <p:nvPr>
            <p:ph type="title"/>
          </p:nvPr>
        </p:nvSpPr>
        <p:spPr>
          <a:xfrm>
            <a:off x="768626" y="824603"/>
            <a:ext cx="10813774" cy="1295400"/>
          </a:xfrm>
        </p:spPr>
        <p:txBody>
          <a:bodyPr>
            <a:normAutofit/>
          </a:bodyPr>
          <a:lstStyle/>
          <a:p>
            <a:r>
              <a:rPr lang="en-GB" sz="7200" dirty="0"/>
              <a:t>Obedience</a:t>
            </a:r>
          </a:p>
        </p:txBody>
      </p:sp>
      <p:sp>
        <p:nvSpPr>
          <p:cNvPr id="3" name="TextBox 2">
            <a:extLst>
              <a:ext uri="{FF2B5EF4-FFF2-40B4-BE49-F238E27FC236}">
                <a16:creationId xmlns:a16="http://schemas.microsoft.com/office/drawing/2014/main" id="{8F07FBD9-3557-4DA2-98FE-5D1C16A039AB}"/>
              </a:ext>
            </a:extLst>
          </p:cNvPr>
          <p:cNvSpPr txBox="1"/>
          <p:nvPr/>
        </p:nvSpPr>
        <p:spPr>
          <a:xfrm>
            <a:off x="768626" y="2331339"/>
            <a:ext cx="7245821" cy="2554545"/>
          </a:xfrm>
          <a:prstGeom prst="rect">
            <a:avLst/>
          </a:prstGeom>
          <a:noFill/>
        </p:spPr>
        <p:txBody>
          <a:bodyPr wrap="square" rtlCol="0">
            <a:spAutoFit/>
          </a:bodyPr>
          <a:lstStyle/>
          <a:p>
            <a:pPr marL="457200" indent="-457200">
              <a:buFont typeface="Arial" panose="020B0604020202020204" pitchFamily="34" charset="0"/>
              <a:buChar char="•"/>
            </a:pPr>
            <a:r>
              <a:rPr lang="en-GB" sz="3200" dirty="0"/>
              <a:t>Carrying out instructions or orders</a:t>
            </a:r>
          </a:p>
          <a:p>
            <a:pPr marL="457200" indent="-457200">
              <a:buFont typeface="Arial" panose="020B0604020202020204" pitchFamily="34" charset="0"/>
              <a:buChar char="•"/>
            </a:pPr>
            <a:r>
              <a:rPr lang="en-GB" sz="3200" dirty="0"/>
              <a:t>Complying with demands</a:t>
            </a:r>
          </a:p>
          <a:p>
            <a:pPr marL="457200" indent="-457200">
              <a:buFont typeface="Arial" panose="020B0604020202020204" pitchFamily="34" charset="0"/>
              <a:buChar char="•"/>
            </a:pPr>
            <a:r>
              <a:rPr lang="en-GB" sz="3200" dirty="0"/>
              <a:t>To what extent would you carry out instructions when you are told to do something?</a:t>
            </a:r>
          </a:p>
        </p:txBody>
      </p:sp>
      <p:pic>
        <p:nvPicPr>
          <p:cNvPr id="4" name="Picture 3">
            <a:extLst>
              <a:ext uri="{FF2B5EF4-FFF2-40B4-BE49-F238E27FC236}">
                <a16:creationId xmlns:a16="http://schemas.microsoft.com/office/drawing/2014/main" id="{32B7B8B3-E307-4D2A-94E0-419652D7663D}"/>
              </a:ext>
            </a:extLst>
          </p:cNvPr>
          <p:cNvPicPr>
            <a:picLocks noChangeAspect="1"/>
          </p:cNvPicPr>
          <p:nvPr/>
        </p:nvPicPr>
        <p:blipFill>
          <a:blip r:embed="rId2"/>
          <a:stretch>
            <a:fillRect/>
          </a:stretch>
        </p:blipFill>
        <p:spPr>
          <a:xfrm>
            <a:off x="8423620" y="1472303"/>
            <a:ext cx="2447925" cy="3810000"/>
          </a:xfrm>
          <a:prstGeom prst="rect">
            <a:avLst/>
          </a:prstGeom>
        </p:spPr>
      </p:pic>
    </p:spTree>
    <p:extLst>
      <p:ext uri="{BB962C8B-B14F-4D97-AF65-F5344CB8AC3E}">
        <p14:creationId xmlns:p14="http://schemas.microsoft.com/office/powerpoint/2010/main" val="358684327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normAutofit/>
          </a:bodyPr>
          <a:lstStyle/>
          <a:p>
            <a:r>
              <a:rPr lang="en-US" sz="6600" b="1" dirty="0"/>
              <a:t>Why We Obey</a:t>
            </a:r>
          </a:p>
        </p:txBody>
      </p:sp>
      <p:graphicFrame>
        <p:nvGraphicFramePr>
          <p:cNvPr id="3" name="Content Placeholder 2"/>
          <p:cNvGraphicFramePr>
            <a:graphicFrameLocks noGrp="1"/>
          </p:cNvGraphicFramePr>
          <p:nvPr>
            <p:ph idx="1"/>
          </p:nvPr>
        </p:nvGraphicFramePr>
        <p:xfrm>
          <a:off x="2133600" y="979715"/>
          <a:ext cx="9448800" cy="4997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409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graphicEl>
                                              <a:dgm id="{B51EDBD4-65C7-4645-A7CC-61190E1DD7CB}"/>
                                            </p:graphicEl>
                                          </p:spTgt>
                                        </p:tgtEl>
                                        <p:attrNameLst>
                                          <p:attrName>style.visibility</p:attrName>
                                        </p:attrNameLst>
                                      </p:cBhvr>
                                      <p:to>
                                        <p:strVal val="visible"/>
                                      </p:to>
                                    </p:set>
                                    <p:animEffect transition="in" filter="wheel(1)">
                                      <p:cBhvr>
                                        <p:cTn id="7" dur="2000"/>
                                        <p:tgtEl>
                                          <p:spTgt spid="3">
                                            <p:graphicEl>
                                              <a:dgm id="{B51EDBD4-65C7-4645-A7CC-61190E1DD7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graphicEl>
                                              <a:dgm id="{D2470A18-464E-0C42-A6C5-6043CC2160EB}"/>
                                            </p:graphicEl>
                                          </p:spTgt>
                                        </p:tgtEl>
                                        <p:attrNameLst>
                                          <p:attrName>style.visibility</p:attrName>
                                        </p:attrNameLst>
                                      </p:cBhvr>
                                      <p:to>
                                        <p:strVal val="visible"/>
                                      </p:to>
                                    </p:set>
                                    <p:animEffect transition="in" filter="wheel(1)">
                                      <p:cBhvr>
                                        <p:cTn id="12" dur="2000"/>
                                        <p:tgtEl>
                                          <p:spTgt spid="3">
                                            <p:graphicEl>
                                              <a:dgm id="{D2470A18-464E-0C42-A6C5-6043CC2160E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graphicEl>
                                              <a:dgm id="{D7E74413-4623-734B-87A6-BEC12929E6DB}"/>
                                            </p:graphicEl>
                                          </p:spTgt>
                                        </p:tgtEl>
                                        <p:attrNameLst>
                                          <p:attrName>style.visibility</p:attrName>
                                        </p:attrNameLst>
                                      </p:cBhvr>
                                      <p:to>
                                        <p:strVal val="visible"/>
                                      </p:to>
                                    </p:set>
                                    <p:animEffect transition="in" filter="wheel(1)">
                                      <p:cBhvr>
                                        <p:cTn id="17" dur="2000"/>
                                        <p:tgtEl>
                                          <p:spTgt spid="3">
                                            <p:graphicEl>
                                              <a:dgm id="{D7E74413-4623-734B-87A6-BEC12929E6D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graphicEl>
                                              <a:dgm id="{526E3019-DA17-DC48-BCC3-3C7ADEE21591}"/>
                                            </p:graphicEl>
                                          </p:spTgt>
                                        </p:tgtEl>
                                        <p:attrNameLst>
                                          <p:attrName>style.visibility</p:attrName>
                                        </p:attrNameLst>
                                      </p:cBhvr>
                                      <p:to>
                                        <p:strVal val="visible"/>
                                      </p:to>
                                    </p:set>
                                    <p:animEffect transition="in" filter="wheel(1)">
                                      <p:cBhvr>
                                        <p:cTn id="22" dur="2000"/>
                                        <p:tgtEl>
                                          <p:spTgt spid="3">
                                            <p:graphicEl>
                                              <a:dgm id="{526E3019-DA17-DC48-BCC3-3C7ADEE215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A4ABE-24AF-40A5-A477-FC668E2D5EB9}"/>
              </a:ext>
            </a:extLst>
          </p:cNvPr>
          <p:cNvSpPr>
            <a:spLocks noGrp="1"/>
          </p:cNvSpPr>
          <p:nvPr>
            <p:ph type="title"/>
          </p:nvPr>
        </p:nvSpPr>
        <p:spPr/>
        <p:txBody>
          <a:bodyPr>
            <a:normAutofit/>
          </a:bodyPr>
          <a:lstStyle/>
          <a:p>
            <a:r>
              <a:rPr lang="en-GB" sz="5400" dirty="0"/>
              <a:t>The My Lai Massacre</a:t>
            </a:r>
          </a:p>
        </p:txBody>
      </p:sp>
      <p:sp>
        <p:nvSpPr>
          <p:cNvPr id="3" name="Content Placeholder 2">
            <a:extLst>
              <a:ext uri="{FF2B5EF4-FFF2-40B4-BE49-F238E27FC236}">
                <a16:creationId xmlns:a16="http://schemas.microsoft.com/office/drawing/2014/main" id="{B876F4E8-1E9F-44F3-BA07-012787827CFC}"/>
              </a:ext>
            </a:extLst>
          </p:cNvPr>
          <p:cNvSpPr>
            <a:spLocks noGrp="1"/>
          </p:cNvSpPr>
          <p:nvPr>
            <p:ph idx="1"/>
          </p:nvPr>
        </p:nvSpPr>
        <p:spPr>
          <a:xfrm>
            <a:off x="609600" y="5938221"/>
            <a:ext cx="5242560" cy="310180"/>
          </a:xfrm>
        </p:spPr>
        <p:txBody>
          <a:bodyPr>
            <a:normAutofit/>
          </a:bodyPr>
          <a:lstStyle/>
          <a:p>
            <a:pPr marL="0" indent="0">
              <a:buNone/>
            </a:pPr>
            <a:r>
              <a:rPr lang="en-GB" sz="1400" dirty="0">
                <a:hlinkClick r:id="rId2"/>
              </a:rPr>
              <a:t>http://news.bbc.co.uk/1/hi/world/asia-pacific/64344.stm</a:t>
            </a:r>
            <a:r>
              <a:rPr lang="en-GB" sz="1400" dirty="0"/>
              <a:t> </a:t>
            </a:r>
          </a:p>
        </p:txBody>
      </p:sp>
      <p:pic>
        <p:nvPicPr>
          <p:cNvPr id="5" name="Picture 4">
            <a:extLst>
              <a:ext uri="{FF2B5EF4-FFF2-40B4-BE49-F238E27FC236}">
                <a16:creationId xmlns:a16="http://schemas.microsoft.com/office/drawing/2014/main" id="{A719262D-52EC-4638-BB2B-FB489822C3B3}"/>
              </a:ext>
            </a:extLst>
          </p:cNvPr>
          <p:cNvPicPr>
            <a:picLocks noChangeAspect="1"/>
          </p:cNvPicPr>
          <p:nvPr/>
        </p:nvPicPr>
        <p:blipFill>
          <a:blip r:embed="rId3"/>
          <a:stretch>
            <a:fillRect/>
          </a:stretch>
        </p:blipFill>
        <p:spPr>
          <a:xfrm>
            <a:off x="8265777" y="-45720"/>
            <a:ext cx="3926223" cy="6858000"/>
          </a:xfrm>
          <a:prstGeom prst="rect">
            <a:avLst/>
          </a:prstGeom>
        </p:spPr>
      </p:pic>
      <p:sp>
        <p:nvSpPr>
          <p:cNvPr id="6" name="TextBox 5">
            <a:extLst>
              <a:ext uri="{FF2B5EF4-FFF2-40B4-BE49-F238E27FC236}">
                <a16:creationId xmlns:a16="http://schemas.microsoft.com/office/drawing/2014/main" id="{854F8F1A-F1B7-49B1-BB02-F772C0406E75}"/>
              </a:ext>
            </a:extLst>
          </p:cNvPr>
          <p:cNvSpPr txBox="1"/>
          <p:nvPr/>
        </p:nvSpPr>
        <p:spPr>
          <a:xfrm>
            <a:off x="731520" y="1805023"/>
            <a:ext cx="6325496" cy="3816429"/>
          </a:xfrm>
          <a:prstGeom prst="rect">
            <a:avLst/>
          </a:prstGeom>
          <a:noFill/>
        </p:spPr>
        <p:txBody>
          <a:bodyPr wrap="square" rtlCol="0">
            <a:spAutoFit/>
          </a:bodyPr>
          <a:lstStyle/>
          <a:p>
            <a:pPr marL="457200" indent="-457200">
              <a:buFont typeface="Arial" panose="020B0604020202020204" pitchFamily="34" charset="0"/>
              <a:buChar char="•"/>
            </a:pPr>
            <a:r>
              <a:rPr lang="en-GB" sz="2800" dirty="0"/>
              <a:t>Vietnam War</a:t>
            </a:r>
          </a:p>
          <a:p>
            <a:pPr marL="457200" indent="-457200">
              <a:buFont typeface="Arial" panose="020B0604020202020204" pitchFamily="34" charset="0"/>
              <a:buChar char="•"/>
            </a:pPr>
            <a:r>
              <a:rPr lang="en-GB" sz="2800" dirty="0"/>
              <a:t>16</a:t>
            </a:r>
            <a:r>
              <a:rPr lang="en-GB" sz="2800" baseline="30000" dirty="0"/>
              <a:t>th</a:t>
            </a:r>
            <a:r>
              <a:rPr lang="en-GB" sz="2800" dirty="0"/>
              <a:t> March 1968</a:t>
            </a:r>
          </a:p>
          <a:p>
            <a:pPr marL="457200" indent="-457200">
              <a:buFont typeface="Arial" panose="020B0604020202020204" pitchFamily="34" charset="0"/>
              <a:buChar char="•"/>
            </a:pPr>
            <a:r>
              <a:rPr lang="en-GB" sz="2800" dirty="0"/>
              <a:t>In 3 hours US soldiers killed 500 Vietnamese civilians</a:t>
            </a:r>
          </a:p>
          <a:p>
            <a:pPr marL="457200" indent="-457200">
              <a:buFont typeface="Arial" panose="020B0604020202020204" pitchFamily="34" charset="0"/>
              <a:buChar char="•"/>
            </a:pPr>
            <a:r>
              <a:rPr lang="en-GB" sz="2800" dirty="0"/>
              <a:t>Not soldiers fighting soldiers</a:t>
            </a:r>
          </a:p>
          <a:p>
            <a:pPr marL="457200" indent="-457200">
              <a:buFont typeface="Arial" panose="020B0604020202020204" pitchFamily="34" charset="0"/>
              <a:buChar char="•"/>
            </a:pPr>
            <a:r>
              <a:rPr lang="en-GB" sz="2800" dirty="0"/>
              <a:t>Cold-blooded killing of innocent villagers</a:t>
            </a:r>
          </a:p>
          <a:p>
            <a:pPr marL="457200" indent="-457200">
              <a:buFont typeface="Arial" panose="020B0604020202020204" pitchFamily="34" charset="0"/>
              <a:buChar char="•"/>
            </a:pPr>
            <a:r>
              <a:rPr lang="en-GB" sz="2800" dirty="0"/>
              <a:t>Unarmed men, women, children</a:t>
            </a:r>
          </a:p>
          <a:p>
            <a:endParaRPr lang="en-GB" dirty="0"/>
          </a:p>
        </p:txBody>
      </p:sp>
    </p:spTree>
    <p:extLst>
      <p:ext uri="{BB962C8B-B14F-4D97-AF65-F5344CB8AC3E}">
        <p14:creationId xmlns:p14="http://schemas.microsoft.com/office/powerpoint/2010/main" val="28529817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152E4A6-DD57-458E-A6E5-0B3839608282}"/>
              </a:ext>
            </a:extLst>
          </p:cNvPr>
          <p:cNvPicPr>
            <a:picLocks noGrp="1" noChangeAspect="1"/>
          </p:cNvPicPr>
          <p:nvPr>
            <p:ph idx="1"/>
          </p:nvPr>
        </p:nvPicPr>
        <p:blipFill>
          <a:blip r:embed="rId2"/>
          <a:stretch>
            <a:fillRect/>
          </a:stretch>
        </p:blipFill>
        <p:spPr>
          <a:xfrm>
            <a:off x="844254" y="709894"/>
            <a:ext cx="5983245" cy="720873"/>
          </a:xfrm>
          <a:prstGeom prst="rect">
            <a:avLst/>
          </a:prstGeom>
        </p:spPr>
      </p:pic>
      <p:pic>
        <p:nvPicPr>
          <p:cNvPr id="6" name="Picture 5">
            <a:extLst>
              <a:ext uri="{FF2B5EF4-FFF2-40B4-BE49-F238E27FC236}">
                <a16:creationId xmlns:a16="http://schemas.microsoft.com/office/drawing/2014/main" id="{FD340AB2-9026-4DAC-828E-C9ADCF4EC2A5}"/>
              </a:ext>
            </a:extLst>
          </p:cNvPr>
          <p:cNvPicPr>
            <a:picLocks noChangeAspect="1"/>
          </p:cNvPicPr>
          <p:nvPr/>
        </p:nvPicPr>
        <p:blipFill>
          <a:blip r:embed="rId3"/>
          <a:stretch>
            <a:fillRect/>
          </a:stretch>
        </p:blipFill>
        <p:spPr>
          <a:xfrm>
            <a:off x="1319748" y="1781343"/>
            <a:ext cx="5917238" cy="1647657"/>
          </a:xfrm>
          <a:prstGeom prst="rect">
            <a:avLst/>
          </a:prstGeom>
        </p:spPr>
      </p:pic>
      <p:pic>
        <p:nvPicPr>
          <p:cNvPr id="8" name="Picture 7">
            <a:extLst>
              <a:ext uri="{FF2B5EF4-FFF2-40B4-BE49-F238E27FC236}">
                <a16:creationId xmlns:a16="http://schemas.microsoft.com/office/drawing/2014/main" id="{B9FE9E1E-F9B7-4201-96D8-54D96711968B}"/>
              </a:ext>
            </a:extLst>
          </p:cNvPr>
          <p:cNvPicPr>
            <a:picLocks noChangeAspect="1"/>
          </p:cNvPicPr>
          <p:nvPr/>
        </p:nvPicPr>
        <p:blipFill>
          <a:blip r:embed="rId4"/>
          <a:stretch>
            <a:fillRect/>
          </a:stretch>
        </p:blipFill>
        <p:spPr>
          <a:xfrm>
            <a:off x="8527860" y="197507"/>
            <a:ext cx="2520244" cy="3985214"/>
          </a:xfrm>
          <a:prstGeom prst="rect">
            <a:avLst/>
          </a:prstGeom>
        </p:spPr>
      </p:pic>
      <p:pic>
        <p:nvPicPr>
          <p:cNvPr id="10" name="Picture 9">
            <a:extLst>
              <a:ext uri="{FF2B5EF4-FFF2-40B4-BE49-F238E27FC236}">
                <a16:creationId xmlns:a16="http://schemas.microsoft.com/office/drawing/2014/main" id="{B6924547-0E0F-4702-8A8F-D5EB8A188682}"/>
              </a:ext>
            </a:extLst>
          </p:cNvPr>
          <p:cNvPicPr>
            <a:picLocks noChangeAspect="1"/>
          </p:cNvPicPr>
          <p:nvPr/>
        </p:nvPicPr>
        <p:blipFill>
          <a:blip r:embed="rId5"/>
          <a:stretch>
            <a:fillRect/>
          </a:stretch>
        </p:blipFill>
        <p:spPr>
          <a:xfrm>
            <a:off x="1956585" y="3880039"/>
            <a:ext cx="5441744" cy="2099149"/>
          </a:xfrm>
          <a:prstGeom prst="rect">
            <a:avLst/>
          </a:prstGeom>
        </p:spPr>
      </p:pic>
      <p:pic>
        <p:nvPicPr>
          <p:cNvPr id="11" name="Picture 10">
            <a:extLst>
              <a:ext uri="{FF2B5EF4-FFF2-40B4-BE49-F238E27FC236}">
                <a16:creationId xmlns:a16="http://schemas.microsoft.com/office/drawing/2014/main" id="{21A7EFF2-5B4E-4578-8E2A-9CFF3524F672}"/>
              </a:ext>
            </a:extLst>
          </p:cNvPr>
          <p:cNvPicPr>
            <a:picLocks noChangeAspect="1"/>
          </p:cNvPicPr>
          <p:nvPr/>
        </p:nvPicPr>
        <p:blipFill>
          <a:blip r:embed="rId6"/>
          <a:stretch>
            <a:fillRect/>
          </a:stretch>
        </p:blipFill>
        <p:spPr>
          <a:xfrm>
            <a:off x="8043766" y="4344085"/>
            <a:ext cx="3956647" cy="2438611"/>
          </a:xfrm>
          <a:prstGeom prst="rect">
            <a:avLst/>
          </a:prstGeom>
        </p:spPr>
      </p:pic>
    </p:spTree>
    <p:extLst>
      <p:ext uri="{BB962C8B-B14F-4D97-AF65-F5344CB8AC3E}">
        <p14:creationId xmlns:p14="http://schemas.microsoft.com/office/powerpoint/2010/main" val="10764539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normAutofit/>
          </a:bodyPr>
          <a:lstStyle/>
          <a:p>
            <a:r>
              <a:rPr lang="en-US" sz="5400" dirty="0"/>
              <a:t>Why We Obey</a:t>
            </a:r>
          </a:p>
        </p:txBody>
      </p:sp>
      <p:sp>
        <p:nvSpPr>
          <p:cNvPr id="46082" name="Rectangle 3"/>
          <p:cNvSpPr>
            <a:spLocks noGrp="1" noChangeArrowheads="1"/>
          </p:cNvSpPr>
          <p:nvPr>
            <p:ph idx="1"/>
          </p:nvPr>
        </p:nvSpPr>
        <p:spPr>
          <a:xfrm>
            <a:off x="483326" y="2151529"/>
            <a:ext cx="3804693" cy="3839506"/>
          </a:xfrm>
        </p:spPr>
        <p:txBody>
          <a:bodyPr>
            <a:normAutofit/>
          </a:bodyPr>
          <a:lstStyle/>
          <a:p>
            <a:r>
              <a:rPr lang="en-US" b="1" dirty="0"/>
              <a:t>Obedience </a:t>
            </a:r>
          </a:p>
          <a:p>
            <a:pPr lvl="1"/>
            <a:r>
              <a:rPr lang="en-US" sz="2800" dirty="0"/>
              <a:t>Involves following the commands of a person in authority</a:t>
            </a:r>
          </a:p>
        </p:txBody>
      </p:sp>
      <p:pic>
        <p:nvPicPr>
          <p:cNvPr id="4" name="Picture 3"/>
          <p:cNvPicPr>
            <a:picLocks noChangeAspect="1"/>
          </p:cNvPicPr>
          <p:nvPr/>
        </p:nvPicPr>
        <p:blipFill>
          <a:blip r:embed="rId3"/>
          <a:stretch>
            <a:fillRect/>
          </a:stretch>
        </p:blipFill>
        <p:spPr>
          <a:xfrm>
            <a:off x="4762592" y="1925474"/>
            <a:ext cx="3736337" cy="3007052"/>
          </a:xfrm>
          <a:prstGeom prst="rect">
            <a:avLst/>
          </a:prstGeom>
        </p:spPr>
      </p:pic>
      <p:pic>
        <p:nvPicPr>
          <p:cNvPr id="6" name="Picture 5"/>
          <p:cNvPicPr>
            <a:picLocks noChangeAspect="1"/>
          </p:cNvPicPr>
          <p:nvPr/>
        </p:nvPicPr>
        <p:blipFill>
          <a:blip r:embed="rId4"/>
          <a:stretch>
            <a:fillRect/>
          </a:stretch>
        </p:blipFill>
        <p:spPr>
          <a:xfrm>
            <a:off x="8747592" y="1108203"/>
            <a:ext cx="3109639" cy="4641593"/>
          </a:xfrm>
          <a:prstGeom prst="rect">
            <a:avLst/>
          </a:prstGeom>
        </p:spPr>
      </p:pic>
      <p:sp>
        <p:nvSpPr>
          <p:cNvPr id="7" name="Rectangle 6"/>
          <p:cNvSpPr/>
          <p:nvPr/>
        </p:nvSpPr>
        <p:spPr>
          <a:xfrm>
            <a:off x="370115" y="5999380"/>
            <a:ext cx="9748318" cy="369332"/>
          </a:xfrm>
          <a:prstGeom prst="rect">
            <a:avLst/>
          </a:prstGeom>
        </p:spPr>
        <p:txBody>
          <a:bodyPr wrap="square">
            <a:spAutoFit/>
          </a:bodyPr>
          <a:lstStyle/>
          <a:p>
            <a:r>
              <a:rPr lang="en-GB" dirty="0">
                <a:solidFill>
                  <a:prstClr val="black"/>
                </a:solidFill>
                <a:hlinkClick r:id="rId5"/>
              </a:rPr>
              <a:t>https://warrantofficerhistory.org/PDF/Forgotten_Hero_of_My_Lai-WO_Hugh_Thompson.pdf</a:t>
            </a:r>
            <a:r>
              <a:rPr lang="en-GB" dirty="0">
                <a:solidFill>
                  <a:prstClr val="black"/>
                </a:solidFill>
              </a:rPr>
              <a:t> </a:t>
            </a:r>
          </a:p>
        </p:txBody>
      </p:sp>
    </p:spTree>
    <p:extLst>
      <p:ext uri="{BB962C8B-B14F-4D97-AF65-F5344CB8AC3E}">
        <p14:creationId xmlns:p14="http://schemas.microsoft.com/office/powerpoint/2010/main" val="420380233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1CB3E5-B154-4B94-9C82-0B1A7E27B5D4}"/>
              </a:ext>
            </a:extLst>
          </p:cNvPr>
          <p:cNvPicPr>
            <a:picLocks noChangeAspect="1"/>
          </p:cNvPicPr>
          <p:nvPr/>
        </p:nvPicPr>
        <p:blipFill>
          <a:blip r:embed="rId2"/>
          <a:stretch>
            <a:fillRect/>
          </a:stretch>
        </p:blipFill>
        <p:spPr>
          <a:xfrm>
            <a:off x="7637929" y="1608186"/>
            <a:ext cx="4554071" cy="3641627"/>
          </a:xfrm>
          <a:prstGeom prst="rect">
            <a:avLst/>
          </a:prstGeom>
        </p:spPr>
      </p:pic>
      <p:sp>
        <p:nvSpPr>
          <p:cNvPr id="3" name="Content Placeholder 2"/>
          <p:cNvSpPr>
            <a:spLocks noGrp="1"/>
          </p:cNvSpPr>
          <p:nvPr>
            <p:ph idx="1"/>
          </p:nvPr>
        </p:nvSpPr>
        <p:spPr>
          <a:xfrm>
            <a:off x="559399" y="268941"/>
            <a:ext cx="7406444" cy="5979461"/>
          </a:xfrm>
        </p:spPr>
        <p:txBody>
          <a:bodyPr>
            <a:noAutofit/>
          </a:bodyPr>
          <a:lstStyle/>
          <a:p>
            <a:r>
              <a:rPr lang="en-GB" sz="2400" dirty="0"/>
              <a:t>Thompson: What's going on here, Lieutenant?</a:t>
            </a:r>
          </a:p>
          <a:p>
            <a:r>
              <a:rPr lang="en-GB" sz="2400" dirty="0" err="1"/>
              <a:t>Calley</a:t>
            </a:r>
            <a:r>
              <a:rPr lang="en-GB" sz="2400" dirty="0"/>
              <a:t>: This is my business.</a:t>
            </a:r>
          </a:p>
          <a:p>
            <a:r>
              <a:rPr lang="en-GB" sz="2400" dirty="0"/>
              <a:t>Thompson: What is this? Who are these people?</a:t>
            </a:r>
          </a:p>
          <a:p>
            <a:r>
              <a:rPr lang="en-GB" sz="2400" dirty="0" err="1"/>
              <a:t>Calley</a:t>
            </a:r>
            <a:r>
              <a:rPr lang="en-GB" sz="2400" dirty="0"/>
              <a:t>: Just following orders.</a:t>
            </a:r>
          </a:p>
          <a:p>
            <a:r>
              <a:rPr lang="en-GB" sz="2400" dirty="0"/>
              <a:t>Thompson: Orders? Whose orders?</a:t>
            </a:r>
          </a:p>
          <a:p>
            <a:r>
              <a:rPr lang="en-GB" sz="2400" dirty="0" err="1"/>
              <a:t>Calley</a:t>
            </a:r>
            <a:r>
              <a:rPr lang="en-GB" sz="2400" dirty="0"/>
              <a:t>: Just following...</a:t>
            </a:r>
          </a:p>
          <a:p>
            <a:r>
              <a:rPr lang="en-GB" sz="2400" dirty="0"/>
              <a:t>Thompson: But, these are human beings, unarmed civilians, sir.</a:t>
            </a:r>
          </a:p>
          <a:p>
            <a:r>
              <a:rPr lang="en-GB" sz="2400" dirty="0" err="1"/>
              <a:t>Calley</a:t>
            </a:r>
            <a:r>
              <a:rPr lang="en-GB" sz="2400" dirty="0"/>
              <a:t>: Look Thompson, this is my show. I'm in charge here. It </a:t>
            </a:r>
            <a:r>
              <a:rPr lang="en-GB" sz="2400" dirty="0" err="1"/>
              <a:t>ain't</a:t>
            </a:r>
            <a:r>
              <a:rPr lang="en-GB" sz="2400" dirty="0"/>
              <a:t> your concern.</a:t>
            </a:r>
          </a:p>
          <a:p>
            <a:r>
              <a:rPr lang="en-GB" sz="2400" dirty="0"/>
              <a:t>Thompson: Yeah, great job.</a:t>
            </a:r>
          </a:p>
          <a:p>
            <a:r>
              <a:rPr lang="en-GB" sz="2400" dirty="0" err="1"/>
              <a:t>Calley</a:t>
            </a:r>
            <a:r>
              <a:rPr lang="en-GB" sz="2400" dirty="0"/>
              <a:t>: You better get back in that chopper and mind your own business.</a:t>
            </a:r>
          </a:p>
          <a:p>
            <a:r>
              <a:rPr lang="en-GB" sz="2400" dirty="0"/>
              <a:t>Thompson: You </a:t>
            </a:r>
            <a:r>
              <a:rPr lang="en-GB" sz="2400" dirty="0" err="1"/>
              <a:t>ain't</a:t>
            </a:r>
            <a:r>
              <a:rPr lang="en-GB" sz="2400" dirty="0"/>
              <a:t> heard the last of this!</a:t>
            </a:r>
          </a:p>
        </p:txBody>
      </p:sp>
    </p:spTree>
    <p:extLst>
      <p:ext uri="{BB962C8B-B14F-4D97-AF65-F5344CB8AC3E}">
        <p14:creationId xmlns:p14="http://schemas.microsoft.com/office/powerpoint/2010/main" val="2067251801"/>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A700-5E64-4E78-80EC-7AE5074E8A4B}"/>
              </a:ext>
            </a:extLst>
          </p:cNvPr>
          <p:cNvSpPr>
            <a:spLocks noGrp="1"/>
          </p:cNvSpPr>
          <p:nvPr>
            <p:ph type="title"/>
          </p:nvPr>
        </p:nvSpPr>
        <p:spPr>
          <a:xfrm>
            <a:off x="609600" y="275612"/>
            <a:ext cx="10972800" cy="1295400"/>
          </a:xfrm>
        </p:spPr>
        <p:txBody>
          <a:bodyPr>
            <a:normAutofit/>
          </a:bodyPr>
          <a:lstStyle/>
          <a:p>
            <a:r>
              <a:rPr lang="en-GB" sz="5400" dirty="0"/>
              <a:t>Milgram’s Infamous Experiment</a:t>
            </a:r>
          </a:p>
        </p:txBody>
      </p:sp>
      <p:sp>
        <p:nvSpPr>
          <p:cNvPr id="3" name="Content Placeholder 2">
            <a:extLst>
              <a:ext uri="{FF2B5EF4-FFF2-40B4-BE49-F238E27FC236}">
                <a16:creationId xmlns:a16="http://schemas.microsoft.com/office/drawing/2014/main" id="{5ADB5D15-2345-4090-980F-31308781DA06}"/>
              </a:ext>
            </a:extLst>
          </p:cNvPr>
          <p:cNvSpPr>
            <a:spLocks noGrp="1"/>
          </p:cNvSpPr>
          <p:nvPr>
            <p:ph idx="1"/>
          </p:nvPr>
        </p:nvSpPr>
        <p:spPr>
          <a:xfrm>
            <a:off x="609600" y="1884419"/>
            <a:ext cx="7652273" cy="4139902"/>
          </a:xfrm>
        </p:spPr>
        <p:txBody>
          <a:bodyPr>
            <a:normAutofit lnSpcReduction="10000"/>
          </a:bodyPr>
          <a:lstStyle/>
          <a:p>
            <a:r>
              <a:rPr lang="en-GB" dirty="0"/>
              <a:t>Yale University, May 1962</a:t>
            </a:r>
          </a:p>
          <a:p>
            <a:r>
              <a:rPr lang="en-GB" dirty="0"/>
              <a:t>Would ordinary, everyday people commit heinous acts under the right circumstances?</a:t>
            </a:r>
          </a:p>
          <a:p>
            <a:r>
              <a:rPr lang="en-GB" dirty="0"/>
              <a:t>Or are the kind of atrocities we see carried out in war and massacre down to psychopathic people</a:t>
            </a:r>
          </a:p>
          <a:p>
            <a:r>
              <a:rPr lang="en-GB" dirty="0"/>
              <a:t>“People like us” would never hurt others … or would we?</a:t>
            </a:r>
          </a:p>
        </p:txBody>
      </p:sp>
      <p:pic>
        <p:nvPicPr>
          <p:cNvPr id="4" name="Picture 3">
            <a:extLst>
              <a:ext uri="{FF2B5EF4-FFF2-40B4-BE49-F238E27FC236}">
                <a16:creationId xmlns:a16="http://schemas.microsoft.com/office/drawing/2014/main" id="{DC36043C-192D-47D2-93EB-65B551FF4497}"/>
              </a:ext>
            </a:extLst>
          </p:cNvPr>
          <p:cNvPicPr>
            <a:picLocks noChangeAspect="1"/>
          </p:cNvPicPr>
          <p:nvPr/>
        </p:nvPicPr>
        <p:blipFill>
          <a:blip r:embed="rId2"/>
          <a:stretch>
            <a:fillRect/>
          </a:stretch>
        </p:blipFill>
        <p:spPr>
          <a:xfrm>
            <a:off x="8756726" y="1571012"/>
            <a:ext cx="3058326" cy="4766717"/>
          </a:xfrm>
          <a:prstGeom prst="rect">
            <a:avLst/>
          </a:prstGeom>
        </p:spPr>
      </p:pic>
    </p:spTree>
    <p:extLst>
      <p:ext uri="{BB962C8B-B14F-4D97-AF65-F5344CB8AC3E}">
        <p14:creationId xmlns:p14="http://schemas.microsoft.com/office/powerpoint/2010/main" val="231158454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65AF-A6B9-4FD0-B624-9B4EDC879E94}"/>
              </a:ext>
            </a:extLst>
          </p:cNvPr>
          <p:cNvSpPr>
            <a:spLocks noGrp="1"/>
          </p:cNvSpPr>
          <p:nvPr>
            <p:ph type="title"/>
          </p:nvPr>
        </p:nvSpPr>
        <p:spPr/>
        <p:txBody>
          <a:bodyPr>
            <a:normAutofit/>
          </a:bodyPr>
          <a:lstStyle/>
          <a:p>
            <a:pPr algn="r"/>
            <a:r>
              <a:rPr lang="en-GB" sz="5400" dirty="0"/>
              <a:t>Milgram’s approach</a:t>
            </a:r>
          </a:p>
        </p:txBody>
      </p:sp>
      <p:sp>
        <p:nvSpPr>
          <p:cNvPr id="3" name="Content Placeholder 2">
            <a:extLst>
              <a:ext uri="{FF2B5EF4-FFF2-40B4-BE49-F238E27FC236}">
                <a16:creationId xmlns:a16="http://schemas.microsoft.com/office/drawing/2014/main" id="{C5090CEB-7B03-4838-99D4-40D4631AE723}"/>
              </a:ext>
            </a:extLst>
          </p:cNvPr>
          <p:cNvSpPr>
            <a:spLocks noGrp="1"/>
          </p:cNvSpPr>
          <p:nvPr>
            <p:ph idx="1"/>
          </p:nvPr>
        </p:nvSpPr>
        <p:spPr>
          <a:xfrm>
            <a:off x="609600" y="1151068"/>
            <a:ext cx="5113467" cy="5120640"/>
          </a:xfrm>
        </p:spPr>
        <p:txBody>
          <a:bodyPr>
            <a:normAutofit fontScale="92500" lnSpcReduction="10000"/>
          </a:bodyPr>
          <a:lstStyle/>
          <a:p>
            <a:r>
              <a:rPr lang="en-GB" dirty="0"/>
              <a:t>Participants are told the study aims to examine the effects of punishment on learning</a:t>
            </a:r>
          </a:p>
          <a:p>
            <a:r>
              <a:rPr lang="en-GB" dirty="0"/>
              <a:t>They agree to administer electric shocks to another person who has also agreed to participate</a:t>
            </a:r>
          </a:p>
          <a:p>
            <a:r>
              <a:rPr lang="en-GB" dirty="0"/>
              <a:t>The other person is part of the experiment</a:t>
            </a:r>
          </a:p>
          <a:p>
            <a:r>
              <a:rPr lang="en-GB" dirty="0"/>
              <a:t>Of course, participants did not know this</a:t>
            </a:r>
          </a:p>
          <a:p>
            <a:endParaRPr lang="en-GB" dirty="0"/>
          </a:p>
        </p:txBody>
      </p:sp>
      <p:pic>
        <p:nvPicPr>
          <p:cNvPr id="7" name="Picture 6">
            <a:extLst>
              <a:ext uri="{FF2B5EF4-FFF2-40B4-BE49-F238E27FC236}">
                <a16:creationId xmlns:a16="http://schemas.microsoft.com/office/drawing/2014/main" id="{031ECEC6-B85D-433E-8473-3E853BE7C294}"/>
              </a:ext>
            </a:extLst>
          </p:cNvPr>
          <p:cNvPicPr>
            <a:picLocks noChangeAspect="1"/>
          </p:cNvPicPr>
          <p:nvPr/>
        </p:nvPicPr>
        <p:blipFill>
          <a:blip r:embed="rId2"/>
          <a:stretch>
            <a:fillRect/>
          </a:stretch>
        </p:blipFill>
        <p:spPr>
          <a:xfrm>
            <a:off x="5559324" y="1408943"/>
            <a:ext cx="6456968" cy="4805963"/>
          </a:xfrm>
          <a:prstGeom prst="rect">
            <a:avLst/>
          </a:prstGeom>
        </p:spPr>
      </p:pic>
    </p:spTree>
    <p:extLst>
      <p:ext uri="{BB962C8B-B14F-4D97-AF65-F5344CB8AC3E}">
        <p14:creationId xmlns:p14="http://schemas.microsoft.com/office/powerpoint/2010/main" val="13867726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F0927-1963-402F-9B7F-7F3F480650E7}"/>
              </a:ext>
            </a:extLst>
          </p:cNvPr>
          <p:cNvSpPr>
            <a:spLocks noGrp="1"/>
          </p:cNvSpPr>
          <p:nvPr>
            <p:ph type="title"/>
          </p:nvPr>
        </p:nvSpPr>
        <p:spPr/>
        <p:txBody>
          <a:bodyPr>
            <a:normAutofit/>
          </a:bodyPr>
          <a:lstStyle/>
          <a:p>
            <a:r>
              <a:rPr lang="en-GB" sz="5400" dirty="0"/>
              <a:t>Teachers and Learners</a:t>
            </a:r>
          </a:p>
        </p:txBody>
      </p:sp>
      <p:sp>
        <p:nvSpPr>
          <p:cNvPr id="3" name="Content Placeholder 2">
            <a:extLst>
              <a:ext uri="{FF2B5EF4-FFF2-40B4-BE49-F238E27FC236}">
                <a16:creationId xmlns:a16="http://schemas.microsoft.com/office/drawing/2014/main" id="{351A85C6-ECB3-4B20-B7A2-C9E6F1440396}"/>
              </a:ext>
            </a:extLst>
          </p:cNvPr>
          <p:cNvSpPr>
            <a:spLocks noGrp="1"/>
          </p:cNvSpPr>
          <p:nvPr>
            <p:ph idx="1"/>
          </p:nvPr>
        </p:nvSpPr>
        <p:spPr>
          <a:xfrm>
            <a:off x="609599" y="1506072"/>
            <a:ext cx="6220189" cy="4742330"/>
          </a:xfrm>
        </p:spPr>
        <p:txBody>
          <a:bodyPr/>
          <a:lstStyle/>
          <a:p>
            <a:r>
              <a:rPr lang="en-GB" dirty="0"/>
              <a:t>Under the pretences of drawing lots, the experimental confederate is </a:t>
            </a:r>
            <a:r>
              <a:rPr lang="en-GB" b="1" dirty="0"/>
              <a:t>the learner </a:t>
            </a:r>
            <a:r>
              <a:rPr lang="en-GB" dirty="0"/>
              <a:t>with </a:t>
            </a:r>
          </a:p>
          <a:p>
            <a:r>
              <a:rPr lang="en-GB" dirty="0"/>
              <a:t>The participant (or victim!) is </a:t>
            </a:r>
            <a:r>
              <a:rPr lang="en-GB" b="1" dirty="0"/>
              <a:t>the teacher</a:t>
            </a:r>
          </a:p>
          <a:p>
            <a:r>
              <a:rPr lang="en-GB" dirty="0"/>
              <a:t>Teachers and learners are taken to see the electric shock machine</a:t>
            </a:r>
          </a:p>
          <a:p>
            <a:r>
              <a:rPr lang="en-GB" dirty="0"/>
              <a:t>Test shocks are given</a:t>
            </a:r>
          </a:p>
          <a:p>
            <a:endParaRPr lang="en-GB" dirty="0"/>
          </a:p>
        </p:txBody>
      </p:sp>
      <p:pic>
        <p:nvPicPr>
          <p:cNvPr id="5" name="Picture 4">
            <a:extLst>
              <a:ext uri="{FF2B5EF4-FFF2-40B4-BE49-F238E27FC236}">
                <a16:creationId xmlns:a16="http://schemas.microsoft.com/office/drawing/2014/main" id="{74369FAC-DB8D-4402-9978-AA3D13AE802D}"/>
              </a:ext>
            </a:extLst>
          </p:cNvPr>
          <p:cNvPicPr>
            <a:picLocks noChangeAspect="1"/>
          </p:cNvPicPr>
          <p:nvPr/>
        </p:nvPicPr>
        <p:blipFill>
          <a:blip r:embed="rId2"/>
          <a:stretch>
            <a:fillRect/>
          </a:stretch>
        </p:blipFill>
        <p:spPr>
          <a:xfrm>
            <a:off x="6829789" y="1719264"/>
            <a:ext cx="5224039" cy="3928913"/>
          </a:xfrm>
          <a:prstGeom prst="rect">
            <a:avLst/>
          </a:prstGeom>
        </p:spPr>
      </p:pic>
    </p:spTree>
    <p:extLst>
      <p:ext uri="{BB962C8B-B14F-4D97-AF65-F5344CB8AC3E}">
        <p14:creationId xmlns:p14="http://schemas.microsoft.com/office/powerpoint/2010/main" val="27655108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0A3A57-4D75-4484-B29C-1E35EE34F8E8}"/>
              </a:ext>
            </a:extLst>
          </p:cNvPr>
          <p:cNvPicPr>
            <a:picLocks noGrp="1" noChangeAspect="1"/>
          </p:cNvPicPr>
          <p:nvPr>
            <p:ph idx="1"/>
          </p:nvPr>
        </p:nvPicPr>
        <p:blipFill rotWithShape="1">
          <a:blip r:embed="rId2"/>
          <a:srcRect r="1" b="14459"/>
          <a:stretch/>
        </p:blipFill>
        <p:spPr>
          <a:xfrm>
            <a:off x="120650" y="68263"/>
            <a:ext cx="11950700" cy="6721475"/>
          </a:xfrm>
          <a:prstGeom prst="rect">
            <a:avLst/>
          </a:prstGeom>
          <a:noFill/>
        </p:spPr>
      </p:pic>
      <p:sp>
        <p:nvSpPr>
          <p:cNvPr id="5" name="TextBox 4">
            <a:extLst>
              <a:ext uri="{FF2B5EF4-FFF2-40B4-BE49-F238E27FC236}">
                <a16:creationId xmlns:a16="http://schemas.microsoft.com/office/drawing/2014/main" id="{DB20EAA3-D9D0-43AF-AA54-EA296F8E30B4}"/>
              </a:ext>
            </a:extLst>
          </p:cNvPr>
          <p:cNvSpPr txBox="1"/>
          <p:nvPr/>
        </p:nvSpPr>
        <p:spPr>
          <a:xfrm>
            <a:off x="225908" y="243512"/>
            <a:ext cx="4959277" cy="6370975"/>
          </a:xfrm>
          <a:prstGeom prst="rect">
            <a:avLst/>
          </a:prstGeom>
          <a:solidFill>
            <a:schemeClr val="bg1">
              <a:lumMod val="95000"/>
            </a:schemeClr>
          </a:solidFill>
        </p:spPr>
        <p:txBody>
          <a:bodyPr wrap="square" rtlCol="0">
            <a:spAutoFit/>
          </a:bodyPr>
          <a:lstStyle/>
          <a:p>
            <a:pPr marL="342900" indent="-342900">
              <a:buFont typeface="Arial" panose="020B0604020202020204" pitchFamily="34" charset="0"/>
              <a:buChar char="•"/>
            </a:pPr>
            <a:r>
              <a:rPr lang="en-GB" sz="2400" dirty="0"/>
              <a:t>Teachers and learners are in adjoining rooms</a:t>
            </a:r>
          </a:p>
          <a:p>
            <a:pPr marL="342900" indent="-342900">
              <a:buFont typeface="Arial" panose="020B0604020202020204" pitchFamily="34" charset="0"/>
              <a:buChar char="•"/>
            </a:pPr>
            <a:r>
              <a:rPr lang="en-GB" sz="2400" dirty="0"/>
              <a:t>With every wrong answer the teacher has to flick the switch and give an electric shock</a:t>
            </a:r>
          </a:p>
          <a:p>
            <a:pPr marL="342900" indent="-342900">
              <a:buFont typeface="Arial" panose="020B0604020202020204" pitchFamily="34" charset="0"/>
              <a:buChar char="•"/>
            </a:pPr>
            <a:r>
              <a:rPr lang="en-GB" sz="2400" dirty="0"/>
              <a:t>As the learner intentionally gets answers wrong the shock administered increases in severity</a:t>
            </a:r>
          </a:p>
          <a:p>
            <a:pPr marL="342900" indent="-342900">
              <a:buFont typeface="Arial" panose="020B0604020202020204" pitchFamily="34" charset="0"/>
              <a:buChar char="•"/>
            </a:pPr>
            <a:r>
              <a:rPr lang="en-GB" sz="2400" dirty="0"/>
              <a:t>Milgram asked a variety of people what they thought they and others would do in these circumstances</a:t>
            </a:r>
          </a:p>
          <a:p>
            <a:pPr marL="342900" indent="-342900">
              <a:buFont typeface="Arial" panose="020B0604020202020204" pitchFamily="34" charset="0"/>
              <a:buChar char="•"/>
            </a:pPr>
            <a:r>
              <a:rPr lang="en-GB" sz="2400" dirty="0"/>
              <a:t>Most thought they would stop at low shock levels</a:t>
            </a:r>
          </a:p>
          <a:p>
            <a:pPr marL="342900" indent="-342900">
              <a:buFont typeface="Arial" panose="020B0604020202020204" pitchFamily="34" charset="0"/>
              <a:buChar char="•"/>
            </a:pPr>
            <a:r>
              <a:rPr lang="en-GB" sz="2400" dirty="0"/>
              <a:t>Despite screams of pain many continued</a:t>
            </a:r>
          </a:p>
        </p:txBody>
      </p:sp>
    </p:spTree>
    <p:extLst>
      <p:ext uri="{BB962C8B-B14F-4D97-AF65-F5344CB8AC3E}">
        <p14:creationId xmlns:p14="http://schemas.microsoft.com/office/powerpoint/2010/main" val="21866699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additive="base">
                                        <p:cTn id="1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 calcmode="lin" valueType="num">
                                      <p:cBhvr additive="base">
                                        <p:cTn id="26"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 calcmode="lin" valueType="num">
                                      <p:cBhvr additive="base">
                                        <p:cTn id="3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 calcmode="lin" valueType="num">
                                      <p:cBhvr additive="base">
                                        <p:cTn id="38"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7698" y="332509"/>
            <a:ext cx="11348720" cy="5878484"/>
          </a:xfrm>
        </p:spPr>
        <p:txBody>
          <a:bodyPr>
            <a:noAutofit/>
          </a:bodyPr>
          <a:lstStyle/>
          <a:p>
            <a:pPr algn="ctr"/>
            <a:r>
              <a:rPr lang="en-GB" sz="4400" dirty="0"/>
              <a:t>As a percentage, what proportion of people would obey the instructions of the experimenter?</a:t>
            </a:r>
            <a:br>
              <a:rPr lang="en-GB" sz="4400" dirty="0"/>
            </a:br>
            <a:br>
              <a:rPr lang="en-GB" sz="4400" dirty="0"/>
            </a:br>
            <a:r>
              <a:rPr lang="en-GB" sz="4400" dirty="0"/>
              <a:t>As a percentage, what proportion of people would deliver low level electric shocks?</a:t>
            </a:r>
            <a:br>
              <a:rPr lang="en-GB" sz="4400" dirty="0"/>
            </a:br>
            <a:br>
              <a:rPr lang="en-GB" sz="4400" dirty="0"/>
            </a:br>
            <a:r>
              <a:rPr lang="en-GB" sz="4400" dirty="0"/>
              <a:t>As a percentage, what proportion of people would deliver higher level electric shocks? </a:t>
            </a:r>
          </a:p>
        </p:txBody>
      </p:sp>
    </p:spTree>
    <p:extLst>
      <p:ext uri="{BB962C8B-B14F-4D97-AF65-F5344CB8AC3E}">
        <p14:creationId xmlns:p14="http://schemas.microsoft.com/office/powerpoint/2010/main" val="235478159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5844988" cy="1892450"/>
          </a:xfrm>
        </p:spPr>
        <p:txBody>
          <a:bodyPr>
            <a:normAutofit fontScale="90000"/>
          </a:bodyPr>
          <a:lstStyle/>
          <a:p>
            <a:r>
              <a:rPr lang="en-GB" sz="5400" dirty="0"/>
              <a:t>Milgram's Initial Obedience Findings </a:t>
            </a:r>
          </a:p>
        </p:txBody>
      </p:sp>
      <p:sp>
        <p:nvSpPr>
          <p:cNvPr id="3" name="Content Placeholder 2"/>
          <p:cNvSpPr>
            <a:spLocks noGrp="1"/>
          </p:cNvSpPr>
          <p:nvPr>
            <p:ph idx="1"/>
          </p:nvPr>
        </p:nvSpPr>
        <p:spPr>
          <a:xfrm>
            <a:off x="609600" y="2183803"/>
            <a:ext cx="4597100" cy="3162748"/>
          </a:xfrm>
        </p:spPr>
        <p:txBody>
          <a:bodyPr>
            <a:normAutofit lnSpcReduction="10000"/>
          </a:bodyPr>
          <a:lstStyle/>
          <a:p>
            <a:r>
              <a:rPr lang="en-GB" dirty="0"/>
              <a:t>Almost two out of every three participants (65%) continued to obey the experimenter and administered the maximum possible shock of 450 volts</a:t>
            </a:r>
          </a:p>
        </p:txBody>
      </p:sp>
      <p:sp>
        <p:nvSpPr>
          <p:cNvPr id="5" name="TextBox 4">
            <a:extLst>
              <a:ext uri="{FF2B5EF4-FFF2-40B4-BE49-F238E27FC236}">
                <a16:creationId xmlns:a16="http://schemas.microsoft.com/office/drawing/2014/main" id="{390C3496-7B11-4247-A1DA-7CD010CC45C3}"/>
              </a:ext>
            </a:extLst>
          </p:cNvPr>
          <p:cNvSpPr txBox="1"/>
          <p:nvPr/>
        </p:nvSpPr>
        <p:spPr>
          <a:xfrm>
            <a:off x="6454588" y="136755"/>
            <a:ext cx="5127812" cy="6124754"/>
          </a:xfrm>
          <a:prstGeom prst="rect">
            <a:avLst/>
          </a:prstGeom>
          <a:noFill/>
        </p:spPr>
        <p:txBody>
          <a:bodyPr wrap="square">
            <a:spAutoFit/>
          </a:bodyPr>
          <a:lstStyle/>
          <a:p>
            <a:pPr marL="342900" indent="-342900">
              <a:buFont typeface="Arial" panose="020B0604020202020204" pitchFamily="34" charset="0"/>
              <a:buChar char="•"/>
            </a:pPr>
            <a:r>
              <a:rPr lang="en-US" sz="2800" dirty="0"/>
              <a:t>The difference between what we say we will do and what we actually do illustrates the power of situational social forces on our </a:t>
            </a:r>
            <a:r>
              <a:rPr lang="en-US" sz="2800" dirty="0" err="1"/>
              <a:t>behaviour</a:t>
            </a:r>
            <a:endParaRPr lang="en-US" sz="2800" dirty="0"/>
          </a:p>
          <a:p>
            <a:pPr marL="342900" indent="-342900">
              <a:buFont typeface="Arial" panose="020B0604020202020204" pitchFamily="34" charset="0"/>
              <a:buChar char="•"/>
            </a:pPr>
            <a:r>
              <a:rPr lang="en-US" sz="2800" dirty="0"/>
              <a:t>The foot-in-the-door technique was used because participants started off giving very mild shocks (15 volts) and increased the voltage relatively slowly.</a:t>
            </a:r>
          </a:p>
          <a:p>
            <a:pPr marL="342900" indent="-342900">
              <a:buFont typeface="Arial" panose="020B0604020202020204" pitchFamily="34" charset="0"/>
              <a:buChar char="•"/>
            </a:pPr>
            <a:r>
              <a:rPr lang="en-US" sz="2800" dirty="0"/>
              <a:t>Similar results have been found with females and participants in other cultures.</a:t>
            </a:r>
          </a:p>
        </p:txBody>
      </p:sp>
    </p:spTree>
    <p:extLst>
      <p:ext uri="{BB962C8B-B14F-4D97-AF65-F5344CB8AC3E}">
        <p14:creationId xmlns:p14="http://schemas.microsoft.com/office/powerpoint/2010/main" val="228220419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576215" y="464695"/>
            <a:ext cx="9581776" cy="5375691"/>
          </a:xfrm>
          <a:prstGeom prst="rect">
            <a:avLst/>
          </a:prstGeom>
        </p:spPr>
      </p:pic>
    </p:spTree>
    <p:extLst>
      <p:ext uri="{BB962C8B-B14F-4D97-AF65-F5344CB8AC3E}">
        <p14:creationId xmlns:p14="http://schemas.microsoft.com/office/powerpoint/2010/main" val="2019819508"/>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2459627" y="747168"/>
            <a:ext cx="6645185" cy="4939587"/>
          </a:xfrm>
          <a:prstGeom prst="rect">
            <a:avLst/>
          </a:prstGeom>
        </p:spPr>
      </p:pic>
      <p:sp>
        <p:nvSpPr>
          <p:cNvPr id="2" name="TextBox 1"/>
          <p:cNvSpPr txBox="1"/>
          <p:nvPr/>
        </p:nvSpPr>
        <p:spPr>
          <a:xfrm>
            <a:off x="2593075" y="5882185"/>
            <a:ext cx="6318913" cy="523220"/>
          </a:xfrm>
          <a:prstGeom prst="rect">
            <a:avLst/>
          </a:prstGeom>
          <a:noFill/>
        </p:spPr>
        <p:txBody>
          <a:bodyPr wrap="square" rtlCol="0">
            <a:spAutoFit/>
          </a:bodyPr>
          <a:lstStyle/>
          <a:p>
            <a:pPr algn="ctr"/>
            <a:r>
              <a:rPr lang="en-GB" sz="2800" dirty="0" err="1">
                <a:solidFill>
                  <a:prstClr val="black"/>
                </a:solidFill>
              </a:rPr>
              <a:t>Derren</a:t>
            </a:r>
            <a:r>
              <a:rPr lang="en-GB" sz="2800" dirty="0">
                <a:solidFill>
                  <a:prstClr val="black"/>
                </a:solidFill>
              </a:rPr>
              <a:t> Brown</a:t>
            </a:r>
          </a:p>
        </p:txBody>
      </p:sp>
    </p:spTree>
    <p:extLst>
      <p:ext uri="{BB962C8B-B14F-4D97-AF65-F5344CB8AC3E}">
        <p14:creationId xmlns:p14="http://schemas.microsoft.com/office/powerpoint/2010/main" val="3154247497"/>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95952" y="199444"/>
            <a:ext cx="10972800" cy="687660"/>
          </a:xfrm>
        </p:spPr>
        <p:txBody>
          <a:bodyPr>
            <a:noAutofit/>
          </a:bodyPr>
          <a:lstStyle/>
          <a:p>
            <a:r>
              <a:rPr lang="en-US" sz="4400" dirty="0"/>
              <a:t>Situational Factors that Impact Obedience </a:t>
            </a:r>
          </a:p>
        </p:txBody>
      </p:sp>
      <p:graphicFrame>
        <p:nvGraphicFramePr>
          <p:cNvPr id="2" name="Content Placeholder 1"/>
          <p:cNvGraphicFramePr>
            <a:graphicFrameLocks noGrp="1"/>
          </p:cNvGraphicFramePr>
          <p:nvPr>
            <p:ph idx="1"/>
          </p:nvPr>
        </p:nvGraphicFramePr>
        <p:xfrm>
          <a:off x="953589" y="783771"/>
          <a:ext cx="10763794" cy="5512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99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53AE982A-B478-B943-A582-ED23F54813AD}"/>
                                            </p:graphicEl>
                                          </p:spTgt>
                                        </p:tgtEl>
                                        <p:attrNameLst>
                                          <p:attrName>style.visibility</p:attrName>
                                        </p:attrNameLst>
                                      </p:cBhvr>
                                      <p:to>
                                        <p:strVal val="visible"/>
                                      </p:to>
                                    </p:set>
                                    <p:animEffect transition="in" filter="fade">
                                      <p:cBhvr>
                                        <p:cTn id="7" dur="1000"/>
                                        <p:tgtEl>
                                          <p:spTgt spid="2">
                                            <p:graphicEl>
                                              <a:dgm id="{53AE982A-B478-B943-A582-ED23F54813AD}"/>
                                            </p:graphicEl>
                                          </p:spTgt>
                                        </p:tgtEl>
                                      </p:cBhvr>
                                    </p:animEffect>
                                    <p:anim calcmode="lin" valueType="num">
                                      <p:cBhvr>
                                        <p:cTn id="8" dur="1000" fill="hold"/>
                                        <p:tgtEl>
                                          <p:spTgt spid="2">
                                            <p:graphicEl>
                                              <a:dgm id="{53AE982A-B478-B943-A582-ED23F54813AD}"/>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53AE982A-B478-B943-A582-ED23F54813A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24B690DD-8A85-A64E-97CE-B52BB987BD27}"/>
                                            </p:graphicEl>
                                          </p:spTgt>
                                        </p:tgtEl>
                                        <p:attrNameLst>
                                          <p:attrName>style.visibility</p:attrName>
                                        </p:attrNameLst>
                                      </p:cBhvr>
                                      <p:to>
                                        <p:strVal val="visible"/>
                                      </p:to>
                                    </p:set>
                                    <p:animEffect transition="in" filter="fade">
                                      <p:cBhvr>
                                        <p:cTn id="14" dur="1000"/>
                                        <p:tgtEl>
                                          <p:spTgt spid="2">
                                            <p:graphicEl>
                                              <a:dgm id="{24B690DD-8A85-A64E-97CE-B52BB987BD27}"/>
                                            </p:graphicEl>
                                          </p:spTgt>
                                        </p:tgtEl>
                                      </p:cBhvr>
                                    </p:animEffect>
                                    <p:anim calcmode="lin" valueType="num">
                                      <p:cBhvr>
                                        <p:cTn id="15" dur="1000" fill="hold"/>
                                        <p:tgtEl>
                                          <p:spTgt spid="2">
                                            <p:graphicEl>
                                              <a:dgm id="{24B690DD-8A85-A64E-97CE-B52BB987BD27}"/>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24B690DD-8A85-A64E-97CE-B52BB987BD27}"/>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4"/>
          <p:cNvSpPr>
            <a:spLocks noGrp="1" noChangeArrowheads="1"/>
          </p:cNvSpPr>
          <p:nvPr>
            <p:ph type="title"/>
          </p:nvPr>
        </p:nvSpPr>
        <p:spPr>
          <a:xfrm>
            <a:off x="798199" y="664700"/>
            <a:ext cx="3431988" cy="4855955"/>
          </a:xfrm>
        </p:spPr>
        <p:txBody>
          <a:bodyPr>
            <a:normAutofit/>
          </a:bodyPr>
          <a:lstStyle/>
          <a:p>
            <a:r>
              <a:rPr lang="en-US" sz="3600" dirty="0"/>
              <a:t>Results for Some of Milgram</a:t>
            </a:r>
            <a:r>
              <a:rPr lang="fr-FR" altLang="ja-JP" sz="3600" dirty="0"/>
              <a:t>'</a:t>
            </a:r>
            <a:r>
              <a:rPr lang="en-US" altLang="ja-JP" sz="3600" dirty="0"/>
              <a:t>s Experimental Conditions</a:t>
            </a:r>
            <a:endParaRPr lang="en-US" sz="3600" dirty="0"/>
          </a:p>
        </p:txBody>
      </p:sp>
      <p:pic>
        <p:nvPicPr>
          <p:cNvPr id="6" name="Picture 5" descr="Screen Shot 2013-11-05 at 3.45.57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1224" y="0"/>
            <a:ext cx="7650480" cy="6870482"/>
          </a:xfrm>
          <a:prstGeom prst="rect">
            <a:avLst/>
          </a:prstGeom>
        </p:spPr>
      </p:pic>
      <p:sp>
        <p:nvSpPr>
          <p:cNvPr id="2" name="Rectangle 1"/>
          <p:cNvSpPr/>
          <p:nvPr/>
        </p:nvSpPr>
        <p:spPr bwMode="auto">
          <a:xfrm>
            <a:off x="8934994" y="1319349"/>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5" name="Rectangle 4"/>
          <p:cNvSpPr/>
          <p:nvPr/>
        </p:nvSpPr>
        <p:spPr bwMode="auto">
          <a:xfrm>
            <a:off x="8941524" y="3404476"/>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7" name="Rectangle 6"/>
          <p:cNvSpPr/>
          <p:nvPr/>
        </p:nvSpPr>
        <p:spPr bwMode="auto">
          <a:xfrm>
            <a:off x="8941524" y="3961824"/>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8" name="Rectangle 7"/>
          <p:cNvSpPr/>
          <p:nvPr/>
        </p:nvSpPr>
        <p:spPr bwMode="auto">
          <a:xfrm>
            <a:off x="8934992" y="4558360"/>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9" name="Rectangle 8"/>
          <p:cNvSpPr/>
          <p:nvPr/>
        </p:nvSpPr>
        <p:spPr bwMode="auto">
          <a:xfrm>
            <a:off x="8941524" y="5024268"/>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10" name="Rectangle 9"/>
          <p:cNvSpPr/>
          <p:nvPr/>
        </p:nvSpPr>
        <p:spPr bwMode="auto">
          <a:xfrm>
            <a:off x="8941524" y="5559844"/>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11" name="Rectangle 10"/>
          <p:cNvSpPr/>
          <p:nvPr/>
        </p:nvSpPr>
        <p:spPr bwMode="auto">
          <a:xfrm>
            <a:off x="8934993" y="5960438"/>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12" name="Rectangle 11"/>
          <p:cNvSpPr/>
          <p:nvPr/>
        </p:nvSpPr>
        <p:spPr bwMode="auto">
          <a:xfrm>
            <a:off x="8934993" y="6361032"/>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13" name="Rectangle 12"/>
          <p:cNvSpPr/>
          <p:nvPr/>
        </p:nvSpPr>
        <p:spPr bwMode="auto">
          <a:xfrm>
            <a:off x="8941524" y="2755688"/>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14" name="Rectangle 13"/>
          <p:cNvSpPr/>
          <p:nvPr/>
        </p:nvSpPr>
        <p:spPr bwMode="auto">
          <a:xfrm>
            <a:off x="8934991" y="1930552"/>
            <a:ext cx="2939143" cy="49638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Tree>
    <p:extLst>
      <p:ext uri="{BB962C8B-B14F-4D97-AF65-F5344CB8AC3E}">
        <p14:creationId xmlns:p14="http://schemas.microsoft.com/office/powerpoint/2010/main" val="398891222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4"/>
                                        </p:tgtEl>
                                        <p:attrNameLst>
                                          <p:attrName>ppt_x</p:attrName>
                                        </p:attrNameLst>
                                      </p:cBhvr>
                                      <p:tavLst>
                                        <p:tav tm="0">
                                          <p:val>
                                            <p:strVal val="ppt_x"/>
                                          </p:val>
                                        </p:tav>
                                        <p:tav tm="100000">
                                          <p:val>
                                            <p:strVal val="ppt_x"/>
                                          </p:val>
                                        </p:tav>
                                      </p:tavLst>
                                    </p:anim>
                                    <p:anim calcmode="lin" valueType="num">
                                      <p:cBhvr additive="base">
                                        <p:cTn id="13" dur="500"/>
                                        <p:tgtEl>
                                          <p:spTgt spid="14"/>
                                        </p:tgtEl>
                                        <p:attrNameLst>
                                          <p:attrName>ppt_y</p:attrName>
                                        </p:attrNameLst>
                                      </p:cBhvr>
                                      <p:tavLst>
                                        <p:tav tm="0">
                                          <p:val>
                                            <p:strVal val="ppt_y"/>
                                          </p:val>
                                        </p:tav>
                                        <p:tav tm="100000">
                                          <p:val>
                                            <p:strVal val="1+ppt_h/2"/>
                                          </p:val>
                                        </p:tav>
                                      </p:tavLst>
                                    </p:anim>
                                    <p:set>
                                      <p:cBhvr>
                                        <p:cTn id="14" dur="1" fill="hold">
                                          <p:stCondLst>
                                            <p:cond delay="499"/>
                                          </p:stCondLst>
                                        </p:cTn>
                                        <p:tgtEl>
                                          <p:spTgt spid="1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3"/>
                                        </p:tgtEl>
                                        <p:attrNameLst>
                                          <p:attrName>ppt_x</p:attrName>
                                        </p:attrNameLst>
                                      </p:cBhvr>
                                      <p:tavLst>
                                        <p:tav tm="0">
                                          <p:val>
                                            <p:strVal val="ppt_x"/>
                                          </p:val>
                                        </p:tav>
                                        <p:tav tm="100000">
                                          <p:val>
                                            <p:strVal val="ppt_x"/>
                                          </p:val>
                                        </p:tav>
                                      </p:tavLst>
                                    </p:anim>
                                    <p:anim calcmode="lin" valueType="num">
                                      <p:cBhvr additive="base">
                                        <p:cTn id="19" dur="500"/>
                                        <p:tgtEl>
                                          <p:spTgt spid="13"/>
                                        </p:tgtEl>
                                        <p:attrNameLst>
                                          <p:attrName>ppt_y</p:attrName>
                                        </p:attrNameLst>
                                      </p:cBhvr>
                                      <p:tavLst>
                                        <p:tav tm="0">
                                          <p:val>
                                            <p:strVal val="ppt_y"/>
                                          </p:val>
                                        </p:tav>
                                        <p:tav tm="100000">
                                          <p:val>
                                            <p:strVal val="1+ppt_h/2"/>
                                          </p:val>
                                        </p:tav>
                                      </p:tavLst>
                                    </p:anim>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5"/>
                                        </p:tgtEl>
                                        <p:attrNameLst>
                                          <p:attrName>ppt_x</p:attrName>
                                        </p:attrNameLst>
                                      </p:cBhvr>
                                      <p:tavLst>
                                        <p:tav tm="0">
                                          <p:val>
                                            <p:strVal val="ppt_x"/>
                                          </p:val>
                                        </p:tav>
                                        <p:tav tm="100000">
                                          <p:val>
                                            <p:strVal val="ppt_x"/>
                                          </p:val>
                                        </p:tav>
                                      </p:tavLst>
                                    </p:anim>
                                    <p:anim calcmode="lin" valueType="num">
                                      <p:cBhvr additive="base">
                                        <p:cTn id="25" dur="500"/>
                                        <p:tgtEl>
                                          <p:spTgt spid="5"/>
                                        </p:tgtEl>
                                        <p:attrNameLst>
                                          <p:attrName>ppt_y</p:attrName>
                                        </p:attrNameLst>
                                      </p:cBhvr>
                                      <p:tavLst>
                                        <p:tav tm="0">
                                          <p:val>
                                            <p:strVal val="ppt_y"/>
                                          </p:val>
                                        </p:tav>
                                        <p:tav tm="100000">
                                          <p:val>
                                            <p:strVal val="1+ppt_h/2"/>
                                          </p:val>
                                        </p:tav>
                                      </p:tavLst>
                                    </p:anim>
                                    <p:set>
                                      <p:cBhvr>
                                        <p:cTn id="26" dur="1" fill="hold">
                                          <p:stCondLst>
                                            <p:cond delay="499"/>
                                          </p:stCondLst>
                                        </p:cTn>
                                        <p:tgtEl>
                                          <p:spTgt spid="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7"/>
                                        </p:tgtEl>
                                        <p:attrNameLst>
                                          <p:attrName>ppt_x</p:attrName>
                                        </p:attrNameLst>
                                      </p:cBhvr>
                                      <p:tavLst>
                                        <p:tav tm="0">
                                          <p:val>
                                            <p:strVal val="ppt_x"/>
                                          </p:val>
                                        </p:tav>
                                        <p:tav tm="100000">
                                          <p:val>
                                            <p:strVal val="ppt_x"/>
                                          </p:val>
                                        </p:tav>
                                      </p:tavLst>
                                    </p:anim>
                                    <p:anim calcmode="lin" valueType="num">
                                      <p:cBhvr additive="base">
                                        <p:cTn id="31" dur="500"/>
                                        <p:tgtEl>
                                          <p:spTgt spid="7"/>
                                        </p:tgtEl>
                                        <p:attrNameLst>
                                          <p:attrName>ppt_y</p:attrName>
                                        </p:attrNameLst>
                                      </p:cBhvr>
                                      <p:tavLst>
                                        <p:tav tm="0">
                                          <p:val>
                                            <p:strVal val="ppt_y"/>
                                          </p:val>
                                        </p:tav>
                                        <p:tav tm="100000">
                                          <p:val>
                                            <p:strVal val="1+ppt_h/2"/>
                                          </p:val>
                                        </p:tav>
                                      </p:tavLst>
                                    </p:anim>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8"/>
                                        </p:tgtEl>
                                        <p:attrNameLst>
                                          <p:attrName>ppt_x</p:attrName>
                                        </p:attrNameLst>
                                      </p:cBhvr>
                                      <p:tavLst>
                                        <p:tav tm="0">
                                          <p:val>
                                            <p:strVal val="ppt_x"/>
                                          </p:val>
                                        </p:tav>
                                        <p:tav tm="100000">
                                          <p:val>
                                            <p:strVal val="ppt_x"/>
                                          </p:val>
                                        </p:tav>
                                      </p:tavLst>
                                    </p:anim>
                                    <p:anim calcmode="lin" valueType="num">
                                      <p:cBhvr additive="base">
                                        <p:cTn id="37" dur="500"/>
                                        <p:tgtEl>
                                          <p:spTgt spid="8"/>
                                        </p:tgtEl>
                                        <p:attrNameLst>
                                          <p:attrName>ppt_y</p:attrName>
                                        </p:attrNameLst>
                                      </p:cBhvr>
                                      <p:tavLst>
                                        <p:tav tm="0">
                                          <p:val>
                                            <p:strVal val="ppt_y"/>
                                          </p:val>
                                        </p:tav>
                                        <p:tav tm="100000">
                                          <p:val>
                                            <p:strVal val="1+ppt_h/2"/>
                                          </p:val>
                                        </p:tav>
                                      </p:tavLst>
                                    </p:anim>
                                    <p:set>
                                      <p:cBhvr>
                                        <p:cTn id="38" dur="1" fill="hold">
                                          <p:stCondLst>
                                            <p:cond delay="499"/>
                                          </p:stCondLst>
                                        </p:cTn>
                                        <p:tgtEl>
                                          <p:spTgt spid="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9"/>
                                        </p:tgtEl>
                                        <p:attrNameLst>
                                          <p:attrName>ppt_x</p:attrName>
                                        </p:attrNameLst>
                                      </p:cBhvr>
                                      <p:tavLst>
                                        <p:tav tm="0">
                                          <p:val>
                                            <p:strVal val="ppt_x"/>
                                          </p:val>
                                        </p:tav>
                                        <p:tav tm="100000">
                                          <p:val>
                                            <p:strVal val="ppt_x"/>
                                          </p:val>
                                        </p:tav>
                                      </p:tavLst>
                                    </p:anim>
                                    <p:anim calcmode="lin" valueType="num">
                                      <p:cBhvr additive="base">
                                        <p:cTn id="43" dur="500"/>
                                        <p:tgtEl>
                                          <p:spTgt spid="9"/>
                                        </p:tgtEl>
                                        <p:attrNameLst>
                                          <p:attrName>ppt_y</p:attrName>
                                        </p:attrNameLst>
                                      </p:cBhvr>
                                      <p:tavLst>
                                        <p:tav tm="0">
                                          <p:val>
                                            <p:strVal val="ppt_y"/>
                                          </p:val>
                                        </p:tav>
                                        <p:tav tm="100000">
                                          <p:val>
                                            <p:strVal val="1+ppt_h/2"/>
                                          </p:val>
                                        </p:tav>
                                      </p:tavLst>
                                    </p:anim>
                                    <p:set>
                                      <p:cBhvr>
                                        <p:cTn id="44" dur="1" fill="hold">
                                          <p:stCondLst>
                                            <p:cond delay="4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10"/>
                                        </p:tgtEl>
                                        <p:attrNameLst>
                                          <p:attrName>ppt_x</p:attrName>
                                        </p:attrNameLst>
                                      </p:cBhvr>
                                      <p:tavLst>
                                        <p:tav tm="0">
                                          <p:val>
                                            <p:strVal val="ppt_x"/>
                                          </p:val>
                                        </p:tav>
                                        <p:tav tm="100000">
                                          <p:val>
                                            <p:strVal val="ppt_x"/>
                                          </p:val>
                                        </p:tav>
                                      </p:tavLst>
                                    </p:anim>
                                    <p:anim calcmode="lin" valueType="num">
                                      <p:cBhvr additive="base">
                                        <p:cTn id="49" dur="500"/>
                                        <p:tgtEl>
                                          <p:spTgt spid="10"/>
                                        </p:tgtEl>
                                        <p:attrNameLst>
                                          <p:attrName>ppt_y</p:attrName>
                                        </p:attrNameLst>
                                      </p:cBhvr>
                                      <p:tavLst>
                                        <p:tav tm="0">
                                          <p:val>
                                            <p:strVal val="ppt_y"/>
                                          </p:val>
                                        </p:tav>
                                        <p:tav tm="100000">
                                          <p:val>
                                            <p:strVal val="1+ppt_h/2"/>
                                          </p:val>
                                        </p:tav>
                                      </p:tavLst>
                                    </p:anim>
                                    <p:set>
                                      <p:cBhvr>
                                        <p:cTn id="50" dur="1" fill="hold">
                                          <p:stCondLst>
                                            <p:cond delay="499"/>
                                          </p:stCondLst>
                                        </p:cTn>
                                        <p:tgtEl>
                                          <p:spTgt spid="1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11"/>
                                        </p:tgtEl>
                                        <p:attrNameLst>
                                          <p:attrName>ppt_x</p:attrName>
                                        </p:attrNameLst>
                                      </p:cBhvr>
                                      <p:tavLst>
                                        <p:tav tm="0">
                                          <p:val>
                                            <p:strVal val="ppt_x"/>
                                          </p:val>
                                        </p:tav>
                                        <p:tav tm="100000">
                                          <p:val>
                                            <p:strVal val="ppt_x"/>
                                          </p:val>
                                        </p:tav>
                                      </p:tavLst>
                                    </p:anim>
                                    <p:anim calcmode="lin" valueType="num">
                                      <p:cBhvr additive="base">
                                        <p:cTn id="55" dur="500"/>
                                        <p:tgtEl>
                                          <p:spTgt spid="11"/>
                                        </p:tgtEl>
                                        <p:attrNameLst>
                                          <p:attrName>ppt_y</p:attrName>
                                        </p:attrNameLst>
                                      </p:cBhvr>
                                      <p:tavLst>
                                        <p:tav tm="0">
                                          <p:val>
                                            <p:strVal val="ppt_y"/>
                                          </p:val>
                                        </p:tav>
                                        <p:tav tm="100000">
                                          <p:val>
                                            <p:strVal val="1+ppt_h/2"/>
                                          </p:val>
                                        </p:tav>
                                      </p:tavLst>
                                    </p:anim>
                                    <p:set>
                                      <p:cBhvr>
                                        <p:cTn id="56" dur="1" fill="hold">
                                          <p:stCondLst>
                                            <p:cond delay="499"/>
                                          </p:stCondLst>
                                        </p:cTn>
                                        <p:tgtEl>
                                          <p:spTgt spid="1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0" nodeType="clickEffect">
                                  <p:stCondLst>
                                    <p:cond delay="0"/>
                                  </p:stCondLst>
                                  <p:childTnLst>
                                    <p:anim calcmode="lin" valueType="num">
                                      <p:cBhvr additive="base">
                                        <p:cTn id="60" dur="500"/>
                                        <p:tgtEl>
                                          <p:spTgt spid="12"/>
                                        </p:tgtEl>
                                        <p:attrNameLst>
                                          <p:attrName>ppt_x</p:attrName>
                                        </p:attrNameLst>
                                      </p:cBhvr>
                                      <p:tavLst>
                                        <p:tav tm="0">
                                          <p:val>
                                            <p:strVal val="ppt_x"/>
                                          </p:val>
                                        </p:tav>
                                        <p:tav tm="100000">
                                          <p:val>
                                            <p:strVal val="ppt_x"/>
                                          </p:val>
                                        </p:tav>
                                      </p:tavLst>
                                    </p:anim>
                                    <p:anim calcmode="lin" valueType="num">
                                      <p:cBhvr additive="base">
                                        <p:cTn id="61" dur="500"/>
                                        <p:tgtEl>
                                          <p:spTgt spid="12"/>
                                        </p:tgtEl>
                                        <p:attrNameLst>
                                          <p:attrName>ppt_y</p:attrName>
                                        </p:attrNameLst>
                                      </p:cBhvr>
                                      <p:tavLst>
                                        <p:tav tm="0">
                                          <p:val>
                                            <p:strVal val="ppt_y"/>
                                          </p:val>
                                        </p:tav>
                                        <p:tav tm="100000">
                                          <p:val>
                                            <p:strVal val="1+ppt_h/2"/>
                                          </p:val>
                                        </p:tav>
                                      </p:tavLst>
                                    </p:anim>
                                    <p:set>
                                      <p:cBhvr>
                                        <p:cTn id="6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normAutofit/>
          </a:bodyPr>
          <a:lstStyle/>
          <a:p>
            <a:r>
              <a:rPr lang="en-US" sz="4400" dirty="0"/>
              <a:t>Criticisms of Milgram</a:t>
            </a:r>
            <a:r>
              <a:rPr lang="fr-FR" sz="4400" dirty="0"/>
              <a:t>'</a:t>
            </a:r>
            <a:r>
              <a:rPr lang="en-US" sz="4400" dirty="0"/>
              <a:t>s Experiment</a:t>
            </a:r>
          </a:p>
        </p:txBody>
      </p:sp>
      <p:graphicFrame>
        <p:nvGraphicFramePr>
          <p:cNvPr id="4" name="Content Placeholder 3"/>
          <p:cNvGraphicFramePr>
            <a:graphicFrameLocks noGrp="1"/>
          </p:cNvGraphicFramePr>
          <p:nvPr>
            <p:ph idx="1"/>
          </p:nvPr>
        </p:nvGraphicFramePr>
        <p:xfrm>
          <a:off x="2057400" y="1219201"/>
          <a:ext cx="8229600" cy="4529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89523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1011"/>
            <a:ext cx="10972800" cy="1295400"/>
          </a:xfrm>
        </p:spPr>
        <p:txBody>
          <a:bodyPr>
            <a:normAutofit/>
          </a:bodyPr>
          <a:lstStyle/>
          <a:p>
            <a:r>
              <a:rPr lang="en-GB" sz="6000" dirty="0"/>
              <a:t>What if …?</a:t>
            </a:r>
          </a:p>
        </p:txBody>
      </p:sp>
      <p:sp>
        <p:nvSpPr>
          <p:cNvPr id="3" name="Content Placeholder 2"/>
          <p:cNvSpPr>
            <a:spLocks noGrp="1"/>
          </p:cNvSpPr>
          <p:nvPr>
            <p:ph idx="1"/>
          </p:nvPr>
        </p:nvSpPr>
        <p:spPr>
          <a:xfrm>
            <a:off x="609600" y="1719264"/>
            <a:ext cx="6235337" cy="4529137"/>
          </a:xfrm>
        </p:spPr>
        <p:txBody>
          <a:bodyPr/>
          <a:lstStyle/>
          <a:p>
            <a:r>
              <a:rPr lang="en-GB" dirty="0"/>
              <a:t>Some were intrigued about the Milgram experiments and decided to explore whether professionals in the real world might blindly follow instructions without questioning?</a:t>
            </a:r>
          </a:p>
          <a:p>
            <a:endParaRPr lang="en-GB" dirty="0"/>
          </a:p>
          <a:p>
            <a:r>
              <a:rPr lang="en-GB" dirty="0"/>
              <a:t>What do you think?</a:t>
            </a:r>
          </a:p>
        </p:txBody>
      </p:sp>
      <p:pic>
        <p:nvPicPr>
          <p:cNvPr id="4" name="Picture 3"/>
          <p:cNvPicPr>
            <a:picLocks noChangeAspect="1"/>
          </p:cNvPicPr>
          <p:nvPr/>
        </p:nvPicPr>
        <p:blipFill>
          <a:blip r:embed="rId2"/>
          <a:stretch>
            <a:fillRect/>
          </a:stretch>
        </p:blipFill>
        <p:spPr>
          <a:xfrm>
            <a:off x="6844937" y="265091"/>
            <a:ext cx="4469321" cy="2908345"/>
          </a:xfrm>
          <a:prstGeom prst="rect">
            <a:avLst/>
          </a:prstGeom>
        </p:spPr>
      </p:pic>
      <p:pic>
        <p:nvPicPr>
          <p:cNvPr id="5" name="Picture 4"/>
          <p:cNvPicPr>
            <a:picLocks noChangeAspect="1"/>
          </p:cNvPicPr>
          <p:nvPr/>
        </p:nvPicPr>
        <p:blipFill>
          <a:blip r:embed="rId3"/>
          <a:stretch>
            <a:fillRect/>
          </a:stretch>
        </p:blipFill>
        <p:spPr>
          <a:xfrm>
            <a:off x="6972191" y="3316289"/>
            <a:ext cx="4214813" cy="3113801"/>
          </a:xfrm>
          <a:prstGeom prst="rect">
            <a:avLst/>
          </a:prstGeom>
        </p:spPr>
      </p:pic>
    </p:spTree>
    <p:extLst>
      <p:ext uri="{BB962C8B-B14F-4D97-AF65-F5344CB8AC3E}">
        <p14:creationId xmlns:p14="http://schemas.microsoft.com/office/powerpoint/2010/main" val="1060728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972800" cy="1057166"/>
          </a:xfrm>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518161" y="2926081"/>
            <a:ext cx="3657599" cy="792480"/>
          </a:xfrm>
        </p:spPr>
        <p:txBody>
          <a:bodyPr>
            <a:normAutofit/>
          </a:bodyPr>
          <a:lstStyle/>
          <a:p>
            <a:pPr marL="0" indent="0">
              <a:buNone/>
            </a:pPr>
            <a:r>
              <a:rPr lang="en-GB" b="1" dirty="0" err="1"/>
              <a:t>Hofling</a:t>
            </a:r>
            <a:r>
              <a:rPr lang="en-GB" b="1" dirty="0"/>
              <a:t> et al (1966)</a:t>
            </a:r>
          </a:p>
        </p:txBody>
      </p:sp>
      <p:sp>
        <p:nvSpPr>
          <p:cNvPr id="5" name="Rectangle 4"/>
          <p:cNvSpPr/>
          <p:nvPr/>
        </p:nvSpPr>
        <p:spPr>
          <a:xfrm>
            <a:off x="4175760" y="1179404"/>
            <a:ext cx="7813040" cy="5078313"/>
          </a:xfrm>
          <a:prstGeom prst="rect">
            <a:avLst/>
          </a:prstGeom>
          <a:solidFill>
            <a:schemeClr val="accent5">
              <a:lumMod val="40000"/>
              <a:lumOff val="60000"/>
            </a:schemeClr>
          </a:solidFill>
          <a:ln w="57150">
            <a:solidFill>
              <a:schemeClr val="tx1"/>
            </a:solidFill>
          </a:ln>
        </p:spPr>
        <p:txBody>
          <a:bodyPr wrap="square">
            <a:spAutoFit/>
          </a:bodyPr>
          <a:lstStyle/>
          <a:p>
            <a:r>
              <a:rPr lang="en-GB" sz="3600" dirty="0">
                <a:solidFill>
                  <a:prstClr val="black"/>
                </a:solidFill>
              </a:rPr>
              <a:t>1. Nurses were not allowed to accept instructions over the phone.</a:t>
            </a:r>
          </a:p>
          <a:p>
            <a:endParaRPr lang="en-GB" sz="3600" dirty="0">
              <a:solidFill>
                <a:prstClr val="black"/>
              </a:solidFill>
            </a:endParaRPr>
          </a:p>
          <a:p>
            <a:r>
              <a:rPr lang="en-GB" sz="3600" dirty="0">
                <a:solidFill>
                  <a:prstClr val="black"/>
                </a:solidFill>
              </a:rPr>
              <a:t>2. The dose was double the maximum limit stated on the box.</a:t>
            </a:r>
          </a:p>
          <a:p>
            <a:endParaRPr lang="en-GB" sz="3600" dirty="0">
              <a:solidFill>
                <a:prstClr val="black"/>
              </a:solidFill>
            </a:endParaRPr>
          </a:p>
          <a:p>
            <a:r>
              <a:rPr lang="en-GB" sz="3600" dirty="0">
                <a:solidFill>
                  <a:prstClr val="black"/>
                </a:solidFill>
              </a:rPr>
              <a:t>3. The medicine itself was unauthorized, i.e. not on the ward stock list.</a:t>
            </a:r>
          </a:p>
        </p:txBody>
      </p:sp>
    </p:spTree>
    <p:extLst>
      <p:ext uri="{BB962C8B-B14F-4D97-AF65-F5344CB8AC3E}">
        <p14:creationId xmlns:p14="http://schemas.microsoft.com/office/powerpoint/2010/main" val="170833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 calcmode="lin" valueType="num">
                                      <p:cBhvr additive="base">
                                        <p:cTn id="2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 calcmode="lin" valueType="num">
                                      <p:cBhvr additive="base">
                                        <p:cTn id="3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1417638"/>
            <a:ext cx="8615680" cy="4830763"/>
          </a:xfrm>
        </p:spPr>
        <p:txBody>
          <a:bodyPr>
            <a:normAutofit/>
          </a:bodyPr>
          <a:lstStyle/>
          <a:p>
            <a:pPr marL="0" indent="0">
              <a:buNone/>
            </a:pPr>
            <a:r>
              <a:rPr lang="en-GB" sz="3200" b="1" dirty="0" err="1"/>
              <a:t>Hofling</a:t>
            </a:r>
            <a:r>
              <a:rPr lang="en-GB" sz="3200" b="1" dirty="0"/>
              <a:t> et al (1966)</a:t>
            </a:r>
          </a:p>
          <a:p>
            <a:r>
              <a:rPr lang="en-GB" sz="3200" dirty="0"/>
              <a:t>Participants were nurses on duty alone in a hospital ward </a:t>
            </a:r>
          </a:p>
          <a:p>
            <a:r>
              <a:rPr lang="en-GB" sz="3200" dirty="0"/>
              <a:t>Each nurse responded to a call from a personally unknown staff doctor who authorized a potentially dangerous dosage of </a:t>
            </a:r>
            <a:r>
              <a:rPr lang="en-GB" sz="3200" dirty="0" err="1"/>
              <a:t>Astroten</a:t>
            </a:r>
            <a:r>
              <a:rPr lang="en-GB" sz="3200" dirty="0"/>
              <a:t> to be given to a patient in the ward</a:t>
            </a:r>
          </a:p>
        </p:txBody>
      </p:sp>
      <p:sp>
        <p:nvSpPr>
          <p:cNvPr id="4" name="Rectangle 3"/>
          <p:cNvSpPr/>
          <p:nvPr/>
        </p:nvSpPr>
        <p:spPr>
          <a:xfrm>
            <a:off x="9225280" y="2228334"/>
            <a:ext cx="2661920" cy="1815882"/>
          </a:xfrm>
          <a:prstGeom prst="rect">
            <a:avLst/>
          </a:prstGeom>
          <a:solidFill>
            <a:schemeClr val="accent5">
              <a:lumMod val="40000"/>
              <a:lumOff val="60000"/>
            </a:schemeClr>
          </a:solidFill>
          <a:ln w="57150">
            <a:solidFill>
              <a:schemeClr val="tx1"/>
            </a:solidFill>
          </a:ln>
        </p:spPr>
        <p:txBody>
          <a:bodyPr wrap="square">
            <a:spAutoFit/>
          </a:bodyPr>
          <a:lstStyle/>
          <a:p>
            <a:pPr algn="ctr"/>
            <a:r>
              <a:rPr lang="en-GB" sz="2800" dirty="0">
                <a:solidFill>
                  <a:prstClr val="black"/>
                </a:solidFill>
              </a:rPr>
              <a:t>Of 22 nurses phoned, 21 did not question the order</a:t>
            </a:r>
          </a:p>
        </p:txBody>
      </p:sp>
    </p:spTree>
    <p:extLst>
      <p:ext uri="{BB962C8B-B14F-4D97-AF65-F5344CB8AC3E}">
        <p14:creationId xmlns:p14="http://schemas.microsoft.com/office/powerpoint/2010/main" val="40927090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1719264"/>
            <a:ext cx="7267303" cy="4529137"/>
          </a:xfrm>
        </p:spPr>
        <p:txBody>
          <a:bodyPr/>
          <a:lstStyle/>
          <a:p>
            <a:r>
              <a:rPr lang="en-GB" dirty="0"/>
              <a:t>A separate sample of 33 nurses were asked about this situation and what they would do if they were placed in it</a:t>
            </a:r>
          </a:p>
          <a:p>
            <a:r>
              <a:rPr lang="en-GB" dirty="0"/>
              <a:t>All but 2 said they would NOT obey the doctor's order</a:t>
            </a:r>
          </a:p>
          <a:p>
            <a:r>
              <a:rPr lang="en-GB" dirty="0"/>
              <a:t>This demonstrated the difference between what we think we will do and what we actually do in a given situation </a:t>
            </a:r>
          </a:p>
          <a:p>
            <a:endParaRPr lang="en-GB" dirty="0"/>
          </a:p>
          <a:p>
            <a:pPr marL="0" indent="0">
              <a:buNone/>
            </a:pPr>
            <a:endParaRPr lang="en-GB" b="1" dirty="0"/>
          </a:p>
        </p:txBody>
      </p:sp>
      <p:pic>
        <p:nvPicPr>
          <p:cNvPr id="4" name="Picture 3"/>
          <p:cNvPicPr>
            <a:picLocks noChangeAspect="1"/>
          </p:cNvPicPr>
          <p:nvPr/>
        </p:nvPicPr>
        <p:blipFill>
          <a:blip r:embed="rId2"/>
          <a:stretch>
            <a:fillRect/>
          </a:stretch>
        </p:blipFill>
        <p:spPr>
          <a:xfrm>
            <a:off x="8685303" y="2082164"/>
            <a:ext cx="2897097" cy="3225957"/>
          </a:xfrm>
          <a:prstGeom prst="rect">
            <a:avLst/>
          </a:prstGeom>
        </p:spPr>
      </p:pic>
    </p:spTree>
    <p:extLst>
      <p:ext uri="{BB962C8B-B14F-4D97-AF65-F5344CB8AC3E}">
        <p14:creationId xmlns:p14="http://schemas.microsoft.com/office/powerpoint/2010/main" val="364909379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9304" y="1145218"/>
            <a:ext cx="10618533" cy="4143473"/>
          </a:xfrm>
        </p:spPr>
        <p:txBody>
          <a:bodyPr>
            <a:normAutofit/>
          </a:bodyPr>
          <a:lstStyle/>
          <a:p>
            <a:br>
              <a:rPr lang="en-GB" dirty="0"/>
            </a:br>
            <a:r>
              <a:rPr lang="en-GB" sz="9600" dirty="0"/>
              <a:t>Cults</a:t>
            </a:r>
          </a:p>
        </p:txBody>
      </p:sp>
    </p:spTree>
    <p:extLst>
      <p:ext uri="{BB962C8B-B14F-4D97-AF65-F5344CB8AC3E}">
        <p14:creationId xmlns:p14="http://schemas.microsoft.com/office/powerpoint/2010/main" val="3394491515"/>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3142" y="0"/>
            <a:ext cx="5148858" cy="6858000"/>
          </a:xfrm>
          <a:prstGeom prst="rect">
            <a:avLst/>
          </a:prstGeom>
        </p:spPr>
      </p:pic>
      <p:sp>
        <p:nvSpPr>
          <p:cNvPr id="5" name="TextBox 4"/>
          <p:cNvSpPr txBox="1"/>
          <p:nvPr/>
        </p:nvSpPr>
        <p:spPr>
          <a:xfrm>
            <a:off x="556054" y="0"/>
            <a:ext cx="6339016" cy="3539430"/>
          </a:xfrm>
          <a:prstGeom prst="rect">
            <a:avLst/>
          </a:prstGeom>
          <a:noFill/>
        </p:spPr>
        <p:txBody>
          <a:bodyPr wrap="square" rtlCol="0">
            <a:spAutoFit/>
          </a:bodyPr>
          <a:lstStyle/>
          <a:p>
            <a:r>
              <a:rPr lang="en-GB" sz="3200" dirty="0">
                <a:solidFill>
                  <a:prstClr val="black"/>
                </a:solidFill>
              </a:rPr>
              <a:t>God is real</a:t>
            </a:r>
          </a:p>
          <a:p>
            <a:endParaRPr lang="en-GB" sz="3200" dirty="0">
              <a:solidFill>
                <a:prstClr val="black"/>
              </a:solidFill>
            </a:endParaRPr>
          </a:p>
          <a:p>
            <a:r>
              <a:rPr lang="en-GB" sz="3200" dirty="0">
                <a:solidFill>
                  <a:prstClr val="black"/>
                </a:solidFill>
              </a:rPr>
              <a:t>I am God’s ambassador on earth</a:t>
            </a:r>
          </a:p>
          <a:p>
            <a:endParaRPr lang="en-GB" sz="3200" dirty="0">
              <a:solidFill>
                <a:prstClr val="black"/>
              </a:solidFill>
            </a:endParaRPr>
          </a:p>
          <a:p>
            <a:r>
              <a:rPr lang="en-GB" sz="3200" dirty="0">
                <a:solidFill>
                  <a:prstClr val="black"/>
                </a:solidFill>
              </a:rPr>
              <a:t>Follow me and you will be saved</a:t>
            </a:r>
          </a:p>
          <a:p>
            <a:endParaRPr lang="en-GB" sz="3200" dirty="0">
              <a:solidFill>
                <a:prstClr val="black"/>
              </a:solidFill>
            </a:endParaRPr>
          </a:p>
          <a:p>
            <a:r>
              <a:rPr lang="en-GB" sz="3200" dirty="0">
                <a:solidFill>
                  <a:prstClr val="black"/>
                </a:solidFill>
              </a:rPr>
              <a:t>You will enjoy eternal happiness</a:t>
            </a:r>
          </a:p>
        </p:txBody>
      </p:sp>
      <p:sp>
        <p:nvSpPr>
          <p:cNvPr id="6" name="TextBox 5"/>
          <p:cNvSpPr txBox="1"/>
          <p:nvPr/>
        </p:nvSpPr>
        <p:spPr>
          <a:xfrm>
            <a:off x="556054" y="3675354"/>
            <a:ext cx="6190735" cy="3385542"/>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prstClr val="black"/>
                </a:solidFill>
              </a:rPr>
              <a:t>Now – transfer your money into my bank account</a:t>
            </a:r>
          </a:p>
          <a:p>
            <a:pPr marL="457200" indent="-457200">
              <a:buFont typeface="Arial" panose="020B0604020202020204" pitchFamily="34" charset="0"/>
              <a:buChar char="•"/>
            </a:pPr>
            <a:r>
              <a:rPr lang="en-GB" sz="2800" dirty="0">
                <a:solidFill>
                  <a:prstClr val="black"/>
                </a:solidFill>
              </a:rPr>
              <a:t>Transfer ownership of your house into my name</a:t>
            </a:r>
          </a:p>
          <a:p>
            <a:pPr marL="457200" indent="-457200">
              <a:buFont typeface="Arial" panose="020B0604020202020204" pitchFamily="34" charset="0"/>
              <a:buChar char="•"/>
            </a:pPr>
            <a:r>
              <a:rPr lang="en-GB" sz="2800" dirty="0">
                <a:solidFill>
                  <a:prstClr val="black"/>
                </a:solidFill>
              </a:rPr>
              <a:t>Of course, physical expression of you love for me is essential</a:t>
            </a:r>
          </a:p>
          <a:p>
            <a:endParaRPr lang="en-GB" sz="2800" dirty="0">
              <a:solidFill>
                <a:prstClr val="black"/>
              </a:solidFill>
            </a:endParaRPr>
          </a:p>
          <a:p>
            <a:endParaRPr lang="en-GB" dirty="0">
              <a:solidFill>
                <a:prstClr val="black"/>
              </a:solidFill>
            </a:endParaRPr>
          </a:p>
        </p:txBody>
      </p:sp>
    </p:spTree>
    <p:extLst>
      <p:ext uri="{BB962C8B-B14F-4D97-AF65-F5344CB8AC3E}">
        <p14:creationId xmlns:p14="http://schemas.microsoft.com/office/powerpoint/2010/main" val="30889166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additive="base">
                                        <p:cTn id="1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 calcmode="lin" valueType="num">
                                      <p:cBhvr additive="base">
                                        <p:cTn id="26"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 calcmode="lin" valueType="num">
                                      <p:cBhvr additive="base">
                                        <p:cTn id="32"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 calcmode="lin" valueType="num">
                                      <p:cBhvr additive="base">
                                        <p:cTn id="44"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6">
                                            <p:txEl>
                                              <p:pRg st="1" end="1"/>
                                            </p:txEl>
                                          </p:spTgt>
                                        </p:tgtEl>
                                        <p:attrNameLst>
                                          <p:attrName>style.visibility</p:attrName>
                                        </p:attrNameLst>
                                      </p:cBhvr>
                                      <p:to>
                                        <p:strVal val="visible"/>
                                      </p:to>
                                    </p:set>
                                    <p:anim calcmode="lin" valueType="num">
                                      <p:cBhvr additive="base">
                                        <p:cTn id="50"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 calcmode="lin" valueType="num">
                                      <p:cBhvr additive="base">
                                        <p:cTn id="5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189599"/>
            <a:ext cx="8644067" cy="6483050"/>
          </a:xfrm>
          <a:prstGeom prst="rect">
            <a:avLst/>
          </a:prstGeom>
        </p:spPr>
      </p:pic>
      <p:pic>
        <p:nvPicPr>
          <p:cNvPr id="3" name="Picture 2"/>
          <p:cNvPicPr>
            <a:picLocks noChangeAspect="1"/>
          </p:cNvPicPr>
          <p:nvPr/>
        </p:nvPicPr>
        <p:blipFill>
          <a:blip r:embed="rId3"/>
          <a:stretch>
            <a:fillRect/>
          </a:stretch>
        </p:blipFill>
        <p:spPr>
          <a:xfrm>
            <a:off x="3619500" y="140558"/>
            <a:ext cx="8572500" cy="6686550"/>
          </a:xfrm>
          <a:prstGeom prst="rect">
            <a:avLst/>
          </a:prstGeom>
        </p:spPr>
      </p:pic>
      <p:pic>
        <p:nvPicPr>
          <p:cNvPr id="4" name="Picture 3"/>
          <p:cNvPicPr>
            <a:picLocks noChangeAspect="1"/>
          </p:cNvPicPr>
          <p:nvPr/>
        </p:nvPicPr>
        <p:blipFill>
          <a:blip r:embed="rId4"/>
          <a:stretch>
            <a:fillRect/>
          </a:stretch>
        </p:blipFill>
        <p:spPr>
          <a:xfrm>
            <a:off x="321276" y="-15187"/>
            <a:ext cx="5480479" cy="6842295"/>
          </a:xfrm>
          <a:prstGeom prst="rect">
            <a:avLst/>
          </a:prstGeom>
        </p:spPr>
      </p:pic>
      <p:pic>
        <p:nvPicPr>
          <p:cNvPr id="5" name="Picture 4"/>
          <p:cNvPicPr>
            <a:picLocks noChangeAspect="1"/>
          </p:cNvPicPr>
          <p:nvPr/>
        </p:nvPicPr>
        <p:blipFill>
          <a:blip r:embed="rId5"/>
          <a:stretch>
            <a:fillRect/>
          </a:stretch>
        </p:blipFill>
        <p:spPr>
          <a:xfrm>
            <a:off x="7191375" y="487576"/>
            <a:ext cx="4059968" cy="5992513"/>
          </a:xfrm>
          <a:prstGeom prst="rect">
            <a:avLst/>
          </a:prstGeom>
        </p:spPr>
      </p:pic>
    </p:spTree>
    <p:extLst>
      <p:ext uri="{BB962C8B-B14F-4D97-AF65-F5344CB8AC3E}">
        <p14:creationId xmlns:p14="http://schemas.microsoft.com/office/powerpoint/2010/main" val="31995031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5809042" y="750804"/>
            <a:ext cx="6248400" cy="1759752"/>
          </a:xfrm>
          <a:prstGeom prst="rect">
            <a:avLst/>
          </a:prstGeom>
        </p:spPr>
      </p:pic>
      <p:pic>
        <p:nvPicPr>
          <p:cNvPr id="5" name="Picture 4">
            <a:hlinkClick r:id="rId4"/>
          </p:cNvPr>
          <p:cNvPicPr>
            <a:picLocks noChangeAspect="1"/>
          </p:cNvPicPr>
          <p:nvPr/>
        </p:nvPicPr>
        <p:blipFill>
          <a:blip r:embed="rId5"/>
          <a:stretch>
            <a:fillRect/>
          </a:stretch>
        </p:blipFill>
        <p:spPr>
          <a:xfrm>
            <a:off x="5679440" y="2997200"/>
            <a:ext cx="6507605" cy="3860800"/>
          </a:xfrm>
          <a:prstGeom prst="rect">
            <a:avLst/>
          </a:prstGeom>
        </p:spPr>
      </p:pic>
      <p:sp>
        <p:nvSpPr>
          <p:cNvPr id="6" name="Rectangle 5"/>
          <p:cNvSpPr/>
          <p:nvPr/>
        </p:nvSpPr>
        <p:spPr>
          <a:xfrm>
            <a:off x="0" y="0"/>
            <a:ext cx="5679440" cy="7632859"/>
          </a:xfrm>
          <a:prstGeom prst="rect">
            <a:avLst/>
          </a:prstGeom>
          <a:solidFill>
            <a:srgbClr val="FFC000"/>
          </a:solidFill>
        </p:spPr>
        <p:txBody>
          <a:bodyPr wrap="square">
            <a:spAutoFit/>
          </a:bodyPr>
          <a:lstStyle/>
          <a:p>
            <a:r>
              <a:rPr lang="en-GB" sz="2400" b="1" dirty="0">
                <a:solidFill>
                  <a:prstClr val="black"/>
                </a:solidFill>
              </a:rPr>
              <a:t>What is a cult and how many do we have in the UK?</a:t>
            </a:r>
          </a:p>
          <a:p>
            <a:endParaRPr lang="en-GB" sz="2400" dirty="0">
              <a:solidFill>
                <a:prstClr val="black"/>
              </a:solidFill>
            </a:endParaRPr>
          </a:p>
          <a:p>
            <a:r>
              <a:rPr lang="en-GB" sz="2400" dirty="0">
                <a:solidFill>
                  <a:prstClr val="black"/>
                </a:solidFill>
              </a:rPr>
              <a:t>1.It uses psychological coercion to recruit and indoctrinate potential members.</a:t>
            </a:r>
          </a:p>
          <a:p>
            <a:endParaRPr lang="en-GB" sz="2400" dirty="0">
              <a:solidFill>
                <a:prstClr val="black"/>
              </a:solidFill>
            </a:endParaRPr>
          </a:p>
          <a:p>
            <a:r>
              <a:rPr lang="en-GB" sz="2400" dirty="0">
                <a:solidFill>
                  <a:prstClr val="black"/>
                </a:solidFill>
              </a:rPr>
              <a:t>2.It forms an elitist totalitarian society.</a:t>
            </a:r>
          </a:p>
          <a:p>
            <a:endParaRPr lang="en-GB" sz="2400" dirty="0">
              <a:solidFill>
                <a:prstClr val="black"/>
              </a:solidFill>
            </a:endParaRPr>
          </a:p>
          <a:p>
            <a:r>
              <a:rPr lang="en-GB" sz="2400" dirty="0">
                <a:solidFill>
                  <a:prstClr val="black"/>
                </a:solidFill>
              </a:rPr>
              <a:t>3.Its founder leader is self-appointed, dogmatic, messianic, not accountable and has charisma.</a:t>
            </a:r>
          </a:p>
          <a:p>
            <a:endParaRPr lang="en-GB" sz="2400" dirty="0">
              <a:solidFill>
                <a:prstClr val="black"/>
              </a:solidFill>
            </a:endParaRPr>
          </a:p>
          <a:p>
            <a:r>
              <a:rPr lang="en-GB" sz="2400" dirty="0">
                <a:solidFill>
                  <a:prstClr val="black"/>
                </a:solidFill>
              </a:rPr>
              <a:t>4.It believes the end justifies the means in order to solicit funds or recruit people.</a:t>
            </a:r>
          </a:p>
          <a:p>
            <a:endParaRPr lang="en-GB" sz="2400" dirty="0">
              <a:solidFill>
                <a:prstClr val="black"/>
              </a:solidFill>
            </a:endParaRPr>
          </a:p>
          <a:p>
            <a:r>
              <a:rPr lang="en-GB" sz="2400" dirty="0">
                <a:solidFill>
                  <a:prstClr val="black"/>
                </a:solidFill>
              </a:rPr>
              <a:t>5.Its wealth does not benefit its members or society. (CIC 2016)</a:t>
            </a:r>
          </a:p>
          <a:p>
            <a:endParaRPr lang="en-GB" sz="2000" dirty="0">
              <a:solidFill>
                <a:prstClr val="black"/>
              </a:solidFill>
            </a:endParaRPr>
          </a:p>
          <a:p>
            <a:endParaRPr lang="en-GB" sz="2000" dirty="0">
              <a:solidFill>
                <a:prstClr val="black"/>
              </a:solidFill>
            </a:endParaRPr>
          </a:p>
          <a:p>
            <a:endParaRPr lang="en-GB" dirty="0">
              <a:solidFill>
                <a:prstClr val="black"/>
              </a:solidFill>
            </a:endParaRPr>
          </a:p>
        </p:txBody>
      </p:sp>
      <p:pic>
        <p:nvPicPr>
          <p:cNvPr id="3" name="Picture 2">
            <a:hlinkClick r:id="rId6"/>
            <a:extLst>
              <a:ext uri="{FF2B5EF4-FFF2-40B4-BE49-F238E27FC236}">
                <a16:creationId xmlns:a16="http://schemas.microsoft.com/office/drawing/2014/main" id="{EF38AF7F-C857-4999-A871-151F32C72692}"/>
              </a:ext>
            </a:extLst>
          </p:cNvPr>
          <p:cNvPicPr>
            <a:picLocks noChangeAspect="1"/>
          </p:cNvPicPr>
          <p:nvPr/>
        </p:nvPicPr>
        <p:blipFill>
          <a:blip r:embed="rId7"/>
          <a:stretch>
            <a:fillRect/>
          </a:stretch>
        </p:blipFill>
        <p:spPr>
          <a:xfrm rot="212656">
            <a:off x="7178027" y="426128"/>
            <a:ext cx="4389069" cy="6005743"/>
          </a:xfrm>
          <a:prstGeom prst="rect">
            <a:avLst/>
          </a:prstGeom>
        </p:spPr>
      </p:pic>
    </p:spTree>
    <p:extLst>
      <p:ext uri="{BB962C8B-B14F-4D97-AF65-F5344CB8AC3E}">
        <p14:creationId xmlns:p14="http://schemas.microsoft.com/office/powerpoint/2010/main" val="396136735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 calcmode="lin" valueType="num">
                                      <p:cBhvr additive="base">
                                        <p:cTn id="2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 calcmode="lin" valueType="num">
                                      <p:cBhvr additive="base">
                                        <p:cTn id="34"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6">
                                            <p:txEl>
                                              <p:pRg st="6" end="6"/>
                                            </p:txEl>
                                          </p:spTgt>
                                        </p:tgtEl>
                                        <p:attrNameLst>
                                          <p:attrName>style.visibility</p:attrName>
                                        </p:attrNameLst>
                                      </p:cBhvr>
                                      <p:to>
                                        <p:strVal val="visible"/>
                                      </p:to>
                                    </p:set>
                                    <p:anim calcmode="lin" valueType="num">
                                      <p:cBhvr additive="base">
                                        <p:cTn id="40"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6">
                                            <p:txEl>
                                              <p:pRg st="8" end="8"/>
                                            </p:txEl>
                                          </p:spTgt>
                                        </p:tgtEl>
                                        <p:attrNameLst>
                                          <p:attrName>style.visibility</p:attrName>
                                        </p:attrNameLst>
                                      </p:cBhvr>
                                      <p:to>
                                        <p:strVal val="visible"/>
                                      </p:to>
                                    </p:set>
                                    <p:anim calcmode="lin" valueType="num">
                                      <p:cBhvr additive="base">
                                        <p:cTn id="46"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6">
                                            <p:txEl>
                                              <p:pRg st="10" end="10"/>
                                            </p:txEl>
                                          </p:spTgt>
                                        </p:tgtEl>
                                        <p:attrNameLst>
                                          <p:attrName>style.visibility</p:attrName>
                                        </p:attrNameLst>
                                      </p:cBhvr>
                                      <p:to>
                                        <p:strVal val="visible"/>
                                      </p:to>
                                    </p:set>
                                    <p:anim calcmode="lin" valueType="num">
                                      <p:cBhvr additive="base">
                                        <p:cTn id="52"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nodeType="click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additive="base">
                                        <p:cTn id="58" dur="500" fill="hold"/>
                                        <p:tgtEl>
                                          <p:spTgt spid="3"/>
                                        </p:tgtEl>
                                        <p:attrNameLst>
                                          <p:attrName>ppt_x</p:attrName>
                                        </p:attrNameLst>
                                      </p:cBhvr>
                                      <p:tavLst>
                                        <p:tav tm="0">
                                          <p:val>
                                            <p:strVal val="#ppt_x"/>
                                          </p:val>
                                        </p:tav>
                                        <p:tav tm="100000">
                                          <p:val>
                                            <p:strVal val="#ppt_x"/>
                                          </p:val>
                                        </p:tav>
                                      </p:tavLst>
                                    </p:anim>
                                    <p:anim calcmode="lin" valueType="num">
                                      <p:cBhvr additive="base">
                                        <p:cTn id="5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07320" y="1"/>
            <a:ext cx="1869440" cy="677108"/>
          </a:xfrm>
          <a:prstGeom prst="rect">
            <a:avLst/>
          </a:prstGeom>
          <a:solidFill>
            <a:srgbClr val="92D050"/>
          </a:solidFill>
        </p:spPr>
        <p:txBody>
          <a:bodyPr wrap="square">
            <a:spAutoFit/>
          </a:bodyPr>
          <a:lstStyle/>
          <a:p>
            <a:r>
              <a:rPr lang="en-GB" sz="2000" dirty="0">
                <a:solidFill>
                  <a:prstClr val="black"/>
                </a:solidFill>
              </a:rPr>
              <a:t>CIC (2016)</a:t>
            </a:r>
          </a:p>
          <a:p>
            <a:endParaRPr lang="en-GB" dirty="0">
              <a:solidFill>
                <a:prstClr val="black"/>
              </a:solidFill>
            </a:endParaRPr>
          </a:p>
        </p:txBody>
      </p:sp>
      <p:sp>
        <p:nvSpPr>
          <p:cNvPr id="3" name="Rectangle 2"/>
          <p:cNvSpPr/>
          <p:nvPr/>
        </p:nvSpPr>
        <p:spPr>
          <a:xfrm>
            <a:off x="0" y="1"/>
            <a:ext cx="6126480" cy="7109639"/>
          </a:xfrm>
          <a:prstGeom prst="rect">
            <a:avLst/>
          </a:prstGeom>
          <a:solidFill>
            <a:srgbClr val="FFC000"/>
          </a:solidFill>
        </p:spPr>
        <p:txBody>
          <a:bodyPr wrap="square">
            <a:spAutoFit/>
          </a:bodyPr>
          <a:lstStyle/>
          <a:p>
            <a:r>
              <a:rPr lang="en-GB" sz="3200" b="1" dirty="0">
                <a:solidFill>
                  <a:prstClr val="black"/>
                </a:solidFill>
              </a:rPr>
              <a:t>What kind of person might join a cult?</a:t>
            </a:r>
            <a:endParaRPr lang="en-GB" sz="2800" dirty="0">
              <a:solidFill>
                <a:prstClr val="black"/>
              </a:solidFill>
            </a:endParaRPr>
          </a:p>
          <a:p>
            <a:r>
              <a:rPr lang="en-GB" sz="2800" dirty="0">
                <a:solidFill>
                  <a:prstClr val="black"/>
                </a:solidFill>
              </a:rPr>
              <a:t>The following are characteristics of the most likely cult recruit and suggest that the person:</a:t>
            </a:r>
          </a:p>
          <a:p>
            <a:endParaRPr lang="en-GB" sz="2800" dirty="0">
              <a:solidFill>
                <a:prstClr val="black"/>
              </a:solidFill>
            </a:endParaRPr>
          </a:p>
          <a:p>
            <a:r>
              <a:rPr lang="en-GB" sz="2800" dirty="0">
                <a:solidFill>
                  <a:prstClr val="black"/>
                </a:solidFill>
              </a:rPr>
              <a:t>1. Is from an economically sound family background. </a:t>
            </a:r>
          </a:p>
          <a:p>
            <a:endParaRPr lang="en-GB" sz="2800" dirty="0">
              <a:solidFill>
                <a:prstClr val="black"/>
              </a:solidFill>
            </a:endParaRPr>
          </a:p>
          <a:p>
            <a:r>
              <a:rPr lang="en-GB" sz="2800" dirty="0">
                <a:solidFill>
                  <a:prstClr val="black"/>
                </a:solidFill>
              </a:rPr>
              <a:t>2. Has average to above average intelligence. </a:t>
            </a:r>
          </a:p>
          <a:p>
            <a:endParaRPr lang="en-GB" sz="2800" dirty="0">
              <a:solidFill>
                <a:prstClr val="black"/>
              </a:solidFill>
            </a:endParaRPr>
          </a:p>
          <a:p>
            <a:r>
              <a:rPr lang="en-GB" sz="2800" dirty="0">
                <a:solidFill>
                  <a:prstClr val="black"/>
                </a:solidFill>
              </a:rPr>
              <a:t>3. Has a good education.</a:t>
            </a:r>
          </a:p>
          <a:p>
            <a:endParaRPr lang="en-GB" sz="2800" dirty="0">
              <a:solidFill>
                <a:prstClr val="black"/>
              </a:solidFill>
            </a:endParaRPr>
          </a:p>
          <a:p>
            <a:r>
              <a:rPr lang="en-GB" sz="2800" dirty="0">
                <a:solidFill>
                  <a:prstClr val="black"/>
                </a:solidFill>
              </a:rPr>
              <a:t>4. Is idealistic.</a:t>
            </a:r>
          </a:p>
          <a:p>
            <a:endParaRPr lang="en-GB" sz="2800" dirty="0">
              <a:solidFill>
                <a:prstClr val="black"/>
              </a:solidFill>
            </a:endParaRPr>
          </a:p>
        </p:txBody>
      </p:sp>
      <p:sp>
        <p:nvSpPr>
          <p:cNvPr id="4" name="Rectangle 3"/>
          <p:cNvSpPr/>
          <p:nvPr/>
        </p:nvSpPr>
        <p:spPr bwMode="auto">
          <a:xfrm>
            <a:off x="0" y="1087120"/>
            <a:ext cx="6126480" cy="1229360"/>
          </a:xfrm>
          <a:prstGeom prst="rect">
            <a:avLst/>
          </a:prstGeom>
          <a:solidFill>
            <a:srgbClr val="FFC000"/>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5" name="Rectangle 4"/>
          <p:cNvSpPr/>
          <p:nvPr/>
        </p:nvSpPr>
        <p:spPr bwMode="auto">
          <a:xfrm>
            <a:off x="76200" y="2717980"/>
            <a:ext cx="6050280" cy="1229360"/>
          </a:xfrm>
          <a:prstGeom prst="rect">
            <a:avLst/>
          </a:prstGeom>
          <a:solidFill>
            <a:srgbClr val="FFC000"/>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6" name="Rectangle 5"/>
          <p:cNvSpPr/>
          <p:nvPr/>
        </p:nvSpPr>
        <p:spPr bwMode="auto">
          <a:xfrm>
            <a:off x="0" y="3965120"/>
            <a:ext cx="6126480" cy="1229360"/>
          </a:xfrm>
          <a:prstGeom prst="rect">
            <a:avLst/>
          </a:prstGeom>
          <a:solidFill>
            <a:srgbClr val="FFC000"/>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7" name="Rectangle 6"/>
          <p:cNvSpPr/>
          <p:nvPr/>
        </p:nvSpPr>
        <p:spPr bwMode="auto">
          <a:xfrm>
            <a:off x="76200" y="5194480"/>
            <a:ext cx="6050280" cy="767080"/>
          </a:xfrm>
          <a:prstGeom prst="rect">
            <a:avLst/>
          </a:prstGeom>
          <a:solidFill>
            <a:srgbClr val="FFC000"/>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8" name="Rectangle 7"/>
          <p:cNvSpPr/>
          <p:nvPr/>
        </p:nvSpPr>
        <p:spPr bwMode="auto">
          <a:xfrm>
            <a:off x="0" y="6116320"/>
            <a:ext cx="6126480" cy="663120"/>
          </a:xfrm>
          <a:prstGeom prst="rect">
            <a:avLst/>
          </a:prstGeom>
          <a:solidFill>
            <a:srgbClr val="FFC000"/>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GB" sz="2400">
              <a:solidFill>
                <a:srgbClr val="000000"/>
              </a:solidFill>
            </a:endParaRPr>
          </a:p>
        </p:txBody>
      </p:sp>
      <p:sp>
        <p:nvSpPr>
          <p:cNvPr id="9" name="Rectangle 8"/>
          <p:cNvSpPr/>
          <p:nvPr/>
        </p:nvSpPr>
        <p:spPr>
          <a:xfrm>
            <a:off x="6126480" y="148523"/>
            <a:ext cx="3230880" cy="6740307"/>
          </a:xfrm>
          <a:prstGeom prst="rect">
            <a:avLst/>
          </a:prstGeom>
          <a:solidFill>
            <a:srgbClr val="FFC000"/>
          </a:solidFill>
        </p:spPr>
        <p:txBody>
          <a:bodyPr wrap="square">
            <a:spAutoFit/>
          </a:bodyPr>
          <a:lstStyle/>
          <a:p>
            <a:r>
              <a:rPr lang="en-GB" sz="2400" dirty="0">
                <a:solidFill>
                  <a:prstClr val="black"/>
                </a:solidFill>
              </a:rPr>
              <a:t>Hypnosis</a:t>
            </a:r>
          </a:p>
          <a:p>
            <a:r>
              <a:rPr lang="en-GB" sz="2400" dirty="0">
                <a:solidFill>
                  <a:prstClr val="black"/>
                </a:solidFill>
              </a:rPr>
              <a:t>Peer Pressure</a:t>
            </a:r>
          </a:p>
          <a:p>
            <a:r>
              <a:rPr lang="en-GB" sz="2400" dirty="0">
                <a:solidFill>
                  <a:prstClr val="black"/>
                </a:solidFill>
              </a:rPr>
              <a:t>Love Bombing</a:t>
            </a:r>
          </a:p>
          <a:p>
            <a:r>
              <a:rPr lang="en-GB" sz="2400" dirty="0">
                <a:solidFill>
                  <a:prstClr val="black"/>
                </a:solidFill>
              </a:rPr>
              <a:t>Rejection of Old Values</a:t>
            </a:r>
          </a:p>
          <a:p>
            <a:r>
              <a:rPr lang="en-GB" sz="2400" dirty="0">
                <a:solidFill>
                  <a:prstClr val="black"/>
                </a:solidFill>
              </a:rPr>
              <a:t>Confusing Doctrine</a:t>
            </a:r>
          </a:p>
          <a:p>
            <a:r>
              <a:rPr lang="en-GB" sz="2400" dirty="0">
                <a:solidFill>
                  <a:prstClr val="black"/>
                </a:solidFill>
              </a:rPr>
              <a:t>Metacommunication</a:t>
            </a:r>
          </a:p>
          <a:p>
            <a:r>
              <a:rPr lang="en-GB" sz="2400" dirty="0">
                <a:solidFill>
                  <a:prstClr val="black"/>
                </a:solidFill>
              </a:rPr>
              <a:t>Removal of Privacy</a:t>
            </a:r>
          </a:p>
          <a:p>
            <a:r>
              <a:rPr lang="en-GB" sz="2400" dirty="0">
                <a:solidFill>
                  <a:prstClr val="black"/>
                </a:solidFill>
              </a:rPr>
              <a:t>Time Sense Deprivation</a:t>
            </a:r>
          </a:p>
          <a:p>
            <a:r>
              <a:rPr lang="en-GB" sz="2400" dirty="0">
                <a:solidFill>
                  <a:prstClr val="black"/>
                </a:solidFill>
              </a:rPr>
              <a:t>Disinhibition</a:t>
            </a:r>
          </a:p>
          <a:p>
            <a:r>
              <a:rPr lang="en-GB" sz="2400" dirty="0">
                <a:solidFill>
                  <a:prstClr val="black"/>
                </a:solidFill>
              </a:rPr>
              <a:t>Uncompromising Rules</a:t>
            </a:r>
          </a:p>
          <a:p>
            <a:r>
              <a:rPr lang="en-GB" sz="2400" dirty="0">
                <a:solidFill>
                  <a:prstClr val="black"/>
                </a:solidFill>
              </a:rPr>
              <a:t>Verbal Abuse</a:t>
            </a:r>
          </a:p>
          <a:p>
            <a:r>
              <a:rPr lang="en-GB" sz="2400" dirty="0">
                <a:solidFill>
                  <a:prstClr val="black"/>
                </a:solidFill>
              </a:rPr>
              <a:t>Sleep Deprivation</a:t>
            </a:r>
          </a:p>
          <a:p>
            <a:r>
              <a:rPr lang="en-GB" sz="2400" dirty="0">
                <a:solidFill>
                  <a:prstClr val="black"/>
                </a:solidFill>
              </a:rPr>
              <a:t>Replacement of Relationships Chanting</a:t>
            </a:r>
          </a:p>
        </p:txBody>
      </p:sp>
      <p:sp>
        <p:nvSpPr>
          <p:cNvPr id="10" name="Rectangle 9"/>
          <p:cNvSpPr/>
          <p:nvPr/>
        </p:nvSpPr>
        <p:spPr>
          <a:xfrm>
            <a:off x="9357360" y="1256519"/>
            <a:ext cx="2819400" cy="5632311"/>
          </a:xfrm>
          <a:prstGeom prst="rect">
            <a:avLst/>
          </a:prstGeom>
          <a:solidFill>
            <a:srgbClr val="FFC000"/>
          </a:solidFill>
        </p:spPr>
        <p:txBody>
          <a:bodyPr wrap="square">
            <a:spAutoFit/>
          </a:bodyPr>
          <a:lstStyle/>
          <a:p>
            <a:r>
              <a:rPr lang="en-GB" sz="2400" dirty="0">
                <a:solidFill>
                  <a:prstClr val="black"/>
                </a:solidFill>
              </a:rPr>
              <a:t>Confession</a:t>
            </a:r>
          </a:p>
          <a:p>
            <a:r>
              <a:rPr lang="en-GB" sz="2400" dirty="0">
                <a:solidFill>
                  <a:prstClr val="black"/>
                </a:solidFill>
              </a:rPr>
              <a:t>Financial Commitment</a:t>
            </a:r>
          </a:p>
          <a:p>
            <a:r>
              <a:rPr lang="en-GB" sz="2400" dirty="0">
                <a:solidFill>
                  <a:prstClr val="black"/>
                </a:solidFill>
              </a:rPr>
              <a:t>Finger Pointing</a:t>
            </a:r>
          </a:p>
          <a:p>
            <a:r>
              <a:rPr lang="en-GB" sz="2400" dirty="0">
                <a:solidFill>
                  <a:prstClr val="black"/>
                </a:solidFill>
              </a:rPr>
              <a:t>Flaunting Hierarchy</a:t>
            </a:r>
          </a:p>
          <a:p>
            <a:r>
              <a:rPr lang="en-GB" sz="2400" dirty="0">
                <a:solidFill>
                  <a:prstClr val="black"/>
                </a:solidFill>
              </a:rPr>
              <a:t>Isolation</a:t>
            </a:r>
          </a:p>
          <a:p>
            <a:r>
              <a:rPr lang="en-GB" sz="2400" dirty="0">
                <a:solidFill>
                  <a:prstClr val="black"/>
                </a:solidFill>
              </a:rPr>
              <a:t>Controlled Approval</a:t>
            </a:r>
          </a:p>
          <a:p>
            <a:r>
              <a:rPr lang="en-GB" sz="2400" dirty="0">
                <a:solidFill>
                  <a:prstClr val="black"/>
                </a:solidFill>
              </a:rPr>
              <a:t>Change of Diet</a:t>
            </a:r>
          </a:p>
          <a:p>
            <a:r>
              <a:rPr lang="en-GB" sz="2400" dirty="0">
                <a:solidFill>
                  <a:prstClr val="black"/>
                </a:solidFill>
              </a:rPr>
              <a:t>Games</a:t>
            </a:r>
          </a:p>
          <a:p>
            <a:r>
              <a:rPr lang="en-GB" sz="2400" dirty="0">
                <a:solidFill>
                  <a:prstClr val="black"/>
                </a:solidFill>
              </a:rPr>
              <a:t>No Questions</a:t>
            </a:r>
          </a:p>
          <a:p>
            <a:r>
              <a:rPr lang="en-GB" sz="2400" dirty="0">
                <a:solidFill>
                  <a:prstClr val="black"/>
                </a:solidFill>
              </a:rPr>
              <a:t>Guilt</a:t>
            </a:r>
          </a:p>
          <a:p>
            <a:r>
              <a:rPr lang="en-GB" sz="2400" dirty="0">
                <a:solidFill>
                  <a:prstClr val="black"/>
                </a:solidFill>
              </a:rPr>
              <a:t>Fear</a:t>
            </a:r>
          </a:p>
          <a:p>
            <a:r>
              <a:rPr lang="en-GB" sz="2400" dirty="0">
                <a:solidFill>
                  <a:prstClr val="black"/>
                </a:solidFill>
              </a:rPr>
              <a:t>Dress Codes </a:t>
            </a:r>
          </a:p>
        </p:txBody>
      </p:sp>
    </p:spTree>
    <p:extLst>
      <p:ext uri="{BB962C8B-B14F-4D97-AF65-F5344CB8AC3E}">
        <p14:creationId xmlns:p14="http://schemas.microsoft.com/office/powerpoint/2010/main" val="3327945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1000"/>
                                        <p:tgtEl>
                                          <p:spTgt spid="10"/>
                                        </p:tgtEl>
                                      </p:cBhvr>
                                    </p:animEffect>
                                    <p:anim calcmode="lin" valueType="num">
                                      <p:cBhvr>
                                        <p:cTn id="40" dur="1000" fill="hold"/>
                                        <p:tgtEl>
                                          <p:spTgt spid="10"/>
                                        </p:tgtEl>
                                        <p:attrNameLst>
                                          <p:attrName>ppt_x</p:attrName>
                                        </p:attrNameLst>
                                      </p:cBhvr>
                                      <p:tavLst>
                                        <p:tav tm="0">
                                          <p:val>
                                            <p:strVal val="#ppt_x"/>
                                          </p:val>
                                        </p:tav>
                                        <p:tav tm="100000">
                                          <p:val>
                                            <p:strVal val="#ppt_x"/>
                                          </p:val>
                                        </p:tav>
                                      </p:tavLst>
                                    </p:anim>
                                    <p:anim calcmode="lin" valueType="num">
                                      <p:cBhvr>
                                        <p:cTn id="4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The Jonestown massacre</a:t>
            </a:r>
          </a:p>
        </p:txBody>
      </p:sp>
      <p:sp>
        <p:nvSpPr>
          <p:cNvPr id="3" name="Content Placeholder 2"/>
          <p:cNvSpPr>
            <a:spLocks noGrp="1"/>
          </p:cNvSpPr>
          <p:nvPr>
            <p:ph idx="1"/>
          </p:nvPr>
        </p:nvSpPr>
        <p:spPr>
          <a:xfrm>
            <a:off x="609599" y="1812050"/>
            <a:ext cx="11408227" cy="4603826"/>
          </a:xfrm>
        </p:spPr>
        <p:txBody>
          <a:bodyPr>
            <a:normAutofit lnSpcReduction="10000"/>
          </a:bodyPr>
          <a:lstStyle/>
          <a:p>
            <a:r>
              <a:rPr lang="en-GB" dirty="0"/>
              <a:t>The Reverend Jim Jones</a:t>
            </a:r>
          </a:p>
          <a:p>
            <a:r>
              <a:rPr lang="en-GB" dirty="0"/>
              <a:t>His recruiters asked passers by to help the poor, with the fall-back position on refusal of asking if they would give up 5 minutes of their time to put letters in envelopes (door-in-the-face)</a:t>
            </a:r>
          </a:p>
          <a:p>
            <a:r>
              <a:rPr lang="en-GB" dirty="0"/>
              <a:t>One they agreed to the small task they were given information about future, related, charitable work</a:t>
            </a:r>
          </a:p>
          <a:p>
            <a:r>
              <a:rPr lang="en-GB" dirty="0"/>
              <a:t>Having agreed to the small task they followed the desire to be consistent and became more involved (foot-in-the-door)</a:t>
            </a:r>
          </a:p>
          <a:p>
            <a:r>
              <a:rPr lang="en-GB" dirty="0"/>
              <a:t>It became easy to persuade them to join the cult</a:t>
            </a:r>
          </a:p>
          <a:p>
            <a:endParaRPr lang="en-GB" dirty="0"/>
          </a:p>
        </p:txBody>
      </p:sp>
      <p:pic>
        <p:nvPicPr>
          <p:cNvPr id="5" name="Picture 4"/>
          <p:cNvPicPr>
            <a:picLocks noChangeAspect="1"/>
          </p:cNvPicPr>
          <p:nvPr/>
        </p:nvPicPr>
        <p:blipFill>
          <a:blip r:embed="rId2"/>
          <a:stretch>
            <a:fillRect/>
          </a:stretch>
        </p:blipFill>
        <p:spPr>
          <a:xfrm>
            <a:off x="8334704" y="122238"/>
            <a:ext cx="3683124" cy="2062550"/>
          </a:xfrm>
          <a:prstGeom prst="rect">
            <a:avLst/>
          </a:prstGeom>
        </p:spPr>
      </p:pic>
    </p:spTree>
    <p:extLst>
      <p:ext uri="{BB962C8B-B14F-4D97-AF65-F5344CB8AC3E}">
        <p14:creationId xmlns:p14="http://schemas.microsoft.com/office/powerpoint/2010/main" val="13263136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The Jonestown massacre</a:t>
            </a:r>
          </a:p>
        </p:txBody>
      </p:sp>
      <p:sp>
        <p:nvSpPr>
          <p:cNvPr id="3" name="Content Placeholder 2"/>
          <p:cNvSpPr>
            <a:spLocks noGrp="1"/>
          </p:cNvSpPr>
          <p:nvPr>
            <p:ph sz="half" idx="1"/>
          </p:nvPr>
        </p:nvSpPr>
        <p:spPr>
          <a:xfrm>
            <a:off x="609600" y="1280160"/>
            <a:ext cx="6048102" cy="5342709"/>
          </a:xfrm>
        </p:spPr>
        <p:txBody>
          <a:bodyPr>
            <a:normAutofit lnSpcReduction="10000"/>
          </a:bodyPr>
          <a:lstStyle/>
          <a:p>
            <a:r>
              <a:rPr lang="en-GB" dirty="0"/>
              <a:t>Jones</a:t>
            </a:r>
            <a:r>
              <a:rPr lang="en-GB" b="1" dirty="0"/>
              <a:t> </a:t>
            </a:r>
            <a:r>
              <a:rPr lang="en-GB" dirty="0"/>
              <a:t>used a variety of </a:t>
            </a:r>
            <a:r>
              <a:rPr lang="en-GB" b="1" u="sng" dirty="0"/>
              <a:t>compliance techniques </a:t>
            </a:r>
            <a:r>
              <a:rPr lang="en-GB" dirty="0"/>
              <a:t>to get people to join his people’s Temple cult in the 1970s</a:t>
            </a:r>
          </a:p>
          <a:p>
            <a:r>
              <a:rPr lang="en-GB" dirty="0"/>
              <a:t>He secured unquestioned faith in himself as their leader, and encouraged them to donate their belongings to him</a:t>
            </a:r>
          </a:p>
          <a:p>
            <a:r>
              <a:rPr lang="en-GB" dirty="0"/>
              <a:t>He was a communist who used the pretence of religion to gather support for his new ideal socialist world</a:t>
            </a:r>
          </a:p>
        </p:txBody>
      </p:sp>
      <p:sp>
        <p:nvSpPr>
          <p:cNvPr id="4" name="Content Placeholder 3"/>
          <p:cNvSpPr>
            <a:spLocks noGrp="1"/>
          </p:cNvSpPr>
          <p:nvPr>
            <p:ph sz="half" idx="2"/>
          </p:nvPr>
        </p:nvSpPr>
        <p:spPr>
          <a:xfrm>
            <a:off x="6657702" y="1280160"/>
            <a:ext cx="5164184" cy="5196841"/>
          </a:xfrm>
        </p:spPr>
        <p:txBody>
          <a:bodyPr>
            <a:normAutofit lnSpcReduction="10000"/>
          </a:bodyPr>
          <a:lstStyle/>
          <a:p>
            <a:r>
              <a:rPr lang="en-GB" dirty="0"/>
              <a:t>He told his 900+ followers that </a:t>
            </a:r>
            <a:r>
              <a:rPr lang="en-GB" u="sng" dirty="0"/>
              <a:t>their passage to socialist utopia would not happen</a:t>
            </a:r>
          </a:p>
          <a:p>
            <a:r>
              <a:rPr lang="en-GB" dirty="0"/>
              <a:t>Men would parachute into their commune and kill them</a:t>
            </a:r>
          </a:p>
          <a:p>
            <a:r>
              <a:rPr lang="en-GB" dirty="0"/>
              <a:t>He was ‘the’ true heterosexual man but regularly had sex with men and women (to strengthen men’s bonds with him!)</a:t>
            </a:r>
          </a:p>
          <a:p>
            <a:endParaRPr lang="en-GB" dirty="0"/>
          </a:p>
        </p:txBody>
      </p:sp>
    </p:spTree>
    <p:extLst>
      <p:ext uri="{BB962C8B-B14F-4D97-AF65-F5344CB8AC3E}">
        <p14:creationId xmlns:p14="http://schemas.microsoft.com/office/powerpoint/2010/main" val="203593388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Jonestown massacre</a:t>
            </a:r>
          </a:p>
        </p:txBody>
      </p:sp>
      <p:sp>
        <p:nvSpPr>
          <p:cNvPr id="3" name="Content Placeholder 2"/>
          <p:cNvSpPr>
            <a:spLocks noGrp="1"/>
          </p:cNvSpPr>
          <p:nvPr>
            <p:ph idx="1"/>
          </p:nvPr>
        </p:nvSpPr>
        <p:spPr>
          <a:xfrm>
            <a:off x="609600" y="1214846"/>
            <a:ext cx="6601097" cy="5033555"/>
          </a:xfrm>
        </p:spPr>
        <p:txBody>
          <a:bodyPr>
            <a:normAutofit fontScale="92500"/>
          </a:bodyPr>
          <a:lstStyle/>
          <a:p>
            <a:r>
              <a:rPr lang="en-GB" dirty="0"/>
              <a:t>To reinforce their dependence on him he moved his followers from San Francisco to Guyana – an alien environment for them</a:t>
            </a:r>
          </a:p>
          <a:p>
            <a:r>
              <a:rPr lang="en-GB" dirty="0"/>
              <a:t>The cult members looked to the actions of others to shape their own actions (informational social influence)</a:t>
            </a:r>
          </a:p>
          <a:p>
            <a:r>
              <a:rPr lang="en-GB" dirty="0"/>
              <a:t>On 18 November 1978, 913 of his followers ‘voluntarily’ drank (cyanide) poison, 304 of them were children</a:t>
            </a:r>
          </a:p>
          <a:p>
            <a:pPr marL="0" indent="0">
              <a:buNone/>
            </a:pPr>
            <a:endParaRPr lang="en-GB" dirty="0"/>
          </a:p>
        </p:txBody>
      </p:sp>
      <p:sp>
        <p:nvSpPr>
          <p:cNvPr id="4" name="Rectangle 3"/>
          <p:cNvSpPr/>
          <p:nvPr/>
        </p:nvSpPr>
        <p:spPr>
          <a:xfrm>
            <a:off x="7106194" y="122237"/>
            <a:ext cx="4885509" cy="6247864"/>
          </a:xfrm>
          <a:prstGeom prst="rect">
            <a:avLst/>
          </a:prstGeom>
          <a:ln>
            <a:solidFill>
              <a:schemeClr val="tx1"/>
            </a:solidFill>
            <a:prstDash val="solid"/>
          </a:ln>
        </p:spPr>
        <p:txBody>
          <a:bodyPr wrap="square">
            <a:spAutoFit/>
          </a:bodyPr>
          <a:lstStyle/>
          <a:p>
            <a:pPr algn="ctr"/>
            <a:r>
              <a:rPr lang="en-GB" sz="2400" dirty="0">
                <a:solidFill>
                  <a:prstClr val="black"/>
                </a:solidFill>
              </a:rPr>
              <a:t>‘The harsh conditions of Jonestown and the effects of various punishments on Jones’ followers make Jonestown a tragic example of the power of mind control and the vulnerability of the human psyche to manipulation.</a:t>
            </a:r>
          </a:p>
          <a:p>
            <a:pPr algn="ctr"/>
            <a:endParaRPr lang="en-GB" sz="2400" dirty="0">
              <a:solidFill>
                <a:prstClr val="black"/>
              </a:solidFill>
            </a:endParaRPr>
          </a:p>
          <a:p>
            <a:pPr algn="ctr"/>
            <a:r>
              <a:rPr lang="en-GB" sz="2400" dirty="0">
                <a:solidFill>
                  <a:prstClr val="black"/>
                </a:solidFill>
              </a:rPr>
              <a:t>Jim Jones’ demoralization of his followers, and their inability to escape from the iron vice of his control, make the “Jonestown massacre” the only accurate title for the events at Jonestown on November 18, 1978’ </a:t>
            </a:r>
          </a:p>
          <a:p>
            <a:pPr algn="ctr"/>
            <a:endParaRPr lang="en-GB" sz="2000" dirty="0">
              <a:solidFill>
                <a:prstClr val="black"/>
              </a:solidFill>
            </a:endParaRPr>
          </a:p>
          <a:p>
            <a:pPr algn="ctr"/>
            <a:r>
              <a:rPr lang="en-GB" sz="2000" dirty="0">
                <a:solidFill>
                  <a:prstClr val="black"/>
                </a:solidFill>
              </a:rPr>
              <a:t>(</a:t>
            </a:r>
            <a:r>
              <a:rPr lang="en-GB" sz="2000" dirty="0" err="1">
                <a:solidFill>
                  <a:prstClr val="black"/>
                </a:solidFill>
              </a:rPr>
              <a:t>Wunrow</a:t>
            </a:r>
            <a:r>
              <a:rPr lang="en-GB" sz="2000" dirty="0">
                <a:solidFill>
                  <a:prstClr val="black"/>
                </a:solidFill>
              </a:rPr>
              <a:t> 2011)</a:t>
            </a:r>
          </a:p>
        </p:txBody>
      </p:sp>
    </p:spTree>
    <p:extLst>
      <p:ext uri="{BB962C8B-B14F-4D97-AF65-F5344CB8AC3E}">
        <p14:creationId xmlns:p14="http://schemas.microsoft.com/office/powerpoint/2010/main" val="10194112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44053" y="171663"/>
            <a:ext cx="9637963" cy="6686337"/>
          </a:xfrm>
          <a:prstGeom prst="rect">
            <a:avLst/>
          </a:prstGeom>
        </p:spPr>
      </p:pic>
    </p:spTree>
    <p:extLst>
      <p:ext uri="{BB962C8B-B14F-4D97-AF65-F5344CB8AC3E}">
        <p14:creationId xmlns:p14="http://schemas.microsoft.com/office/powerpoint/2010/main" val="4118313707"/>
      </p:ext>
    </p:extLst>
  </p:cSld>
  <p:clrMapOvr>
    <a:masterClrMapping/>
  </p:clrMapOvr>
  <p:transition spd="med">
    <p:fade/>
  </p:transition>
</p:sld>
</file>

<file path=ppt/theme/theme1.xml><?xml version="1.0" encoding="utf-8"?>
<a:theme xmlns:a="http://schemas.openxmlformats.org/drawingml/2006/main" name="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813</TotalTime>
  <Words>3151</Words>
  <Application>Microsoft Office PowerPoint</Application>
  <PresentationFormat>Widescreen</PresentationFormat>
  <Paragraphs>308</Paragraphs>
  <Slides>49</Slides>
  <Notes>10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49</vt:i4>
      </vt:variant>
    </vt:vector>
  </HeadingPairs>
  <TitlesOfParts>
    <vt:vector size="57" baseType="lpstr">
      <vt:lpstr>Arial</vt:lpstr>
      <vt:lpstr>Calibri</vt:lpstr>
      <vt:lpstr>Lucida Grande</vt:lpstr>
      <vt:lpstr>Wingdings</vt:lpstr>
      <vt:lpstr>3_Griggs_SciPsych_4e_ch01_W</vt:lpstr>
      <vt:lpstr>2_Griggs_SciPsych_4e_ch01_W</vt:lpstr>
      <vt:lpstr>Griggs_SciPsych_4e_ch01_W</vt:lpstr>
      <vt:lpstr>4_Griggs_SciPsych_4e_ch01_W</vt:lpstr>
      <vt:lpstr> Compliance Obedience</vt:lpstr>
      <vt:lpstr>Next - Why We Comply</vt:lpstr>
      <vt:lpstr>PowerPoint Presentation</vt:lpstr>
      <vt:lpstr>PowerPoint Presentation</vt:lpstr>
      <vt:lpstr>PowerPoint Presentation</vt:lpstr>
      <vt:lpstr>PowerPoint Presentation</vt:lpstr>
      <vt:lpstr>Compliance Techniques</vt:lpstr>
      <vt:lpstr>Compliance Techniques</vt:lpstr>
      <vt:lpstr>Compliance Techniques</vt:lpstr>
      <vt:lpstr>Foot-in-the-door</vt:lpstr>
      <vt:lpstr>Compliance Techniques</vt:lpstr>
      <vt:lpstr>Compliance Techniques</vt:lpstr>
      <vt:lpstr>Compliance Techniques</vt:lpstr>
      <vt:lpstr>Compliance Techniques</vt:lpstr>
      <vt:lpstr>Compliance Techniques</vt:lpstr>
      <vt:lpstr>Compliance Techniques</vt:lpstr>
      <vt:lpstr>Four Compliance Techniques</vt:lpstr>
      <vt:lpstr>PowerPoint Presentation</vt:lpstr>
      <vt:lpstr> Obedience</vt:lpstr>
      <vt:lpstr>Obedience</vt:lpstr>
      <vt:lpstr>Why We Obey</vt:lpstr>
      <vt:lpstr>The My Lai Massacre</vt:lpstr>
      <vt:lpstr>PowerPoint Presentation</vt:lpstr>
      <vt:lpstr>Why We Obey</vt:lpstr>
      <vt:lpstr>PowerPoint Presentation</vt:lpstr>
      <vt:lpstr>Milgram’s Infamous Experiment</vt:lpstr>
      <vt:lpstr>Milgram’s approach</vt:lpstr>
      <vt:lpstr>Teachers and Learners</vt:lpstr>
      <vt:lpstr>PowerPoint Presentation</vt:lpstr>
      <vt:lpstr>As a percentage, what proportion of people would obey the instructions of the experimenter?  As a percentage, what proportion of people would deliver low level electric shocks?  As a percentage, what proportion of people would deliver higher level electric shocks? </vt:lpstr>
      <vt:lpstr>Milgram's Initial Obedience Findings </vt:lpstr>
      <vt:lpstr>PowerPoint Presentation</vt:lpstr>
      <vt:lpstr>PowerPoint Presentation</vt:lpstr>
      <vt:lpstr>Situational Factors that Impact Obedience </vt:lpstr>
      <vt:lpstr>Results for Some of Milgram's Experimental Conditions</vt:lpstr>
      <vt:lpstr>Criticisms of Milgram's Experiment</vt:lpstr>
      <vt:lpstr>What if …?</vt:lpstr>
      <vt:lpstr>The Astroten study</vt:lpstr>
      <vt:lpstr>The Astroten study</vt:lpstr>
      <vt:lpstr>The Astroten study</vt:lpstr>
      <vt:lpstr> Cults</vt:lpstr>
      <vt:lpstr>PowerPoint Presentation</vt:lpstr>
      <vt:lpstr>PowerPoint Presentation</vt:lpstr>
      <vt:lpstr>PowerPoint Presentation</vt:lpstr>
      <vt:lpstr>PowerPoint Presentation</vt:lpstr>
      <vt:lpstr>The Jonestown massacre</vt:lpstr>
      <vt:lpstr>The Jonestown massacre</vt:lpstr>
      <vt:lpstr>The Jonestown massacre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Compliance Obedience</dc:title>
  <dc:creator>Mike Durke</dc:creator>
  <cp:lastModifiedBy>Mike Durke</cp:lastModifiedBy>
  <cp:revision>17</cp:revision>
  <dcterms:created xsi:type="dcterms:W3CDTF">2019-03-25T15:28:05Z</dcterms:created>
  <dcterms:modified xsi:type="dcterms:W3CDTF">2021-10-28T08:47:43Z</dcterms:modified>
</cp:coreProperties>
</file>