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14"/>
  </p:notesMasterIdLst>
  <p:sldIdLst>
    <p:sldId id="393" r:id="rId2"/>
    <p:sldId id="365" r:id="rId3"/>
    <p:sldId id="366" r:id="rId4"/>
    <p:sldId id="367" r:id="rId5"/>
    <p:sldId id="369" r:id="rId6"/>
    <p:sldId id="371" r:id="rId7"/>
    <p:sldId id="409" r:id="rId8"/>
    <p:sldId id="372" r:id="rId9"/>
    <p:sldId id="406" r:id="rId10"/>
    <p:sldId id="407" r:id="rId11"/>
    <p:sldId id="373" r:id="rId12"/>
    <p:sldId id="363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3B7652-583A-451D-AE9F-6D540C7339D3}" v="4" dt="2024-01-10T10:14:48.610"/>
    <p1510:client id="{2239CCF1-3C63-4A04-9923-3EABBBC2465A}" v="45" dt="2024-01-10T19:15:05.6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2592" autoAdjust="0"/>
  </p:normalViewPr>
  <p:slideViewPr>
    <p:cSldViewPr snapToGrid="0">
      <p:cViewPr varScale="1">
        <p:scale>
          <a:sx n="86" d="100"/>
          <a:sy n="86" d="100"/>
        </p:scale>
        <p:origin x="134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F4AE2-0377-4532-86B0-B7B346F069F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4502B5-5E36-4AE1-A591-CCDF98DFDA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320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Getting to know one another:</a:t>
            </a:r>
          </a:p>
          <a:p>
            <a:r>
              <a:rPr lang="en-GB" dirty="0"/>
              <a:t>Each student takes turn to introduce himself or herself. The introduction should include the following:</a:t>
            </a:r>
          </a:p>
          <a:p>
            <a:pPr marL="800100" lvl="1" indent="-457200">
              <a:buFont typeface="+mj-lt"/>
              <a:buAutoNum type="arabicPeriod"/>
            </a:pPr>
            <a:r>
              <a:rPr lang="en-GB" dirty="0"/>
              <a:t>Your full name.</a:t>
            </a:r>
          </a:p>
          <a:p>
            <a:pPr marL="800100" lvl="1" indent="-457200">
              <a:buFont typeface="+mj-lt"/>
              <a:buAutoNum type="arabicPeriod"/>
            </a:pPr>
            <a:r>
              <a:rPr lang="en-GB" dirty="0"/>
              <a:t>How you want to be called (e.g., first name, nickname, etc.)</a:t>
            </a:r>
          </a:p>
          <a:p>
            <a:pPr marL="800100" lvl="1" indent="-457200">
              <a:buFont typeface="+mj-lt"/>
              <a:buAutoNum type="arabicPeriod"/>
            </a:pPr>
            <a:r>
              <a:rPr lang="en-GB" dirty="0"/>
              <a:t>Your country of origin.</a:t>
            </a:r>
          </a:p>
          <a:p>
            <a:pPr marL="800100" lvl="1" indent="-457200">
              <a:buFont typeface="+mj-lt"/>
              <a:buAutoNum type="arabicPeriod"/>
            </a:pPr>
            <a:r>
              <a:rPr lang="en-GB" dirty="0"/>
              <a:t>What you are good at.</a:t>
            </a:r>
          </a:p>
          <a:p>
            <a:pPr marL="800100" lvl="1" indent="-457200">
              <a:buFont typeface="+mj-lt"/>
              <a:buAutoNum type="arabicPeriod"/>
            </a:pPr>
            <a:r>
              <a:rPr lang="en-GB" dirty="0"/>
              <a:t>Your working experience (if any).</a:t>
            </a:r>
          </a:p>
          <a:p>
            <a:pPr marL="800100" lvl="1" indent="-457200">
              <a:buFont typeface="+mj-lt"/>
              <a:buAutoNum type="arabicPeriod"/>
            </a:pPr>
            <a:r>
              <a:rPr lang="en-GB" dirty="0"/>
              <a:t>Your future career intention.</a:t>
            </a:r>
          </a:p>
          <a:p>
            <a:pPr marL="800100" lvl="1" indent="-457200">
              <a:buFont typeface="+mj-lt"/>
              <a:buAutoNum type="arabicPeriod"/>
            </a:pPr>
            <a:r>
              <a:rPr lang="en-GB" dirty="0"/>
              <a:t>What you expect to learn from this module and this semester.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4502B5-5E36-4AE1-A591-CCDF98DFDAC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4956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How are these aims and learning outcomes relevant to the students and their current and future goals?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0F9F2D0-D12C-49E5-880C-F23A0126AFE9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510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How are these aims and learning outcomes relevant to the students and their current and future goals?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0F9F2D0-D12C-49E5-880C-F23A0126AFE9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82068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Please make sure the students understand what the assessments are and how they are to be evaluated.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0F9F2D0-D12C-49E5-880C-F23A0126AFE9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90649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Please make sure the students understand what the assessments are and how they are to be evaluated.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0F9F2D0-D12C-49E5-880C-F23A0126AFE9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40511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It is strongly recommended that students prioritise the reading list when studying, researching, and completing assessments.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0F9F2D0-D12C-49E5-880C-F23A0126AFE9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68389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Also ask students about what make a good student, a good lecturer, and a </a:t>
            </a:r>
            <a:r>
              <a:rPr lang="en-GB"/>
              <a:t>good class!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0F9F2D0-D12C-49E5-880C-F23A0126AFE9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18750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Please google UWTSD reference for the handbook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0F9F2D0-D12C-49E5-880C-F23A0126AFE9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0297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1A9E084-A7AC-B80C-143C-BD2EB306CF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799" y="2748434"/>
            <a:ext cx="4392613" cy="936625"/>
          </a:xfrm>
        </p:spPr>
        <p:txBody>
          <a:bodyPr/>
          <a:lstStyle/>
          <a:p>
            <a:r>
              <a:rPr lang="en-GB" altLang="en-US" b="1" dirty="0"/>
              <a:t>LCBB4009</a:t>
            </a:r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210627B0-ED43-937B-A740-EA9CBF032A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5661025"/>
            <a:ext cx="7993062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 b="1"/>
          </a:p>
        </p:txBody>
      </p:sp>
      <p:sp>
        <p:nvSpPr>
          <p:cNvPr id="6148" name="TextBox 1">
            <a:extLst>
              <a:ext uri="{FF2B5EF4-FFF2-40B4-BE49-F238E27FC236}">
                <a16:creationId xmlns:a16="http://schemas.microsoft.com/office/drawing/2014/main" id="{60DD82C9-E399-1C12-B0BB-13FC2EC63B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5046" y="3816421"/>
            <a:ext cx="3892061" cy="1305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Week 1: Session 1 Introduction to UOS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C6CEBAD-07F6-4518-73BA-5C543601B8BF}"/>
              </a:ext>
            </a:extLst>
          </p:cNvPr>
          <p:cNvSpPr txBox="1">
            <a:spLocks/>
          </p:cNvSpPr>
          <p:nvPr/>
        </p:nvSpPr>
        <p:spPr bwMode="auto">
          <a:xfrm>
            <a:off x="629692" y="1299459"/>
            <a:ext cx="8244829" cy="144897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4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Understanding Organisational Structure and Culture (UOS)</a:t>
            </a:r>
            <a:endParaRPr lang="en-GB" altLang="en-US" sz="40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9EB33EE-3C8B-795E-8955-82EACD8B4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Lesson Aims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31979EF7-06E3-844F-E89E-2BF6640C1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By the end of this session, students should be aware of:</a:t>
            </a:r>
            <a:r>
              <a:rPr lang="en-GB" altLang="en-US" sz="1800" dirty="0"/>
              <a:t> </a:t>
            </a:r>
          </a:p>
          <a:p>
            <a:pPr marL="355600" indent="-355600" eaLnBrk="1" hangingPunct="1">
              <a:buFont typeface="Myriad Pro"/>
              <a:buAutoNum type="arabicPeriod"/>
            </a:pPr>
            <a:r>
              <a:rPr lang="en-GB" altLang="en-US" dirty="0"/>
              <a:t>Attendance policy </a:t>
            </a:r>
          </a:p>
          <a:p>
            <a:pPr marL="355600" indent="-355600" eaLnBrk="1" hangingPunct="1">
              <a:buFont typeface="Myriad Pro"/>
              <a:buAutoNum type="arabicPeriod"/>
            </a:pPr>
            <a:r>
              <a:rPr lang="en-GB" altLang="en-US" dirty="0"/>
              <a:t>Module Aim &amp; Learning Outcomes</a:t>
            </a:r>
          </a:p>
          <a:p>
            <a:pPr marL="355600" indent="-355600" eaLnBrk="1" hangingPunct="1">
              <a:buFont typeface="Myriad Pro"/>
              <a:buAutoNum type="arabicPeriod"/>
            </a:pPr>
            <a:r>
              <a:rPr lang="en-GB" altLang="en-US" dirty="0"/>
              <a:t>Indicative Contents </a:t>
            </a:r>
          </a:p>
          <a:p>
            <a:pPr marL="355600" indent="-355600" eaLnBrk="1" hangingPunct="1">
              <a:buFont typeface="Myriad Pro"/>
              <a:buAutoNum type="arabicPeriod"/>
            </a:pPr>
            <a:r>
              <a:rPr lang="en-US" altLang="en-US" dirty="0"/>
              <a:t>Studying time</a:t>
            </a:r>
            <a:endParaRPr lang="en-GB" altLang="en-US" dirty="0"/>
          </a:p>
          <a:p>
            <a:pPr marL="355600" indent="-355600" eaLnBrk="1" hangingPunct="1">
              <a:buFont typeface="Myriad Pro"/>
              <a:buAutoNum type="arabicPeriod"/>
            </a:pPr>
            <a:r>
              <a:rPr lang="en-GB" altLang="en-US" dirty="0"/>
              <a:t>Assessments</a:t>
            </a:r>
          </a:p>
          <a:p>
            <a:pPr marL="355600" indent="-355600" eaLnBrk="1" hangingPunct="1">
              <a:buFont typeface="Myriad Pro"/>
              <a:buAutoNum type="arabicPeriod"/>
            </a:pPr>
            <a:r>
              <a:rPr lang="en-GB" altLang="en-US" dirty="0"/>
              <a:t>Reading List </a:t>
            </a:r>
          </a:p>
          <a:p>
            <a:pPr marL="355600" indent="-355600" eaLnBrk="1" hangingPunct="1">
              <a:buFont typeface="Myriad Pro"/>
              <a:buAutoNum type="arabicPeriod"/>
            </a:pPr>
            <a:r>
              <a:rPr lang="en-GB" altLang="en-US" dirty="0"/>
              <a:t>Learning practices</a:t>
            </a:r>
          </a:p>
          <a:p>
            <a:pPr marL="355600" indent="-355600" eaLnBrk="1" hangingPunct="1">
              <a:buFont typeface="Myriad Pro"/>
              <a:buAutoNum type="arabicPeriod"/>
            </a:pPr>
            <a:r>
              <a:rPr lang="en-GB" altLang="en-US" dirty="0"/>
              <a:t>Module’s website</a:t>
            </a:r>
          </a:p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endParaRPr lang="en-GB" altLang="en-US" sz="2000" dirty="0"/>
          </a:p>
          <a:p>
            <a:pPr marL="355600" indent="-355600" eaLnBrk="1" hangingPunct="1">
              <a:buFont typeface="Myriad Pro"/>
              <a:buAutoNum type="arabicPeriod"/>
              <a:defRPr/>
            </a:pP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9B8DF3-E1FE-520A-825E-75846110939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05/02/2025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125D9D86-1AF2-60C9-477B-7CB64F81B2C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34878C-B09D-4794-A6B0-B4C33E8763E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29A62403-5C23-56FF-3C06-58442D128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altLang="en-US" b="1" dirty="0"/>
              <a:t>Attendance policy</a:t>
            </a:r>
            <a:endParaRPr lang="en-GB" altLang="en-US" b="1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12494A6-A6BC-BC74-84AD-AF09FA8C94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5039056" cy="3989040"/>
          </a:xfrm>
        </p:spPr>
        <p:txBody>
          <a:bodyPr wrap="square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000" b="1" dirty="0"/>
              <a:t>LATE: </a:t>
            </a:r>
          </a:p>
          <a:p>
            <a:pPr marL="800100" lvl="1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000" dirty="0"/>
              <a:t>Arriving between 10 to 40 minutes after the beginning of their class/session. </a:t>
            </a:r>
          </a:p>
          <a:p>
            <a:pPr marL="800100" lvl="1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000" dirty="0"/>
              <a:t>Leaving a class between 10 to 40 minutes before the end of their class/session</a:t>
            </a:r>
          </a:p>
          <a:p>
            <a:pPr>
              <a:lnSpc>
                <a:spcPct val="90000"/>
              </a:lnSpc>
            </a:pPr>
            <a:r>
              <a:rPr lang="en-GB" altLang="en-US" sz="2000" b="1" dirty="0"/>
              <a:t>ABSENT:</a:t>
            </a:r>
          </a:p>
          <a:p>
            <a:pPr marL="800100" lvl="1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000" dirty="0"/>
              <a:t>Arriving later than 40 minutes after the beginning of their class. </a:t>
            </a:r>
          </a:p>
          <a:p>
            <a:pPr marL="800100" lvl="1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000" dirty="0"/>
              <a:t>Leaving prior to 40 minutes before the end of their class.</a:t>
            </a:r>
          </a:p>
          <a:p>
            <a:pPr>
              <a:lnSpc>
                <a:spcPct val="90000"/>
              </a:lnSpc>
            </a:pPr>
            <a:r>
              <a:rPr lang="en-GB" altLang="en-US" sz="2000" dirty="0"/>
              <a:t>Two late marks will be treated as an ABSENT mark.</a:t>
            </a:r>
          </a:p>
        </p:txBody>
      </p:sp>
      <p:pic>
        <p:nvPicPr>
          <p:cNvPr id="3" name="Picture 2" descr="A clock with black numbers&#10;&#10;Description automatically generated">
            <a:extLst>
              <a:ext uri="{FF2B5EF4-FFF2-40B4-BE49-F238E27FC236}">
                <a16:creationId xmlns:a16="http://schemas.microsoft.com/office/drawing/2014/main" id="{832BE543-4E31-A16C-7CE3-C639C0DFC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256" y="1786082"/>
            <a:ext cx="3285835" cy="3285835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0487DC-3F6E-410C-55AA-BED1197251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2A88EF9-FD6A-4E22-AD5B-99F4A855266A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05/02/2025</a:t>
            </a:fld>
            <a:endParaRPr lang="en-GB" altLang="en-US" sz="900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16342CDA-B3B6-3E9F-80E6-0FFFBDF704F7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53E1AF46-8A8C-4236-912B-E59B01C5F2E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B60FD259-2289-1F81-7144-37D559E54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Aim(s) &amp; Learning Outcomes of the Module</a:t>
            </a:r>
            <a:endParaRPr lang="en-GB" altLang="en-US" b="1" dirty="0"/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98D4B62D-9BB5-0387-8E0D-D8ECA9056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3916363"/>
          </a:xfrm>
        </p:spPr>
        <p:txBody>
          <a:bodyPr/>
          <a:lstStyle/>
          <a:p>
            <a:pPr marL="0" indent="0" hangingPunct="1">
              <a:spcBef>
                <a:spcPts val="600"/>
              </a:spcBef>
              <a:buFontTx/>
              <a:buNone/>
            </a:pPr>
            <a:r>
              <a:rPr lang="en-GB" altLang="en-US" sz="2000" b="1" dirty="0">
                <a:cs typeface="Times New Roman" panose="02020603050405020304" pitchFamily="18" charset="0"/>
              </a:rPr>
              <a:t>AIM(S):</a:t>
            </a:r>
          </a:p>
          <a:p>
            <a:pPr hangingPunct="1">
              <a:spcBef>
                <a:spcPts val="600"/>
              </a:spcBef>
            </a:pPr>
            <a:r>
              <a:rPr lang="en-GB" altLang="en-US" sz="2000" dirty="0"/>
              <a:t>To familiarise students with core concepts and processes related to management and organisation studies. </a:t>
            </a:r>
          </a:p>
          <a:p>
            <a:pPr marL="0" indent="0" algn="just" hangingPunct="1">
              <a:spcBef>
                <a:spcPts val="1200"/>
              </a:spcBef>
              <a:buFontTx/>
              <a:buNone/>
            </a:pPr>
            <a:endParaRPr lang="en-GB" altLang="en-US" sz="2000" b="1" dirty="0">
              <a:cs typeface="Times New Roman" panose="02020603050405020304" pitchFamily="18" charset="0"/>
            </a:endParaRPr>
          </a:p>
          <a:p>
            <a:pPr marL="0" indent="0" algn="just" hangingPunct="1">
              <a:spcBef>
                <a:spcPts val="1200"/>
              </a:spcBef>
              <a:buFontTx/>
              <a:buNone/>
            </a:pPr>
            <a:r>
              <a:rPr lang="en-GB" altLang="en-US" sz="2000" b="1" dirty="0">
                <a:cs typeface="Times New Roman" panose="02020603050405020304" pitchFamily="18" charset="0"/>
              </a:rPr>
              <a:t>LEARNING OUTCOMES:</a:t>
            </a:r>
          </a:p>
          <a:p>
            <a:pPr algn="just">
              <a:lnSpc>
                <a:spcPct val="115000"/>
              </a:lnSpc>
              <a:spcBef>
                <a:spcPct val="0"/>
              </a:spcBef>
            </a:pPr>
            <a:r>
              <a:rPr lang="en-GB" altLang="en-US" sz="2000" dirty="0"/>
              <a:t>Students can discuss the relationship between structure, culture, and organisational performance; </a:t>
            </a:r>
          </a:p>
          <a:p>
            <a:pPr algn="just">
              <a:lnSpc>
                <a:spcPct val="115000"/>
              </a:lnSpc>
              <a:spcBef>
                <a:spcPct val="0"/>
              </a:spcBef>
            </a:pPr>
            <a:r>
              <a:rPr lang="en-GB" altLang="en-US" sz="2000" dirty="0"/>
              <a:t>Student can identify the essential nature of managerial work and the role of leadership. </a:t>
            </a:r>
          </a:p>
          <a:p>
            <a:pPr algn="just" hangingPunct="1">
              <a:spcBef>
                <a:spcPts val="1200"/>
              </a:spcBef>
              <a:buFont typeface="Symbol" panose="05050102010706020507" pitchFamily="18" charset="2"/>
              <a:buChar char=""/>
            </a:pP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9420F6-A090-7864-52A6-6D1CE4D0DE7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05/02/2025</a:t>
            </a:fld>
            <a:endParaRPr lang="en-GB" altLang="en-US"/>
          </a:p>
        </p:txBody>
      </p:sp>
      <p:sp>
        <p:nvSpPr>
          <p:cNvPr id="10245" name="Slide Number Placeholder 4">
            <a:extLst>
              <a:ext uri="{FF2B5EF4-FFF2-40B4-BE49-F238E27FC236}">
                <a16:creationId xmlns:a16="http://schemas.microsoft.com/office/drawing/2014/main" id="{3247AC59-C6F5-7670-81D0-2B8EE807939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79385FD-3FE7-482B-ABAD-334A716E7D7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C9289EED-2B2C-0D3C-5682-8387A1A3A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Indicative Contents</a:t>
            </a:r>
            <a:endParaRPr lang="en-GB" altLang="en-US" b="1" dirty="0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03B5089-6BF0-6AD8-8489-61587841E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/>
            <a:r>
              <a:rPr lang="en-GB" altLang="en-US" sz="2400" dirty="0"/>
              <a:t>An assessment of the general principles of organization design, structure, and culture, illustrated through practical examples and applications. </a:t>
            </a:r>
          </a:p>
          <a:p>
            <a:pPr algn="just"/>
            <a:r>
              <a:rPr lang="en-GB" altLang="en-US" sz="2400" dirty="0"/>
              <a:t>A focus on managerial activities, behaviours, and actions. </a:t>
            </a:r>
          </a:p>
          <a:p>
            <a:pPr algn="just"/>
            <a:r>
              <a:rPr lang="en-GB" altLang="en-US" sz="2400" dirty="0"/>
              <a:t>Theories of leadership and role of a leader within organisation.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C30D6-2855-637A-91B8-67432083A89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05/02/2025</a:t>
            </a:fld>
            <a:endParaRPr lang="en-GB" altLang="en-US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D533923D-6E10-70C5-8E88-A695944A8AD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5F7931-F8EC-4C52-954A-FD5CFBE1AF1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C34C159-C843-D7CE-DFB8-50747C5D6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Studying time</a:t>
            </a:r>
            <a:endParaRPr lang="en-GB" altLang="en-US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60327-69E9-48FA-DEE2-306879CB3C3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05/02/2025</a:t>
            </a:fld>
            <a:endParaRPr lang="en-GB" altLang="en-US"/>
          </a:p>
        </p:txBody>
      </p:sp>
      <p:sp>
        <p:nvSpPr>
          <p:cNvPr id="14341" name="Slide Number Placeholder 4">
            <a:extLst>
              <a:ext uri="{FF2B5EF4-FFF2-40B4-BE49-F238E27FC236}">
                <a16:creationId xmlns:a16="http://schemas.microsoft.com/office/drawing/2014/main" id="{769CB813-53FC-4364-1845-0A6D430237C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095CE-D3A4-4905-A096-A4B26C4C4A3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B5677C7-F7E3-F992-E7B6-45ED7EB72F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8222624"/>
              </p:ext>
            </p:extLst>
          </p:nvPr>
        </p:nvGraphicFramePr>
        <p:xfrm>
          <a:off x="736600" y="1738724"/>
          <a:ext cx="7757160" cy="35038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02543">
                  <a:extLst>
                    <a:ext uri="{9D8B030D-6E8A-4147-A177-3AD203B41FA5}">
                      <a16:colId xmlns:a16="http://schemas.microsoft.com/office/drawing/2014/main" val="4229594787"/>
                    </a:ext>
                  </a:extLst>
                </a:gridCol>
                <a:gridCol w="1749386">
                  <a:extLst>
                    <a:ext uri="{9D8B030D-6E8A-4147-A177-3AD203B41FA5}">
                      <a16:colId xmlns:a16="http://schemas.microsoft.com/office/drawing/2014/main" val="196648889"/>
                    </a:ext>
                  </a:extLst>
                </a:gridCol>
                <a:gridCol w="1905231">
                  <a:extLst>
                    <a:ext uri="{9D8B030D-6E8A-4147-A177-3AD203B41FA5}">
                      <a16:colId xmlns:a16="http://schemas.microsoft.com/office/drawing/2014/main" val="2629957710"/>
                    </a:ext>
                  </a:extLst>
                </a:gridCol>
              </a:tblGrid>
              <a:tr h="1131231"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kern="100">
                          <a:solidFill>
                            <a:schemeClr val="tx1"/>
                          </a:solidFill>
                          <a:effectLst/>
                        </a:rPr>
                        <a:t>Activity type 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effectLst/>
                        </a:rPr>
                        <a:t>Hours 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kern="100">
                          <a:solidFill>
                            <a:schemeClr val="tx1"/>
                          </a:solidFill>
                          <a:effectLst/>
                        </a:rPr>
                        <a:t>Percentage 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extLst>
                  <a:ext uri="{0D108BD9-81ED-4DB2-BD59-A6C34878D82A}">
                    <a16:rowId xmlns:a16="http://schemas.microsoft.com/office/drawing/2014/main" val="3333031311"/>
                  </a:ext>
                </a:extLst>
              </a:tr>
              <a:tr h="593151"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b="0" kern="100">
                          <a:solidFill>
                            <a:schemeClr val="tx1"/>
                          </a:solidFill>
                          <a:effectLst/>
                        </a:rPr>
                        <a:t>Scheduled learning </a:t>
                      </a:r>
                      <a:endParaRPr lang="en-GB" sz="2400" b="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kern="100">
                          <a:solidFill>
                            <a:schemeClr val="tx1"/>
                          </a:solidFill>
                          <a:effectLst/>
                        </a:rPr>
                        <a:t>50 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kern="100">
                          <a:solidFill>
                            <a:schemeClr val="tx1"/>
                          </a:solidFill>
                          <a:effectLst/>
                        </a:rPr>
                        <a:t>25% 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extLst>
                  <a:ext uri="{0D108BD9-81ED-4DB2-BD59-A6C34878D82A}">
                    <a16:rowId xmlns:a16="http://schemas.microsoft.com/office/drawing/2014/main" val="23286650"/>
                  </a:ext>
                </a:extLst>
              </a:tr>
              <a:tr h="593151"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b="0" kern="100">
                          <a:solidFill>
                            <a:schemeClr val="tx1"/>
                          </a:solidFill>
                          <a:effectLst/>
                        </a:rPr>
                        <a:t>Independent learning </a:t>
                      </a:r>
                      <a:endParaRPr lang="en-GB" sz="2400" b="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kern="100">
                          <a:solidFill>
                            <a:schemeClr val="tx1"/>
                          </a:solidFill>
                          <a:effectLst/>
                        </a:rPr>
                        <a:t>150 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kern="100">
                          <a:solidFill>
                            <a:schemeClr val="tx1"/>
                          </a:solidFill>
                          <a:effectLst/>
                        </a:rPr>
                        <a:t>75% 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extLst>
                  <a:ext uri="{0D108BD9-81ED-4DB2-BD59-A6C34878D82A}">
                    <a16:rowId xmlns:a16="http://schemas.microsoft.com/office/drawing/2014/main" val="665386971"/>
                  </a:ext>
                </a:extLst>
              </a:tr>
              <a:tr h="593151"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b="0" kern="100" dirty="0">
                          <a:solidFill>
                            <a:schemeClr val="tx1"/>
                          </a:solidFill>
                          <a:effectLst/>
                        </a:rPr>
                        <a:t>Placement learning </a:t>
                      </a:r>
                      <a:endParaRPr lang="en-GB" sz="24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kern="100">
                          <a:solidFill>
                            <a:schemeClr val="tx1"/>
                          </a:solidFill>
                          <a:effectLst/>
                        </a:rPr>
                        <a:t>0 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kern="100">
                          <a:solidFill>
                            <a:schemeClr val="tx1"/>
                          </a:solidFill>
                          <a:effectLst/>
                        </a:rPr>
                        <a:t>0% 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extLst>
                  <a:ext uri="{0D108BD9-81ED-4DB2-BD59-A6C34878D82A}">
                    <a16:rowId xmlns:a16="http://schemas.microsoft.com/office/drawing/2014/main" val="1338020233"/>
                  </a:ext>
                </a:extLst>
              </a:tr>
              <a:tr h="593151"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kern="100">
                          <a:solidFill>
                            <a:schemeClr val="tx1"/>
                          </a:solidFill>
                          <a:effectLst/>
                        </a:rPr>
                        <a:t>TOTAL 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kern="100">
                          <a:solidFill>
                            <a:schemeClr val="tx1"/>
                          </a:solidFill>
                          <a:effectLst/>
                        </a:rPr>
                        <a:t>200 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effectLst/>
                        </a:rPr>
                        <a:t>100% 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73025" marT="10160" marB="0"/>
                </a:tc>
                <a:extLst>
                  <a:ext uri="{0D108BD9-81ED-4DB2-BD59-A6C34878D82A}">
                    <a16:rowId xmlns:a16="http://schemas.microsoft.com/office/drawing/2014/main" val="211953013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C34C159-C843-D7CE-DFB8-50747C5D6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Assessments</a:t>
            </a:r>
            <a:endParaRPr lang="en-GB" altLang="en-US" b="1" dirty="0"/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4F7462E6-07E8-D733-6C4F-99578F06C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319954"/>
          </a:xfrm>
        </p:spPr>
        <p:txBody>
          <a:bodyPr/>
          <a:lstStyle/>
          <a:p>
            <a:pPr marL="0" indent="0" algn="just">
              <a:buNone/>
            </a:pPr>
            <a:r>
              <a:rPr lang="en-GB" altLang="en-US" sz="2800" dirty="0"/>
              <a:t>Two assessments components:</a:t>
            </a:r>
          </a:p>
          <a:p>
            <a:pPr algn="just"/>
            <a:endParaRPr lang="en-GB" altLang="en-US" sz="2000" b="1" dirty="0"/>
          </a:p>
          <a:p>
            <a:pPr algn="just"/>
            <a:r>
              <a:rPr lang="en-GB" altLang="en-US" sz="2000" b="1" dirty="0"/>
              <a:t>Assessment Component 1 – Practical </a:t>
            </a:r>
          </a:p>
          <a:p>
            <a:pPr algn="just"/>
            <a:endParaRPr lang="en-GB" altLang="en-US" sz="2000" b="1" dirty="0"/>
          </a:p>
          <a:p>
            <a:pPr algn="just"/>
            <a:endParaRPr lang="en-GB" altLang="en-US" sz="2000" b="1" dirty="0"/>
          </a:p>
          <a:p>
            <a:pPr algn="just"/>
            <a:endParaRPr lang="en-GB" altLang="en-US" sz="2000" b="1" dirty="0"/>
          </a:p>
          <a:p>
            <a:pPr algn="just"/>
            <a:r>
              <a:rPr lang="en-GB" altLang="en-US" sz="2000" b="1" dirty="0"/>
              <a:t>Assessment Component 2 – Coursework </a:t>
            </a:r>
          </a:p>
          <a:p>
            <a:pPr lvl="1" algn="just"/>
            <a:endParaRPr lang="en-GB" altLang="en-US" sz="2400" b="1" dirty="0"/>
          </a:p>
          <a:p>
            <a:pPr lvl="1" algn="just"/>
            <a:endParaRPr lang="en-GB" altLang="en-US" sz="2400" b="1" dirty="0"/>
          </a:p>
          <a:p>
            <a:pPr marL="342900" lvl="1" indent="0">
              <a:buNone/>
            </a:pPr>
            <a:r>
              <a:rPr lang="en-GB" altLang="en-US" sz="1600" b="1" dirty="0"/>
              <a:t>(Details of assessments components and tasks will be discussed in week 2)</a:t>
            </a:r>
          </a:p>
          <a:p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60327-69E9-48FA-DEE2-306879CB3C3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05/02/2025</a:t>
            </a:fld>
            <a:endParaRPr lang="en-GB" altLang="en-US"/>
          </a:p>
        </p:txBody>
      </p:sp>
      <p:sp>
        <p:nvSpPr>
          <p:cNvPr id="14341" name="Slide Number Placeholder 4">
            <a:extLst>
              <a:ext uri="{FF2B5EF4-FFF2-40B4-BE49-F238E27FC236}">
                <a16:creationId xmlns:a16="http://schemas.microsoft.com/office/drawing/2014/main" id="{769CB813-53FC-4364-1845-0A6D430237C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095CE-D3A4-4905-A096-A4B26C4C4A3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95C922D9-04C8-B64D-202A-06EAE3498D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847397"/>
              </p:ext>
            </p:extLst>
          </p:nvPr>
        </p:nvGraphicFramePr>
        <p:xfrm>
          <a:off x="457200" y="2866073"/>
          <a:ext cx="7642224" cy="739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7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74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74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9888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Mode of assessment </a:t>
                      </a:r>
                    </a:p>
                  </a:txBody>
                  <a:tcPr marL="91436" marR="91436" marT="45602" marB="4560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Volume</a:t>
                      </a:r>
                    </a:p>
                  </a:txBody>
                  <a:tcPr marL="91436" marR="91436" marT="45602" marB="4560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Weighting</a:t>
                      </a:r>
                    </a:p>
                  </a:txBody>
                  <a:tcPr marL="91436" marR="91436" marT="45602" marB="4560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/>
                        <a:t>Individual presentation </a:t>
                      </a:r>
                    </a:p>
                  </a:txBody>
                  <a:tcPr marL="91436" marR="91436" marT="45602" marB="4560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/>
                        <a:t>5-7 minutes per person </a:t>
                      </a:r>
                    </a:p>
                  </a:txBody>
                  <a:tcPr marL="91436" marR="91436" marT="45602" marB="4560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/>
                        <a:t>50%</a:t>
                      </a:r>
                    </a:p>
                  </a:txBody>
                  <a:tcPr marL="91436" marR="91436" marT="45602" marB="4560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9" name="Table 6">
            <a:extLst>
              <a:ext uri="{FF2B5EF4-FFF2-40B4-BE49-F238E27FC236}">
                <a16:creationId xmlns:a16="http://schemas.microsoft.com/office/drawing/2014/main" id="{1311F5A3-6CA4-9379-0B89-DAA860B1D3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3836458"/>
              </p:ext>
            </p:extLst>
          </p:nvPr>
        </p:nvGraphicFramePr>
        <p:xfrm>
          <a:off x="455613" y="4323398"/>
          <a:ext cx="7643811" cy="8341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79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79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7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1376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Mode of assessment </a:t>
                      </a:r>
                    </a:p>
                  </a:txBody>
                  <a:tcPr marL="91455" marR="91455" marT="45734" marB="457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Volume</a:t>
                      </a:r>
                    </a:p>
                  </a:txBody>
                  <a:tcPr marL="91455" marR="91455" marT="45734" marB="457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Weighting</a:t>
                      </a:r>
                    </a:p>
                  </a:txBody>
                  <a:tcPr marL="91455" marR="91455" marT="45734" marB="45734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8401"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Individual report</a:t>
                      </a:r>
                    </a:p>
                  </a:txBody>
                  <a:tcPr marL="91455" marR="91455" marT="45734" marB="457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1500 words</a:t>
                      </a:r>
                    </a:p>
                  </a:txBody>
                  <a:tcPr marL="91455" marR="91455" marT="45734" marB="457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50%</a:t>
                      </a:r>
                    </a:p>
                  </a:txBody>
                  <a:tcPr marL="91455" marR="91455" marT="45734" marB="4573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4314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A2E12CE-CCB5-637F-D9BB-72B1A8674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cs typeface="Arial" panose="020B0604020202020204" pitchFamily="34" charset="0"/>
              </a:rPr>
              <a:t>Reading list</a:t>
            </a:r>
            <a:endParaRPr lang="en-GB" altLang="en-US" b="1" dirty="0"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3BDE0D-47F8-28DF-777E-6070A4FB5D1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05/02/2025</a:t>
            </a:fld>
            <a:endParaRPr lang="en-GB" altLang="en-US"/>
          </a:p>
        </p:txBody>
      </p:sp>
      <p:sp>
        <p:nvSpPr>
          <p:cNvPr id="15365" name="Slide Number Placeholder 4">
            <a:extLst>
              <a:ext uri="{FF2B5EF4-FFF2-40B4-BE49-F238E27FC236}">
                <a16:creationId xmlns:a16="http://schemas.microsoft.com/office/drawing/2014/main" id="{1459BA6D-F59D-A5F5-98E1-6F72D740934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742F4E5-4228-46E7-90FF-81E431E33FF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190BDDC-6855-50E8-2FE7-532A4BE463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7529245"/>
              </p:ext>
            </p:extLst>
          </p:nvPr>
        </p:nvGraphicFramePr>
        <p:xfrm>
          <a:off x="335279" y="1170305"/>
          <a:ext cx="8503921" cy="39395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52136">
                  <a:extLst>
                    <a:ext uri="{9D8B030D-6E8A-4147-A177-3AD203B41FA5}">
                      <a16:colId xmlns:a16="http://schemas.microsoft.com/office/drawing/2014/main" val="2193132188"/>
                    </a:ext>
                  </a:extLst>
                </a:gridCol>
                <a:gridCol w="6951785">
                  <a:extLst>
                    <a:ext uri="{9D8B030D-6E8A-4147-A177-3AD203B41FA5}">
                      <a16:colId xmlns:a16="http://schemas.microsoft.com/office/drawing/2014/main" val="4136387377"/>
                    </a:ext>
                  </a:extLst>
                </a:gridCol>
              </a:tblGrid>
              <a:tr h="237730"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1800" kern="100">
                          <a:solidFill>
                            <a:schemeClr val="tx1"/>
                          </a:solidFill>
                          <a:effectLst/>
                        </a:rPr>
                        <a:t>Classification </a:t>
                      </a:r>
                      <a:endParaRPr lang="en-GB" sz="18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tc>
                  <a:txBody>
                    <a:bodyPr/>
                    <a:lstStyle/>
                    <a:p>
                      <a:pPr marL="127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</a:rPr>
                        <a:t>Reading List entry – all 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extLst>
                  <a:ext uri="{0D108BD9-81ED-4DB2-BD59-A6C34878D82A}">
                    <a16:rowId xmlns:a16="http://schemas.microsoft.com/office/drawing/2014/main" val="1620491877"/>
                  </a:ext>
                </a:extLst>
              </a:tr>
              <a:tr h="400255"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</a:rPr>
                        <a:t>Essential 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tc>
                  <a:txBody>
                    <a:bodyPr/>
                    <a:lstStyle/>
                    <a:p>
                      <a:pPr marL="0" indent="0" algn="just">
                        <a:buFont typeface="+mj-lt"/>
                        <a:buNone/>
                        <a:defRPr/>
                      </a:pPr>
                      <a:r>
                        <a:rPr lang="en-GB" altLang="en-US" sz="1800" dirty="0">
                          <a:ea typeface="Calibri" panose="020F0502020204030204" pitchFamily="34" charset="0"/>
                        </a:rPr>
                        <a:t>Mullins, L. J. and McLean, J.E. (2019) </a:t>
                      </a:r>
                      <a:r>
                        <a:rPr lang="en-GB" altLang="en-US" sz="1800" i="1" dirty="0">
                          <a:ea typeface="Calibri" panose="020F0502020204030204" pitchFamily="34" charset="0"/>
                        </a:rPr>
                        <a:t>Organisational behaviour in the workplace</a:t>
                      </a:r>
                      <a:r>
                        <a:rPr lang="en-GB" altLang="en-US" sz="1800" dirty="0">
                          <a:ea typeface="Calibri" panose="020F0502020204030204" pitchFamily="34" charset="0"/>
                        </a:rPr>
                        <a:t>. 12th </a:t>
                      </a:r>
                      <a:r>
                        <a:rPr lang="en-GB" altLang="en-US" sz="1800" dirty="0" err="1">
                          <a:ea typeface="Calibri" panose="020F0502020204030204" pitchFamily="34" charset="0"/>
                        </a:rPr>
                        <a:t>edn</a:t>
                      </a:r>
                      <a:r>
                        <a:rPr lang="en-GB" altLang="en-US" sz="1800" dirty="0">
                          <a:ea typeface="Calibri" panose="020F0502020204030204" pitchFamily="34" charset="0"/>
                        </a:rPr>
                        <a:t>. Harlow: Pearson Education Limited.</a:t>
                      </a:r>
                    </a:p>
                  </a:txBody>
                  <a:tcPr marL="67310" marR="31750" marT="9525" marB="0"/>
                </a:tc>
                <a:extLst>
                  <a:ext uri="{0D108BD9-81ED-4DB2-BD59-A6C34878D82A}">
                    <a16:rowId xmlns:a16="http://schemas.microsoft.com/office/drawing/2014/main" val="2715844610"/>
                  </a:ext>
                </a:extLst>
              </a:tr>
              <a:tr h="485428"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1800" kern="100">
                          <a:solidFill>
                            <a:schemeClr val="tx1"/>
                          </a:solidFill>
                          <a:effectLst/>
                        </a:rPr>
                        <a:t>Essential </a:t>
                      </a:r>
                      <a:endParaRPr lang="en-GB" sz="18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tc>
                  <a:txBody>
                    <a:bodyPr/>
                    <a:lstStyle/>
                    <a:p>
                      <a:pPr marL="127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</a:rPr>
                        <a:t>Huczynski, A. and Buchanan, D.A. (2019) Organizational behaviour. 10</a:t>
                      </a:r>
                      <a:r>
                        <a:rPr lang="en-GB" sz="1800" kern="100" baseline="30000" dirty="0">
                          <a:solidFill>
                            <a:schemeClr val="tx1"/>
                          </a:solidFill>
                          <a:effectLst/>
                        </a:rPr>
                        <a:t>th</a:t>
                      </a: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</a:rPr>
                        <a:t> ed. Harlow: Pearson. 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extLst>
                  <a:ext uri="{0D108BD9-81ED-4DB2-BD59-A6C34878D82A}">
                    <a16:rowId xmlns:a16="http://schemas.microsoft.com/office/drawing/2014/main" val="306832315"/>
                  </a:ext>
                </a:extLst>
              </a:tr>
              <a:tr h="485428"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1800" kern="100">
                          <a:solidFill>
                            <a:schemeClr val="tx1"/>
                          </a:solidFill>
                          <a:effectLst/>
                        </a:rPr>
                        <a:t>Further </a:t>
                      </a:r>
                      <a:endParaRPr lang="en-GB" sz="18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tc>
                  <a:txBody>
                    <a:bodyPr/>
                    <a:lstStyle/>
                    <a:p>
                      <a:pPr marL="127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</a:rPr>
                        <a:t>Robbins, S., and Coulter, M. (2021) Management, Global Edition. 15</a:t>
                      </a:r>
                      <a:r>
                        <a:rPr lang="en-GB" sz="1800" kern="100" baseline="30000" dirty="0">
                          <a:solidFill>
                            <a:schemeClr val="tx1"/>
                          </a:solidFill>
                          <a:effectLst/>
                        </a:rPr>
                        <a:t>th</a:t>
                      </a: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</a:rPr>
                        <a:t> ed. London: Pearson. 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extLst>
                  <a:ext uri="{0D108BD9-81ED-4DB2-BD59-A6C34878D82A}">
                    <a16:rowId xmlns:a16="http://schemas.microsoft.com/office/drawing/2014/main" val="1837261111"/>
                  </a:ext>
                </a:extLst>
              </a:tr>
              <a:tr h="452786"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</a:rPr>
                        <a:t>Further 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tc>
                  <a:txBody>
                    <a:bodyPr/>
                    <a:lstStyle/>
                    <a:p>
                      <a:pPr marL="1270" indent="-6350" algn="just">
                        <a:lnSpc>
                          <a:spcPct val="97000"/>
                        </a:lnSpc>
                        <a:spcAft>
                          <a:spcPts val="110"/>
                        </a:spcAft>
                      </a:pPr>
                      <a:r>
                        <a:rPr lang="fi-FI" sz="1800" kern="100" dirty="0">
                          <a:solidFill>
                            <a:schemeClr val="tx1"/>
                          </a:solidFill>
                          <a:effectLst/>
                        </a:rPr>
                        <a:t>Cole, G.A &amp; Kelly, P. (2020) </a:t>
                      </a: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</a:rPr>
                        <a:t>Management Theory &amp; Practice. 9</a:t>
                      </a:r>
                      <a:r>
                        <a:rPr lang="en-GB" sz="1800" kern="100" baseline="30000" dirty="0">
                          <a:solidFill>
                            <a:schemeClr val="tx1"/>
                          </a:solidFill>
                          <a:effectLst/>
                        </a:rPr>
                        <a:t>th</a:t>
                      </a: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</a:rPr>
                        <a:t> ed. Andover: Cengage Learning. 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extLst>
                  <a:ext uri="{0D108BD9-81ED-4DB2-BD59-A6C34878D82A}">
                    <a16:rowId xmlns:a16="http://schemas.microsoft.com/office/drawing/2014/main" val="2036031502"/>
                  </a:ext>
                </a:extLst>
              </a:tr>
              <a:tr h="485428"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1800" kern="100">
                          <a:solidFill>
                            <a:schemeClr val="tx1"/>
                          </a:solidFill>
                          <a:effectLst/>
                        </a:rPr>
                        <a:t>Further </a:t>
                      </a:r>
                      <a:endParaRPr lang="en-GB" sz="18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tc>
                  <a:txBody>
                    <a:bodyPr/>
                    <a:lstStyle/>
                    <a:p>
                      <a:pPr marL="127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</a:rPr>
                        <a:t>Edwards, W. (1954) ‘The theory of decision making’, Psychological bulletin, 51(4), p. 380 - 417. 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extLst>
                  <a:ext uri="{0D108BD9-81ED-4DB2-BD59-A6C34878D82A}">
                    <a16:rowId xmlns:a16="http://schemas.microsoft.com/office/drawing/2014/main" val="2940658288"/>
                  </a:ext>
                </a:extLst>
              </a:tr>
              <a:tr h="700757"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  <a:spcAft>
                          <a:spcPts val="25"/>
                        </a:spcAft>
                      </a:pPr>
                      <a:r>
                        <a:rPr lang="en-GB" sz="1800" kern="100">
                          <a:solidFill>
                            <a:schemeClr val="tx1"/>
                          </a:solidFill>
                          <a:effectLst/>
                        </a:rPr>
                        <a:t>Further </a:t>
                      </a:r>
                      <a:endParaRPr lang="en-GB" sz="18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tc>
                  <a:txBody>
                    <a:bodyPr/>
                    <a:lstStyle/>
                    <a:p>
                      <a:pPr marL="1270" indent="-6350">
                        <a:lnSpc>
                          <a:spcPct val="100000"/>
                        </a:lnSpc>
                        <a:spcAft>
                          <a:spcPts val="25"/>
                        </a:spcAft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</a:rPr>
                        <a:t>Buchanan, L. and O’Connell, A. (2006) ‘A brief history of decision making,’ Harvard business review, 84(1), p.32. United States: Harvard Business School Press. 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310" marR="31750" marT="9525" marB="0"/>
                </a:tc>
                <a:extLst>
                  <a:ext uri="{0D108BD9-81ED-4DB2-BD59-A6C34878D82A}">
                    <a16:rowId xmlns:a16="http://schemas.microsoft.com/office/drawing/2014/main" val="177933695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A5717E6-0590-D23E-D0CB-4F7ABD7521DB}"/>
              </a:ext>
            </a:extLst>
          </p:cNvPr>
          <p:cNvSpPr txBox="1"/>
          <p:nvPr/>
        </p:nvSpPr>
        <p:spPr>
          <a:xfrm>
            <a:off x="597877" y="5080254"/>
            <a:ext cx="79365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All is available on UWTSD electronic library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FA64BD35-5F0E-661A-F24F-337496211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Learning practices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DB22A-D8D1-16D3-A065-73CCD92AF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Take notes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Draw concept map/mind map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Do homework – homework is provided at the last few slides. Make sure to complete them before the next session.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Ask questions!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Put the phones away!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dirty="0"/>
          </a:p>
          <a:p>
            <a:pPr marL="457200" indent="-457200">
              <a:buFont typeface="+mj-lt"/>
              <a:buAutoNum type="arabicPeriod"/>
              <a:defRPr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5CCC6-7C14-D454-6579-29C2EF9F2B6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05/02/2025</a:t>
            </a:fld>
            <a:endParaRPr lang="en-GB" altLang="en-US"/>
          </a:p>
        </p:txBody>
      </p:sp>
      <p:sp>
        <p:nvSpPr>
          <p:cNvPr id="16389" name="Slide Number Placeholder 4">
            <a:extLst>
              <a:ext uri="{FF2B5EF4-FFF2-40B4-BE49-F238E27FC236}">
                <a16:creationId xmlns:a16="http://schemas.microsoft.com/office/drawing/2014/main" id="{A1DA96EF-C808-367E-C4DA-747C32EA36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779C8EF-1739-4CA2-8406-7E529DFCEAC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230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FA64BD35-5F0E-661A-F24F-337496211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Learning practices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DB22A-D8D1-16D3-A065-73CCD92AF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000" dirty="0"/>
              <a:t>Good websites to watch: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000" dirty="0"/>
              <a:t>The library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000" dirty="0"/>
              <a:t>Google scholars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000" dirty="0"/>
              <a:t>Investopedia.com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000" dirty="0"/>
              <a:t>Businessinsider.com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000" dirty="0"/>
              <a:t>Reputable business periodical newspapers (Wall Street Journal, Bloomberg Businessweek, Fortune, Fast Company, Forbes, Financial Times, Harvard Business Review, etc.) – </a:t>
            </a: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get in the habit of reading at least one of them</a:t>
            </a:r>
            <a:r>
              <a:rPr lang="en-GB" sz="2000" dirty="0"/>
              <a:t>. Sign up to follow a few of these publications on X (Twitter) or other social media platforms.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5CCC6-7C14-D454-6579-29C2EF9F2B6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05/02/2025</a:t>
            </a:fld>
            <a:endParaRPr lang="en-GB" altLang="en-US"/>
          </a:p>
        </p:txBody>
      </p:sp>
      <p:sp>
        <p:nvSpPr>
          <p:cNvPr id="16389" name="Slide Number Placeholder 4">
            <a:extLst>
              <a:ext uri="{FF2B5EF4-FFF2-40B4-BE49-F238E27FC236}">
                <a16:creationId xmlns:a16="http://schemas.microsoft.com/office/drawing/2014/main" id="{A1DA96EF-C808-367E-C4DA-747C32EA36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779C8EF-1739-4CA2-8406-7E529DFCEAC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1787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>
            <a:extLst>
              <a:ext uri="{FF2B5EF4-FFF2-40B4-BE49-F238E27FC236}">
                <a16:creationId xmlns:a16="http://schemas.microsoft.com/office/drawing/2014/main" id="{5546A9EE-4095-4660-9C75-C1AF67F09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References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F2B9A-5D51-DA11-8BDE-9EC6AD27B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Mullins, L. J. and McLean, J.E. (2019) </a:t>
            </a:r>
            <a:r>
              <a:rPr lang="en-GB" altLang="en-US" sz="2000" i="1" dirty="0">
                <a:ea typeface="Calibri" panose="020F0502020204030204" pitchFamily="34" charset="0"/>
              </a:rPr>
              <a:t>Organisational behaviour in the workplace</a:t>
            </a:r>
            <a:r>
              <a:rPr lang="en-GB" altLang="en-US" sz="2000" dirty="0">
                <a:ea typeface="Calibri" panose="020F0502020204030204" pitchFamily="34" charset="0"/>
              </a:rPr>
              <a:t>. 12th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Harlow: Pearson Education Limited.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Huczynski, A. and Buchanan, D.A. (2019) </a:t>
            </a:r>
            <a:r>
              <a:rPr lang="en-GB" altLang="en-US" sz="2000" i="1" dirty="0">
                <a:ea typeface="Calibri" panose="020F0502020204030204" pitchFamily="34" charset="0"/>
              </a:rPr>
              <a:t>Organizational behaviour</a:t>
            </a:r>
            <a:r>
              <a:rPr lang="en-GB" altLang="en-US" sz="2000" dirty="0">
                <a:ea typeface="Calibri" panose="020F0502020204030204" pitchFamily="34" charset="0"/>
              </a:rPr>
              <a:t>. 10th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Harlow: Pearson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Robbins, S. and Coulter, M. (2021) </a:t>
            </a:r>
            <a:r>
              <a:rPr lang="en-GB" altLang="en-US" sz="2000" i="1" dirty="0">
                <a:ea typeface="Calibri" panose="020F0502020204030204" pitchFamily="34" charset="0"/>
              </a:rPr>
              <a:t>Management, Global Edition</a:t>
            </a:r>
            <a:r>
              <a:rPr lang="en-GB" altLang="en-US" sz="2000" dirty="0">
                <a:ea typeface="Calibri" panose="020F0502020204030204" pitchFamily="34" charset="0"/>
              </a:rPr>
              <a:t>. 15th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Pearson.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Cole, G. A. and Kelly, P. (2020) </a:t>
            </a:r>
            <a:r>
              <a:rPr lang="en-GB" altLang="en-US" sz="2000" i="1" dirty="0">
                <a:ea typeface="Calibri" panose="020F0502020204030204" pitchFamily="34" charset="0"/>
              </a:rPr>
              <a:t>Management theory and practice</a:t>
            </a:r>
            <a:r>
              <a:rPr lang="en-GB" altLang="en-US" sz="2000" dirty="0">
                <a:ea typeface="Calibri" panose="020F0502020204030204" pitchFamily="34" charset="0"/>
              </a:rPr>
              <a:t>. 9th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Hampshire: Cengage Learning EMEA.</a:t>
            </a:r>
            <a:endParaRPr lang="en-US" altLang="en-US" sz="2000" b="0" dirty="0"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38143-85F9-8CC6-E675-4952E0271B3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05/02/2025</a:t>
            </a:fld>
            <a:endParaRPr lang="en-GB" altLang="en-US"/>
          </a:p>
        </p:txBody>
      </p:sp>
      <p:sp>
        <p:nvSpPr>
          <p:cNvPr id="43013" name="Slide Number Placeholder 4">
            <a:extLst>
              <a:ext uri="{FF2B5EF4-FFF2-40B4-BE49-F238E27FC236}">
                <a16:creationId xmlns:a16="http://schemas.microsoft.com/office/drawing/2014/main" id="{A37249D9-8A2D-3303-012A-A82529B7EDC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75A96D4-6484-4C82-8D0E-114957AA041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A picture containing text, people&#10;&#10;Description automatically generated">
            <a:extLst>
              <a:ext uri="{FF2B5EF4-FFF2-40B4-BE49-F238E27FC236}">
                <a16:creationId xmlns:a16="http://schemas.microsoft.com/office/drawing/2014/main" id="{EE62FFE8-24DE-9EBD-0A5D-34D79FD48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738"/>
            <a:ext cx="9144000" cy="564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D86E6C-B7F6-01BB-6F13-8351AA8B08A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05/02/2025</a:t>
            </a:fld>
            <a:endParaRPr lang="en-GB" altLang="en-US"/>
          </a:p>
        </p:txBody>
      </p:sp>
      <p:sp>
        <p:nvSpPr>
          <p:cNvPr id="61444" name="Slide Number Placeholder 5">
            <a:extLst>
              <a:ext uri="{FF2B5EF4-FFF2-40B4-BE49-F238E27FC236}">
                <a16:creationId xmlns:a16="http://schemas.microsoft.com/office/drawing/2014/main" id="{7B9180F5-5C52-3E6F-A7CA-CE8578A0710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D84B19C-EF48-48E0-BD34-B76259A2D54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CE9DFBAE-00D4-6BF8-1873-9A387BF03DA1}"/>
              </a:ext>
            </a:extLst>
          </p:cNvPr>
          <p:cNvSpPr/>
          <p:nvPr/>
        </p:nvSpPr>
        <p:spPr>
          <a:xfrm>
            <a:off x="5435600" y="908050"/>
            <a:ext cx="3313113" cy="1973263"/>
          </a:xfrm>
          <a:prstGeom prst="wedgeEllipse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 dirty="0">
                <a:solidFill>
                  <a:schemeClr val="tx1"/>
                </a:solidFill>
              </a:rPr>
              <a:t>I have a question…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955</Words>
  <Application>Microsoft Office PowerPoint</Application>
  <PresentationFormat>On-screen Show (4:3)</PresentationFormat>
  <Paragraphs>152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Myriad Pro</vt:lpstr>
      <vt:lpstr>Aharoni</vt:lpstr>
      <vt:lpstr>Arial</vt:lpstr>
      <vt:lpstr>Calibri</vt:lpstr>
      <vt:lpstr>Symbol</vt:lpstr>
      <vt:lpstr>Times New Roman</vt:lpstr>
      <vt:lpstr>Wingdings</vt:lpstr>
      <vt:lpstr>20140311PresentationUWTSDTemplate</vt:lpstr>
      <vt:lpstr>LCBB4009</vt:lpstr>
      <vt:lpstr>Lesson Aims</vt:lpstr>
      <vt:lpstr>Attendance policy</vt:lpstr>
      <vt:lpstr>Aim(s) &amp; Learning Outcomes of the Module</vt:lpstr>
      <vt:lpstr>Indicative Contents</vt:lpstr>
      <vt:lpstr>Studying time</vt:lpstr>
      <vt:lpstr>Assessments</vt:lpstr>
      <vt:lpstr>Reading list</vt:lpstr>
      <vt:lpstr>Learning practices - 1</vt:lpstr>
      <vt:lpstr>Learning practices - 2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Anupam Mazumdar</cp:lastModifiedBy>
  <cp:revision>2</cp:revision>
  <dcterms:created xsi:type="dcterms:W3CDTF">2023-09-20T11:13:31Z</dcterms:created>
  <dcterms:modified xsi:type="dcterms:W3CDTF">2025-02-05T14:25:18Z</dcterms:modified>
</cp:coreProperties>
</file>