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7" r:id="rId1"/>
  </p:sldMasterIdLst>
  <p:notesMasterIdLst>
    <p:notesMasterId r:id="rId15"/>
  </p:notesMasterIdLst>
  <p:handoutMasterIdLst>
    <p:handoutMasterId r:id="rId16"/>
  </p:handoutMasterIdLst>
  <p:sldIdLst>
    <p:sldId id="274" r:id="rId2"/>
    <p:sldId id="289" r:id="rId3"/>
    <p:sldId id="282" r:id="rId4"/>
    <p:sldId id="281" r:id="rId5"/>
    <p:sldId id="285" r:id="rId6"/>
    <p:sldId id="286" r:id="rId7"/>
    <p:sldId id="291" r:id="rId8"/>
    <p:sldId id="292" r:id="rId9"/>
    <p:sldId id="287" r:id="rId10"/>
    <p:sldId id="290" r:id="rId11"/>
    <p:sldId id="296" r:id="rId12"/>
    <p:sldId id="294" r:id="rId13"/>
    <p:sldId id="295" r:id="rId14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0" autoAdjust="0"/>
    <p:restoredTop sz="80896" autoAdjust="0"/>
  </p:normalViewPr>
  <p:slideViewPr>
    <p:cSldViewPr snapToGrid="0">
      <p:cViewPr>
        <p:scale>
          <a:sx n="74" d="100"/>
          <a:sy n="74" d="100"/>
        </p:scale>
        <p:origin x="591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635DEE-A882-4ABC-8521-80863A59C7B4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AEA5F7-FEF0-46FB-9EEB-B639A22D91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50399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35F082-3F8D-4A97-8F16-08BE5C2FBE74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977DC7-D002-4700-8C57-22EC99E795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90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864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Trafod</a:t>
            </a:r>
            <a:r>
              <a:rPr lang="en-US" baseline="0" dirty="0" smtClean="0"/>
              <a:t> y </a:t>
            </a:r>
            <a:r>
              <a:rPr lang="en-US" baseline="0" dirty="0" err="1" smtClean="0"/>
              <a:t>darlleniad</a:t>
            </a:r>
            <a:r>
              <a:rPr lang="en-US" baseline="0" dirty="0" smtClean="0"/>
              <a:t> </a:t>
            </a:r>
            <a:r>
              <a:rPr lang="en-US" baseline="0" dirty="0" err="1" smtClean="0"/>
              <a:t>cyn-sesiwn</a:t>
            </a:r>
            <a:r>
              <a:rPr lang="en-US" baseline="0" dirty="0" smtClean="0"/>
              <a:t> – Discuss pre-session reading</a:t>
            </a:r>
          </a:p>
          <a:p>
            <a:r>
              <a:rPr lang="en-US" baseline="0" dirty="0" err="1" smtClean="0"/>
              <a:t>Taflen</a:t>
            </a:r>
            <a:r>
              <a:rPr lang="en-US" baseline="0" dirty="0" smtClean="0"/>
              <a:t> - Handout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977DC7-D002-4700-8C57-22EC99E7959A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9509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F51E9D-1987-4DC9-A67A-2E71B1B59CBA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7550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977DC7-D002-4700-8C57-22EC99E7959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2656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20865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7407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81280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14540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51625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2146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4973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75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60640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439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14743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3122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87156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886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/mathematics-and-numeracy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hwb.gov.wales/cwricwlwm-i-gymru/mathemateg-a-rhifedd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8708" y="327020"/>
            <a:ext cx="1155700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dirty="0" smtClean="0">
                <a:solidFill>
                  <a:schemeClr val="bg1"/>
                </a:solidFill>
              </a:rPr>
              <a:t>ECAD4003/C</a:t>
            </a:r>
          </a:p>
          <a:p>
            <a:pPr algn="ctr"/>
            <a:r>
              <a:rPr lang="en-US" sz="6000" dirty="0" err="1" smtClean="0">
                <a:solidFill>
                  <a:schemeClr val="bg1"/>
                </a:solidFill>
              </a:rPr>
              <a:t>Mathemateg</a:t>
            </a:r>
            <a:r>
              <a:rPr lang="en-US" sz="6000" dirty="0" smtClean="0">
                <a:solidFill>
                  <a:schemeClr val="bg1"/>
                </a:solidFill>
              </a:rPr>
              <a:t> </a:t>
            </a:r>
            <a:r>
              <a:rPr lang="mr-IN" sz="6000" dirty="0" smtClean="0">
                <a:solidFill>
                  <a:schemeClr val="bg1"/>
                </a:solidFill>
              </a:rPr>
              <a:t>–</a:t>
            </a:r>
            <a:r>
              <a:rPr lang="en-US" sz="6000" dirty="0" smtClean="0">
                <a:solidFill>
                  <a:schemeClr val="bg1"/>
                </a:solidFill>
              </a:rPr>
              <a:t> Mathematics 1</a:t>
            </a:r>
            <a:endParaRPr lang="en-US" sz="6000" dirty="0">
              <a:solidFill>
                <a:schemeClr val="bg1"/>
              </a:solidFill>
            </a:endParaRP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08708" y="4535605"/>
            <a:ext cx="11557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 smtClean="0">
                <a:solidFill>
                  <a:schemeClr val="bg1"/>
                </a:solidFill>
              </a:rPr>
              <a:t>10-02-2020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24445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2"/>
          <p:cNvSpPr txBox="1">
            <a:spLocks/>
          </p:cNvSpPr>
          <p:nvPr/>
        </p:nvSpPr>
        <p:spPr>
          <a:xfrm>
            <a:off x="6671256" y="2237725"/>
            <a:ext cx="4562270" cy="227247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sz="3600" dirty="0" smtClean="0"/>
              <a:t>Understanding number development in the Foundation Phase</a:t>
            </a:r>
            <a:endParaRPr lang="en-GB" sz="3600" dirty="0"/>
          </a:p>
        </p:txBody>
      </p:sp>
      <p:sp>
        <p:nvSpPr>
          <p:cNvPr id="3" name="Rectangle 2"/>
          <p:cNvSpPr/>
          <p:nvPr/>
        </p:nvSpPr>
        <p:spPr>
          <a:xfrm>
            <a:off x="515155" y="2237725"/>
            <a:ext cx="530609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 err="1"/>
              <a:t>Deall</a:t>
            </a:r>
            <a:r>
              <a:rPr lang="en-GB" sz="3600" dirty="0"/>
              <a:t> </a:t>
            </a:r>
            <a:r>
              <a:rPr lang="en-GB" sz="3600" dirty="0" err="1" smtClean="0"/>
              <a:t>sut</a:t>
            </a:r>
            <a:r>
              <a:rPr lang="en-GB" sz="3600" dirty="0" smtClean="0"/>
              <a:t> </a:t>
            </a:r>
            <a:r>
              <a:rPr lang="en-GB" sz="3600" dirty="0" err="1" smtClean="0"/>
              <a:t>mae</a:t>
            </a:r>
            <a:r>
              <a:rPr lang="en-GB" sz="3600" dirty="0" smtClean="0"/>
              <a:t> </a:t>
            </a:r>
            <a:r>
              <a:rPr lang="en-GB" sz="3600" dirty="0" err="1" smtClean="0"/>
              <a:t>dealltwriaeth</a:t>
            </a:r>
            <a:r>
              <a:rPr lang="en-GB" sz="3600" dirty="0" smtClean="0"/>
              <a:t> o </a:t>
            </a:r>
            <a:r>
              <a:rPr lang="en-GB" sz="3600" dirty="0" err="1" smtClean="0"/>
              <a:t>rif</a:t>
            </a:r>
            <a:r>
              <a:rPr lang="en-GB" sz="3600" dirty="0" smtClean="0"/>
              <a:t> </a:t>
            </a:r>
            <a:r>
              <a:rPr lang="en-GB" sz="3600" dirty="0" err="1" smtClean="0"/>
              <a:t>yn</a:t>
            </a:r>
            <a:r>
              <a:rPr lang="en-GB" sz="3600" dirty="0" smtClean="0"/>
              <a:t> </a:t>
            </a:r>
            <a:r>
              <a:rPr lang="en-GB" sz="3600" dirty="0" err="1" smtClean="0"/>
              <a:t>datblygu</a:t>
            </a:r>
            <a:r>
              <a:rPr lang="en-GB" sz="3600" dirty="0" smtClean="0"/>
              <a:t> y </a:t>
            </a:r>
            <a:r>
              <a:rPr lang="en-GB" sz="3600" dirty="0" err="1" smtClean="0"/>
              <a:t>Cyfnod</a:t>
            </a:r>
            <a:r>
              <a:rPr lang="en-GB" sz="3600" dirty="0" smtClean="0"/>
              <a:t> Sylfaen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6771168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606183" y="254767"/>
            <a:ext cx="11009348" cy="150706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 err="1" smtClean="0"/>
              <a:t>Amcanion</a:t>
            </a:r>
            <a:r>
              <a:rPr lang="en-GB" dirty="0" smtClean="0"/>
              <a:t> y </a:t>
            </a:r>
            <a:r>
              <a:rPr lang="en-GB" dirty="0" err="1" smtClean="0"/>
              <a:t>Sesiwn</a:t>
            </a:r>
            <a:r>
              <a:rPr lang="en-GB" dirty="0" smtClean="0"/>
              <a:t> - Session Objectives</a:t>
            </a:r>
            <a:endParaRPr lang="en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6110856" y="1280739"/>
            <a:ext cx="6108934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/>
              <a:t>By the end of this session, you should be able to:</a:t>
            </a:r>
          </a:p>
          <a:p>
            <a:r>
              <a:rPr lang="en-GB" dirty="0" smtClean="0"/>
              <a:t>understand and apply a theoretical model for learning and teaching early number concepts</a:t>
            </a:r>
          </a:p>
          <a:p>
            <a:r>
              <a:rPr lang="en-GB" dirty="0" smtClean="0"/>
              <a:t>identify and apply common resources to support mathematics teaching in the primary school</a:t>
            </a:r>
          </a:p>
          <a:p>
            <a:r>
              <a:rPr lang="en-GB" dirty="0"/>
              <a:t>u</a:t>
            </a:r>
            <a:r>
              <a:rPr lang="en-GB" dirty="0" smtClean="0"/>
              <a:t>nderstand curriculum expectations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279980" y="1280739"/>
            <a:ext cx="5877103" cy="417629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 err="1" smtClean="0"/>
              <a:t>Erbyn</a:t>
            </a:r>
            <a:r>
              <a:rPr lang="en-GB" dirty="0" smtClean="0"/>
              <a:t> </a:t>
            </a:r>
            <a:r>
              <a:rPr lang="en-GB" dirty="0" err="1" smtClean="0"/>
              <a:t>diwedd</a:t>
            </a:r>
            <a:r>
              <a:rPr lang="en-GB" dirty="0" smtClean="0"/>
              <a:t> y </a:t>
            </a:r>
            <a:r>
              <a:rPr lang="en-GB" dirty="0" err="1" smtClean="0"/>
              <a:t>sesiwn</a:t>
            </a:r>
            <a:r>
              <a:rPr lang="en-GB" dirty="0" smtClean="0"/>
              <a:t> </a:t>
            </a:r>
            <a:r>
              <a:rPr lang="en-GB" dirty="0" err="1" smtClean="0"/>
              <a:t>dylech</a:t>
            </a:r>
            <a:r>
              <a:rPr lang="en-GB" dirty="0" smtClean="0"/>
              <a:t> </a:t>
            </a:r>
            <a:r>
              <a:rPr lang="en-GB" dirty="0" err="1" smtClean="0"/>
              <a:t>fedru</a:t>
            </a:r>
            <a:r>
              <a:rPr lang="en-GB" dirty="0" smtClean="0"/>
              <a:t>:</a:t>
            </a:r>
          </a:p>
          <a:p>
            <a:r>
              <a:rPr lang="en-GB" dirty="0" err="1" smtClean="0"/>
              <a:t>deall</a:t>
            </a:r>
            <a:r>
              <a:rPr lang="en-GB" dirty="0" smtClean="0"/>
              <a:t> a </a:t>
            </a:r>
            <a:r>
              <a:rPr lang="en-GB" dirty="0" err="1" smtClean="0"/>
              <a:t>chymhwyso</a:t>
            </a:r>
            <a:r>
              <a:rPr lang="en-GB" dirty="0" smtClean="0"/>
              <a:t> </a:t>
            </a:r>
            <a:r>
              <a:rPr lang="en-GB" dirty="0" smtClean="0"/>
              <a:t>model </a:t>
            </a:r>
            <a:r>
              <a:rPr lang="en-GB" dirty="0" err="1" smtClean="0"/>
              <a:t>damcaniaethol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ac </a:t>
            </a:r>
            <a:r>
              <a:rPr lang="en-GB" dirty="0" err="1" smtClean="0"/>
              <a:t>addysgu</a:t>
            </a:r>
            <a:r>
              <a:rPr lang="en-GB" dirty="0" smtClean="0"/>
              <a:t> </a:t>
            </a:r>
            <a:r>
              <a:rPr lang="en-GB" dirty="0" err="1" smtClean="0"/>
              <a:t>cysyniadau</a:t>
            </a:r>
            <a:r>
              <a:rPr lang="en-GB" dirty="0" smtClean="0"/>
              <a:t> </a:t>
            </a:r>
            <a:r>
              <a:rPr lang="en-GB" dirty="0" err="1" smtClean="0"/>
              <a:t>rhif</a:t>
            </a:r>
            <a:r>
              <a:rPr lang="en-GB" dirty="0" smtClean="0"/>
              <a:t> </a:t>
            </a:r>
            <a:r>
              <a:rPr lang="en-GB" dirty="0" err="1" smtClean="0"/>
              <a:t>cynnar</a:t>
            </a:r>
            <a:endParaRPr lang="en-GB" dirty="0" smtClean="0"/>
          </a:p>
          <a:p>
            <a:r>
              <a:rPr lang="en-GB" dirty="0" err="1" smtClean="0"/>
              <a:t>adnabod</a:t>
            </a:r>
            <a:r>
              <a:rPr lang="en-GB" dirty="0" smtClean="0"/>
              <a:t> a </a:t>
            </a:r>
            <a:r>
              <a:rPr lang="en-GB" dirty="0" err="1" smtClean="0"/>
              <a:t>chymhwyso</a:t>
            </a:r>
            <a:r>
              <a:rPr lang="en-GB" dirty="0" smtClean="0"/>
              <a:t> </a:t>
            </a:r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cyffredin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gefnogi</a:t>
            </a:r>
            <a:r>
              <a:rPr lang="en-GB" dirty="0" smtClean="0"/>
              <a:t> </a:t>
            </a:r>
            <a:r>
              <a:rPr lang="en-GB" dirty="0" err="1" smtClean="0"/>
              <a:t>addysgu</a:t>
            </a:r>
            <a:r>
              <a:rPr lang="en-GB" dirty="0" smtClean="0"/>
              <a:t> </a:t>
            </a:r>
            <a:r>
              <a:rPr lang="en-GB" dirty="0" err="1" smtClean="0"/>
              <a:t>mathemateg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r>
              <a:rPr lang="en-GB" dirty="0" smtClean="0"/>
              <a:t> </a:t>
            </a:r>
            <a:r>
              <a:rPr lang="en-GB" dirty="0" err="1" smtClean="0"/>
              <a:t>gynradd</a:t>
            </a:r>
            <a:endParaRPr lang="en-GB" dirty="0" smtClean="0"/>
          </a:p>
          <a:p>
            <a:r>
              <a:rPr lang="en-GB" dirty="0" err="1"/>
              <a:t>d</a:t>
            </a:r>
            <a:r>
              <a:rPr lang="en-GB" dirty="0" err="1" smtClean="0"/>
              <a:t>eall</a:t>
            </a:r>
            <a:r>
              <a:rPr lang="en-GB" dirty="0" smtClean="0"/>
              <a:t> y </a:t>
            </a:r>
            <a:r>
              <a:rPr lang="en-GB" dirty="0" err="1" smtClean="0"/>
              <a:t>disgwyliadau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y </a:t>
            </a:r>
            <a:r>
              <a:rPr lang="en-GB" dirty="0" err="1" smtClean="0"/>
              <a:t>cwricwlwm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774844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889687" y="5736623"/>
            <a:ext cx="63348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http</a:t>
            </a:r>
            <a:r>
              <a:rPr lang="en-GB" dirty="0"/>
              <a:t>://studysites.uk.sagepub.com/haylock/Making%20Connections.pdf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89687" y="5090292"/>
            <a:ext cx="79083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Haylock with </a:t>
            </a:r>
            <a:r>
              <a:rPr lang="en-GB" dirty="0" smtClean="0"/>
              <a:t>Thangata (2007) , </a:t>
            </a:r>
            <a:r>
              <a:rPr lang="en-GB" i="1" dirty="0"/>
              <a:t>Key Concepts in Teaching Primary </a:t>
            </a:r>
            <a:r>
              <a:rPr lang="en-GB" i="1" dirty="0" smtClean="0"/>
              <a:t>Mathematics, </a:t>
            </a:r>
            <a:r>
              <a:rPr lang="en-GB" dirty="0" smtClean="0"/>
              <a:t>SAGE available at: 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08559" y="2584070"/>
            <a:ext cx="2641764" cy="231714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675809" y="544313"/>
            <a:ext cx="4200446" cy="13080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US" sz="3200" dirty="0" smtClean="0">
                <a:solidFill>
                  <a:srgbClr val="000000"/>
                </a:solidFill>
              </a:rPr>
              <a:t>Y Model </a:t>
            </a:r>
            <a:r>
              <a:rPr lang="en-US" sz="3200" dirty="0" err="1" smtClean="0">
                <a:solidFill>
                  <a:srgbClr val="000000"/>
                </a:solidFill>
              </a:rPr>
              <a:t>Cysylltiadau</a:t>
            </a:r>
            <a:endParaRPr lang="en-US" sz="3200" dirty="0" smtClean="0">
              <a:solidFill>
                <a:srgbClr val="000000"/>
              </a:solidFill>
            </a:endParaRPr>
          </a:p>
          <a:p>
            <a:r>
              <a:rPr lang="en-US" sz="3200" dirty="0" smtClean="0">
                <a:solidFill>
                  <a:srgbClr val="000000"/>
                </a:solidFill>
              </a:rPr>
              <a:t>The </a:t>
            </a:r>
            <a:r>
              <a:rPr lang="en-US" sz="3200" dirty="0" smtClean="0">
                <a:solidFill>
                  <a:srgbClr val="000000"/>
                </a:solidFill>
              </a:rPr>
              <a:t>Connections </a:t>
            </a:r>
            <a:r>
              <a:rPr lang="en-US" sz="3200" dirty="0" smtClean="0">
                <a:solidFill>
                  <a:srgbClr val="000000"/>
                </a:solidFill>
              </a:rPr>
              <a:t>Model</a:t>
            </a:r>
            <a:endParaRPr lang="en-US" sz="3200" dirty="0">
              <a:solidFill>
                <a:srgbClr val="000000"/>
              </a:solidFill>
            </a:endParaRPr>
          </a:p>
        </p:txBody>
      </p:sp>
      <p:grpSp>
        <p:nvGrpSpPr>
          <p:cNvPr id="13" name="Group 12"/>
          <p:cNvGrpSpPr/>
          <p:nvPr/>
        </p:nvGrpSpPr>
        <p:grpSpPr>
          <a:xfrm>
            <a:off x="389758" y="181233"/>
            <a:ext cx="7455528" cy="4678054"/>
            <a:chOff x="389758" y="181233"/>
            <a:chExt cx="7455528" cy="4678054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90832" y="181233"/>
              <a:ext cx="6790723" cy="4678054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4633274" y="642011"/>
              <a:ext cx="182818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err="1" smtClean="0">
                  <a:solidFill>
                    <a:srgbClr val="000000"/>
                  </a:solidFill>
                </a:rPr>
                <a:t>symbolau</a:t>
              </a:r>
              <a:endParaRPr lang="en-US" sz="2400" dirty="0">
                <a:solidFill>
                  <a:srgbClr val="000000"/>
                </a:solidFill>
              </a:endParaRP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474307" y="1827211"/>
              <a:ext cx="137097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err="1" smtClean="0">
                  <a:solidFill>
                    <a:srgbClr val="000000"/>
                  </a:solidFill>
                </a:rPr>
                <a:t>lluniau</a:t>
              </a:r>
              <a:endParaRPr lang="en-US" sz="2400" dirty="0">
                <a:solidFill>
                  <a:srgbClr val="000000"/>
                </a:solidFill>
              </a:endParaRP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5663768" y="3626508"/>
              <a:ext cx="9500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err="1" smtClean="0">
                  <a:solidFill>
                    <a:srgbClr val="000000"/>
                  </a:solidFill>
                </a:rPr>
                <a:t>iaith</a:t>
              </a:r>
              <a:endParaRPr lang="en-US" sz="2400" dirty="0">
                <a:solidFill>
                  <a:srgbClr val="000000"/>
                </a:solidFill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389758" y="2795511"/>
              <a:ext cx="1433311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err="1" smtClean="0">
                  <a:solidFill>
                    <a:srgbClr val="000000"/>
                  </a:solidFill>
                </a:rPr>
                <a:t>Profiadau</a:t>
              </a:r>
              <a:r>
                <a:rPr lang="en-US" sz="2400" dirty="0" smtClean="0">
                  <a:solidFill>
                    <a:srgbClr val="000000"/>
                  </a:solidFill>
                </a:rPr>
                <a:t> </a:t>
              </a:r>
              <a:r>
                <a:rPr lang="en-US" sz="2400" dirty="0" err="1" smtClean="0">
                  <a:solidFill>
                    <a:srgbClr val="000000"/>
                  </a:solidFill>
                </a:rPr>
                <a:t>diriaethol</a:t>
              </a:r>
              <a:endParaRPr lang="en-US" sz="2400" dirty="0">
                <a:solidFill>
                  <a:srgbClr val="0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79284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mtClean="0"/>
              <a:t>Tasg - Task</a:t>
            </a:r>
            <a:endParaRPr lang="en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838200" y="1270814"/>
            <a:ext cx="5181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 smtClean="0"/>
              <a:t>Defnyddiwch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diriaethol</a:t>
            </a:r>
            <a:r>
              <a:rPr lang="en-GB" dirty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delweddau</a:t>
            </a:r>
            <a:r>
              <a:rPr lang="en-GB" dirty="0" smtClean="0"/>
              <a:t> (</a:t>
            </a:r>
            <a:r>
              <a:rPr lang="en-GB" dirty="0" err="1" smtClean="0"/>
              <a:t>lluniau</a:t>
            </a:r>
            <a:r>
              <a:rPr lang="en-GB" dirty="0" smtClean="0"/>
              <a:t>)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bwrdd</a:t>
            </a:r>
            <a:endParaRPr lang="en-GB" dirty="0" smtClean="0"/>
          </a:p>
          <a:p>
            <a:r>
              <a:rPr lang="en-GB" dirty="0" err="1" smtClean="0"/>
              <a:t>Ystyriwch</a:t>
            </a:r>
            <a:r>
              <a:rPr lang="en-GB" dirty="0" smtClean="0"/>
              <a:t> </a:t>
            </a:r>
            <a:r>
              <a:rPr lang="en-GB" b="1" dirty="0" err="1" smtClean="0"/>
              <a:t>sut</a:t>
            </a:r>
            <a:r>
              <a:rPr lang="en-GB" b="1" dirty="0" smtClean="0"/>
              <a:t> </a:t>
            </a:r>
            <a:r>
              <a:rPr lang="en-GB" b="1" dirty="0" err="1" smtClean="0"/>
              <a:t>fyddech</a:t>
            </a:r>
            <a:r>
              <a:rPr lang="en-GB" b="1" dirty="0" smtClean="0"/>
              <a:t> </a:t>
            </a:r>
            <a:r>
              <a:rPr lang="en-GB" b="1" dirty="0" err="1" smtClean="0"/>
              <a:t>yn</a:t>
            </a:r>
            <a:r>
              <a:rPr lang="en-GB" b="1" dirty="0" smtClean="0"/>
              <a:t> </a:t>
            </a:r>
            <a:r>
              <a:rPr lang="en-GB" b="1" dirty="0" err="1" smtClean="0"/>
              <a:t>modelu</a:t>
            </a:r>
            <a:r>
              <a:rPr lang="en-GB" b="1" dirty="0" smtClean="0"/>
              <a:t> y </a:t>
            </a:r>
            <a:r>
              <a:rPr lang="en-GB" b="1" dirty="0" err="1" smtClean="0"/>
              <a:t>syniadau</a:t>
            </a:r>
            <a:r>
              <a:rPr lang="en-GB" b="1" dirty="0" smtClean="0"/>
              <a:t> </a:t>
            </a:r>
            <a:r>
              <a:rPr lang="en-GB" b="1" dirty="0" err="1" smtClean="0"/>
              <a:t>mathemategol</a:t>
            </a:r>
            <a:r>
              <a:rPr lang="en-GB" b="1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cardiau</a:t>
            </a:r>
            <a:r>
              <a:rPr lang="en-GB" dirty="0" smtClean="0"/>
              <a:t> </a:t>
            </a:r>
            <a:r>
              <a:rPr lang="en-GB" dirty="0" err="1" smtClean="0"/>
              <a:t>cwestiynau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096000" y="1270814"/>
            <a:ext cx="5181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Use the concrete resources and the visual images (pictures) on your table</a:t>
            </a:r>
          </a:p>
          <a:p>
            <a:r>
              <a:rPr lang="en-GB" dirty="0" smtClean="0"/>
              <a:t>Consider </a:t>
            </a:r>
            <a:r>
              <a:rPr lang="en-GB" b="1" dirty="0" smtClean="0"/>
              <a:t>how you would model the mathematical ideas </a:t>
            </a:r>
            <a:r>
              <a:rPr lang="en-GB" dirty="0" smtClean="0"/>
              <a:t>on the question cards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5720" y="3965201"/>
            <a:ext cx="3057267" cy="87471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59569" y="3566480"/>
            <a:ext cx="1894231" cy="156446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033" y="3851787"/>
            <a:ext cx="1884288" cy="157713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7683" y="3925847"/>
            <a:ext cx="1643173" cy="1643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0162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 err="1" smtClean="0"/>
              <a:t>Adborth</a:t>
            </a:r>
            <a:r>
              <a:rPr lang="en-GB" dirty="0" smtClean="0"/>
              <a:t> - Feedback</a:t>
            </a:r>
            <a:endParaRPr lang="en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026332" y="1222073"/>
            <a:ext cx="5181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 smtClean="0"/>
              <a:t>Manteision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Cyfyngiadau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mae’n</a:t>
            </a:r>
            <a:r>
              <a:rPr lang="en-GB" dirty="0" smtClean="0"/>
              <a:t> </a:t>
            </a:r>
            <a:r>
              <a:rPr lang="en-GB" dirty="0" err="1" smtClean="0"/>
              <a:t>ymwneud</a:t>
            </a:r>
            <a:r>
              <a:rPr lang="en-GB" dirty="0" smtClean="0"/>
              <a:t> </a:t>
            </a:r>
            <a:r>
              <a:rPr lang="en-GB" dirty="0" err="1" smtClean="0"/>
              <a:t>gyda’r</a:t>
            </a:r>
            <a:r>
              <a:rPr lang="en-GB" dirty="0" smtClean="0"/>
              <a:t> Model </a:t>
            </a:r>
            <a:r>
              <a:rPr lang="en-GB" dirty="0" err="1" smtClean="0"/>
              <a:t>Cysylltiadau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7512032" y="1222073"/>
            <a:ext cx="5181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Benefits?</a:t>
            </a:r>
          </a:p>
          <a:p>
            <a:r>
              <a:rPr lang="en-GB" dirty="0" smtClean="0"/>
              <a:t>Limitations?</a:t>
            </a:r>
          </a:p>
          <a:p>
            <a:r>
              <a:rPr lang="en-GB" dirty="0" smtClean="0"/>
              <a:t>How does it link to the Connections Model?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9621" y="3042039"/>
            <a:ext cx="3273899" cy="225535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142536" y="3134912"/>
            <a:ext cx="1510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 smtClean="0">
                <a:solidFill>
                  <a:srgbClr val="000000"/>
                </a:solidFill>
              </a:rPr>
              <a:t>symbolau</a:t>
            </a:r>
            <a:endParaRPr lang="en-US" sz="2400" dirty="0">
              <a:solidFill>
                <a:srgbClr val="00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243021" y="4108945"/>
            <a:ext cx="14935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 smtClean="0">
                <a:solidFill>
                  <a:srgbClr val="000000"/>
                </a:solidFill>
              </a:rPr>
              <a:t>lluniau</a:t>
            </a:r>
            <a:endParaRPr lang="en-US" sz="2400" dirty="0">
              <a:solidFill>
                <a:srgbClr val="00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786710" y="4947182"/>
            <a:ext cx="10339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 smtClean="0">
                <a:solidFill>
                  <a:srgbClr val="000000"/>
                </a:solidFill>
              </a:rPr>
              <a:t>iaith</a:t>
            </a:r>
            <a:endParaRPr lang="en-US" sz="2400" dirty="0">
              <a:solidFill>
                <a:srgbClr val="00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130920" y="4689306"/>
            <a:ext cx="228133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 smtClean="0">
                <a:solidFill>
                  <a:srgbClr val="000000"/>
                </a:solidFill>
              </a:rPr>
              <a:t>Profiadau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diriaethol</a:t>
            </a:r>
            <a:endParaRPr lang="en-US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7240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66377" y="829011"/>
            <a:ext cx="6338410" cy="1138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 smtClean="0"/>
              <a:t>Clip </a:t>
            </a:r>
            <a:r>
              <a:rPr lang="en-GB" sz="3200" dirty="0" err="1" smtClean="0"/>
              <a:t>Fideo</a:t>
            </a:r>
            <a:r>
              <a:rPr lang="en-GB" sz="3200" dirty="0" smtClean="0"/>
              <a:t> – Video Clip</a:t>
            </a:r>
            <a:endParaRPr lang="en-GB" sz="32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Cloud Callout 2"/>
          <p:cNvSpPr/>
          <p:nvPr/>
        </p:nvSpPr>
        <p:spPr>
          <a:xfrm>
            <a:off x="204232" y="2171448"/>
            <a:ext cx="11437283" cy="4610101"/>
          </a:xfrm>
          <a:prstGeom prst="cloudCallout">
            <a:avLst>
              <a:gd name="adj1" fmla="val -51766"/>
              <a:gd name="adj2" fmla="val 59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450477" y="3359171"/>
            <a:ext cx="442960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Pa </a:t>
            </a:r>
            <a:r>
              <a:rPr lang="en-GB" sz="2800" dirty="0" err="1" smtClean="0"/>
              <a:t>elfennau</a:t>
            </a:r>
            <a:r>
              <a:rPr lang="en-GB" sz="2800" dirty="0" smtClean="0"/>
              <a:t> </a:t>
            </a:r>
            <a:r>
              <a:rPr lang="en-GB" sz="2800" dirty="0" err="1"/>
              <a:t>o’r</a:t>
            </a:r>
            <a:r>
              <a:rPr lang="en-GB" sz="2800" dirty="0"/>
              <a:t> model </a:t>
            </a:r>
            <a:r>
              <a:rPr lang="en-GB" sz="2800" dirty="0" err="1" smtClean="0"/>
              <a:t>cysylltiadau</a:t>
            </a:r>
            <a:r>
              <a:rPr lang="en-GB" sz="2800" dirty="0" smtClean="0"/>
              <a:t> </a:t>
            </a:r>
            <a:r>
              <a:rPr lang="en-GB" sz="2800" dirty="0" err="1"/>
              <a:t>sydd</a:t>
            </a:r>
            <a:r>
              <a:rPr lang="en-GB" sz="2800" dirty="0"/>
              <a:t> </a:t>
            </a:r>
            <a:r>
              <a:rPr lang="en-GB" sz="2800" dirty="0" err="1"/>
              <a:t>i’w</a:t>
            </a:r>
            <a:r>
              <a:rPr lang="en-GB" sz="2800" dirty="0"/>
              <a:t> </a:t>
            </a:r>
            <a:r>
              <a:rPr lang="en-GB" sz="2800" dirty="0" err="1" smtClean="0"/>
              <a:t>gweld</a:t>
            </a:r>
            <a:r>
              <a:rPr lang="en-GB" sz="2800" dirty="0" smtClean="0"/>
              <a:t>? </a:t>
            </a:r>
            <a:endParaRPr lang="en-GB" sz="2800" dirty="0"/>
          </a:p>
          <a:p>
            <a:endParaRPr lang="en-GB" sz="2800" dirty="0"/>
          </a:p>
          <a:p>
            <a:r>
              <a:rPr lang="en-GB" sz="2800" dirty="0" err="1"/>
              <a:t>G</a:t>
            </a:r>
            <a:r>
              <a:rPr lang="en-GB" sz="2800" dirty="0" err="1" smtClean="0"/>
              <a:t>wnewch</a:t>
            </a:r>
            <a:r>
              <a:rPr lang="en-GB" sz="2800" dirty="0" smtClean="0"/>
              <a:t> </a:t>
            </a:r>
            <a:r>
              <a:rPr lang="en-GB" sz="2800" dirty="0" err="1"/>
              <a:t>nodyn</a:t>
            </a:r>
            <a:r>
              <a:rPr lang="en-GB" sz="2800" dirty="0"/>
              <a:t> </a:t>
            </a:r>
            <a:r>
              <a:rPr lang="en-GB" sz="2800" dirty="0" smtClean="0"/>
              <a:t>o bob </a:t>
            </a:r>
            <a:r>
              <a:rPr lang="en-GB" sz="2800" dirty="0" err="1" smtClean="0"/>
              <a:t>agwedd</a:t>
            </a:r>
            <a:r>
              <a:rPr lang="en-GB" sz="2800" dirty="0" smtClean="0"/>
              <a:t> </a:t>
            </a:r>
            <a:r>
              <a:rPr lang="en-GB" sz="2800" dirty="0" err="1" smtClean="0"/>
              <a:t>rydych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eu</a:t>
            </a:r>
            <a:r>
              <a:rPr lang="en-GB" sz="2800" dirty="0" smtClean="0"/>
              <a:t> </a:t>
            </a:r>
            <a:r>
              <a:rPr lang="en-GB" sz="2800" dirty="0" err="1" smtClean="0"/>
              <a:t>gweld</a:t>
            </a:r>
            <a:r>
              <a:rPr lang="en-GB" sz="2800" dirty="0" smtClean="0"/>
              <a:t>. </a:t>
            </a:r>
            <a:endParaRPr lang="en-GB" sz="28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7405" y="167141"/>
            <a:ext cx="4234595" cy="291716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0101206" y="459679"/>
            <a:ext cx="14179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symbolau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0941226" y="1101460"/>
            <a:ext cx="9071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lluniau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907584" y="2300617"/>
            <a:ext cx="77329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err="1" smtClean="0">
                <a:solidFill>
                  <a:srgbClr val="000000"/>
                </a:solidFill>
              </a:rPr>
              <a:t>iaith</a:t>
            </a:r>
            <a:endParaRPr lang="en-US" sz="1600" dirty="0">
              <a:solidFill>
                <a:srgbClr val="0000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7957405" y="1885119"/>
            <a:ext cx="16981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err="1" smtClean="0">
                <a:solidFill>
                  <a:srgbClr val="000000"/>
                </a:solidFill>
              </a:rPr>
              <a:t>Profiadau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diriaethol</a:t>
            </a:r>
            <a:endParaRPr lang="en-US" sz="1600" dirty="0">
              <a:solidFill>
                <a:srgbClr val="0000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798443" y="3223088"/>
            <a:ext cx="471263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What elements of the connections model can be seen?</a:t>
            </a:r>
            <a:endParaRPr lang="en-GB" sz="2800" dirty="0"/>
          </a:p>
          <a:p>
            <a:endParaRPr lang="en-GB" sz="2800" dirty="0"/>
          </a:p>
          <a:p>
            <a:r>
              <a:rPr lang="en-GB" sz="2800" dirty="0" smtClean="0"/>
              <a:t>Make a note of all the aspects that you can see.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6482930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262237"/>
            <a:ext cx="11901196" cy="743712"/>
          </a:xfrm>
        </p:spPr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+mn-lt"/>
              </a:rPr>
              <a:t>Disgwyliadau</a:t>
            </a:r>
            <a:r>
              <a:rPr lang="en-GB" sz="4000" dirty="0">
                <a:latin typeface="+mn-lt"/>
              </a:rPr>
              <a:t> </a:t>
            </a:r>
            <a:r>
              <a:rPr lang="en-GB" sz="4000" dirty="0" err="1" smtClean="0">
                <a:latin typeface="+mn-lt"/>
              </a:rPr>
              <a:t>cenedlaethol</a:t>
            </a:r>
            <a:r>
              <a:rPr lang="en-GB" sz="4000" dirty="0" smtClean="0">
                <a:latin typeface="+mn-lt"/>
              </a:rPr>
              <a:t> – National Expectations</a:t>
            </a:r>
            <a:endParaRPr lang="en-GB" sz="40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15100" y="1083712"/>
            <a:ext cx="5526355" cy="4041029"/>
          </a:xfrm>
        </p:spPr>
        <p:txBody>
          <a:bodyPr>
            <a:normAutofit fontScale="92500" lnSpcReduction="10000"/>
          </a:bodyPr>
          <a:lstStyle/>
          <a:p>
            <a:pPr marL="0" indent="0">
              <a:spcAft>
                <a:spcPts val="1800"/>
              </a:spcAft>
            </a:pPr>
            <a:r>
              <a:rPr lang="en-GB" sz="3600" dirty="0"/>
              <a:t> </a:t>
            </a:r>
            <a:r>
              <a:rPr lang="en-GB" sz="3600" dirty="0" smtClean="0"/>
              <a:t>Look at the Mathematical Development section of the Foundation Phase Framework (2015) </a:t>
            </a:r>
          </a:p>
          <a:p>
            <a:pPr marL="0" indent="0">
              <a:spcAft>
                <a:spcPts val="1800"/>
              </a:spcAft>
            </a:pPr>
            <a:r>
              <a:rPr lang="en-GB" sz="3600" dirty="0" smtClean="0"/>
              <a:t>Pay particular attention to the </a:t>
            </a:r>
            <a:r>
              <a:rPr lang="en-GB" sz="3600" b="1" dirty="0" smtClean="0"/>
              <a:t>development of pupils’ number skills</a:t>
            </a:r>
            <a:r>
              <a:rPr lang="en-GB" sz="3600" dirty="0" smtClean="0"/>
              <a:t> from nursery through to year two</a:t>
            </a:r>
          </a:p>
          <a:p>
            <a:pPr marL="0" indent="0">
              <a:spcAft>
                <a:spcPts val="1800"/>
              </a:spcAft>
              <a:buNone/>
            </a:pPr>
            <a:endParaRPr lang="en-GB" dirty="0"/>
          </a:p>
        </p:txBody>
      </p:sp>
      <p:pic>
        <p:nvPicPr>
          <p:cNvPr id="9" name="Picture 8" descr="Screen shot 2016-02-06 at 11.16.40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8654" y="4743719"/>
            <a:ext cx="2371332" cy="1676400"/>
          </a:xfrm>
          <a:prstGeom prst="rect">
            <a:avLst/>
          </a:prstGeom>
        </p:spPr>
      </p:pic>
      <p:pic>
        <p:nvPicPr>
          <p:cNvPr id="10" name="Picture 9" descr="Screen shot 2016-02-06 at 11.16.20 AM.png"/>
          <p:cNvPicPr>
            <a:picLocks noChangeAspect="1"/>
          </p:cNvPicPr>
          <p:nvPr/>
        </p:nvPicPr>
        <p:blipFill>
          <a:blip r:embed="rId4"/>
          <a:srcRect l="2906" t="4553" r="2663"/>
          <a:stretch>
            <a:fillRect/>
          </a:stretch>
        </p:blipFill>
        <p:spPr>
          <a:xfrm>
            <a:off x="4109742" y="4743719"/>
            <a:ext cx="2716946" cy="1752600"/>
          </a:xfrm>
          <a:prstGeom prst="rect">
            <a:avLst/>
          </a:prstGeom>
        </p:spPr>
      </p:pic>
      <p:sp>
        <p:nvSpPr>
          <p:cNvPr id="11" name="Content Placeholder 2"/>
          <p:cNvSpPr txBox="1">
            <a:spLocks/>
          </p:cNvSpPr>
          <p:nvPr/>
        </p:nvSpPr>
        <p:spPr>
          <a:xfrm>
            <a:off x="152400" y="1216770"/>
            <a:ext cx="5526355" cy="40410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1800"/>
              </a:spcAft>
            </a:pPr>
            <a:r>
              <a:rPr lang="en-GB" sz="3300" dirty="0" smtClean="0"/>
              <a:t> </a:t>
            </a:r>
            <a:r>
              <a:rPr lang="en-GB" sz="3300" dirty="0" err="1" smtClean="0"/>
              <a:t>Edrychwch</a:t>
            </a:r>
            <a:r>
              <a:rPr lang="en-GB" sz="3300" dirty="0" smtClean="0"/>
              <a:t> </a:t>
            </a:r>
            <a:r>
              <a:rPr lang="en-GB" sz="3300" dirty="0" err="1" smtClean="0"/>
              <a:t>trwy</a:t>
            </a:r>
            <a:r>
              <a:rPr lang="en-GB" sz="3300" dirty="0" smtClean="0"/>
              <a:t> </a:t>
            </a:r>
            <a:r>
              <a:rPr lang="en-GB" sz="3300" dirty="0" err="1" smtClean="0"/>
              <a:t>Datblygiad</a:t>
            </a:r>
            <a:r>
              <a:rPr lang="en-GB" sz="3300" dirty="0" smtClean="0"/>
              <a:t> </a:t>
            </a:r>
            <a:r>
              <a:rPr lang="en-GB" sz="3300" dirty="0" err="1" smtClean="0"/>
              <a:t>Mathemategol</a:t>
            </a:r>
            <a:r>
              <a:rPr lang="en-GB" sz="3300" dirty="0" smtClean="0"/>
              <a:t>, </a:t>
            </a:r>
            <a:r>
              <a:rPr lang="en-GB" sz="3300" dirty="0" err="1" smtClean="0"/>
              <a:t>Fframwaith</a:t>
            </a:r>
            <a:r>
              <a:rPr lang="en-GB" sz="3300" dirty="0" smtClean="0"/>
              <a:t> y </a:t>
            </a:r>
            <a:r>
              <a:rPr lang="en-GB" sz="3300" dirty="0" err="1" smtClean="0"/>
              <a:t>Cyfnod</a:t>
            </a:r>
            <a:r>
              <a:rPr lang="en-GB" sz="3300" dirty="0" smtClean="0"/>
              <a:t> Sylfaen (2015)</a:t>
            </a:r>
          </a:p>
          <a:p>
            <a:pPr marL="0" indent="0">
              <a:spcAft>
                <a:spcPts val="1800"/>
              </a:spcAft>
            </a:pPr>
            <a:r>
              <a:rPr lang="en-GB" sz="3300" dirty="0" err="1" smtClean="0"/>
              <a:t>Talwch</a:t>
            </a:r>
            <a:r>
              <a:rPr lang="en-GB" sz="3300" dirty="0" smtClean="0"/>
              <a:t> </a:t>
            </a:r>
            <a:r>
              <a:rPr lang="en-GB" sz="3300" dirty="0" err="1" smtClean="0"/>
              <a:t>sylw</a:t>
            </a:r>
            <a:r>
              <a:rPr lang="en-GB" sz="3300" dirty="0" smtClean="0"/>
              <a:t> </a:t>
            </a:r>
            <a:r>
              <a:rPr lang="en-GB" sz="3300" dirty="0" err="1" smtClean="0"/>
              <a:t>i’r</a:t>
            </a:r>
            <a:r>
              <a:rPr lang="en-GB" sz="3300" dirty="0" smtClean="0"/>
              <a:t> </a:t>
            </a:r>
            <a:r>
              <a:rPr lang="en-GB" sz="3300" b="1" dirty="0" err="1" smtClean="0"/>
              <a:t>datblygiad</a:t>
            </a:r>
            <a:r>
              <a:rPr lang="en-GB" sz="3300" b="1" dirty="0" smtClean="0"/>
              <a:t> </a:t>
            </a:r>
            <a:r>
              <a:rPr lang="en-GB" sz="3300" b="1" dirty="0" err="1" smtClean="0"/>
              <a:t>yn</a:t>
            </a:r>
            <a:r>
              <a:rPr lang="en-GB" sz="3300" b="1" dirty="0" smtClean="0"/>
              <a:t> </a:t>
            </a:r>
            <a:r>
              <a:rPr lang="en-GB" sz="3300" b="1" dirty="0" err="1" smtClean="0"/>
              <a:t>sgiliau</a:t>
            </a:r>
            <a:r>
              <a:rPr lang="en-GB" sz="3300" b="1" dirty="0" smtClean="0"/>
              <a:t> </a:t>
            </a:r>
            <a:r>
              <a:rPr lang="en-GB" sz="3300" b="1" dirty="0" err="1" smtClean="0"/>
              <a:t>cyfrif</a:t>
            </a:r>
            <a:r>
              <a:rPr lang="en-GB" sz="3300" b="1" dirty="0" smtClean="0"/>
              <a:t> y plant </a:t>
            </a:r>
            <a:r>
              <a:rPr lang="en-GB" sz="3300" dirty="0" err="1" smtClean="0"/>
              <a:t>o’r</a:t>
            </a:r>
            <a:r>
              <a:rPr lang="en-GB" sz="3300" dirty="0" smtClean="0"/>
              <a:t> </a:t>
            </a:r>
            <a:r>
              <a:rPr lang="en-GB" sz="3300" dirty="0" err="1" smtClean="0"/>
              <a:t>meithrin</a:t>
            </a:r>
            <a:r>
              <a:rPr lang="en-GB" sz="3300" dirty="0" smtClean="0"/>
              <a:t> </a:t>
            </a:r>
            <a:r>
              <a:rPr lang="en-GB" sz="3300" dirty="0" err="1" smtClean="0"/>
              <a:t>hyd</a:t>
            </a:r>
            <a:r>
              <a:rPr lang="en-GB" sz="3300" dirty="0" smtClean="0"/>
              <a:t> at </a:t>
            </a:r>
            <a:r>
              <a:rPr lang="en-GB" sz="3300" dirty="0" err="1" smtClean="0"/>
              <a:t>flwyddyn</a:t>
            </a:r>
            <a:r>
              <a:rPr lang="en-GB" sz="3300" dirty="0" smtClean="0"/>
              <a:t> </a:t>
            </a:r>
            <a:r>
              <a:rPr lang="en-GB" sz="3300" dirty="0" err="1" smtClean="0"/>
              <a:t>dau</a:t>
            </a:r>
            <a:r>
              <a:rPr lang="en-GB" sz="3300" dirty="0" smtClean="0"/>
              <a:t>. </a:t>
            </a:r>
          </a:p>
          <a:p>
            <a:pPr marL="0" indent="0">
              <a:spcAft>
                <a:spcPts val="1800"/>
              </a:spcAft>
              <a:buFont typeface="Arial" panose="020B0604020202020204" pitchFamily="34" charset="0"/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79793" y="4765113"/>
            <a:ext cx="2593925" cy="1769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8016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985" y="500062"/>
            <a:ext cx="10515600" cy="1325563"/>
          </a:xfrm>
        </p:spPr>
        <p:txBody>
          <a:bodyPr/>
          <a:lstStyle/>
          <a:p>
            <a:r>
              <a:rPr lang="en-GB" dirty="0" err="1" smtClean="0"/>
              <a:t>Cysylltu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disgwyliadau</a:t>
            </a:r>
            <a:r>
              <a:rPr lang="en-GB" dirty="0" smtClean="0"/>
              <a:t> </a:t>
            </a:r>
            <a:r>
              <a:rPr lang="en-GB" dirty="0" err="1" smtClean="0"/>
              <a:t>cwricwlaidd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Linking with the curriculum expectations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422" y="2503487"/>
            <a:ext cx="5181600" cy="4351338"/>
          </a:xfrm>
        </p:spPr>
        <p:txBody>
          <a:bodyPr/>
          <a:lstStyle/>
          <a:p>
            <a:r>
              <a:rPr lang="en-GB" dirty="0" err="1" smtClean="0"/>
              <a:t>Gweithiwch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parau</a:t>
            </a:r>
            <a:r>
              <a:rPr lang="en-GB" dirty="0"/>
              <a:t>:</a:t>
            </a:r>
            <a:r>
              <a:rPr lang="en-GB" dirty="0" smtClean="0"/>
              <a:t> partner A, partner B</a:t>
            </a:r>
          </a:p>
          <a:p>
            <a:r>
              <a:rPr lang="en-GB" dirty="0" err="1" smtClean="0"/>
              <a:t>Bydd</a:t>
            </a:r>
            <a:r>
              <a:rPr lang="en-GB" dirty="0" smtClean="0"/>
              <a:t> </a:t>
            </a:r>
            <a:r>
              <a:rPr lang="en-GB" dirty="0" err="1" smtClean="0"/>
              <a:t>pob</a:t>
            </a:r>
            <a:r>
              <a:rPr lang="en-GB" dirty="0" smtClean="0"/>
              <a:t> partner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darllen</a:t>
            </a:r>
            <a:r>
              <a:rPr lang="en-GB" dirty="0" smtClean="0"/>
              <a:t> </a:t>
            </a:r>
            <a:r>
              <a:rPr lang="en-GB" dirty="0" err="1" smtClean="0"/>
              <a:t>esiampl</a:t>
            </a:r>
            <a:r>
              <a:rPr lang="en-GB" dirty="0" smtClean="0"/>
              <a:t> </a:t>
            </a:r>
            <a:r>
              <a:rPr lang="en-GB" dirty="0" smtClean="0"/>
              <a:t>o </a:t>
            </a:r>
            <a:r>
              <a:rPr lang="en-GB" dirty="0" err="1" smtClean="0"/>
              <a:t>weithgaredd</a:t>
            </a:r>
            <a:endParaRPr lang="en-GB" dirty="0" smtClean="0"/>
          </a:p>
          <a:p>
            <a:r>
              <a:rPr lang="en-GB" dirty="0" err="1" smtClean="0"/>
              <a:t>Trafodwch</a:t>
            </a:r>
            <a:r>
              <a:rPr lang="en-GB" dirty="0" smtClean="0"/>
              <a:t>: </a:t>
            </a:r>
            <a:r>
              <a:rPr lang="en-GB" b="1" dirty="0" err="1" smtClean="0"/>
              <a:t>Sut</a:t>
            </a:r>
            <a:r>
              <a:rPr lang="en-GB" b="1" dirty="0" smtClean="0"/>
              <a:t> </a:t>
            </a:r>
            <a:r>
              <a:rPr lang="en-GB" b="1" dirty="0" err="1" smtClean="0"/>
              <a:t>fyddai’r</a:t>
            </a:r>
            <a:r>
              <a:rPr lang="en-GB" b="1" dirty="0" smtClean="0"/>
              <a:t> </a:t>
            </a:r>
            <a:r>
              <a:rPr lang="en-GB" b="1" dirty="0" err="1" smtClean="0"/>
              <a:t>gweithgareddau</a:t>
            </a:r>
            <a:r>
              <a:rPr lang="en-GB" b="1" dirty="0" smtClean="0"/>
              <a:t> bob-</a:t>
            </a:r>
            <a:r>
              <a:rPr lang="en-GB" b="1" dirty="0" err="1" smtClean="0"/>
              <a:t>dydd</a:t>
            </a:r>
            <a:r>
              <a:rPr lang="en-GB" b="1" dirty="0" smtClean="0"/>
              <a:t> </a:t>
            </a:r>
            <a:r>
              <a:rPr lang="en-GB" b="1" dirty="0" err="1" smtClean="0"/>
              <a:t>hyn</a:t>
            </a:r>
            <a:r>
              <a:rPr lang="en-GB" b="1" dirty="0" smtClean="0"/>
              <a:t> </a:t>
            </a:r>
            <a:r>
              <a:rPr lang="en-GB" b="1" dirty="0" err="1" smtClean="0"/>
              <a:t>yn</a:t>
            </a:r>
            <a:r>
              <a:rPr lang="en-GB" b="1" dirty="0" smtClean="0"/>
              <a:t> </a:t>
            </a:r>
            <a:r>
              <a:rPr lang="en-GB" b="1" dirty="0" err="1" smtClean="0"/>
              <a:t>cysylltu</a:t>
            </a:r>
            <a:r>
              <a:rPr lang="en-GB" b="1" dirty="0" smtClean="0"/>
              <a:t> </a:t>
            </a:r>
            <a:r>
              <a:rPr lang="en-GB" b="1" dirty="0" err="1" smtClean="0"/>
              <a:t>gyda</a:t>
            </a:r>
            <a:r>
              <a:rPr lang="en-GB" b="1" dirty="0"/>
              <a:t> </a:t>
            </a:r>
            <a:r>
              <a:rPr lang="en-GB" b="1" dirty="0" err="1" smtClean="0"/>
              <a:t>sgiliau</a:t>
            </a:r>
            <a:r>
              <a:rPr lang="en-GB" b="1" dirty="0" smtClean="0"/>
              <a:t> </a:t>
            </a:r>
            <a:r>
              <a:rPr lang="en-GB" b="1" dirty="0" err="1" smtClean="0"/>
              <a:t>rhif</a:t>
            </a:r>
            <a:r>
              <a:rPr lang="en-GB" b="1" dirty="0" smtClean="0"/>
              <a:t> </a:t>
            </a:r>
            <a:r>
              <a:rPr lang="en-GB" b="1" dirty="0" err="1" smtClean="0"/>
              <a:t>penodol</a:t>
            </a:r>
            <a:r>
              <a:rPr lang="en-GB" b="1" dirty="0" smtClean="0"/>
              <a:t>?</a:t>
            </a:r>
            <a:r>
              <a:rPr lang="en-GB" dirty="0" smtClean="0"/>
              <a:t> </a:t>
            </a:r>
            <a:r>
              <a:rPr lang="en-GB" dirty="0" err="1" smtClean="0"/>
              <a:t>Defnyddiwch</a:t>
            </a:r>
            <a:r>
              <a:rPr lang="en-GB" dirty="0" smtClean="0"/>
              <a:t> </a:t>
            </a:r>
            <a:r>
              <a:rPr lang="en-GB" dirty="0" err="1" smtClean="0"/>
              <a:t>Fframwaith</a:t>
            </a:r>
            <a:r>
              <a:rPr lang="en-GB" dirty="0" smtClean="0"/>
              <a:t> y </a:t>
            </a:r>
            <a:r>
              <a:rPr lang="en-GB" dirty="0" err="1" smtClean="0"/>
              <a:t>Cyfnod</a:t>
            </a:r>
            <a:r>
              <a:rPr lang="en-GB" dirty="0" smtClean="0"/>
              <a:t> Sylfaen </a:t>
            </a:r>
            <a:r>
              <a:rPr lang="en-GB" dirty="0" err="1" smtClean="0"/>
              <a:t>i’ch</a:t>
            </a:r>
            <a:r>
              <a:rPr lang="en-GB" dirty="0" smtClean="0"/>
              <a:t> </a:t>
            </a:r>
            <a:r>
              <a:rPr lang="en-GB" dirty="0" err="1" smtClean="0"/>
              <a:t>harwain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2877" y="2506662"/>
            <a:ext cx="5181600" cy="4351338"/>
          </a:xfrm>
        </p:spPr>
        <p:txBody>
          <a:bodyPr/>
          <a:lstStyle/>
          <a:p>
            <a:r>
              <a:rPr lang="en-GB" dirty="0" smtClean="0"/>
              <a:t>Work in pairs: partner A partner B</a:t>
            </a:r>
          </a:p>
          <a:p>
            <a:r>
              <a:rPr lang="en-GB" dirty="0" smtClean="0"/>
              <a:t>Each partner should read a different activity example</a:t>
            </a:r>
          </a:p>
          <a:p>
            <a:r>
              <a:rPr lang="en-GB" dirty="0" smtClean="0"/>
              <a:t>Discuss: </a:t>
            </a:r>
            <a:r>
              <a:rPr lang="en-GB" b="1" dirty="0" smtClean="0"/>
              <a:t>How would these everyday activities link to particular number skills? </a:t>
            </a:r>
            <a:r>
              <a:rPr lang="en-GB" dirty="0" smtClean="0"/>
              <a:t>Use the Foundation Phase Framework as your guide.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5772" y="268726"/>
            <a:ext cx="1683799" cy="2118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31777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 err="1" smtClean="0"/>
              <a:t>Tasg</a:t>
            </a:r>
            <a:r>
              <a:rPr lang="en-GB" dirty="0" smtClean="0"/>
              <a:t> - Task</a:t>
            </a:r>
            <a:endParaRPr lang="en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577948" y="1268502"/>
            <a:ext cx="5181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 smtClean="0"/>
              <a:t>Darllenwch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esiampl</a:t>
            </a:r>
            <a:r>
              <a:rPr lang="en-GB" dirty="0" smtClean="0"/>
              <a:t> o </a:t>
            </a:r>
            <a:r>
              <a:rPr lang="en-GB" dirty="0" err="1" smtClean="0"/>
              <a:t>weithgaredd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endParaRPr lang="en-GB" dirty="0" smtClean="0"/>
          </a:p>
          <a:p>
            <a:r>
              <a:rPr lang="en-GB" dirty="0" err="1" smtClean="0"/>
              <a:t>Cysylltwch</a:t>
            </a:r>
            <a:r>
              <a:rPr lang="en-GB" dirty="0" smtClean="0"/>
              <a:t> y </a:t>
            </a:r>
            <a:r>
              <a:rPr lang="en-GB" dirty="0" err="1" smtClean="0"/>
              <a:t>weithgaredd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sgil</a:t>
            </a:r>
            <a:r>
              <a:rPr lang="en-GB" dirty="0" smtClean="0"/>
              <a:t>/</a:t>
            </a:r>
            <a:r>
              <a:rPr lang="en-GB" dirty="0" err="1" smtClean="0"/>
              <a:t>iau</a:t>
            </a:r>
            <a:r>
              <a:rPr lang="en-GB" dirty="0" smtClean="0"/>
              <a:t> </a:t>
            </a:r>
            <a:r>
              <a:rPr lang="en-GB" dirty="0" err="1"/>
              <a:t>m</a:t>
            </a:r>
            <a:r>
              <a:rPr lang="en-GB" dirty="0" err="1" smtClean="0"/>
              <a:t>athemategol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Fframwaith</a:t>
            </a:r>
            <a:r>
              <a:rPr lang="en-GB" dirty="0" smtClean="0"/>
              <a:t> </a:t>
            </a:r>
            <a:r>
              <a:rPr lang="en-GB" dirty="0" err="1" smtClean="0"/>
              <a:t>Cyfnod</a:t>
            </a:r>
            <a:r>
              <a:rPr lang="en-GB" dirty="0" smtClean="0"/>
              <a:t> Sylfaen </a:t>
            </a:r>
          </a:p>
          <a:p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ddefnyddio’r</a:t>
            </a:r>
            <a:r>
              <a:rPr lang="en-GB" dirty="0" smtClean="0"/>
              <a:t> </a:t>
            </a:r>
            <a:r>
              <a:rPr lang="en-GB" dirty="0" err="1" smtClean="0"/>
              <a:t>thema</a:t>
            </a:r>
            <a:r>
              <a:rPr lang="en-GB" dirty="0" smtClean="0"/>
              <a:t> ‘</a:t>
            </a:r>
            <a:r>
              <a:rPr lang="en-GB" dirty="0" err="1" smtClean="0"/>
              <a:t>Yma</a:t>
            </a:r>
            <a:r>
              <a:rPr lang="en-GB" dirty="0" smtClean="0"/>
              <a:t>, </a:t>
            </a:r>
            <a:r>
              <a:rPr lang="en-GB" dirty="0" err="1" smtClean="0"/>
              <a:t>acw</a:t>
            </a:r>
            <a:r>
              <a:rPr lang="en-GB" dirty="0" smtClean="0"/>
              <a:t> a fan draw’, </a:t>
            </a:r>
            <a:r>
              <a:rPr lang="en-GB" dirty="0" err="1" smtClean="0"/>
              <a:t>addaswch</a:t>
            </a:r>
            <a:r>
              <a:rPr lang="en-GB" dirty="0" smtClean="0"/>
              <a:t> y </a:t>
            </a:r>
            <a:r>
              <a:rPr lang="en-GB" dirty="0" err="1" smtClean="0"/>
              <a:t>weithgaredd</a:t>
            </a:r>
            <a:r>
              <a:rPr lang="en-GB" dirty="0" smtClean="0"/>
              <a:t> </a:t>
            </a:r>
            <a:endParaRPr lang="en-GB" dirty="0"/>
          </a:p>
          <a:p>
            <a:r>
              <a:rPr lang="en-GB" dirty="0" err="1" smtClean="0"/>
              <a:t>Dilynwch</a:t>
            </a:r>
            <a:r>
              <a:rPr lang="en-GB" dirty="0" smtClean="0"/>
              <a:t> y </a:t>
            </a:r>
            <a:r>
              <a:rPr lang="en-GB" dirty="0" err="1" smtClean="0"/>
              <a:t>Meini</a:t>
            </a:r>
            <a:r>
              <a:rPr lang="en-GB" dirty="0" smtClean="0"/>
              <a:t> </a:t>
            </a:r>
            <a:r>
              <a:rPr lang="en-GB" dirty="0" err="1" smtClean="0"/>
              <a:t>Prawf</a:t>
            </a:r>
            <a:r>
              <a:rPr lang="en-GB" dirty="0" smtClean="0"/>
              <a:t> </a:t>
            </a:r>
            <a:r>
              <a:rPr lang="en-GB" dirty="0" err="1" smtClean="0"/>
              <a:t>Llwyddiant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arweiniad</a:t>
            </a:r>
            <a:r>
              <a:rPr lang="en-GB" dirty="0" smtClean="0"/>
              <a:t>…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096000" y="1270814"/>
            <a:ext cx="5181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000" dirty="0" smtClean="0"/>
              <a:t>Read the given learning task </a:t>
            </a:r>
          </a:p>
          <a:p>
            <a:r>
              <a:rPr lang="en-GB" sz="3000" dirty="0" smtClean="0"/>
              <a:t>Link it to particular mathematical skill/s within the Foundation Phase Framework</a:t>
            </a:r>
          </a:p>
          <a:p>
            <a:r>
              <a:rPr lang="en-GB" sz="3000" dirty="0" smtClean="0"/>
              <a:t>Using the theme of ‘Here, there and everywhere’, adapt this activity.</a:t>
            </a:r>
          </a:p>
          <a:p>
            <a:r>
              <a:rPr lang="en-GB" sz="3000" dirty="0" smtClean="0"/>
              <a:t>Use the following Success Criteria as a guide…</a:t>
            </a:r>
          </a:p>
        </p:txBody>
      </p:sp>
    </p:spTree>
    <p:extLst>
      <p:ext uri="{BB962C8B-B14F-4D97-AF65-F5344CB8AC3E}">
        <p14:creationId xmlns:p14="http://schemas.microsoft.com/office/powerpoint/2010/main" val="35609708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Meini Prawf Llwyddiant - Success criteria</a:t>
            </a:r>
            <a:br>
              <a:rPr lang="en-GB" smtClean="0"/>
            </a:br>
            <a:endParaRPr lang="en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670775" y="1349106"/>
            <a:ext cx="5181600" cy="435133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 dirty="0" err="1" smtClean="0"/>
              <a:t>Cynlluniwch</a:t>
            </a:r>
            <a:r>
              <a:rPr lang="en-GB" b="1" dirty="0" smtClean="0"/>
              <a:t> </a:t>
            </a:r>
            <a:r>
              <a:rPr lang="en-GB" b="1" dirty="0" err="1" smtClean="0"/>
              <a:t>dasg</a:t>
            </a:r>
            <a:r>
              <a:rPr lang="en-GB" b="1" dirty="0" smtClean="0"/>
              <a:t> </a:t>
            </a:r>
            <a:r>
              <a:rPr lang="en-GB" b="1" dirty="0" err="1" smtClean="0"/>
              <a:t>ffocws</a:t>
            </a:r>
            <a:r>
              <a:rPr lang="en-GB" b="1" dirty="0" smtClean="0"/>
              <a:t>:</a:t>
            </a:r>
          </a:p>
          <a:p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cysylltu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sgiliau'r</a:t>
            </a:r>
            <a:r>
              <a:rPr lang="en-GB" dirty="0" smtClean="0"/>
              <a:t> CS</a:t>
            </a:r>
          </a:p>
          <a:p>
            <a:r>
              <a:rPr lang="en-GB" dirty="0" err="1" smtClean="0"/>
              <a:t>Sydd</a:t>
            </a:r>
            <a:r>
              <a:rPr lang="en-GB" dirty="0" smtClean="0"/>
              <a:t> â </a:t>
            </a:r>
            <a:r>
              <a:rPr lang="en-GB" dirty="0" err="1" smtClean="0"/>
              <a:t>chysylltiadau</a:t>
            </a:r>
            <a:r>
              <a:rPr lang="en-GB" dirty="0" smtClean="0"/>
              <a:t> </a:t>
            </a:r>
            <a:r>
              <a:rPr lang="en-GB" dirty="0" err="1" smtClean="0"/>
              <a:t>priodol</a:t>
            </a:r>
            <a:r>
              <a:rPr lang="en-GB" dirty="0" smtClean="0"/>
              <a:t> </a:t>
            </a:r>
            <a:r>
              <a:rPr lang="en-GB" dirty="0" err="1" smtClean="0"/>
              <a:t>i'r</a:t>
            </a:r>
            <a:r>
              <a:rPr lang="en-GB" dirty="0" smtClean="0"/>
              <a:t> </a:t>
            </a:r>
            <a:r>
              <a:rPr lang="en-GB" dirty="0" err="1" smtClean="0"/>
              <a:t>thema</a:t>
            </a:r>
            <a:r>
              <a:rPr lang="en-GB" dirty="0" smtClean="0"/>
              <a:t> </a:t>
            </a:r>
            <a:r>
              <a:rPr lang="en-GB" dirty="0" err="1" smtClean="0"/>
              <a:t>dan</a:t>
            </a:r>
            <a:r>
              <a:rPr lang="en-GB" dirty="0" smtClean="0"/>
              <a:t> </a:t>
            </a:r>
            <a:r>
              <a:rPr lang="en-GB" dirty="0" err="1" smtClean="0"/>
              <a:t>sylw</a:t>
            </a:r>
            <a:endParaRPr lang="en-GB" dirty="0" smtClean="0"/>
          </a:p>
          <a:p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adlewyrchu</a:t>
            </a:r>
            <a:r>
              <a:rPr lang="en-GB" dirty="0" smtClean="0"/>
              <a:t> </a:t>
            </a:r>
            <a:r>
              <a:rPr lang="en-GB" dirty="0" smtClean="0"/>
              <a:t>y </a:t>
            </a:r>
            <a:r>
              <a:rPr lang="en-GB" dirty="0" smtClean="0"/>
              <a:t>Model </a:t>
            </a:r>
            <a:r>
              <a:rPr lang="en-GB" dirty="0" err="1" smtClean="0"/>
              <a:t>Cysylltiadau</a:t>
            </a:r>
            <a:endParaRPr lang="en-GB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 dirty="0" smtClean="0"/>
              <a:t>Her: </a:t>
            </a:r>
            <a:r>
              <a:rPr lang="en-GB" dirty="0" err="1" smtClean="0"/>
              <a:t>Ystyried</a:t>
            </a:r>
            <a:r>
              <a:rPr lang="en-GB" dirty="0" smtClean="0"/>
              <a:t> </a:t>
            </a:r>
            <a:r>
              <a:rPr lang="en-GB" dirty="0" err="1" smtClean="0"/>
              <a:t>sut</a:t>
            </a:r>
            <a:r>
              <a:rPr lang="en-GB" dirty="0" smtClean="0"/>
              <a:t> y </a:t>
            </a:r>
            <a:r>
              <a:rPr lang="en-GB" dirty="0" err="1" smtClean="0"/>
              <a:t>gellid</a:t>
            </a:r>
            <a:r>
              <a:rPr lang="en-GB" dirty="0" smtClean="0"/>
              <a:t> </a:t>
            </a:r>
            <a:r>
              <a:rPr lang="en-GB" dirty="0" err="1" smtClean="0"/>
              <a:t>datblygu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ddarpariaeth</a:t>
            </a:r>
            <a:r>
              <a:rPr lang="en-GB" dirty="0" smtClean="0"/>
              <a:t> </a:t>
            </a:r>
            <a:r>
              <a:rPr lang="en-GB" dirty="0" err="1" smtClean="0"/>
              <a:t>cyfoethogi</a:t>
            </a:r>
            <a:r>
              <a:rPr lang="en-GB" dirty="0" smtClean="0"/>
              <a:t>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004775" y="1349106"/>
            <a:ext cx="5181600" cy="435133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 smtClean="0"/>
              <a:t>Plan a focus task activity with:</a:t>
            </a:r>
          </a:p>
          <a:p>
            <a:r>
              <a:rPr lang="en-GB" smtClean="0"/>
              <a:t>Clear links to FP skills</a:t>
            </a:r>
          </a:p>
          <a:p>
            <a:r>
              <a:rPr lang="en-GB" smtClean="0"/>
              <a:t>Appropriate links to the given theme</a:t>
            </a:r>
          </a:p>
          <a:p>
            <a:r>
              <a:rPr lang="en-GB" smtClean="0"/>
              <a:t>Reflects the Connections Model theoretical model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 smtClean="0"/>
              <a:t>Challenge: </a:t>
            </a:r>
            <a:r>
              <a:rPr lang="en-GB" smtClean="0"/>
              <a:t>Consider how this could be developed into the enhanced provision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23139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965915" y="0"/>
            <a:ext cx="9657937" cy="1507067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err="1"/>
              <a:t>Darllen</a:t>
            </a:r>
            <a:r>
              <a:rPr lang="en-GB" b="1" dirty="0"/>
              <a:t> </a:t>
            </a:r>
            <a:r>
              <a:rPr lang="en-GB" b="1" dirty="0" smtClean="0"/>
              <a:t>Dan </a:t>
            </a:r>
            <a:r>
              <a:rPr lang="en-GB" b="1" dirty="0" err="1" smtClean="0"/>
              <a:t>Gyfarwyddyd</a:t>
            </a:r>
            <a:r>
              <a:rPr lang="en-GB" b="1" dirty="0" smtClean="0"/>
              <a:t> </a:t>
            </a:r>
            <a:r>
              <a:rPr lang="en-GB" b="1" dirty="0" smtClean="0"/>
              <a:t>– Directed Task</a:t>
            </a:r>
            <a:endParaRPr lang="en-GB" b="1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0" y="820386"/>
            <a:ext cx="9512491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dirty="0" smtClean="0"/>
              <a:t>2022 Curriculum  </a:t>
            </a:r>
            <a:r>
              <a:rPr lang="en-GB" sz="1200" dirty="0">
                <a:hlinkClick r:id="rId3"/>
              </a:rPr>
              <a:t>https://</a:t>
            </a:r>
            <a:r>
              <a:rPr lang="en-GB" sz="1200" dirty="0" smtClean="0">
                <a:hlinkClick r:id="rId3"/>
              </a:rPr>
              <a:t>hwb.gov.wales/curriculum-for-wales/mathematics-and-numeracy</a:t>
            </a:r>
            <a:r>
              <a:rPr lang="en-GB" sz="1200" dirty="0" smtClean="0"/>
              <a:t> </a:t>
            </a:r>
          </a:p>
          <a:p>
            <a:r>
              <a:rPr lang="en-GB" dirty="0"/>
              <a:t>Look at the Mathematics </a:t>
            </a:r>
            <a:r>
              <a:rPr lang="en-GB" dirty="0" smtClean="0"/>
              <a:t>and Numeracy Area of Learning and Experience (</a:t>
            </a:r>
            <a:r>
              <a:rPr lang="en-GB" dirty="0" err="1" smtClean="0"/>
              <a:t>AoLE</a:t>
            </a:r>
            <a:r>
              <a:rPr lang="en-GB" dirty="0" smtClean="0"/>
              <a:t>).</a:t>
            </a:r>
          </a:p>
          <a:p>
            <a:r>
              <a:rPr lang="en-GB" dirty="0" smtClean="0"/>
              <a:t>Concentrate in particular on the statements of What </a:t>
            </a:r>
            <a:r>
              <a:rPr lang="en-GB" dirty="0"/>
              <a:t>M</a:t>
            </a:r>
            <a:r>
              <a:rPr lang="en-GB" dirty="0" smtClean="0"/>
              <a:t>atters; and the Principles of Progression (proficiencies) </a:t>
            </a:r>
          </a:p>
          <a:p>
            <a:r>
              <a:rPr lang="en-GB" dirty="0" smtClean="0"/>
              <a:t>What’s the same and what’s different in terms of the </a:t>
            </a:r>
            <a:r>
              <a:rPr lang="en-GB" dirty="0"/>
              <a:t>Statements of what </a:t>
            </a:r>
            <a:r>
              <a:rPr lang="en-GB" dirty="0" smtClean="0"/>
              <a:t>matters and the current Strands within the 2015 Framework.</a:t>
            </a:r>
          </a:p>
          <a:p>
            <a:r>
              <a:rPr lang="en-GB" b="1" dirty="0"/>
              <a:t>In our next session we will discuss your thoughts on </a:t>
            </a:r>
            <a:r>
              <a:rPr lang="en-GB" b="1" dirty="0" smtClean="0"/>
              <a:t>how </a:t>
            </a:r>
            <a:r>
              <a:rPr lang="en-GB" b="1" dirty="0"/>
              <a:t>the </a:t>
            </a:r>
            <a:r>
              <a:rPr lang="en-GB" b="1" dirty="0" smtClean="0"/>
              <a:t>2022 Curriculum reflects </a:t>
            </a:r>
            <a:r>
              <a:rPr lang="en-GB" b="1" dirty="0"/>
              <a:t>the Connections Model</a:t>
            </a:r>
          </a:p>
          <a:p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12491" y="2027219"/>
            <a:ext cx="2589357" cy="1731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6386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171977" y="0"/>
            <a:ext cx="9451875" cy="1507067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err="1"/>
              <a:t>Darllen</a:t>
            </a:r>
            <a:r>
              <a:rPr lang="en-GB" b="1" dirty="0"/>
              <a:t> Dan </a:t>
            </a:r>
            <a:r>
              <a:rPr lang="en-GB" b="1" dirty="0" err="1" smtClean="0"/>
              <a:t>Gyfarwyddyd</a:t>
            </a:r>
            <a:r>
              <a:rPr lang="en-GB" b="1" dirty="0" smtClean="0"/>
              <a:t>– </a:t>
            </a:r>
            <a:r>
              <a:rPr lang="en-GB" b="1" dirty="0" smtClean="0"/>
              <a:t>Directed Task</a:t>
            </a:r>
            <a:endParaRPr lang="en-GB" b="1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86392" y="981371"/>
            <a:ext cx="9372763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dirty="0" err="1" smtClean="0"/>
              <a:t>Cwricwlwm</a:t>
            </a:r>
            <a:r>
              <a:rPr lang="en-GB" sz="3600" dirty="0" smtClean="0"/>
              <a:t> 2022 </a:t>
            </a:r>
            <a:r>
              <a:rPr lang="en-GB" sz="1200" dirty="0">
                <a:hlinkClick r:id="rId2"/>
              </a:rPr>
              <a:t>https://</a:t>
            </a:r>
            <a:r>
              <a:rPr lang="en-GB" sz="1200" dirty="0" smtClean="0">
                <a:hlinkClick r:id="rId2"/>
              </a:rPr>
              <a:t>hwb.gov.wales/cwricwlwm-i-gymru/mathemateg-a-rhifedd</a:t>
            </a:r>
            <a:r>
              <a:rPr lang="en-GB" sz="1200" dirty="0" smtClean="0"/>
              <a:t> </a:t>
            </a:r>
          </a:p>
          <a:p>
            <a:r>
              <a:rPr lang="en-GB" dirty="0" err="1" smtClean="0"/>
              <a:t>Edrychwch</a:t>
            </a:r>
            <a:r>
              <a:rPr lang="en-GB" dirty="0" smtClean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 smtClean="0"/>
              <a:t>Maes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/>
              <a:t>a </a:t>
            </a:r>
            <a:r>
              <a:rPr lang="en-GB" dirty="0" err="1" smtClean="0"/>
              <a:t>Phrofiad</a:t>
            </a:r>
            <a:r>
              <a:rPr lang="en-GB" dirty="0" smtClean="0"/>
              <a:t> (</a:t>
            </a:r>
            <a:r>
              <a:rPr lang="en-GB" dirty="0" err="1" smtClean="0"/>
              <a:t>MDaPh</a:t>
            </a:r>
            <a:r>
              <a:rPr lang="en-GB" dirty="0" smtClean="0"/>
              <a:t>): </a:t>
            </a:r>
            <a:r>
              <a:rPr lang="en-GB" dirty="0" err="1" smtClean="0"/>
              <a:t>Mathemateg</a:t>
            </a:r>
            <a:r>
              <a:rPr lang="en-GB" dirty="0" smtClean="0"/>
              <a:t> </a:t>
            </a:r>
            <a:r>
              <a:rPr lang="en-GB" dirty="0"/>
              <a:t>a </a:t>
            </a:r>
            <a:r>
              <a:rPr lang="en-GB" dirty="0" err="1" smtClean="0"/>
              <a:t>Rhifedd</a:t>
            </a:r>
            <a:r>
              <a:rPr lang="en-GB" dirty="0"/>
              <a:t>.</a:t>
            </a:r>
          </a:p>
          <a:p>
            <a:r>
              <a:rPr lang="en-GB" dirty="0" err="1"/>
              <a:t>Canolbwyntio'n</a:t>
            </a:r>
            <a:r>
              <a:rPr lang="en-GB" dirty="0"/>
              <a:t> </a:t>
            </a:r>
            <a:r>
              <a:rPr lang="en-GB" dirty="0" err="1"/>
              <a:t>benodol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ddatganiadau</a:t>
            </a:r>
            <a:r>
              <a:rPr lang="en-GB" dirty="0"/>
              <a:t> am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 smtClean="0"/>
              <a:t>Bwysig</a:t>
            </a:r>
            <a:r>
              <a:rPr lang="en-GB" dirty="0"/>
              <a:t>;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Egwyddorion</a:t>
            </a:r>
            <a:r>
              <a:rPr lang="en-GB" dirty="0" smtClean="0"/>
              <a:t> </a:t>
            </a:r>
            <a:r>
              <a:rPr lang="en-GB" dirty="0" err="1" smtClean="0"/>
              <a:t>Cynnydd</a:t>
            </a:r>
            <a:r>
              <a:rPr lang="en-GB" dirty="0" smtClean="0"/>
              <a:t> (</a:t>
            </a:r>
            <a:r>
              <a:rPr lang="en-GB" dirty="0" err="1" smtClean="0"/>
              <a:t>hyfedreddau</a:t>
            </a:r>
            <a:r>
              <a:rPr lang="en-GB" dirty="0" smtClean="0"/>
              <a:t>) </a:t>
            </a:r>
            <a:endParaRPr lang="en-GB" dirty="0"/>
          </a:p>
          <a:p>
            <a:r>
              <a:rPr lang="en-GB" dirty="0" smtClean="0"/>
              <a:t>Beth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un </a:t>
            </a:r>
            <a:r>
              <a:rPr lang="en-GB" dirty="0" err="1"/>
              <a:t>fath</a:t>
            </a:r>
            <a:r>
              <a:rPr lang="en-GB" dirty="0"/>
              <a:t> a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 smtClean="0"/>
              <a:t>wahanol</a:t>
            </a:r>
            <a:r>
              <a:rPr lang="en-GB" dirty="0" smtClean="0"/>
              <a:t>?  </a:t>
            </a:r>
            <a:r>
              <a:rPr lang="en-GB" dirty="0" err="1" smtClean="0"/>
              <a:t>Cymharwch</a:t>
            </a:r>
            <a:r>
              <a:rPr lang="en-GB" dirty="0" smtClean="0"/>
              <a:t> </a:t>
            </a:r>
            <a:r>
              <a:rPr lang="en-GB" dirty="0" err="1" smtClean="0"/>
              <a:t>MDaPh</a:t>
            </a:r>
            <a:r>
              <a:rPr lang="en-GB" dirty="0" smtClean="0"/>
              <a:t> </a:t>
            </a:r>
            <a:r>
              <a:rPr lang="en-GB" dirty="0" err="1" smtClean="0"/>
              <a:t>Mathemateg</a:t>
            </a:r>
            <a:r>
              <a:rPr lang="en-GB" dirty="0" smtClean="0"/>
              <a:t> a </a:t>
            </a:r>
            <a:r>
              <a:rPr lang="en-GB" dirty="0" err="1" smtClean="0"/>
              <a:t>Rhifedd</a:t>
            </a:r>
            <a:r>
              <a:rPr lang="en-GB" dirty="0" smtClean="0"/>
              <a:t> (2022)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adran</a:t>
            </a:r>
            <a:r>
              <a:rPr lang="en-GB" dirty="0" smtClean="0"/>
              <a:t> </a:t>
            </a:r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Mathemategol</a:t>
            </a:r>
            <a:r>
              <a:rPr lang="en-GB" dirty="0" smtClean="0"/>
              <a:t> (2015)</a:t>
            </a:r>
          </a:p>
          <a:p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ein</a:t>
            </a:r>
            <a:r>
              <a:rPr lang="en-GB" b="1" dirty="0"/>
              <a:t> </a:t>
            </a:r>
            <a:r>
              <a:rPr lang="en-GB" b="1" dirty="0" err="1"/>
              <a:t>sesiwn</a:t>
            </a:r>
            <a:r>
              <a:rPr lang="en-GB" b="1" dirty="0"/>
              <a:t> </a:t>
            </a:r>
            <a:r>
              <a:rPr lang="en-GB" b="1" dirty="0" err="1"/>
              <a:t>nesaf</a:t>
            </a:r>
            <a:r>
              <a:rPr lang="en-GB" b="1" dirty="0"/>
              <a:t> </a:t>
            </a:r>
            <a:r>
              <a:rPr lang="en-GB" b="1" dirty="0" err="1"/>
              <a:t>byddwn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trafod</a:t>
            </a:r>
            <a:r>
              <a:rPr lang="en-GB" b="1" dirty="0"/>
              <a:t> </a:t>
            </a:r>
            <a:r>
              <a:rPr lang="en-GB" b="1" dirty="0" err="1"/>
              <a:t>eich</a:t>
            </a:r>
            <a:r>
              <a:rPr lang="en-GB" b="1" dirty="0"/>
              <a:t> barn </a:t>
            </a: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sut</a:t>
            </a:r>
            <a:r>
              <a:rPr lang="en-GB" b="1" dirty="0"/>
              <a:t> </a:t>
            </a:r>
            <a:r>
              <a:rPr lang="en-GB" b="1" dirty="0" err="1" smtClean="0"/>
              <a:t>mae’r</a:t>
            </a:r>
            <a:r>
              <a:rPr lang="en-GB" b="1" dirty="0" smtClean="0"/>
              <a:t> </a:t>
            </a:r>
            <a:r>
              <a:rPr lang="en-GB" b="1" dirty="0" err="1" smtClean="0"/>
              <a:t>Egwyddorion</a:t>
            </a:r>
            <a:r>
              <a:rPr lang="en-GB" b="1" dirty="0" smtClean="0"/>
              <a:t> </a:t>
            </a:r>
            <a:r>
              <a:rPr lang="en-GB" b="1" dirty="0" err="1" smtClean="0"/>
              <a:t>Cynnydd</a:t>
            </a:r>
            <a:r>
              <a:rPr lang="en-GB" b="1" dirty="0" smtClean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cysylltu</a:t>
            </a:r>
            <a:r>
              <a:rPr lang="en-GB" b="1" dirty="0"/>
              <a:t> </a:t>
            </a:r>
            <a:r>
              <a:rPr lang="en-GB" b="1" dirty="0" err="1"/>
              <a:t>â'r</a:t>
            </a:r>
            <a:r>
              <a:rPr lang="en-GB" b="1" dirty="0"/>
              <a:t> </a:t>
            </a:r>
            <a:r>
              <a:rPr lang="en-GB" b="1" dirty="0" smtClean="0"/>
              <a:t>Model </a:t>
            </a:r>
            <a:r>
              <a:rPr lang="en-GB" b="1" dirty="0" err="1" smtClean="0"/>
              <a:t>Cysylltiadau</a:t>
            </a:r>
            <a:endParaRPr lang="en-GB" b="1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2643" y="2291236"/>
            <a:ext cx="2589357" cy="1731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42833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602</TotalTime>
  <Words>767</Words>
  <Application>Microsoft Office PowerPoint</Application>
  <PresentationFormat>Widescreen</PresentationFormat>
  <Paragraphs>99</Paragraphs>
  <Slides>13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Mangal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Disgwyliadau cenedlaethol – National Expectations</vt:lpstr>
      <vt:lpstr>Cysylltu gyda disgwyliadau cwricwlaidd  Linking with the curriculum expectations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ITLM4002 Mathematics 1</dc:title>
  <dc:creator>Rachel Wallis</dc:creator>
  <cp:lastModifiedBy>Nerys Defis</cp:lastModifiedBy>
  <cp:revision>51</cp:revision>
  <cp:lastPrinted>2017-10-27T08:17:53Z</cp:lastPrinted>
  <dcterms:created xsi:type="dcterms:W3CDTF">2016-01-15T08:40:01Z</dcterms:created>
  <dcterms:modified xsi:type="dcterms:W3CDTF">2020-02-03T21:56:42Z</dcterms:modified>
</cp:coreProperties>
</file>